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FAE8-625B-42A6-9273-62C960BB6B53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856B3-065F-4929-8A48-FC0B2B0AD4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81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856B3-065F-4929-8A48-FC0B2B0AD45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0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09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43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9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26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2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74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4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19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7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B8A0-28EB-4C3D-80F4-CF7DD5E5AB1A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21D5-C051-4268-9C29-8294F9E3D7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07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539552" y="83421"/>
            <a:ext cx="8208912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539552" y="1124744"/>
            <a:ext cx="8208912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539552" y="2132856"/>
            <a:ext cx="8208912" cy="151216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539552" y="3789040"/>
            <a:ext cx="8208912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539552" y="4797152"/>
            <a:ext cx="8208912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539552" y="5816415"/>
            <a:ext cx="8208912" cy="864096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3347864" y="191433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Rectángulo redondeado"/>
          <p:cNvSpPr/>
          <p:nvPr/>
        </p:nvSpPr>
        <p:spPr>
          <a:xfrm>
            <a:off x="5148064" y="191433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6948264" y="191433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 redondeado"/>
          <p:cNvSpPr/>
          <p:nvPr/>
        </p:nvSpPr>
        <p:spPr>
          <a:xfrm>
            <a:off x="3353602" y="1232756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 redondeado"/>
          <p:cNvSpPr/>
          <p:nvPr/>
        </p:nvSpPr>
        <p:spPr>
          <a:xfrm>
            <a:off x="5167656" y="1232756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 redondeado"/>
          <p:cNvSpPr/>
          <p:nvPr/>
        </p:nvSpPr>
        <p:spPr>
          <a:xfrm>
            <a:off x="6948264" y="122175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 redondeado"/>
          <p:cNvSpPr/>
          <p:nvPr/>
        </p:nvSpPr>
        <p:spPr>
          <a:xfrm>
            <a:off x="3353602" y="389705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 redondeado"/>
          <p:cNvSpPr/>
          <p:nvPr/>
        </p:nvSpPr>
        <p:spPr>
          <a:xfrm>
            <a:off x="5167656" y="389705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 redondeado"/>
          <p:cNvSpPr/>
          <p:nvPr/>
        </p:nvSpPr>
        <p:spPr>
          <a:xfrm>
            <a:off x="6948264" y="389705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 redondeado"/>
          <p:cNvSpPr/>
          <p:nvPr/>
        </p:nvSpPr>
        <p:spPr>
          <a:xfrm>
            <a:off x="3353602" y="5924427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 redondeado"/>
          <p:cNvSpPr/>
          <p:nvPr/>
        </p:nvSpPr>
        <p:spPr>
          <a:xfrm>
            <a:off x="5148064" y="5924427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6948264" y="5924427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3384403" y="2270212"/>
            <a:ext cx="1259605" cy="126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 redondeado"/>
          <p:cNvSpPr/>
          <p:nvPr/>
        </p:nvSpPr>
        <p:spPr>
          <a:xfrm>
            <a:off x="4869936" y="2270212"/>
            <a:ext cx="1286240" cy="126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 redondeado"/>
          <p:cNvSpPr/>
          <p:nvPr/>
        </p:nvSpPr>
        <p:spPr>
          <a:xfrm>
            <a:off x="6334771" y="2240868"/>
            <a:ext cx="120772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 redondeado"/>
          <p:cNvSpPr/>
          <p:nvPr/>
        </p:nvSpPr>
        <p:spPr>
          <a:xfrm>
            <a:off x="7623155" y="2234202"/>
            <a:ext cx="1038199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 redondeado"/>
          <p:cNvSpPr/>
          <p:nvPr/>
        </p:nvSpPr>
        <p:spPr>
          <a:xfrm>
            <a:off x="3384404" y="4905164"/>
            <a:ext cx="524448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1043608" y="601763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For CAE" pitchFamily="34" charset="0"/>
              </a:rPr>
              <a:t>  Hardware</a:t>
            </a:r>
            <a:endParaRPr lang="es-ES" sz="2400" dirty="0">
              <a:latin typeface="Arial For CAE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983966" y="4905164"/>
            <a:ext cx="20758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For CAE" pitchFamily="34" charset="0"/>
              </a:rPr>
              <a:t>   Firmware</a:t>
            </a:r>
          </a:p>
          <a:p>
            <a:r>
              <a:rPr lang="es-ES" sz="1100" dirty="0" smtClean="0">
                <a:latin typeface="Arial For CAE" pitchFamily="34" charset="0"/>
              </a:rPr>
              <a:t>*(</a:t>
            </a:r>
            <a:r>
              <a:rPr lang="es-ES" sz="1100" dirty="0" err="1" smtClean="0">
                <a:latin typeface="Arial For CAE" pitchFamily="34" charset="0"/>
              </a:rPr>
              <a:t>Supervising</a:t>
            </a:r>
            <a:r>
              <a:rPr lang="es-ES" sz="1100" dirty="0" smtClean="0">
                <a:latin typeface="Arial For CAE" pitchFamily="34" charset="0"/>
              </a:rPr>
              <a:t> and </a:t>
            </a:r>
            <a:r>
              <a:rPr lang="es-ES" sz="1100" dirty="0" err="1" smtClean="0">
                <a:latin typeface="Arial For CAE" pitchFamily="34" charset="0"/>
              </a:rPr>
              <a:t>desing</a:t>
            </a:r>
            <a:r>
              <a:rPr lang="es-ES" sz="1100" dirty="0" smtClean="0">
                <a:latin typeface="Arial For CAE" pitchFamily="34" charset="0"/>
              </a:rPr>
              <a:t>)</a:t>
            </a:r>
            <a:endParaRPr lang="es-ES" sz="1100" dirty="0">
              <a:latin typeface="Arial For CAE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89750" y="3897052"/>
            <a:ext cx="266429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Arial For CAE" pitchFamily="34" charset="0"/>
              </a:rPr>
              <a:t>Signal</a:t>
            </a:r>
            <a:r>
              <a:rPr lang="es-ES" sz="2400" dirty="0" smtClean="0">
                <a:latin typeface="Arial For CAE" pitchFamily="34" charset="0"/>
              </a:rPr>
              <a:t> </a:t>
            </a:r>
            <a:r>
              <a:rPr lang="es-ES" sz="2400" dirty="0" err="1" smtClean="0">
                <a:latin typeface="Arial For CAE" pitchFamily="34" charset="0"/>
              </a:rPr>
              <a:t>processing</a:t>
            </a:r>
            <a:endParaRPr lang="es-ES" sz="2400" dirty="0" smtClean="0">
              <a:latin typeface="Arial For CAE" pitchFamily="34" charset="0"/>
            </a:endParaRPr>
          </a:p>
          <a:p>
            <a:r>
              <a:rPr lang="es-ES" sz="1100" dirty="0" smtClean="0">
                <a:latin typeface="Arial For CAE" pitchFamily="34" charset="0"/>
              </a:rPr>
              <a:t>         *(</a:t>
            </a:r>
            <a:r>
              <a:rPr lang="es-ES" sz="1100" dirty="0" err="1" smtClean="0">
                <a:latin typeface="Arial For CAE" pitchFamily="34" charset="0"/>
              </a:rPr>
              <a:t>Supervising</a:t>
            </a:r>
            <a:r>
              <a:rPr lang="es-ES" sz="1100" dirty="0" smtClean="0">
                <a:latin typeface="Arial For CAE" pitchFamily="34" charset="0"/>
              </a:rPr>
              <a:t> and </a:t>
            </a:r>
            <a:r>
              <a:rPr lang="es-ES" sz="1100" dirty="0" err="1" smtClean="0">
                <a:latin typeface="Arial For CAE" pitchFamily="34" charset="0"/>
              </a:rPr>
              <a:t>desing</a:t>
            </a:r>
            <a:r>
              <a:rPr lang="es-ES" sz="1100" dirty="0" smtClean="0">
                <a:latin typeface="Arial For CAE" pitchFamily="34" charset="0"/>
              </a:rPr>
              <a:t>)</a:t>
            </a:r>
            <a:endParaRPr lang="es-ES" sz="1100" dirty="0" smtClean="0">
              <a:latin typeface="Arial For CAE" pitchFamily="34" charset="0"/>
            </a:endParaRPr>
          </a:p>
          <a:p>
            <a:endParaRPr lang="es-ES" sz="2400" dirty="0" smtClean="0">
              <a:latin typeface="Arial For CAE" pitchFamily="34" charset="0"/>
            </a:endParaRPr>
          </a:p>
          <a:p>
            <a:endParaRPr lang="es-ES" sz="2400" dirty="0">
              <a:latin typeface="Arial For CAE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949121" y="2251332"/>
            <a:ext cx="211071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For CAE" pitchFamily="34" charset="0"/>
              </a:rPr>
              <a:t>   Software</a:t>
            </a:r>
          </a:p>
          <a:p>
            <a:r>
              <a:rPr lang="es-ES" sz="1100" dirty="0" smtClean="0">
                <a:latin typeface="Arial For CAE" pitchFamily="34" charset="0"/>
              </a:rPr>
              <a:t>*(</a:t>
            </a:r>
            <a:r>
              <a:rPr lang="es-ES" sz="1100" dirty="0" err="1" smtClean="0">
                <a:latin typeface="Arial For CAE" pitchFamily="34" charset="0"/>
              </a:rPr>
              <a:t>Supervising</a:t>
            </a:r>
            <a:r>
              <a:rPr lang="es-ES" sz="1100" dirty="0" smtClean="0">
                <a:latin typeface="Arial For CAE" pitchFamily="34" charset="0"/>
              </a:rPr>
              <a:t> and </a:t>
            </a:r>
            <a:r>
              <a:rPr lang="es-ES" sz="1100" dirty="0" err="1" smtClean="0">
                <a:latin typeface="Arial For CAE" pitchFamily="34" charset="0"/>
              </a:rPr>
              <a:t>desing</a:t>
            </a:r>
            <a:r>
              <a:rPr lang="es-ES" sz="1100" dirty="0" smtClean="0">
                <a:latin typeface="Arial For CAE" pitchFamily="34" charset="0"/>
              </a:rPr>
              <a:t>)</a:t>
            </a:r>
            <a:endParaRPr lang="es-ES" sz="1100" dirty="0">
              <a:latin typeface="Arial For CAE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926820" y="1157843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Arial For CAE" pitchFamily="34" charset="0"/>
              </a:rPr>
              <a:t>Knowledge</a:t>
            </a:r>
            <a:r>
              <a:rPr lang="es-ES" sz="2400" dirty="0" smtClean="0">
                <a:latin typeface="Arial For CAE" pitchFamily="34" charset="0"/>
              </a:rPr>
              <a:t>    </a:t>
            </a:r>
            <a:r>
              <a:rPr lang="es-ES" sz="2400" dirty="0" err="1" smtClean="0">
                <a:latin typeface="Arial For CAE" pitchFamily="34" charset="0"/>
              </a:rPr>
              <a:t>inference</a:t>
            </a:r>
            <a:endParaRPr lang="es-ES" sz="2400" dirty="0">
              <a:latin typeface="Arial For CAE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952034" y="185124"/>
            <a:ext cx="18466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Arial For CAE" pitchFamily="34" charset="0"/>
              </a:rPr>
              <a:t>Applications</a:t>
            </a:r>
            <a:endParaRPr lang="es-ES" sz="2400" dirty="0" smtClean="0">
              <a:latin typeface="Arial For CAE" pitchFamily="34" charset="0"/>
            </a:endParaRPr>
          </a:p>
          <a:p>
            <a:r>
              <a:rPr lang="es-ES" sz="1100" dirty="0" smtClean="0">
                <a:latin typeface="Arial For CAE" pitchFamily="34" charset="0"/>
              </a:rPr>
              <a:t>*(</a:t>
            </a:r>
            <a:r>
              <a:rPr lang="es-ES" sz="1100" dirty="0" err="1" smtClean="0">
                <a:latin typeface="Arial For CAE" pitchFamily="34" charset="0"/>
              </a:rPr>
              <a:t>Supervising</a:t>
            </a:r>
            <a:r>
              <a:rPr lang="es-ES" sz="1100" dirty="0" smtClean="0">
                <a:latin typeface="Arial For CAE" pitchFamily="34" charset="0"/>
              </a:rPr>
              <a:t> and </a:t>
            </a:r>
            <a:r>
              <a:rPr lang="es-ES" sz="1100" dirty="0" err="1" smtClean="0">
                <a:latin typeface="Arial For CAE" pitchFamily="34" charset="0"/>
              </a:rPr>
              <a:t>desing</a:t>
            </a:r>
            <a:r>
              <a:rPr lang="es-ES" sz="1100" dirty="0" smtClean="0">
                <a:latin typeface="Arial For CAE" pitchFamily="34" charset="0"/>
              </a:rPr>
              <a:t>)</a:t>
            </a:r>
            <a:endParaRPr lang="es-ES" sz="1100" dirty="0">
              <a:latin typeface="Arial For CAE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431133" y="6063796"/>
            <a:ext cx="13764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Gait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Watch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427765" y="6082732"/>
            <a:ext cx="13764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Force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Plate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088113" y="6094574"/>
            <a:ext cx="21957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Qualisys</a:t>
            </a:r>
            <a:r>
              <a:rPr lang="es-ES" sz="1400" dirty="0" smtClean="0">
                <a:solidFill>
                  <a:schemeClr val="bg1"/>
                </a:solidFill>
              </a:rPr>
              <a:t> System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4251118" y="5112769"/>
            <a:ext cx="44102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preprocessing, sending and storage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627565" y="4036422"/>
            <a:ext cx="137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Calibration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5287914" y="3921083"/>
            <a:ext cx="137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Data </a:t>
            </a:r>
            <a:r>
              <a:rPr lang="es-ES" sz="1400" dirty="0" err="1" smtClean="0">
                <a:solidFill>
                  <a:schemeClr val="bg1"/>
                </a:solidFill>
              </a:rPr>
              <a:t>Fusion</a:t>
            </a:r>
            <a:r>
              <a:rPr lang="es-ES" sz="1400" dirty="0" smtClean="0">
                <a:solidFill>
                  <a:schemeClr val="bg1"/>
                </a:solidFill>
              </a:rPr>
              <a:t>                      </a:t>
            </a:r>
            <a:r>
              <a:rPr lang="es-ES" sz="1400" dirty="0" err="1" smtClean="0">
                <a:solidFill>
                  <a:schemeClr val="bg1"/>
                </a:solidFill>
              </a:rPr>
              <a:t>Filtering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7088113" y="3921083"/>
            <a:ext cx="151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Position </a:t>
            </a:r>
            <a:r>
              <a:rPr lang="es-ES" sz="1400" dirty="0" err="1" smtClean="0">
                <a:solidFill>
                  <a:schemeClr val="bg1"/>
                </a:solidFill>
              </a:rPr>
              <a:t>Computation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347864" y="2304454"/>
            <a:ext cx="1395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</a:rPr>
              <a:t>      </a:t>
            </a:r>
            <a:r>
              <a:rPr lang="es-ES" sz="1100" b="1" dirty="0" err="1" smtClean="0">
                <a:solidFill>
                  <a:schemeClr val="bg1"/>
                </a:solidFill>
              </a:rPr>
              <a:t>InertialCapture</a:t>
            </a:r>
            <a:r>
              <a:rPr lang="es-ES" sz="1100" b="1" dirty="0" smtClean="0">
                <a:solidFill>
                  <a:schemeClr val="bg1"/>
                </a:solidFill>
              </a:rPr>
              <a:t> </a:t>
            </a:r>
            <a:endParaRPr lang="es-ES" sz="1100" b="1" dirty="0">
              <a:solidFill>
                <a:schemeClr val="bg1"/>
              </a:solidFill>
            </a:endParaRPr>
          </a:p>
          <a:p>
            <a:r>
              <a:rPr lang="es-ES" sz="1100" dirty="0" smtClean="0">
                <a:solidFill>
                  <a:schemeClr val="bg1"/>
                </a:solidFill>
              </a:rPr>
              <a:t>- Data </a:t>
            </a:r>
            <a:r>
              <a:rPr lang="es-ES" sz="1100" dirty="0" err="1">
                <a:solidFill>
                  <a:schemeClr val="bg1"/>
                </a:solidFill>
              </a:rPr>
              <a:t>gathering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- 2D </a:t>
            </a:r>
            <a:r>
              <a:rPr lang="es-ES" sz="1100" dirty="0">
                <a:solidFill>
                  <a:schemeClr val="bg1"/>
                </a:solidFill>
              </a:rPr>
              <a:t>and </a:t>
            </a:r>
            <a:r>
              <a:rPr lang="es-ES" sz="1100" dirty="0" smtClean="0">
                <a:solidFill>
                  <a:schemeClr val="bg1"/>
                </a:solidFill>
              </a:rPr>
              <a:t>3D </a:t>
            </a:r>
            <a:r>
              <a:rPr lang="es-ES" sz="1100" dirty="0" err="1" smtClean="0">
                <a:solidFill>
                  <a:schemeClr val="bg1"/>
                </a:solidFill>
              </a:rPr>
              <a:t>visualization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</a:t>
            </a:r>
            <a:r>
              <a:rPr lang="es-ES" sz="1100" dirty="0" err="1" smtClean="0">
                <a:solidFill>
                  <a:schemeClr val="bg1"/>
                </a:solidFill>
              </a:rPr>
              <a:t>Calibration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Position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   </a:t>
            </a:r>
            <a:r>
              <a:rPr lang="es-ES" sz="1100" dirty="0" err="1" smtClean="0">
                <a:solidFill>
                  <a:schemeClr val="bg1"/>
                </a:solidFill>
              </a:rPr>
              <a:t>computation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</a:t>
            </a:r>
            <a:endParaRPr lang="es-ES" sz="1100" dirty="0">
              <a:solidFill>
                <a:schemeClr val="bg1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823671" y="2346281"/>
            <a:ext cx="1527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</a:rPr>
              <a:t>         </a:t>
            </a:r>
            <a:r>
              <a:rPr lang="es-ES" sz="1100" b="1" dirty="0" err="1" smtClean="0">
                <a:solidFill>
                  <a:schemeClr val="bg1"/>
                </a:solidFill>
              </a:rPr>
              <a:t>VisIMU</a:t>
            </a:r>
            <a:endParaRPr lang="es-ES" sz="1100" b="1" dirty="0">
              <a:solidFill>
                <a:schemeClr val="bg1"/>
              </a:solidFill>
            </a:endParaRPr>
          </a:p>
          <a:p>
            <a:r>
              <a:rPr lang="es-ES" sz="1100" b="1" dirty="0" smtClean="0">
                <a:solidFill>
                  <a:schemeClr val="bg1"/>
                </a:solidFill>
              </a:rPr>
              <a:t>           (</a:t>
            </a:r>
            <a:r>
              <a:rPr lang="es-ES" sz="1100" b="1" dirty="0">
                <a:solidFill>
                  <a:schemeClr val="bg1"/>
                </a:solidFill>
              </a:rPr>
              <a:t>Java)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Data </a:t>
            </a:r>
            <a:r>
              <a:rPr lang="es-ES" sz="1100" dirty="0" err="1" smtClean="0">
                <a:solidFill>
                  <a:schemeClr val="bg1"/>
                </a:solidFill>
              </a:rPr>
              <a:t>gathering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</a:t>
            </a:r>
            <a:r>
              <a:rPr lang="es-ES" sz="1100" dirty="0" err="1" smtClean="0">
                <a:solidFill>
                  <a:schemeClr val="bg1"/>
                </a:solidFill>
              </a:rPr>
              <a:t>Calibration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- 2D </a:t>
            </a:r>
            <a:r>
              <a:rPr lang="es-ES" sz="1100" dirty="0" err="1" smtClean="0">
                <a:solidFill>
                  <a:schemeClr val="bg1"/>
                </a:solidFill>
              </a:rPr>
              <a:t>Visualization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Data </a:t>
            </a:r>
            <a:r>
              <a:rPr lang="es-ES" sz="1100" dirty="0" err="1">
                <a:solidFill>
                  <a:schemeClr val="bg1"/>
                </a:solidFill>
              </a:rPr>
              <a:t>storage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6334771" y="2311413"/>
            <a:ext cx="12883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>
                <a:solidFill>
                  <a:schemeClr val="bg1"/>
                </a:solidFill>
              </a:rPr>
              <a:t>WagyLog</a:t>
            </a:r>
            <a:endParaRPr lang="es-ES" sz="1100" b="1" dirty="0">
              <a:solidFill>
                <a:schemeClr val="bg1"/>
              </a:solidFill>
            </a:endParaRPr>
          </a:p>
          <a:p>
            <a:pPr algn="ctr"/>
            <a:r>
              <a:rPr lang="es-ES" sz="1100" b="1" dirty="0">
                <a:solidFill>
                  <a:schemeClr val="bg1"/>
                </a:solidFill>
              </a:rPr>
              <a:t>(</a:t>
            </a:r>
            <a:r>
              <a:rPr lang="es-ES" sz="1100" b="1" dirty="0" err="1">
                <a:solidFill>
                  <a:schemeClr val="bg1"/>
                </a:solidFill>
              </a:rPr>
              <a:t>LabView</a:t>
            </a:r>
            <a:r>
              <a:rPr lang="es-ES" sz="1100" b="1" dirty="0">
                <a:solidFill>
                  <a:schemeClr val="bg1"/>
                </a:solidFill>
              </a:rPr>
              <a:t>)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Data </a:t>
            </a:r>
            <a:r>
              <a:rPr lang="es-ES" sz="1100" dirty="0" err="1" smtClean="0">
                <a:solidFill>
                  <a:schemeClr val="bg1"/>
                </a:solidFill>
              </a:rPr>
              <a:t>gathering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- 2D </a:t>
            </a:r>
            <a:r>
              <a:rPr lang="es-ES" sz="1100" dirty="0" err="1" smtClean="0">
                <a:solidFill>
                  <a:schemeClr val="bg1"/>
                </a:solidFill>
              </a:rPr>
              <a:t>Visualization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Data </a:t>
            </a:r>
            <a:r>
              <a:rPr lang="es-ES" sz="1100" dirty="0" err="1">
                <a:solidFill>
                  <a:schemeClr val="bg1"/>
                </a:solidFill>
              </a:rPr>
              <a:t>storage</a:t>
            </a:r>
            <a:r>
              <a:rPr lang="es-ES" dirty="0"/>
              <a:t>.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7542495" y="2289867"/>
            <a:ext cx="13499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>
                <a:solidFill>
                  <a:schemeClr val="bg1"/>
                </a:solidFill>
              </a:rPr>
              <a:t>Smartphones</a:t>
            </a:r>
            <a:endParaRPr lang="es-ES" sz="1100" b="1" dirty="0">
              <a:solidFill>
                <a:schemeClr val="bg1"/>
              </a:solidFill>
            </a:endParaRPr>
          </a:p>
          <a:p>
            <a:pPr algn="ctr"/>
            <a:r>
              <a:rPr lang="es-ES" sz="1100" b="1" dirty="0">
                <a:solidFill>
                  <a:schemeClr val="bg1"/>
                </a:solidFill>
              </a:rPr>
              <a:t>(</a:t>
            </a:r>
            <a:r>
              <a:rPr lang="es-ES" sz="1100" b="1" dirty="0" err="1">
                <a:solidFill>
                  <a:schemeClr val="bg1"/>
                </a:solidFill>
              </a:rPr>
              <a:t>Android</a:t>
            </a:r>
            <a:r>
              <a:rPr lang="es-ES" sz="1100" b="1" dirty="0">
                <a:solidFill>
                  <a:schemeClr val="bg1"/>
                </a:solidFill>
              </a:rPr>
              <a:t>)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Data </a:t>
            </a:r>
            <a:r>
              <a:rPr lang="es-ES" sz="1100" dirty="0" err="1">
                <a:solidFill>
                  <a:schemeClr val="bg1"/>
                </a:solidFill>
              </a:rPr>
              <a:t>gathering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</a:t>
            </a:r>
            <a:r>
              <a:rPr lang="es-ES" sz="1100" dirty="0" err="1" smtClean="0">
                <a:solidFill>
                  <a:schemeClr val="bg1"/>
                </a:solidFill>
              </a:rPr>
              <a:t>Visualization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</a:t>
            </a:r>
            <a:r>
              <a:rPr lang="es-ES" sz="1100" dirty="0" err="1" smtClean="0">
                <a:solidFill>
                  <a:schemeClr val="bg1"/>
                </a:solidFill>
              </a:rPr>
              <a:t>Alarms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  <a:p>
            <a:r>
              <a:rPr lang="es-ES" sz="1100" dirty="0" smtClean="0">
                <a:solidFill>
                  <a:schemeClr val="bg1"/>
                </a:solidFill>
              </a:rPr>
              <a:t>- </a:t>
            </a:r>
            <a:r>
              <a:rPr lang="es-ES" sz="1100" dirty="0" err="1" smtClean="0">
                <a:solidFill>
                  <a:schemeClr val="bg1"/>
                </a:solidFill>
              </a:rPr>
              <a:t>Emergency</a:t>
            </a:r>
            <a:r>
              <a:rPr lang="es-ES" sz="1100" dirty="0" smtClean="0">
                <a:solidFill>
                  <a:schemeClr val="bg1"/>
                </a:solidFill>
              </a:rPr>
              <a:t> </a:t>
            </a:r>
            <a:r>
              <a:rPr lang="es-ES" sz="1100" dirty="0" err="1">
                <a:solidFill>
                  <a:schemeClr val="bg1"/>
                </a:solidFill>
              </a:rPr>
              <a:t>calls</a:t>
            </a:r>
            <a:r>
              <a:rPr lang="es-ES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3447188" y="1330344"/>
            <a:ext cx="137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</a:rPr>
              <a:t>Feature</a:t>
            </a:r>
            <a:r>
              <a:rPr lang="es-ES" sz="1200" dirty="0" smtClean="0">
                <a:solidFill>
                  <a:schemeClr val="bg1"/>
                </a:solidFill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</a:rPr>
              <a:t>extraction</a:t>
            </a:r>
            <a:r>
              <a:rPr lang="es-ES" sz="1200" dirty="0">
                <a:solidFill>
                  <a:schemeClr val="bg1"/>
                </a:solidFill>
              </a:rPr>
              <a:t> </a:t>
            </a:r>
            <a:r>
              <a:rPr lang="es-ES" sz="1200" dirty="0" smtClean="0">
                <a:solidFill>
                  <a:schemeClr val="bg1"/>
                </a:solidFill>
              </a:rPr>
              <a:t>&amp; </a:t>
            </a:r>
            <a:r>
              <a:rPr lang="es-ES" sz="1200" dirty="0" err="1" smtClean="0">
                <a:solidFill>
                  <a:schemeClr val="bg1"/>
                </a:solidFill>
              </a:rPr>
              <a:t>Selection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5148064" y="133034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Data </a:t>
            </a:r>
            <a:r>
              <a:rPr lang="es-ES" sz="1400" dirty="0" err="1">
                <a:solidFill>
                  <a:schemeClr val="bg1"/>
                </a:solidFill>
              </a:rPr>
              <a:t>Mining</a:t>
            </a:r>
            <a:r>
              <a:rPr lang="es-ES" sz="1400" dirty="0">
                <a:solidFill>
                  <a:schemeClr val="bg1"/>
                </a:solidFill>
              </a:rPr>
              <a:t> &amp; Soft</a:t>
            </a:r>
          </a:p>
          <a:p>
            <a:r>
              <a:rPr lang="es-ES" sz="1400" dirty="0">
                <a:solidFill>
                  <a:schemeClr val="bg1"/>
                </a:solidFill>
              </a:rPr>
              <a:t>Computing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7088113" y="1330344"/>
            <a:ext cx="151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</a:rPr>
              <a:t>Classification</a:t>
            </a:r>
            <a:r>
              <a:rPr lang="es-ES" sz="1400" dirty="0">
                <a:solidFill>
                  <a:schemeClr val="bg1"/>
                </a:solidFill>
              </a:rPr>
              <a:t> of</a:t>
            </a:r>
          </a:p>
          <a:p>
            <a:r>
              <a:rPr lang="es-ES" sz="1400" dirty="0" err="1">
                <a:solidFill>
                  <a:schemeClr val="bg1"/>
                </a:solidFill>
              </a:rPr>
              <a:t>activities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3627565" y="332656"/>
            <a:ext cx="1016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E-</a:t>
            </a:r>
            <a:r>
              <a:rPr lang="es-ES" sz="1400" dirty="0" err="1" smtClean="0">
                <a:solidFill>
                  <a:schemeClr val="bg1"/>
                </a:solidFill>
              </a:rPr>
              <a:t>Health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5248478" y="361580"/>
            <a:ext cx="151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solidFill>
                  <a:schemeClr val="bg1"/>
                </a:solidFill>
              </a:rPr>
              <a:t>Inertial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Navigation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7108570" y="34665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Sport </a:t>
            </a:r>
            <a:r>
              <a:rPr lang="es-ES" sz="1400" dirty="0" err="1" smtClean="0">
                <a:solidFill>
                  <a:schemeClr val="bg1"/>
                </a:solidFill>
              </a:rPr>
              <a:t>Science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395536" y="1069285"/>
            <a:ext cx="8496944" cy="1008112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60" name="59 Flecha derecha"/>
          <p:cNvSpPr/>
          <p:nvPr/>
        </p:nvSpPr>
        <p:spPr>
          <a:xfrm>
            <a:off x="251520" y="1330344"/>
            <a:ext cx="438230" cy="461665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343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144</Words>
  <Application>Microsoft Office PowerPoint</Application>
  <PresentationFormat>Presentación en pantalla (4:3)</PresentationFormat>
  <Paragraphs>50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8</cp:revision>
  <dcterms:created xsi:type="dcterms:W3CDTF">2015-05-14T20:37:38Z</dcterms:created>
  <dcterms:modified xsi:type="dcterms:W3CDTF">2015-05-14T21:42:12Z</dcterms:modified>
</cp:coreProperties>
</file>