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75" r:id="rId20"/>
    <p:sldId id="266" r:id="rId21"/>
    <p:sldId id="267" r:id="rId22"/>
    <p:sldId id="268" r:id="rId23"/>
    <p:sldId id="269"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25EB8-6EEB-AE1C-B496-D17D9F91CE68}" v="924" dt="2023-08-12T17:49:01.983"/>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270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9391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540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8747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5511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6351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Andrej </a:t>
            </a:r>
            <a:r>
              <a:rPr lang="en-US" sz="1850" dirty="0" err="1"/>
              <a:t>Oljaca</a:t>
            </a:r>
            <a:endParaRPr lang="en-US" sz="1850" i="1" dirty="0" err="1"/>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sz="2400" b="1" dirty="0"/>
              <a:t>Testing Data Type Errors - Test 3: Concatenating String and Integer</a:t>
            </a:r>
            <a:endParaRPr lang="en-US" sz="2400" dirty="0"/>
          </a:p>
        </p:txBody>
      </p:sp>
      <p:sp>
        <p:nvSpPr>
          <p:cNvPr id="196" name="Google Shape;196;g9504e29505_0_0"/>
          <p:cNvSpPr txBox="1">
            <a:spLocks noGrp="1"/>
          </p:cNvSpPr>
          <p:nvPr>
            <p:ph type="body" idx="1"/>
          </p:nvPr>
        </p:nvSpPr>
        <p:spPr>
          <a:xfrm>
            <a:off x="328127" y="2194560"/>
            <a:ext cx="10820400" cy="4024200"/>
          </a:xfrm>
          <a:prstGeom prst="rect">
            <a:avLst/>
          </a:prstGeom>
          <a:noFill/>
          <a:ln>
            <a:noFill/>
          </a:ln>
        </p:spPr>
        <p:txBody>
          <a:bodyPr spcFirstLastPara="1" wrap="square" lIns="91425" tIns="45700" rIns="91425" bIns="45700" anchor="t" anchorCtr="0">
            <a:noAutofit/>
          </a:bodyPr>
          <a:lstStyle/>
          <a:p>
            <a:pPr>
              <a:buNone/>
            </a:pPr>
            <a:r>
              <a:rPr lang="en-US" sz="2400" b="1" dirty="0"/>
              <a:t>Question:</a:t>
            </a:r>
            <a:r>
              <a:rPr lang="en-US" sz="2400" dirty="0">
                <a:solidFill>
                  <a:srgbClr val="D1D5DB"/>
                </a:solidFill>
              </a:rPr>
              <a:t> How does the system handle concatenation of a string and an integer?</a:t>
            </a:r>
            <a:endParaRPr lang="en-US" sz="2400" dirty="0"/>
          </a:p>
          <a:p>
            <a:pPr>
              <a:buNone/>
            </a:pPr>
            <a:r>
              <a:rPr lang="en-US" sz="2400" b="1" dirty="0"/>
              <a:t>Test Scenario:</a:t>
            </a:r>
            <a:endParaRPr lang="en-US" sz="2400" dirty="0"/>
          </a:p>
          <a:p>
            <a:pPr marL="285750" indent="-285750"/>
            <a:r>
              <a:rPr lang="en-US" sz="2400" dirty="0">
                <a:solidFill>
                  <a:srgbClr val="D1D5DB"/>
                </a:solidFill>
              </a:rPr>
              <a:t>Code: </a:t>
            </a:r>
            <a:r>
              <a:rPr lang="en-US" sz="2400" b="1" dirty="0"/>
              <a:t>string result = "Total: " + 10;</a:t>
            </a:r>
            <a:endParaRPr lang="en-US" sz="2400" dirty="0"/>
          </a:p>
          <a:p>
            <a:pPr marL="285750" indent="-285750"/>
            <a:r>
              <a:rPr lang="en-US" sz="2400" dirty="0">
                <a:solidFill>
                  <a:srgbClr val="D1D5DB"/>
                </a:solidFill>
              </a:rPr>
              <a:t>Expected Result: Successful concatenation, converting integer to string.</a:t>
            </a:r>
            <a:endParaRPr lang="en-US" sz="2400" dirty="0"/>
          </a:p>
          <a:p>
            <a:pPr indent="0">
              <a:buNone/>
            </a:pPr>
            <a:r>
              <a:rPr lang="en-US" sz="2400" b="1" dirty="0"/>
              <a:t>Result:</a:t>
            </a:r>
            <a:r>
              <a:rPr lang="en-US" sz="2400" dirty="0">
                <a:solidFill>
                  <a:srgbClr val="D1D5DB"/>
                </a:solidFill>
              </a:rPr>
              <a:t> Successful concatenation</a:t>
            </a:r>
            <a:endParaRPr lang="en-US" sz="2400" dirty="0"/>
          </a:p>
          <a:p>
            <a:pPr marL="0" indent="0">
              <a:buNone/>
            </a:pPr>
            <a:endParaRPr lang="en-US" sz="24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8082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sz="2400" b="1" dirty="0"/>
              <a:t>Testing Data Type Errors - Test 4: Invalid Cast</a:t>
            </a:r>
            <a:endParaRPr lang="en-US" sz="2400" dirty="0"/>
          </a:p>
        </p:txBody>
      </p:sp>
      <p:sp>
        <p:nvSpPr>
          <p:cNvPr id="196" name="Google Shape;196;g9504e29505_0_0"/>
          <p:cNvSpPr txBox="1">
            <a:spLocks noGrp="1"/>
          </p:cNvSpPr>
          <p:nvPr>
            <p:ph type="body" idx="1"/>
          </p:nvPr>
        </p:nvSpPr>
        <p:spPr>
          <a:xfrm>
            <a:off x="328127" y="2194560"/>
            <a:ext cx="10820400" cy="4024200"/>
          </a:xfrm>
          <a:prstGeom prst="rect">
            <a:avLst/>
          </a:prstGeom>
          <a:noFill/>
          <a:ln>
            <a:noFill/>
          </a:ln>
        </p:spPr>
        <p:txBody>
          <a:bodyPr spcFirstLastPara="1" wrap="square" lIns="91425" tIns="45700" rIns="91425" bIns="45700" anchor="t" anchorCtr="0">
            <a:noAutofit/>
          </a:bodyPr>
          <a:lstStyle/>
          <a:p>
            <a:pPr>
              <a:buNone/>
            </a:pPr>
            <a:r>
              <a:rPr lang="en-US" sz="2400" b="1" dirty="0"/>
              <a:t>Question:</a:t>
            </a:r>
            <a:r>
              <a:rPr lang="en-US" sz="2400" dirty="0">
                <a:solidFill>
                  <a:srgbClr val="D1D5DB"/>
                </a:solidFill>
              </a:rPr>
              <a:t> What happens when trying to cast incompatible data types?</a:t>
            </a:r>
            <a:endParaRPr lang="en-US" sz="2400" dirty="0"/>
          </a:p>
          <a:p>
            <a:pPr>
              <a:buNone/>
            </a:pPr>
            <a:r>
              <a:rPr lang="en-US" sz="2400" b="1" dirty="0"/>
              <a:t>Test Scenario:</a:t>
            </a:r>
            <a:endParaRPr lang="en-US" sz="2400" dirty="0"/>
          </a:p>
          <a:p>
            <a:pPr marL="285750" indent="-285750"/>
            <a:r>
              <a:rPr lang="en-US" sz="2400" dirty="0">
                <a:solidFill>
                  <a:srgbClr val="D1D5DB"/>
                </a:solidFill>
              </a:rPr>
              <a:t>Code: </a:t>
            </a:r>
            <a:r>
              <a:rPr lang="en-US" sz="2400" b="1" dirty="0"/>
              <a:t>int num = (int)"123";</a:t>
            </a:r>
            <a:endParaRPr lang="en-US" sz="2400" dirty="0"/>
          </a:p>
          <a:p>
            <a:pPr marL="285750" indent="-285750"/>
            <a:r>
              <a:rPr lang="en-US" sz="2400" dirty="0">
                <a:solidFill>
                  <a:srgbClr val="D1D5DB"/>
                </a:solidFill>
              </a:rPr>
              <a:t>Expected Result: Compilation error due to invalid cast.</a:t>
            </a:r>
            <a:endParaRPr lang="en-US" sz="2400" dirty="0"/>
          </a:p>
          <a:p>
            <a:pPr indent="0">
              <a:buNone/>
            </a:pPr>
            <a:r>
              <a:rPr lang="en-US" sz="2400" b="1" dirty="0"/>
              <a:t>Result:</a:t>
            </a:r>
            <a:r>
              <a:rPr lang="en-US" sz="2400" b="1" dirty="0">
                <a:solidFill>
                  <a:srgbClr val="FFFFFF"/>
                </a:solidFill>
              </a:rPr>
              <a:t> </a:t>
            </a:r>
            <a:r>
              <a:rPr lang="en-US" sz="2400" dirty="0">
                <a:solidFill>
                  <a:srgbClr val="D1D5DB"/>
                </a:solidFill>
              </a:rPr>
              <a:t>Compilation error</a:t>
            </a:r>
          </a:p>
          <a:p>
            <a:pPr>
              <a:buNone/>
            </a:pPr>
            <a:endParaRPr lang="en-US" sz="2400" dirty="0">
              <a:solidFill>
                <a:srgbClr val="D1D5DB"/>
              </a:solidFill>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7098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sz="2400" b="1" dirty="0"/>
              <a:t>Testing Data Type Errors - Test 5: Division with Mixed Data Types</a:t>
            </a:r>
            <a:endParaRPr lang="en-US" sz="2400" dirty="0"/>
          </a:p>
        </p:txBody>
      </p:sp>
      <p:sp>
        <p:nvSpPr>
          <p:cNvPr id="196" name="Google Shape;196;g9504e29505_0_0"/>
          <p:cNvSpPr txBox="1">
            <a:spLocks noGrp="1"/>
          </p:cNvSpPr>
          <p:nvPr>
            <p:ph type="body" idx="1"/>
          </p:nvPr>
        </p:nvSpPr>
        <p:spPr>
          <a:xfrm>
            <a:off x="328127" y="2194560"/>
            <a:ext cx="10820400" cy="4024200"/>
          </a:xfrm>
          <a:prstGeom prst="rect">
            <a:avLst/>
          </a:prstGeom>
          <a:noFill/>
          <a:ln>
            <a:noFill/>
          </a:ln>
        </p:spPr>
        <p:txBody>
          <a:bodyPr spcFirstLastPara="1" wrap="square" lIns="91425" tIns="45700" rIns="91425" bIns="45700" anchor="t" anchorCtr="0">
            <a:noAutofit/>
          </a:bodyPr>
          <a:lstStyle/>
          <a:p>
            <a:pPr>
              <a:buNone/>
            </a:pPr>
            <a:r>
              <a:rPr lang="en-US" sz="2400" b="1" dirty="0"/>
              <a:t>Question:</a:t>
            </a:r>
            <a:r>
              <a:rPr lang="en-US" sz="2400" dirty="0">
                <a:solidFill>
                  <a:srgbClr val="D1D5DB"/>
                </a:solidFill>
              </a:rPr>
              <a:t> How are mixed data types handled in arithmetic operations?</a:t>
            </a:r>
            <a:endParaRPr lang="en-US" sz="2400" dirty="0"/>
          </a:p>
          <a:p>
            <a:pPr>
              <a:buNone/>
            </a:pPr>
            <a:r>
              <a:rPr lang="en-US" sz="2400" b="1" dirty="0"/>
              <a:t>Test Scenario:</a:t>
            </a:r>
            <a:endParaRPr lang="en-US" sz="2400" dirty="0"/>
          </a:p>
          <a:p>
            <a:pPr marL="285750" indent="-285750"/>
            <a:r>
              <a:rPr lang="en-US" sz="2400" dirty="0">
                <a:solidFill>
                  <a:srgbClr val="D1D5DB"/>
                </a:solidFill>
              </a:rPr>
              <a:t>Code: </a:t>
            </a:r>
            <a:r>
              <a:rPr lang="en-US" sz="2400" b="1" dirty="0"/>
              <a:t>double result = 10 / 3.0;</a:t>
            </a:r>
            <a:endParaRPr lang="en-US" sz="2400" dirty="0"/>
          </a:p>
          <a:p>
            <a:pPr marL="285750" indent="-285750"/>
            <a:r>
              <a:rPr lang="en-US" sz="2400" dirty="0">
                <a:solidFill>
                  <a:srgbClr val="D1D5DB"/>
                </a:solidFill>
              </a:rPr>
              <a:t>Expected Result: Successful division with accurate floating-point result.</a:t>
            </a:r>
            <a:endParaRPr lang="en-US" sz="2400" dirty="0"/>
          </a:p>
          <a:p>
            <a:pPr indent="0">
              <a:buNone/>
            </a:pPr>
            <a:r>
              <a:rPr lang="en-US" sz="2400" b="1" dirty="0"/>
              <a:t>Result:</a:t>
            </a:r>
            <a:r>
              <a:rPr lang="en-US" sz="2400" dirty="0">
                <a:solidFill>
                  <a:srgbClr val="D1D5DB"/>
                </a:solidFill>
              </a:rPr>
              <a:t> Successful division</a:t>
            </a:r>
            <a:endParaRPr lang="en-US" sz="2400" dirty="0"/>
          </a:p>
          <a:p>
            <a:pPr>
              <a:buNone/>
            </a:pPr>
            <a:endParaRPr lang="en-US" sz="2400" dirty="0">
              <a:solidFill>
                <a:srgbClr val="D1D5DB"/>
              </a:solidFill>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85320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sz="2400" b="1" dirty="0"/>
              <a:t>Testing Data Type Errors - Test 6: Integer Overflow</a:t>
            </a:r>
            <a:endParaRPr lang="en-US" sz="2400" dirty="0"/>
          </a:p>
        </p:txBody>
      </p:sp>
      <p:sp>
        <p:nvSpPr>
          <p:cNvPr id="196" name="Google Shape;196;g9504e29505_0_0"/>
          <p:cNvSpPr txBox="1">
            <a:spLocks noGrp="1"/>
          </p:cNvSpPr>
          <p:nvPr>
            <p:ph type="body" idx="1"/>
          </p:nvPr>
        </p:nvSpPr>
        <p:spPr>
          <a:xfrm>
            <a:off x="328127" y="2194560"/>
            <a:ext cx="10820400" cy="4024200"/>
          </a:xfrm>
          <a:prstGeom prst="rect">
            <a:avLst/>
          </a:prstGeom>
          <a:noFill/>
          <a:ln>
            <a:noFill/>
          </a:ln>
        </p:spPr>
        <p:txBody>
          <a:bodyPr spcFirstLastPara="1" wrap="square" lIns="91425" tIns="45700" rIns="91425" bIns="45700" anchor="t" anchorCtr="0">
            <a:noAutofit/>
          </a:bodyPr>
          <a:lstStyle/>
          <a:p>
            <a:pPr>
              <a:buNone/>
            </a:pPr>
            <a:r>
              <a:rPr lang="en-US" sz="2400" b="1" dirty="0"/>
              <a:t>Question:</a:t>
            </a:r>
            <a:r>
              <a:rPr lang="en-US" sz="2400" dirty="0">
                <a:solidFill>
                  <a:srgbClr val="D1D5DB"/>
                </a:solidFill>
              </a:rPr>
              <a:t> What happens when an integer overflows its maximum value?</a:t>
            </a:r>
            <a:endParaRPr lang="en-US" sz="2400" dirty="0"/>
          </a:p>
          <a:p>
            <a:pPr>
              <a:buNone/>
            </a:pPr>
            <a:r>
              <a:rPr lang="en-US" sz="2400" b="1" dirty="0"/>
              <a:t>Test Scenario:</a:t>
            </a:r>
            <a:endParaRPr lang="en-US" sz="2400" dirty="0"/>
          </a:p>
          <a:p>
            <a:pPr marL="285750" indent="-285750"/>
            <a:r>
              <a:rPr lang="en-US" sz="2400" dirty="0">
                <a:solidFill>
                  <a:srgbClr val="D1D5DB"/>
                </a:solidFill>
              </a:rPr>
              <a:t>Code: </a:t>
            </a:r>
            <a:r>
              <a:rPr lang="en-US" sz="2400" b="1" dirty="0"/>
              <a:t>int </a:t>
            </a:r>
            <a:r>
              <a:rPr lang="en-US" sz="2400" b="1" dirty="0" err="1"/>
              <a:t>maxInt</a:t>
            </a:r>
            <a:r>
              <a:rPr lang="en-US" sz="2400" b="1" dirty="0"/>
              <a:t> = 2147483647; int overflow = </a:t>
            </a:r>
            <a:r>
              <a:rPr lang="en-US" sz="2400" b="1" dirty="0" err="1"/>
              <a:t>maxInt</a:t>
            </a:r>
            <a:r>
              <a:rPr lang="en-US" sz="2400" b="1" dirty="0"/>
              <a:t> + 1;</a:t>
            </a:r>
            <a:endParaRPr lang="en-US" sz="2400" dirty="0"/>
          </a:p>
          <a:p>
            <a:pPr marL="285750" indent="-285750"/>
            <a:r>
              <a:rPr lang="en-US" sz="2400" dirty="0">
                <a:solidFill>
                  <a:srgbClr val="D1D5DB"/>
                </a:solidFill>
              </a:rPr>
              <a:t>Expected Result: Overflow occurs, possibly leading to unexpected behavior.</a:t>
            </a:r>
            <a:endParaRPr lang="en-US" sz="2400" dirty="0"/>
          </a:p>
          <a:p>
            <a:pPr indent="0">
              <a:buNone/>
            </a:pPr>
            <a:r>
              <a:rPr lang="en-US" sz="2400" b="1" dirty="0"/>
              <a:t>Result:</a:t>
            </a:r>
            <a:r>
              <a:rPr lang="en-US" sz="2400" dirty="0">
                <a:solidFill>
                  <a:srgbClr val="D1D5DB"/>
                </a:solidFill>
              </a:rPr>
              <a:t> Overflow occurs</a:t>
            </a:r>
            <a:endParaRPr lang="en-US" sz="2400" dirty="0"/>
          </a:p>
          <a:p>
            <a:pPr>
              <a:buNone/>
            </a:pPr>
            <a:endParaRPr lang="en-US" sz="2400" dirty="0">
              <a:solidFill>
                <a:srgbClr val="D1D5DB"/>
              </a:solidFill>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82332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857250" indent="-285750">
              <a:spcBef>
                <a:spcPts val="500"/>
              </a:spcBef>
              <a:buSzPts val="2000"/>
            </a:pPr>
            <a:r>
              <a:rPr lang="en-US" sz="1800" dirty="0">
                <a:solidFill>
                  <a:srgbClr val="D1D5DB"/>
                </a:solidFill>
              </a:rPr>
              <a:t>The </a:t>
            </a:r>
            <a:r>
              <a:rPr lang="en-US" sz="1800" dirty="0" err="1">
                <a:solidFill>
                  <a:srgbClr val="D1D5DB"/>
                </a:solidFill>
              </a:rPr>
              <a:t>DevSecOps</a:t>
            </a:r>
            <a:r>
              <a:rPr lang="en-US" sz="1800" dirty="0">
                <a:solidFill>
                  <a:srgbClr val="D1D5DB"/>
                </a:solidFill>
              </a:rPr>
              <a:t> pipeline integrates security into the software development lifecycle, ensuring proactive security measures from start to finish.</a:t>
            </a:r>
            <a:endParaRPr lang="en-US" sz="1800" dirty="0"/>
          </a:p>
          <a:p>
            <a:pPr marL="857250" indent="-285750">
              <a:spcBef>
                <a:spcPts val="500"/>
              </a:spcBef>
              <a:buSzPts val="2000"/>
            </a:pPr>
            <a:r>
              <a:rPr lang="en-US" sz="1800" b="1" dirty="0"/>
              <a:t>Stages of the </a:t>
            </a:r>
            <a:r>
              <a:rPr lang="en-US" sz="1800" b="1" err="1"/>
              <a:t>DevSecOps</a:t>
            </a:r>
            <a:r>
              <a:rPr lang="en-US" sz="1800" b="1" dirty="0"/>
              <a:t> Pipeline: - Assess and Plan:</a:t>
            </a:r>
            <a:r>
              <a:rPr lang="en-US" sz="1800" dirty="0">
                <a:solidFill>
                  <a:srgbClr val="D1D5DB"/>
                </a:solidFill>
              </a:rPr>
              <a:t> Identify risks and security requirements early.- </a:t>
            </a:r>
            <a:r>
              <a:rPr lang="en-US" sz="1800" b="1" dirty="0"/>
              <a:t>Design:</a:t>
            </a:r>
            <a:r>
              <a:rPr lang="en-US" sz="1800" dirty="0">
                <a:solidFill>
                  <a:srgbClr val="D1D5DB"/>
                </a:solidFill>
              </a:rPr>
              <a:t> Incorporate security into architectural design. - </a:t>
            </a:r>
            <a:r>
              <a:rPr lang="en-US" sz="1800" b="1" dirty="0"/>
              <a:t>Build:</a:t>
            </a:r>
            <a:r>
              <a:rPr lang="en-US" sz="1800" dirty="0">
                <a:solidFill>
                  <a:srgbClr val="D1D5DB"/>
                </a:solidFill>
              </a:rPr>
              <a:t> Develop secure code, conduct continuous testing.- </a:t>
            </a:r>
            <a:r>
              <a:rPr lang="en-US" sz="1800" b="1" dirty="0"/>
              <a:t>Verify and Test:</a:t>
            </a:r>
            <a:r>
              <a:rPr lang="en-US" sz="1800" dirty="0">
                <a:solidFill>
                  <a:srgbClr val="D1D5DB"/>
                </a:solidFill>
              </a:rPr>
              <a:t> Thorough automated security testing. - </a:t>
            </a:r>
            <a:r>
              <a:rPr lang="en-US" sz="1800" b="1" dirty="0"/>
              <a:t>Transition and Health Checks:</a:t>
            </a:r>
            <a:r>
              <a:rPr lang="en-US" sz="1800" dirty="0">
                <a:solidFill>
                  <a:srgbClr val="D1D5DB"/>
                </a:solidFill>
              </a:rPr>
              <a:t> Pre-production security checks. - </a:t>
            </a:r>
            <a:r>
              <a:rPr lang="en-US" sz="1800" b="1" dirty="0"/>
              <a:t>Monitor and Detect:</a:t>
            </a:r>
            <a:r>
              <a:rPr lang="en-US" sz="1800" dirty="0">
                <a:solidFill>
                  <a:srgbClr val="D1D5DB"/>
                </a:solidFill>
              </a:rPr>
              <a:t> Continuous threat monitoring.- </a:t>
            </a:r>
            <a:r>
              <a:rPr lang="en-US" sz="1800" b="1" dirty="0"/>
              <a:t>Respond:</a:t>
            </a:r>
            <a:r>
              <a:rPr lang="en-US" sz="1800" dirty="0">
                <a:solidFill>
                  <a:srgbClr val="D1D5DB"/>
                </a:solidFill>
              </a:rPr>
              <a:t> Prompt incident response.- </a:t>
            </a:r>
            <a:r>
              <a:rPr lang="en-US" sz="1800" b="1" dirty="0"/>
              <a:t>Maintain and Stabilize:</a:t>
            </a:r>
            <a:r>
              <a:rPr lang="en-US" sz="1800" dirty="0">
                <a:solidFill>
                  <a:srgbClr val="D1D5DB"/>
                </a:solidFill>
              </a:rPr>
              <a:t> Ongoing security maintenance.</a:t>
            </a:r>
            <a:endParaRPr lang="en-US" sz="1800"/>
          </a:p>
          <a:p>
            <a:pPr lvl="1">
              <a:buSzPts val="2000"/>
            </a:pPr>
            <a:r>
              <a:rPr lang="en-US" sz="1800" b="1" dirty="0"/>
              <a:t>Benefits:- </a:t>
            </a:r>
            <a:r>
              <a:rPr lang="en-US" sz="1600" dirty="0"/>
              <a:t>E</a:t>
            </a:r>
            <a:r>
              <a:rPr lang="en-US" sz="1800" dirty="0">
                <a:solidFill>
                  <a:srgbClr val="D1D5DB"/>
                </a:solidFill>
              </a:rPr>
              <a:t>arly risk detection.- Team collaboration.- Rapid response to incidents. - Continuous security improvement.</a:t>
            </a:r>
            <a:endParaRPr lang="en-US" sz="1800"/>
          </a:p>
          <a:p>
            <a:pPr marL="685800" lvl="1" indent="-228600" algn="l">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500"/>
              </a:spcBef>
              <a:spcAft>
                <a:spcPts val="0"/>
              </a:spcAft>
              <a:buClr>
                <a:schemeClr val="lt1"/>
              </a:buClr>
              <a:buSzPts val="2000"/>
              <a:buChar char="•"/>
            </a:pPr>
            <a:r>
              <a:rPr lang="en-US" sz="1800" dirty="0"/>
              <a:t>[Summarize the external tools and where and how they are used in the context of the diagram.]</a:t>
            </a:r>
            <a:endParaRPr sz="1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1791478" y="-21534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359229" y="1245948"/>
            <a:ext cx="10820400" cy="4024125"/>
          </a:xfrm>
          <a:prstGeom prst="rect">
            <a:avLst/>
          </a:prstGeom>
          <a:noFill/>
          <a:ln>
            <a:noFill/>
          </a:ln>
        </p:spPr>
        <p:txBody>
          <a:bodyPr spcFirstLastPara="1" wrap="square" lIns="91425" tIns="45700" rIns="91425" bIns="45700" anchor="t" anchorCtr="0">
            <a:noAutofit/>
          </a:bodyPr>
          <a:lstStyle/>
          <a:p>
            <a:pPr>
              <a:buSzPts val="2000"/>
            </a:pPr>
            <a:r>
              <a:rPr lang="en-US" sz="1800" dirty="0">
                <a:solidFill>
                  <a:srgbClr val="D1D5DB"/>
                </a:solidFill>
              </a:rPr>
              <a:t>External tools bolster our security efforts across stages. Here's where and how they enhance our process:</a:t>
            </a:r>
          </a:p>
          <a:p>
            <a:pPr>
              <a:buSzPts val="2000"/>
            </a:pPr>
            <a:r>
              <a:rPr lang="en-US" sz="1800" b="1" dirty="0"/>
              <a:t>Static Analysis Tools: Where:</a:t>
            </a:r>
            <a:r>
              <a:rPr lang="en-US" sz="1800" dirty="0">
                <a:solidFill>
                  <a:srgbClr val="D1D5DB"/>
                </a:solidFill>
              </a:rPr>
              <a:t> Build, Verify, Test. - </a:t>
            </a:r>
            <a:r>
              <a:rPr lang="en-US" sz="1800" b="1" dirty="0"/>
              <a:t>How:</a:t>
            </a:r>
            <a:r>
              <a:rPr lang="en-US" sz="1800" dirty="0">
                <a:solidFill>
                  <a:srgbClr val="D1D5DB"/>
                </a:solidFill>
              </a:rPr>
              <a:t> Pre-compile code scans, testing.</a:t>
            </a:r>
            <a:endParaRPr lang="en-US" sz="1800">
              <a:solidFill>
                <a:srgbClr val="FFFFFF"/>
              </a:solidFill>
            </a:endParaRPr>
          </a:p>
          <a:p>
            <a:pPr>
              <a:buSzPts val="2000"/>
            </a:pPr>
            <a:r>
              <a:rPr lang="en-US" sz="1800" b="1" dirty="0"/>
              <a:t>Dynamic Analysis Tools: Where:</a:t>
            </a:r>
            <a:r>
              <a:rPr lang="en-US" sz="1800" dirty="0">
                <a:solidFill>
                  <a:srgbClr val="D1D5DB"/>
                </a:solidFill>
              </a:rPr>
              <a:t> Monitor, Detect. - </a:t>
            </a:r>
            <a:r>
              <a:rPr lang="en-US" sz="1800" b="1" dirty="0"/>
              <a:t>How:</a:t>
            </a:r>
            <a:r>
              <a:rPr lang="en-US" sz="1800" dirty="0">
                <a:solidFill>
                  <a:srgbClr val="D1D5DB"/>
                </a:solidFill>
              </a:rPr>
              <a:t> Runtime vulnerability checks.</a:t>
            </a:r>
          </a:p>
          <a:p>
            <a:pPr>
              <a:buSzPts val="2000"/>
            </a:pPr>
            <a:r>
              <a:rPr lang="en-US" sz="1800" b="1" dirty="0"/>
              <a:t>Penetration Testing Tools: Where:</a:t>
            </a:r>
            <a:r>
              <a:rPr lang="en-US" sz="1800" dirty="0">
                <a:solidFill>
                  <a:srgbClr val="D1D5DB"/>
                </a:solidFill>
              </a:rPr>
              <a:t> Transition, Monitor. - </a:t>
            </a:r>
            <a:r>
              <a:rPr lang="en-US" sz="1800" b="1" dirty="0"/>
              <a:t>How:</a:t>
            </a:r>
            <a:r>
              <a:rPr lang="en-US" sz="1800" dirty="0">
                <a:solidFill>
                  <a:srgbClr val="D1D5DB"/>
                </a:solidFill>
              </a:rPr>
              <a:t> Simulate attacks, vulnerabilities.</a:t>
            </a:r>
          </a:p>
          <a:p>
            <a:pPr>
              <a:buSzPts val="2000"/>
            </a:pPr>
            <a:r>
              <a:rPr lang="en-US" sz="1800" b="1" dirty="0"/>
              <a:t>Automated Code Review Tools: Where:</a:t>
            </a:r>
            <a:r>
              <a:rPr lang="en-US" sz="1800" dirty="0">
                <a:solidFill>
                  <a:srgbClr val="D1D5DB"/>
                </a:solidFill>
              </a:rPr>
              <a:t> Build, Verify.- </a:t>
            </a:r>
            <a:r>
              <a:rPr lang="en-US" sz="1800" b="1" dirty="0"/>
              <a:t>How:</a:t>
            </a:r>
            <a:r>
              <a:rPr lang="en-US" sz="1800" dirty="0">
                <a:solidFill>
                  <a:srgbClr val="D1D5DB"/>
                </a:solidFill>
              </a:rPr>
              <a:t> Automated code feedback.</a:t>
            </a:r>
          </a:p>
          <a:p>
            <a:pPr>
              <a:buSzPts val="2000"/>
            </a:pPr>
            <a:r>
              <a:rPr lang="en-US" sz="1800" b="1" dirty="0"/>
              <a:t>Container Scanning Tools: Where:</a:t>
            </a:r>
            <a:r>
              <a:rPr lang="en-US" sz="1800" dirty="0">
                <a:solidFill>
                  <a:srgbClr val="D1D5DB"/>
                </a:solidFill>
              </a:rPr>
              <a:t> Build, Verify.- </a:t>
            </a:r>
            <a:r>
              <a:rPr lang="en-US" sz="1800" b="1" dirty="0"/>
              <a:t>How:</a:t>
            </a:r>
            <a:r>
              <a:rPr lang="en-US" sz="1800" dirty="0">
                <a:solidFill>
                  <a:srgbClr val="D1D5DB"/>
                </a:solidFill>
              </a:rPr>
              <a:t> Container image checks.</a:t>
            </a:r>
          </a:p>
          <a:p>
            <a:pPr>
              <a:buSzPts val="2000"/>
            </a:pPr>
            <a:r>
              <a:rPr lang="en-US" sz="1800" b="1" dirty="0"/>
              <a:t>Dependency Scanning Tools: Where:</a:t>
            </a:r>
            <a:r>
              <a:rPr lang="en-US" sz="1800" dirty="0">
                <a:solidFill>
                  <a:srgbClr val="D1D5DB"/>
                </a:solidFill>
              </a:rPr>
              <a:t> Build, Verify. - </a:t>
            </a:r>
            <a:r>
              <a:rPr lang="en-US" sz="1800" b="1" dirty="0"/>
              <a:t>How:</a:t>
            </a:r>
            <a:r>
              <a:rPr lang="en-US" sz="1800" dirty="0">
                <a:solidFill>
                  <a:srgbClr val="D1D5DB"/>
                </a:solidFill>
              </a:rPr>
              <a:t> Library vulnerability detection.</a:t>
            </a:r>
          </a:p>
          <a:p>
            <a:pPr>
              <a:buSzPts val="2000"/>
            </a:pPr>
            <a:endParaRPr lang="en-US" sz="1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1375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48947" y="2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545841" y="655009"/>
            <a:ext cx="10820400" cy="4024125"/>
          </a:xfrm>
          <a:prstGeom prst="rect">
            <a:avLst/>
          </a:prstGeom>
          <a:noFill/>
          <a:ln>
            <a:noFill/>
          </a:ln>
        </p:spPr>
        <p:txBody>
          <a:bodyPr spcFirstLastPara="1" wrap="square" lIns="91425" tIns="45700" rIns="91425" bIns="45700" anchor="t" anchorCtr="0">
            <a:noAutofit/>
          </a:bodyPr>
          <a:lstStyle/>
          <a:p>
            <a:pPr marL="0" indent="0">
              <a:spcBef>
                <a:spcPts val="0"/>
              </a:spcBef>
              <a:buSzPts val="2000"/>
              <a:buNone/>
            </a:pPr>
            <a:endParaRPr lang="en-US" sz="1600" dirty="0">
              <a:solidFill>
                <a:srgbClr val="FFFFFF"/>
              </a:solidFill>
            </a:endParaRPr>
          </a:p>
          <a:p>
            <a:pPr>
              <a:buSzPts val="2000"/>
            </a:pPr>
            <a:r>
              <a:rPr lang="en-US" sz="1600" dirty="0">
                <a:solidFill>
                  <a:srgbClr val="D1D5DB"/>
                </a:solidFill>
              </a:rPr>
              <a:t>Analyzing our strategy reveals areas for improvement. Let's delve into the problems, solutions, and potential outcomes of acting now or waiting.</a:t>
            </a:r>
            <a:endParaRPr lang="en-US" sz="1600" dirty="0"/>
          </a:p>
          <a:p>
            <a:pPr>
              <a:buSzPts val="2000"/>
            </a:pPr>
            <a:r>
              <a:rPr lang="en-US" sz="1600" b="1" dirty="0"/>
              <a:t>Problem:</a:t>
            </a:r>
            <a:r>
              <a:rPr lang="en-US" sz="1600" dirty="0">
                <a:solidFill>
                  <a:srgbClr val="D1D5DB"/>
                </a:solidFill>
              </a:rPr>
              <a:t> Incomplete Code Review Process - </a:t>
            </a:r>
            <a:r>
              <a:rPr lang="en-US" sz="1600" b="1" dirty="0">
                <a:solidFill>
                  <a:srgbClr val="FFFFFF"/>
                </a:solidFill>
              </a:rPr>
              <a:t>Solution</a:t>
            </a:r>
            <a:r>
              <a:rPr lang="en-US" sz="1600" b="1" dirty="0"/>
              <a:t>:</a:t>
            </a:r>
            <a:r>
              <a:rPr lang="en-US" sz="1600" dirty="0">
                <a:solidFill>
                  <a:srgbClr val="D1D5DB"/>
                </a:solidFill>
              </a:rPr>
              <a:t> Implement thorough code reviews for early bug detection. - </a:t>
            </a:r>
            <a:r>
              <a:rPr lang="en-US" sz="1600" b="1" dirty="0"/>
              <a:t>Act Now (Benefits):</a:t>
            </a:r>
            <a:r>
              <a:rPr lang="en-US" sz="1600" dirty="0">
                <a:solidFill>
                  <a:srgbClr val="D1D5DB"/>
                </a:solidFill>
              </a:rPr>
              <a:t> Higher code quality, reduced vulnerabilities. - </a:t>
            </a:r>
            <a:r>
              <a:rPr lang="en-US" sz="1600" b="1" dirty="0"/>
              <a:t>Wait (Risks):</a:t>
            </a:r>
            <a:r>
              <a:rPr lang="en-US" sz="1600" dirty="0">
                <a:solidFill>
                  <a:srgbClr val="D1D5DB"/>
                </a:solidFill>
              </a:rPr>
              <a:t> More bugs, potential security breaches.- </a:t>
            </a:r>
            <a:r>
              <a:rPr lang="en-US" sz="1600" b="1" dirty="0"/>
              <a:t>Strategy Lacking:</a:t>
            </a:r>
            <a:r>
              <a:rPr lang="en-US" sz="1600" dirty="0">
                <a:solidFill>
                  <a:srgbClr val="D1D5DB"/>
                </a:solidFill>
              </a:rPr>
              <a:t> Code inspection depth. - </a:t>
            </a:r>
            <a:r>
              <a:rPr lang="en-US" sz="1600" b="1" dirty="0"/>
              <a:t>Risk of Current Strategy:</a:t>
            </a:r>
            <a:r>
              <a:rPr lang="en-US" sz="1600" dirty="0">
                <a:solidFill>
                  <a:srgbClr val="D1D5DB"/>
                </a:solidFill>
              </a:rPr>
              <a:t> Overlooking critical flaws.- </a:t>
            </a:r>
            <a:r>
              <a:rPr lang="en-US" sz="1600" b="1" dirty="0"/>
              <a:t>Steps:</a:t>
            </a:r>
            <a:r>
              <a:rPr lang="en-US" sz="1600" dirty="0">
                <a:solidFill>
                  <a:srgbClr val="D1D5DB"/>
                </a:solidFill>
              </a:rPr>
              <a:t> Enhance code review procedures.</a:t>
            </a:r>
            <a:endParaRPr lang="en-US" sz="1600" dirty="0"/>
          </a:p>
          <a:p>
            <a:pPr>
              <a:buSzPts val="2000"/>
            </a:pPr>
            <a:r>
              <a:rPr lang="en-US" sz="1600" b="1" dirty="0"/>
              <a:t>Problem:</a:t>
            </a:r>
            <a:r>
              <a:rPr lang="en-US" sz="1600" dirty="0">
                <a:solidFill>
                  <a:srgbClr val="D1D5DB"/>
                </a:solidFill>
              </a:rPr>
              <a:t> Inadequate Container Security Checks - </a:t>
            </a:r>
            <a:r>
              <a:rPr lang="en-US" sz="1600" b="1" dirty="0">
                <a:solidFill>
                  <a:srgbClr val="FFFFFF"/>
                </a:solidFill>
              </a:rPr>
              <a:t>Solution</a:t>
            </a:r>
            <a:r>
              <a:rPr lang="en-US" sz="1600" b="1" dirty="0"/>
              <a:t>:</a:t>
            </a:r>
            <a:r>
              <a:rPr lang="en-US" sz="1600" dirty="0">
                <a:solidFill>
                  <a:srgbClr val="D1D5DB"/>
                </a:solidFill>
              </a:rPr>
              <a:t> Integrate automated container scans. - </a:t>
            </a:r>
            <a:r>
              <a:rPr lang="en-US" sz="1600" b="1" dirty="0"/>
              <a:t>Act Now (Benefits):</a:t>
            </a:r>
            <a:r>
              <a:rPr lang="en-US" sz="1600" dirty="0">
                <a:solidFill>
                  <a:srgbClr val="D1D5DB"/>
                </a:solidFill>
              </a:rPr>
              <a:t> Safer containers, minimized risks. - </a:t>
            </a:r>
            <a:r>
              <a:rPr lang="en-US" sz="1600" b="1" dirty="0"/>
              <a:t>Wait (Risks):</a:t>
            </a:r>
            <a:r>
              <a:rPr lang="en-US" sz="1600" dirty="0">
                <a:solidFill>
                  <a:srgbClr val="D1D5DB"/>
                </a:solidFill>
              </a:rPr>
              <a:t> Vulnerable containers, possible breaches. - </a:t>
            </a:r>
            <a:r>
              <a:rPr lang="en-US" sz="1600" b="1" dirty="0"/>
              <a:t>Strategy Lacking:</a:t>
            </a:r>
            <a:r>
              <a:rPr lang="en-US" sz="1600" dirty="0">
                <a:solidFill>
                  <a:srgbClr val="D1D5DB"/>
                </a:solidFill>
              </a:rPr>
              <a:t> Container image validation. - </a:t>
            </a:r>
            <a:r>
              <a:rPr lang="en-US" sz="1600" b="1" dirty="0"/>
              <a:t>Risk of Current Strategy:</a:t>
            </a:r>
            <a:r>
              <a:rPr lang="en-US" sz="1600" dirty="0">
                <a:solidFill>
                  <a:srgbClr val="D1D5DB"/>
                </a:solidFill>
              </a:rPr>
              <a:t> Deploying compromised containers.- </a:t>
            </a:r>
            <a:r>
              <a:rPr lang="en-US" sz="1600" b="1" dirty="0"/>
              <a:t>Steps:</a:t>
            </a:r>
            <a:r>
              <a:rPr lang="en-US" sz="1600" dirty="0">
                <a:solidFill>
                  <a:srgbClr val="D1D5DB"/>
                </a:solidFill>
              </a:rPr>
              <a:t> Integrate container scanning tools.</a:t>
            </a:r>
            <a:endParaRPr lang="en-US" sz="1600" dirty="0"/>
          </a:p>
          <a:p>
            <a:pPr>
              <a:buSzPts val="2000"/>
            </a:pPr>
            <a:r>
              <a:rPr lang="en-US" sz="1600" b="1" dirty="0"/>
              <a:t>Problem:</a:t>
            </a:r>
            <a:r>
              <a:rPr lang="en-US" sz="1600" dirty="0">
                <a:solidFill>
                  <a:srgbClr val="D1D5DB"/>
                </a:solidFill>
              </a:rPr>
              <a:t> Limited Real-time Monitoring - </a:t>
            </a:r>
            <a:r>
              <a:rPr lang="en-US" sz="1600" b="1" dirty="0">
                <a:solidFill>
                  <a:srgbClr val="FFFFFF"/>
                </a:solidFill>
              </a:rPr>
              <a:t>Solution</a:t>
            </a:r>
            <a:r>
              <a:rPr lang="en-US" sz="1600" b="1" dirty="0"/>
              <a:t>:</a:t>
            </a:r>
            <a:r>
              <a:rPr lang="en-US" sz="1600" dirty="0">
                <a:solidFill>
                  <a:srgbClr val="D1D5DB"/>
                </a:solidFill>
              </a:rPr>
              <a:t> Implement continuous real-time monitoring.- </a:t>
            </a:r>
            <a:r>
              <a:rPr lang="en-US" sz="1600" b="1" dirty="0"/>
              <a:t>Act Now (Benefits):</a:t>
            </a:r>
            <a:r>
              <a:rPr lang="en-US" sz="1600" dirty="0">
                <a:solidFill>
                  <a:srgbClr val="D1D5DB"/>
                </a:solidFill>
              </a:rPr>
              <a:t> Swift threat response, reduced impact.- </a:t>
            </a:r>
            <a:r>
              <a:rPr lang="en-US" sz="1600" b="1" dirty="0"/>
              <a:t>Wait (Risks):</a:t>
            </a:r>
            <a:r>
              <a:rPr lang="en-US" sz="1600" dirty="0">
                <a:solidFill>
                  <a:srgbClr val="D1D5DB"/>
                </a:solidFill>
              </a:rPr>
              <a:t> Delayed threat detection, increased damage.- </a:t>
            </a:r>
            <a:r>
              <a:rPr lang="en-US" sz="1600" b="1" dirty="0"/>
              <a:t>Strategy Lacking:</a:t>
            </a:r>
            <a:r>
              <a:rPr lang="en-US" sz="1600" dirty="0">
                <a:solidFill>
                  <a:srgbClr val="D1D5DB"/>
                </a:solidFill>
              </a:rPr>
              <a:t> Proactive monitoring.- </a:t>
            </a:r>
            <a:r>
              <a:rPr lang="en-US" sz="1600" b="1" dirty="0"/>
              <a:t>Risk of Current Strategy:</a:t>
            </a:r>
            <a:r>
              <a:rPr lang="en-US" sz="1600" dirty="0">
                <a:solidFill>
                  <a:srgbClr val="D1D5DB"/>
                </a:solidFill>
              </a:rPr>
              <a:t> Undetected breaches.- </a:t>
            </a:r>
            <a:r>
              <a:rPr lang="en-US" sz="1600" b="1" dirty="0"/>
              <a:t>Steps:</a:t>
            </a:r>
            <a:r>
              <a:rPr lang="en-US" sz="1600" dirty="0">
                <a:solidFill>
                  <a:srgbClr val="D1D5DB"/>
                </a:solidFill>
              </a:rPr>
              <a:t> Integrate dynamic analysis tools.</a:t>
            </a:r>
            <a:endParaRPr lang="en-US" sz="1600" dirty="0"/>
          </a:p>
          <a:p>
            <a:pPr>
              <a:buSzPts val="2000"/>
            </a:pPr>
            <a:r>
              <a:rPr lang="en-US" sz="1600" b="1" dirty="0"/>
              <a:t>Problem:</a:t>
            </a:r>
            <a:r>
              <a:rPr lang="en-US" sz="1600" dirty="0">
                <a:solidFill>
                  <a:srgbClr val="D1D5DB"/>
                </a:solidFill>
              </a:rPr>
              <a:t> Neglected Third-party Dependencies - </a:t>
            </a:r>
            <a:r>
              <a:rPr lang="en-US" sz="1600" b="1" dirty="0">
                <a:solidFill>
                  <a:srgbClr val="FFFFFF"/>
                </a:solidFill>
              </a:rPr>
              <a:t>Solution</a:t>
            </a:r>
            <a:r>
              <a:rPr lang="en-US" sz="1600" b="1" dirty="0"/>
              <a:t>:</a:t>
            </a:r>
            <a:r>
              <a:rPr lang="en-US" sz="1600" dirty="0">
                <a:solidFill>
                  <a:srgbClr val="D1D5DB"/>
                </a:solidFill>
              </a:rPr>
              <a:t> Regularly update and scan dependencies.- </a:t>
            </a:r>
            <a:r>
              <a:rPr lang="en-US" sz="1600" b="1" dirty="0"/>
              <a:t>Act Now (Benefits):</a:t>
            </a:r>
            <a:r>
              <a:rPr lang="en-US" sz="1600" dirty="0">
                <a:solidFill>
                  <a:srgbClr val="D1D5DB"/>
                </a:solidFill>
              </a:rPr>
              <a:t> Secure libraries, less vulnerability.- </a:t>
            </a:r>
            <a:r>
              <a:rPr lang="en-US" sz="1600" b="1" dirty="0"/>
              <a:t>Wait (Risks):</a:t>
            </a:r>
            <a:r>
              <a:rPr lang="en-US" sz="1600" dirty="0">
                <a:solidFill>
                  <a:srgbClr val="D1D5DB"/>
                </a:solidFill>
              </a:rPr>
              <a:t> Exploitable dependencies, potential hacks.- </a:t>
            </a:r>
            <a:r>
              <a:rPr lang="en-US" sz="1600" b="1" dirty="0"/>
              <a:t>Strategy Lacking:</a:t>
            </a:r>
            <a:r>
              <a:rPr lang="en-US" sz="1600" dirty="0">
                <a:solidFill>
                  <a:srgbClr val="D1D5DB"/>
                </a:solidFill>
              </a:rPr>
              <a:t> Dependency oversight. - </a:t>
            </a:r>
            <a:r>
              <a:rPr lang="en-US" sz="1600" b="1" dirty="0"/>
              <a:t>Risk of Current Strategy:</a:t>
            </a:r>
            <a:r>
              <a:rPr lang="en-US" sz="1600" dirty="0">
                <a:solidFill>
                  <a:srgbClr val="D1D5DB"/>
                </a:solidFill>
              </a:rPr>
              <a:t> Exploitation through weak links.- </a:t>
            </a:r>
            <a:r>
              <a:rPr lang="en-US" sz="1600" b="1" dirty="0"/>
              <a:t>Steps:</a:t>
            </a:r>
            <a:r>
              <a:rPr lang="en-US" sz="1600" dirty="0">
                <a:solidFill>
                  <a:srgbClr val="D1D5DB"/>
                </a:solidFill>
              </a:rPr>
              <a:t> Implement dependency scanning.</a:t>
            </a:r>
            <a:endParaRPr lang="en-US" sz="1600" dirty="0"/>
          </a:p>
          <a:p>
            <a:pPr marL="228600" indent="-228600">
              <a:spcBef>
                <a:spcPts val="0"/>
              </a:spcBef>
              <a:buSzPts val="2000"/>
            </a:pPr>
            <a:endParaRPr lang="en-US" sz="16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800" b="1" dirty="0"/>
              <a:t>Gaps in Code Review:</a:t>
            </a:r>
            <a:r>
              <a:rPr lang="en-US" sz="1800" dirty="0">
                <a:solidFill>
                  <a:srgbClr val="D1D5DB"/>
                </a:solidFill>
              </a:rPr>
              <a:t> Incomplete code review process with limited depth, risking undiscovered critical flaws.</a:t>
            </a:r>
            <a:endParaRPr lang="en-US" sz="1800" dirty="0"/>
          </a:p>
          <a:p>
            <a:r>
              <a:rPr lang="en-US" sz="1800" b="1" dirty="0"/>
              <a:t>Container Security Gaps:</a:t>
            </a:r>
            <a:r>
              <a:rPr lang="en-US" sz="1800" dirty="0">
                <a:solidFill>
                  <a:srgbClr val="D1D5DB"/>
                </a:solidFill>
              </a:rPr>
              <a:t> Inadequate automated container scans, leaving potential vulnerabilities in containerized applications.</a:t>
            </a:r>
            <a:endParaRPr lang="en-US" sz="1800" dirty="0"/>
          </a:p>
          <a:p>
            <a:r>
              <a:rPr lang="en-US" sz="1800" b="1" dirty="0"/>
              <a:t>Real-time Monitoring Gap:</a:t>
            </a:r>
            <a:r>
              <a:rPr lang="en-US" sz="1800" dirty="0">
                <a:solidFill>
                  <a:srgbClr val="D1D5DB"/>
                </a:solidFill>
              </a:rPr>
              <a:t> Limited continuous monitoring, delaying threat detection and response.</a:t>
            </a:r>
            <a:endParaRPr lang="en-US" sz="1800" dirty="0"/>
          </a:p>
          <a:p>
            <a:r>
              <a:rPr lang="en-US" sz="1800" b="1" dirty="0"/>
              <a:t>Dependency Oversight:</a:t>
            </a:r>
            <a:r>
              <a:rPr lang="en-US" sz="1800" dirty="0">
                <a:solidFill>
                  <a:srgbClr val="D1D5DB"/>
                </a:solidFill>
              </a:rPr>
              <a:t> Neglected third-party dependencies lack regular updates and scans, creating potential weak links.</a:t>
            </a:r>
            <a:endParaRPr lang="en-US" sz="1800" dirty="0"/>
          </a:p>
          <a:p>
            <a:r>
              <a:rPr lang="en-US" sz="1800" b="1" dirty="0"/>
              <a:t>Addressing Gaps:</a:t>
            </a:r>
            <a:r>
              <a:rPr lang="en-US" sz="1800" dirty="0">
                <a:solidFill>
                  <a:srgbClr val="D1D5DB"/>
                </a:solidFill>
              </a:rPr>
              <a:t> Strategic Improvements</a:t>
            </a:r>
            <a:endParaRPr lang="en-US" sz="1800" dirty="0"/>
          </a:p>
          <a:p>
            <a:pPr marL="1143000" lvl="2" indent="-228600" algn="l">
              <a:lnSpc>
                <a:spcPct val="90000"/>
              </a:lnSpc>
              <a:spcBef>
                <a:spcPts val="0"/>
              </a:spcBef>
              <a:spcAft>
                <a:spcPts val="0"/>
              </a:spcAft>
              <a:buClr>
                <a:schemeClr val="lt1"/>
              </a:buClr>
              <a:buSzPts val="1800"/>
              <a:buChar char="•"/>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SzPts val="2200"/>
            </a:pPr>
            <a:r>
              <a:rPr lang="en-US" sz="1800" b="1" dirty="0"/>
              <a:t>Enhanced Code Review Standards:</a:t>
            </a:r>
            <a:r>
              <a:rPr lang="en-US" sz="1800" dirty="0">
                <a:solidFill>
                  <a:srgbClr val="D1D5DB"/>
                </a:solidFill>
              </a:rPr>
              <a:t> Implement comprehensive code review practices, covering all code aspects and ensuring thorough bug detection.</a:t>
            </a:r>
            <a:endParaRPr lang="en-US" sz="1800" dirty="0"/>
          </a:p>
          <a:p>
            <a:pPr>
              <a:buSzPts val="2200"/>
            </a:pPr>
            <a:r>
              <a:rPr lang="en-US" sz="1800" b="1" dirty="0"/>
              <a:t>Robust Container Security Standards:</a:t>
            </a:r>
            <a:r>
              <a:rPr lang="en-US" sz="1800" dirty="0">
                <a:solidFill>
                  <a:srgbClr val="D1D5DB"/>
                </a:solidFill>
              </a:rPr>
              <a:t> Enforce automated container security checks at all stages of development and deployment.</a:t>
            </a:r>
            <a:endParaRPr lang="en-US" sz="1800" dirty="0"/>
          </a:p>
          <a:p>
            <a:pPr>
              <a:buSzPts val="2200"/>
            </a:pPr>
            <a:r>
              <a:rPr lang="en-US" sz="1800" b="1" dirty="0"/>
              <a:t>Continuous Real-time Monitoring Standards:</a:t>
            </a:r>
            <a:r>
              <a:rPr lang="en-US" sz="1800" dirty="0">
                <a:solidFill>
                  <a:srgbClr val="D1D5DB"/>
                </a:solidFill>
              </a:rPr>
              <a:t> Integrate continuous monitoring tools to promptly detect and respond to potential threats.</a:t>
            </a:r>
            <a:endParaRPr lang="en-US" sz="1800" dirty="0"/>
          </a:p>
          <a:p>
            <a:pPr>
              <a:buSzPts val="2200"/>
            </a:pPr>
            <a:r>
              <a:rPr lang="en-US" sz="1800" b="1" dirty="0"/>
              <a:t>Dependency Management Standards:</a:t>
            </a:r>
            <a:r>
              <a:rPr lang="en-US" sz="1800" dirty="0">
                <a:solidFill>
                  <a:srgbClr val="D1D5DB"/>
                </a:solidFill>
              </a:rPr>
              <a:t> Regularly update and scan third-party dependencies to mitigate vulnerabilities.</a:t>
            </a:r>
            <a:endParaRPr lang="en-US" sz="1800" dirty="0"/>
          </a:p>
          <a:p>
            <a:pPr marL="228600" lvl="0" indent="-228600" algn="l">
              <a:lnSpc>
                <a:spcPct val="90000"/>
              </a:lnSpc>
              <a:spcBef>
                <a:spcPts val="0"/>
              </a:spcBef>
              <a:spcAft>
                <a:spcPts val="0"/>
              </a:spcAft>
              <a:buClr>
                <a:schemeClr val="lt1"/>
              </a:buClr>
              <a:buSzPts val="2200"/>
              <a:buChar char="•"/>
            </a:pPr>
            <a:endParaRPr lang="en-US" sz="1800" dirty="0"/>
          </a:p>
          <a:p>
            <a:pPr marL="228600" lvl="0" indent="-88900" algn="l" rtl="0">
              <a:lnSpc>
                <a:spcPct val="90000"/>
              </a:lnSpc>
              <a:spcBef>
                <a:spcPts val="1000"/>
              </a:spcBef>
              <a:spcAft>
                <a:spcPts val="0"/>
              </a:spcAft>
              <a:buClr>
                <a:schemeClr val="lt1"/>
              </a:buClr>
              <a:buSzPts val="2200"/>
              <a:buNone/>
            </a:pPr>
            <a:endParaRPr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sz="1600" dirty="0">
                <a:solidFill>
                  <a:srgbClr val="D1D5DB"/>
                </a:solidFill>
              </a:rPr>
              <a:t>Welcome to </a:t>
            </a:r>
            <a:r>
              <a:rPr lang="en-US" sz="1600" err="1">
                <a:solidFill>
                  <a:srgbClr val="D1D5DB"/>
                </a:solidFill>
              </a:rPr>
              <a:t>SentinelGuard</a:t>
            </a:r>
            <a:r>
              <a:rPr lang="en-US" sz="1600" dirty="0">
                <a:solidFill>
                  <a:srgbClr val="D1D5DB"/>
                </a:solidFill>
              </a:rPr>
              <a:t>, our shield against digital threats. As risks evolve, our need for a robust security policy has intensified. </a:t>
            </a:r>
            <a:r>
              <a:rPr lang="en-US" sz="1600" err="1">
                <a:solidFill>
                  <a:srgbClr val="D1D5DB"/>
                </a:solidFill>
              </a:rPr>
              <a:t>SentinelGuard</a:t>
            </a:r>
            <a:r>
              <a:rPr lang="en-US" sz="1600" dirty="0">
                <a:solidFill>
                  <a:srgbClr val="D1D5DB"/>
                </a:solidFill>
              </a:rPr>
              <a:t> stands as our armor, supporting defense-in-depth practices to safeguard our systems.</a:t>
            </a:r>
            <a:endParaRPr lang="en-US" sz="1600" dirty="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999451" y="3015257"/>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2092569" y="2326435"/>
            <a:ext cx="7600292" cy="4024200"/>
          </a:xfrm>
          <a:prstGeom prst="rect">
            <a:avLst/>
          </a:prstGeom>
          <a:noFill/>
          <a:ln>
            <a:noFill/>
          </a:ln>
        </p:spPr>
        <p:txBody>
          <a:bodyPr spcFirstLastPara="1" wrap="square" lIns="91425" tIns="45700" rIns="91425" bIns="45700" anchor="t" anchorCtr="0">
            <a:noAutofit/>
          </a:bodyPr>
          <a:lstStyle/>
          <a:p>
            <a:pPr>
              <a:buNone/>
            </a:pPr>
            <a:endParaRPr lang="en-US" sz="1600" dirty="0"/>
          </a:p>
          <a:p>
            <a:pPr>
              <a:buNone/>
            </a:pPr>
            <a:r>
              <a:rPr lang="en-US" sz="1600" dirty="0"/>
              <a:t>| Threat Level | Severity | Likelihood | Priority | Risk Summary       |</a:t>
            </a:r>
          </a:p>
          <a:p>
            <a:pPr>
              <a:buNone/>
            </a:pPr>
            <a:r>
              <a:rPr lang="en-US" sz="1600" dirty="0"/>
              <a:t>|--------------|----------|------------|----------|--------------------|</a:t>
            </a:r>
          </a:p>
          <a:p>
            <a:pPr>
              <a:buNone/>
            </a:pPr>
            <a:r>
              <a:rPr lang="en-US" sz="1600" dirty="0"/>
              <a:t>| Low          | High     | Likely     | Priority | SQL Injection      |</a:t>
            </a:r>
          </a:p>
          <a:p>
            <a:pPr>
              <a:buNone/>
            </a:pPr>
            <a:r>
              <a:rPr lang="en-US" sz="1600" dirty="0"/>
              <a:t>| Medium       | Medium   | Unlikely   | Low      | Insecure Logging   |</a:t>
            </a:r>
          </a:p>
          <a:p>
            <a:pPr>
              <a:buNone/>
            </a:pPr>
            <a:r>
              <a:rPr lang="en-US" sz="1600" dirty="0"/>
              <a:t>| High         | High     | Likely     | Priority | Inadequate Access  |</a:t>
            </a:r>
          </a:p>
          <a:p>
            <a:pPr>
              <a:buNone/>
            </a:pPr>
            <a:r>
              <a:rPr lang="en-US" sz="1600" dirty="0"/>
              <a:t>| Low          | Low      | Likely     | Low      | Data Type Errors   |</a:t>
            </a:r>
          </a:p>
          <a:p>
            <a:pPr>
              <a:buNone/>
            </a:pPr>
            <a:r>
              <a:rPr lang="en-US" sz="1600" dirty="0"/>
              <a:t>| Medium       | Medium   | Unlikely   | Low      | Inadequate Testing |</a:t>
            </a:r>
          </a:p>
          <a:p>
            <a:pPr>
              <a:buNone/>
            </a:pPr>
            <a:endParaRPr lang="en-US" sz="1600" dirty="0"/>
          </a:p>
          <a:p>
            <a:pPr marL="228600" indent="0">
              <a:lnSpc>
                <a:spcPct val="107915"/>
              </a:lnSpc>
              <a:spcBef>
                <a:spcPts val="0"/>
              </a:spcBef>
              <a:buNone/>
            </a:pPr>
            <a:endParaRPr lang="en-US" sz="1600" dirty="0"/>
          </a:p>
          <a:p>
            <a:pPr marL="228600" indent="-88900">
              <a:buSzPts val="2200"/>
              <a:buNone/>
            </a:pPr>
            <a:endParaRPr lang="en-US" sz="1600"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784253"/>
            <a:ext cx="10512670" cy="4434432"/>
          </a:xfrm>
          <a:prstGeom prst="rect">
            <a:avLst/>
          </a:prstGeom>
          <a:noFill/>
          <a:ln>
            <a:noFill/>
          </a:ln>
        </p:spPr>
        <p:txBody>
          <a:bodyPr spcFirstLastPara="1" wrap="square" lIns="91425" tIns="45700" rIns="91425" bIns="45700" anchor="t" anchorCtr="0">
            <a:noAutofit/>
          </a:bodyPr>
          <a:lstStyle/>
          <a:p>
            <a:pPr>
              <a:buSzPts val="2200"/>
            </a:pPr>
            <a:r>
              <a:rPr lang="en-US" sz="1600" dirty="0"/>
              <a:t>Principle 1: Validate Input Data - Coding Standards: Data Type, Secure Input Validation, String Correctness</a:t>
            </a:r>
          </a:p>
          <a:p>
            <a:pPr>
              <a:buSzPts val="2200"/>
            </a:pPr>
            <a:r>
              <a:rPr lang="en-US" sz="1600" dirty="0"/>
              <a:t>Principle 2: Heed Compiler Warnings- Coding Standards: Data Type, Secure Input Validation, Secure File Handling</a:t>
            </a:r>
          </a:p>
          <a:p>
            <a:pPr>
              <a:buSzPts val="2200"/>
            </a:pPr>
            <a:r>
              <a:rPr lang="en-US" sz="1600" dirty="0"/>
              <a:t>Principle 3: Architect and Design for Security Policies - Coding Standards: Architectural and Design Patterns, Secure Input Validation, Secure File Handling</a:t>
            </a:r>
          </a:p>
          <a:p>
            <a:pPr>
              <a:buSzPts val="2200"/>
            </a:pPr>
            <a:r>
              <a:rPr lang="en-US" sz="1600" dirty="0"/>
              <a:t>Principle 4: Keep It Simple - Coding Standards: Keep It Simple</a:t>
            </a:r>
          </a:p>
          <a:p>
            <a:pPr>
              <a:buSzPts val="2200"/>
            </a:pPr>
            <a:r>
              <a:rPr lang="en-US" sz="1600" dirty="0"/>
              <a:t>Principle 5: Default Deny-- Coding Standards: Secure Input Validation</a:t>
            </a:r>
          </a:p>
          <a:p>
            <a:pPr>
              <a:buSzPts val="2200"/>
            </a:pPr>
            <a:r>
              <a:rPr lang="en-US" sz="1600" dirty="0"/>
              <a:t>Principle 6: Adhere to the Principle of Least Privilege- Coding Standards: Inadequate Access Control, Secure Input Validation</a:t>
            </a:r>
          </a:p>
          <a:p>
            <a:pPr>
              <a:buSzPts val="2200"/>
            </a:pPr>
            <a:r>
              <a:rPr lang="en-US" sz="1600" dirty="0"/>
              <a:t>Principle 7: Sanitize Data Sent to Other Systems - Coding Standards: Secure Input Validation, SQL Injection</a:t>
            </a:r>
          </a:p>
          <a:p>
            <a:pPr>
              <a:buSzPts val="2200"/>
            </a:pPr>
            <a:r>
              <a:rPr lang="en-US" sz="1600" dirty="0"/>
              <a:t>Principle 8: Practice Defense in Depth - Coding Standards: Defense in Depth</a:t>
            </a:r>
          </a:p>
          <a:p>
            <a:pPr>
              <a:buSzPts val="2200"/>
            </a:pPr>
            <a:r>
              <a:rPr lang="en-US" sz="1600" dirty="0"/>
              <a:t>Principle 9: Use Effective Quality Assurance Techniques - Coding Standards: Inadequate Testing, Secure Logging</a:t>
            </a:r>
          </a:p>
          <a:p>
            <a:pPr>
              <a:buSzPts val="2200"/>
            </a:pPr>
            <a:r>
              <a:rPr lang="en-US" sz="1600" dirty="0"/>
              <a:t>Principle 10: Adopt a Secure Coding Standard - Coding Standards: All</a:t>
            </a:r>
          </a:p>
          <a:p>
            <a:pPr>
              <a:buSzPts val="2200"/>
            </a:pPr>
            <a:endParaRPr lang="en-US"/>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7581" y="-21743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583223" y="729175"/>
            <a:ext cx="10820400" cy="4024125"/>
          </a:xfrm>
          <a:prstGeom prst="rect">
            <a:avLst/>
          </a:prstGeom>
          <a:noFill/>
          <a:ln>
            <a:noFill/>
          </a:ln>
        </p:spPr>
        <p:txBody>
          <a:bodyPr spcFirstLastPara="1" wrap="square" lIns="91425" tIns="45700" rIns="91425" bIns="45700" anchor="t" anchorCtr="0">
            <a:noAutofit/>
          </a:bodyPr>
          <a:lstStyle/>
          <a:p>
            <a:pPr marL="400050" indent="-285750">
              <a:buSzPts val="2000"/>
            </a:pPr>
            <a:r>
              <a:rPr lang="en-US" sz="1600" dirty="0"/>
              <a:t>1. Data Type Errors - Ranking: High Priority  - Rationale: Incorrect data types can lead to memory corruption and security breaches, posing significant risks.</a:t>
            </a:r>
          </a:p>
          <a:p>
            <a:pPr>
              <a:buSzPts val="2000"/>
            </a:pPr>
            <a:r>
              <a:rPr lang="en-US" sz="1600" dirty="0"/>
              <a:t>2. Inadequate Access Control - Ranking: High Priority - Rationale: Insufficient access control can expose sensitive data and enable unauthorized actions, demanding immediate attention.</a:t>
            </a:r>
          </a:p>
          <a:p>
            <a:pPr>
              <a:buSzPts val="2000"/>
            </a:pPr>
            <a:r>
              <a:rPr lang="en-US" sz="1600" dirty="0"/>
              <a:t>3. Inadequate Testing - Ranking: High Priority- Rationale: Neglecting testing leaves vulnerabilities undetected, posing grave threats to system reliability and security.</a:t>
            </a:r>
          </a:p>
          <a:p>
            <a:pPr>
              <a:buSzPts val="2000"/>
            </a:pPr>
            <a:r>
              <a:rPr lang="en-US" sz="1600" dirty="0"/>
              <a:t>4. Secure Input Validation - Ranking: Medium Priority - Rationale: While critical, secure input validation vulnerabilities are mitigated by other layers of defense-in-depth measures.</a:t>
            </a:r>
          </a:p>
          <a:p>
            <a:pPr>
              <a:buSzPts val="2000"/>
            </a:pPr>
            <a:r>
              <a:rPr lang="en-US" sz="1600" dirty="0"/>
              <a:t>5. Architectural and Design Patterns - Ranking: Medium Priority - Rationale: Flaws in design may expose vulnerabilities, but they can often be addressed during development.</a:t>
            </a:r>
          </a:p>
          <a:p>
            <a:pPr>
              <a:buSzPts val="2000"/>
            </a:pPr>
            <a:r>
              <a:rPr lang="en-US" sz="1600" dirty="0"/>
              <a:t>6. String Correctness - Ranking: Medium Priority - Rationale: String-related vulnerabilities can result in crashes and expose opportunities for exploitation.</a:t>
            </a:r>
          </a:p>
          <a:p>
            <a:pPr>
              <a:buSzPts val="2000"/>
            </a:pPr>
            <a:r>
              <a:rPr lang="en-US" sz="1600" dirty="0"/>
              <a:t>7. Secure File Handling - Ranking: Low Priority - Rationale: While important, proper file handling is generally less prone to catastrophic vulnerabilities.</a:t>
            </a:r>
          </a:p>
          <a:p>
            <a:pPr>
              <a:buSzPts val="2000"/>
            </a:pPr>
            <a:r>
              <a:rPr lang="en-US" sz="1600" dirty="0"/>
              <a:t>8. Secure Logging - Ranking: Low Priority - Rationale: Proper logging is essential, but immediate threats are less common compared to other vulnerabilities.</a:t>
            </a:r>
          </a:p>
          <a:p>
            <a:pPr>
              <a:buSzPts val="2000"/>
            </a:pPr>
            <a:r>
              <a:rPr lang="en-US" sz="1600" dirty="0"/>
              <a:t>9. SQL Injection - Ranking: Low Priority - Rationale: With secure input validation in place, the risk of successful SQL injection is diminished.</a:t>
            </a:r>
          </a:p>
          <a:p>
            <a:pPr>
              <a:buSzPts val="2000"/>
            </a:pPr>
            <a:r>
              <a:rPr lang="en-US" sz="1600" dirty="0"/>
              <a:t>10. Defense in Depth - Ranking: Low Priority - Rationale: This principle complements other measures and offers defense, but vulnerabilities are often addressed through specific standards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88273" y="2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648579"/>
            <a:ext cx="10820400" cy="4024125"/>
          </a:xfrm>
          <a:prstGeom prst="rect">
            <a:avLst/>
          </a:prstGeom>
          <a:noFill/>
          <a:ln>
            <a:noFill/>
          </a:ln>
        </p:spPr>
        <p:txBody>
          <a:bodyPr spcFirstLastPara="1" wrap="square" lIns="91425" tIns="45700" rIns="91425" bIns="45700" anchor="t" anchorCtr="0">
            <a:noAutofit/>
          </a:bodyPr>
          <a:lstStyle/>
          <a:p>
            <a:pPr marL="114300" indent="0">
              <a:buSzPts val="2000"/>
              <a:buNone/>
            </a:pPr>
            <a:r>
              <a:rPr lang="en-US" sz="1600" dirty="0"/>
              <a:t>Encryption in Flight </a:t>
            </a:r>
          </a:p>
          <a:p>
            <a:pPr>
              <a:buSzPts val="2000"/>
            </a:pPr>
            <a:r>
              <a:rPr lang="en-US" sz="1600" dirty="0"/>
              <a:t>Policy: All data transmitted over networks must be encrypted using strong cryptographic protocols (e.g., TLS 1.3).</a:t>
            </a:r>
          </a:p>
          <a:p>
            <a:pPr>
              <a:buSzPts val="2000"/>
            </a:pPr>
            <a:r>
              <a:rPr lang="en-US" sz="1600" dirty="0"/>
              <a:t>Usage: Encrypts data during transmission, safeguarding it from eavesdropping and tampering.</a:t>
            </a:r>
          </a:p>
          <a:p>
            <a:pPr>
              <a:buSzPts val="2000"/>
            </a:pPr>
            <a:r>
              <a:rPr lang="en-US" sz="1600" dirty="0"/>
              <a:t>Importance: Mitigates risks of data interception and unauthorized access during communication.</a:t>
            </a:r>
          </a:p>
          <a:p>
            <a:pPr marL="114300" indent="0">
              <a:buSzPts val="2000"/>
              <a:buNone/>
            </a:pPr>
            <a:r>
              <a:rPr lang="en-US" sz="1600" dirty="0"/>
              <a:t>Encryption at Rest</a:t>
            </a:r>
          </a:p>
          <a:p>
            <a:pPr>
              <a:buSzPts val="2000"/>
            </a:pPr>
            <a:r>
              <a:rPr lang="en-US" sz="1600" dirty="0"/>
              <a:t>Policy: All stored data, whether in databases or on devices, must be encrypted using approved encryption algorithms (e.g., AES-256).</a:t>
            </a:r>
          </a:p>
          <a:p>
            <a:pPr>
              <a:buSzPts val="2000"/>
            </a:pPr>
            <a:r>
              <a:rPr lang="en-US" sz="1600" dirty="0"/>
              <a:t>Usage: Protects data from being accessed by unauthorized entities even if physical access to storage is gained.</a:t>
            </a:r>
          </a:p>
          <a:p>
            <a:pPr>
              <a:buSzPts val="2000"/>
            </a:pPr>
            <a:r>
              <a:rPr lang="en-US" sz="1600" dirty="0"/>
              <a:t>Importance: Prevents data exposure in case of device theft, unauthorized access, or data breaches.</a:t>
            </a:r>
          </a:p>
          <a:p>
            <a:pPr marL="114300" indent="0">
              <a:buSzPts val="2000"/>
              <a:buNone/>
            </a:pPr>
            <a:r>
              <a:rPr lang="en-US" sz="1600" dirty="0"/>
              <a:t>Encryption in Use</a:t>
            </a:r>
          </a:p>
          <a:p>
            <a:pPr>
              <a:buSzPts val="2000"/>
            </a:pPr>
            <a:r>
              <a:rPr lang="en-US" sz="1600" dirty="0"/>
              <a:t>Policy: Sensitive data used within applications must be encrypted while in memory, utilizing encryption libraries.</a:t>
            </a:r>
          </a:p>
          <a:p>
            <a:pPr>
              <a:buSzPts val="2000"/>
            </a:pPr>
            <a:r>
              <a:rPr lang="en-US" sz="1600" dirty="0"/>
              <a:t>Usage: Shields sensitive information from being exposed during runtime, reducing risks of memory-based attacks.</a:t>
            </a:r>
          </a:p>
          <a:p>
            <a:pPr>
              <a:buSzPts val="2000"/>
            </a:pPr>
            <a:r>
              <a:rPr lang="en-US" sz="1600" dirty="0"/>
              <a:t>Importance: Counters threats like memory scraping attacks and enhances overall data confidentiality.</a:t>
            </a:r>
          </a:p>
          <a:p>
            <a:pPr>
              <a:buSzPts val="2000"/>
            </a:pPr>
            <a:endParaRPr lang="en-US" sz="1600" dirty="0"/>
          </a:p>
          <a:p>
            <a:pPr marL="228600" indent="-228600">
              <a:spcBef>
                <a:spcPts val="0"/>
              </a:spcBef>
              <a:buSzPts val="2000"/>
            </a:pPr>
            <a:endParaRPr sz="1600" dirty="0"/>
          </a:p>
          <a:p>
            <a:pPr marL="228600" lvl="0" indent="-88900" algn="l" rtl="0">
              <a:lnSpc>
                <a:spcPct val="90000"/>
              </a:lnSpc>
              <a:spcBef>
                <a:spcPts val="1000"/>
              </a:spcBef>
              <a:spcAft>
                <a:spcPts val="0"/>
              </a:spcAft>
              <a:buClr>
                <a:schemeClr val="lt1"/>
              </a:buClr>
              <a:buSzPts val="2200"/>
              <a:buNone/>
            </a:pPr>
            <a:endParaRPr sz="16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07677" y="-10020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05204" y="875714"/>
            <a:ext cx="10820400" cy="4024125"/>
          </a:xfrm>
          <a:prstGeom prst="rect">
            <a:avLst/>
          </a:prstGeom>
          <a:noFill/>
          <a:ln>
            <a:noFill/>
          </a:ln>
        </p:spPr>
        <p:txBody>
          <a:bodyPr spcFirstLastPara="1" wrap="square" lIns="91425" tIns="45700" rIns="91425" bIns="45700" anchor="t" anchorCtr="0">
            <a:noAutofit/>
          </a:bodyPr>
          <a:lstStyle/>
          <a:p>
            <a:pPr marL="114300" indent="0">
              <a:buSzPts val="2400"/>
              <a:buNone/>
            </a:pPr>
            <a:r>
              <a:rPr lang="en-US" sz="1600" dirty="0"/>
              <a:t>Authentication Policy</a:t>
            </a:r>
          </a:p>
          <a:p>
            <a:pPr>
              <a:buSzPts val="2400"/>
            </a:pPr>
            <a:r>
              <a:rPr lang="en-US" sz="1600" dirty="0"/>
              <a:t>Policy: Users must authenticate using secure methods (e.g., multi-factor authentication) before accessing systems or data.</a:t>
            </a:r>
          </a:p>
          <a:p>
            <a:pPr>
              <a:buSzPts val="2400"/>
            </a:pPr>
            <a:r>
              <a:rPr lang="en-US" sz="1600" dirty="0"/>
              <a:t>Usage: Verifies users' identities, preventing unauthorized access and ensuring accountability.</a:t>
            </a:r>
          </a:p>
          <a:p>
            <a:pPr>
              <a:buSzPts val="2400"/>
            </a:pPr>
            <a:r>
              <a:rPr lang="en-US" sz="1600" dirty="0"/>
              <a:t>Importance: Safeguards against unauthorized entry, reducing risks of data breaches and ensuring traceability.</a:t>
            </a:r>
          </a:p>
          <a:p>
            <a:pPr marL="114300" indent="0">
              <a:buSzPts val="2400"/>
              <a:buNone/>
            </a:pPr>
            <a:r>
              <a:rPr lang="en-US" sz="1600" dirty="0"/>
              <a:t>Authorization Policy</a:t>
            </a:r>
          </a:p>
          <a:p>
            <a:pPr>
              <a:buSzPts val="2400"/>
            </a:pPr>
            <a:r>
              <a:rPr lang="en-US" sz="1600" dirty="0"/>
              <a:t>Policy: Access privileges must be assigned based on the principle of least privilege, granting only necessary permissions.</a:t>
            </a:r>
          </a:p>
          <a:p>
            <a:pPr>
              <a:buSzPts val="2400"/>
            </a:pPr>
            <a:r>
              <a:rPr lang="en-US" sz="1600" dirty="0"/>
              <a:t>Usage: Limits users' access to what is essential for their roles, minimizing potential damage in case of breaches.</a:t>
            </a:r>
          </a:p>
          <a:p>
            <a:pPr>
              <a:buSzPts val="2400"/>
            </a:pPr>
            <a:r>
              <a:rPr lang="en-US" sz="1600" dirty="0"/>
              <a:t>Importance: Reduces attack surface, prevents misuse of privileges, and ensures data integrity.</a:t>
            </a:r>
          </a:p>
          <a:p>
            <a:pPr marL="114300" indent="0">
              <a:buSzPts val="2400"/>
              <a:buNone/>
            </a:pPr>
            <a:r>
              <a:rPr lang="en-US" sz="1600" dirty="0"/>
              <a:t>Accounting Policy</a:t>
            </a:r>
          </a:p>
          <a:p>
            <a:pPr>
              <a:buSzPts val="2400"/>
            </a:pPr>
            <a:r>
              <a:rPr lang="en-US" sz="1600" dirty="0"/>
              <a:t>Policy: Detailed logs of user activities, system events, and data access must be maintained and regularly audited.</a:t>
            </a:r>
          </a:p>
          <a:p>
            <a:pPr>
              <a:buSzPts val="2400"/>
            </a:pPr>
            <a:r>
              <a:rPr lang="en-US" sz="1600" dirty="0"/>
              <a:t>Usage: Tracks actions, changes, and transactions, providing an audit trail for accountability and forensic analysis.</a:t>
            </a:r>
          </a:p>
          <a:p>
            <a:pPr>
              <a:buSzPts val="2400"/>
            </a:pPr>
            <a:r>
              <a:rPr lang="en-US" sz="1600" dirty="0"/>
              <a:t>Importance: Enables monitoring, detection, and investigation of suspicious activities, ensuring compliance and transparency.</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sz="2400" b="1" dirty="0"/>
              <a:t>Testing Data Type Errors - Test 1: Valid Integer Assignment</a:t>
            </a:r>
            <a:endParaRPr lang="en-US" sz="2400"/>
          </a:p>
        </p:txBody>
      </p:sp>
      <p:sp>
        <p:nvSpPr>
          <p:cNvPr id="196" name="Google Shape;196;g9504e29505_0_0"/>
          <p:cNvSpPr txBox="1">
            <a:spLocks noGrp="1"/>
          </p:cNvSpPr>
          <p:nvPr>
            <p:ph type="body" idx="1"/>
          </p:nvPr>
        </p:nvSpPr>
        <p:spPr>
          <a:xfrm>
            <a:off x="328127"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sz="2000" b="1" dirty="0"/>
              <a:t>Question:</a:t>
            </a:r>
            <a:r>
              <a:rPr lang="en-US" sz="2000" dirty="0">
                <a:solidFill>
                  <a:srgbClr val="D1D5DB"/>
                </a:solidFill>
              </a:rPr>
              <a:t> Can a valid integer value be assigned to an integer variable?</a:t>
            </a:r>
            <a:endParaRPr lang="en-US" sz="2000"/>
          </a:p>
          <a:p>
            <a:pPr>
              <a:buNone/>
            </a:pPr>
            <a:r>
              <a:rPr lang="en-US" sz="2000" b="1" dirty="0"/>
              <a:t>Test Scenario:</a:t>
            </a:r>
            <a:endParaRPr lang="en-US" sz="2000"/>
          </a:p>
          <a:p>
            <a:pPr marL="285750" indent="-285750"/>
            <a:r>
              <a:rPr lang="en-US" sz="2000" dirty="0">
                <a:solidFill>
                  <a:srgbClr val="D1D5DB"/>
                </a:solidFill>
              </a:rPr>
              <a:t>Code: </a:t>
            </a:r>
            <a:r>
              <a:rPr lang="en-US" sz="2000" b="1" dirty="0"/>
              <a:t>int number = 42;</a:t>
            </a:r>
            <a:endParaRPr lang="en-US" sz="2000"/>
          </a:p>
          <a:p>
            <a:pPr marL="285750" indent="-285750"/>
            <a:r>
              <a:rPr lang="en-US" sz="2000" dirty="0">
                <a:solidFill>
                  <a:srgbClr val="D1D5DB"/>
                </a:solidFill>
              </a:rPr>
              <a:t>Expected Result: Successful assignment of the integer value.</a:t>
            </a:r>
            <a:endParaRPr lang="en-US" sz="2000"/>
          </a:p>
          <a:p>
            <a:pPr indent="0">
              <a:buNone/>
            </a:pPr>
            <a:r>
              <a:rPr lang="en-US" sz="2000" b="1" dirty="0"/>
              <a:t>Result:</a:t>
            </a:r>
            <a:r>
              <a:rPr lang="en-US" sz="2000" dirty="0">
                <a:solidFill>
                  <a:srgbClr val="D1D5DB"/>
                </a:solidFill>
              </a:rPr>
              <a:t> Successful </a:t>
            </a:r>
            <a:endParaRPr lang="en-US" sz="2000" dirty="0"/>
          </a:p>
          <a:p>
            <a:pPr marL="0" indent="0">
              <a:buNone/>
            </a:pPr>
            <a:endParaRPr lang="en-US" sz="1200" b="1"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sz="2400" b="1" dirty="0"/>
              <a:t>Testing Data Type Errors - Test 2: Invalid Float Assignment</a:t>
            </a:r>
            <a:endParaRPr lang="en-US" sz="2400" dirty="0"/>
          </a:p>
        </p:txBody>
      </p:sp>
      <p:sp>
        <p:nvSpPr>
          <p:cNvPr id="196" name="Google Shape;196;g9504e29505_0_0"/>
          <p:cNvSpPr txBox="1">
            <a:spLocks noGrp="1"/>
          </p:cNvSpPr>
          <p:nvPr>
            <p:ph type="body" idx="1"/>
          </p:nvPr>
        </p:nvSpPr>
        <p:spPr>
          <a:xfrm>
            <a:off x="328127"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sz="2400" dirty="0"/>
          </a:p>
          <a:p>
            <a:pPr>
              <a:buNone/>
            </a:pPr>
            <a:r>
              <a:rPr lang="en-US" sz="2400" b="1" dirty="0"/>
              <a:t>Question:</a:t>
            </a:r>
            <a:r>
              <a:rPr lang="en-US" sz="2400" dirty="0">
                <a:solidFill>
                  <a:srgbClr val="D1D5DB"/>
                </a:solidFill>
              </a:rPr>
              <a:t> What happens when a floating-point value is assigned to an integer variable?</a:t>
            </a:r>
            <a:endParaRPr lang="en-US" sz="2400" dirty="0"/>
          </a:p>
          <a:p>
            <a:pPr>
              <a:buNone/>
            </a:pPr>
            <a:r>
              <a:rPr lang="en-US" sz="2400" b="1" dirty="0"/>
              <a:t>Test Scenario:</a:t>
            </a:r>
            <a:endParaRPr lang="en-US" sz="2400" dirty="0"/>
          </a:p>
          <a:p>
            <a:pPr marL="285750" indent="-285750"/>
            <a:r>
              <a:rPr lang="en-US" sz="2400" dirty="0">
                <a:solidFill>
                  <a:srgbClr val="D1D5DB"/>
                </a:solidFill>
              </a:rPr>
              <a:t>Code: </a:t>
            </a:r>
            <a:r>
              <a:rPr lang="en-US" sz="2400" b="1" dirty="0"/>
              <a:t>int quantity = 5.7;</a:t>
            </a:r>
            <a:endParaRPr lang="en-US" sz="2400" dirty="0"/>
          </a:p>
          <a:p>
            <a:pPr marL="285750" indent="-285750"/>
            <a:r>
              <a:rPr lang="en-US" sz="2400" dirty="0">
                <a:solidFill>
                  <a:srgbClr val="D1D5DB"/>
                </a:solidFill>
              </a:rPr>
              <a:t>Expected Result: Compilation error due to incompatible data types.</a:t>
            </a:r>
            <a:endParaRPr lang="en-US" sz="2400" dirty="0"/>
          </a:p>
          <a:p>
            <a:pPr indent="0">
              <a:buNone/>
            </a:pPr>
            <a:r>
              <a:rPr lang="en-US" sz="2400" b="1" dirty="0"/>
              <a:t>Result:</a:t>
            </a:r>
            <a:r>
              <a:rPr lang="en-US" sz="2400" dirty="0">
                <a:solidFill>
                  <a:srgbClr val="D1D5DB"/>
                </a:solidFill>
              </a:rPr>
              <a:t> Error</a:t>
            </a:r>
            <a:endParaRPr lang="en-US" sz="2400" dirty="0"/>
          </a:p>
          <a:p>
            <a:pPr>
              <a:buNone/>
            </a:pPr>
            <a:endParaRPr lang="en-US" sz="2400" dirty="0">
              <a:solidFill>
                <a:srgbClr val="D1D5DB"/>
              </a:solidFill>
            </a:endParaRPr>
          </a:p>
          <a:p>
            <a:pPr marL="0" indent="0">
              <a:buNone/>
            </a:pPr>
            <a:endParaRPr lang="en-US" sz="2400" b="1"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80355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Vapor Trail</vt:lpstr>
      <vt:lpstr>Green Pace</vt:lpstr>
      <vt:lpstr>OVERVIEW: DEFENSE IN DEPTH</vt:lpstr>
      <vt:lpstr>THREATS MATRIX</vt:lpstr>
      <vt:lpstr>10 PRINCIPLES</vt:lpstr>
      <vt:lpstr>CODING STANDARDS</vt:lpstr>
      <vt:lpstr>ENCRYPTION POLICIES</vt:lpstr>
      <vt:lpstr>TRIPLE-A POLICIES</vt:lpstr>
      <vt:lpstr>Testing Data Type Errors - Test 1: Valid Integer Assignment</vt:lpstr>
      <vt:lpstr>Testing Data Type Errors - Test 2: Invalid Float Assignment</vt:lpstr>
      <vt:lpstr>Testing Data Type Errors - Test 3: Concatenating String and Integer</vt:lpstr>
      <vt:lpstr>Testing Data Type Errors - Test 4: Invalid Cast</vt:lpstr>
      <vt:lpstr>Testing Data Type Errors - Test 5: Division with Mixed Data Types</vt:lpstr>
      <vt:lpstr>Testing Data Type Errors - Test 6: Integer Overflow</vt:lpstr>
      <vt:lpstr>AUTOMATION SUMMARY</vt:lpstr>
      <vt:lpstr>TOOLS</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259</cp:revision>
  <dcterms:created xsi:type="dcterms:W3CDTF">2020-08-19T17:59:24Z</dcterms:created>
  <dcterms:modified xsi:type="dcterms:W3CDTF">2023-08-12T17:50:48Z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