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66" r:id="rId1"/>
  </p:sldMasterIdLst>
  <p:notesMasterIdLst>
    <p:notesMasterId r:id="rId15"/>
  </p:notesMasterIdLst>
  <p:handoutMasterIdLst>
    <p:handoutMasterId r:id="rId16"/>
  </p:handoutMasterIdLst>
  <p:sldIdLst>
    <p:sldId id="272" r:id="rId2"/>
    <p:sldId id="273" r:id="rId3"/>
    <p:sldId id="277" r:id="rId4"/>
    <p:sldId id="287" r:id="rId5"/>
    <p:sldId id="288" r:id="rId6"/>
    <p:sldId id="289" r:id="rId7"/>
    <p:sldId id="276" r:id="rId8"/>
    <p:sldId id="274" r:id="rId9"/>
    <p:sldId id="278" r:id="rId10"/>
    <p:sldId id="279" r:id="rId11"/>
    <p:sldId id="281" r:id="rId12"/>
    <p:sldId id="282" r:id="rId13"/>
    <p:sldId id="283" r:id="rId14"/>
  </p:sldIdLst>
  <p:sldSz cx="12188825" cy="6858000"/>
  <p:notesSz cx="6950075" cy="9236075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3839">
          <p15:clr>
            <a:srgbClr val="A4A3A4"/>
          </p15:clr>
        </p15:guide>
        <p15:guide id="5" pos="384">
          <p15:clr>
            <a:srgbClr val="A4A3A4"/>
          </p15:clr>
        </p15:guide>
        <p15:guide id="6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18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jandro Lopez" initials="AL" lastIdx="1" clrIdx="0"/>
  <p:cmAuthor id="2" name="Alejandro Lopez" initials="AL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B00"/>
    <a:srgbClr val="9E3039"/>
    <a:srgbClr val="003D79"/>
    <a:srgbClr val="3D7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173E45-F6B8-414B-96F2-72F3D785654F}" v="2" dt="2017-06-29T18:37:14.227"/>
  </p1510:revLst>
</p1510:revInfo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231"/>
  </p:normalViewPr>
  <p:slideViewPr>
    <p:cSldViewPr snapToGrid="0">
      <p:cViewPr>
        <p:scale>
          <a:sx n="1" d="2"/>
          <a:sy n="1" d="2"/>
        </p:scale>
        <p:origin x="1816" y="1360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39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tags" Target="tags/tag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26T15:45:29.815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26T15:45:29.815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1/8/18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8038" y="615950"/>
            <a:ext cx="5334000" cy="30019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3339" y="3848364"/>
            <a:ext cx="6023398" cy="49259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3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hf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comments" Target="../comments/comment2.xm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904806193"/>
              </p:ext>
            </p:extLst>
          </p:nvPr>
        </p:nvSpPr>
        <p:spPr>
          <a:xfrm>
            <a:off x="379412" y="381000"/>
            <a:ext cx="7696200" cy="1143000"/>
          </a:xfrm>
        </p:spPr>
        <p:txBody>
          <a:bodyPr>
            <a:normAutofit fontScale="90000"/>
          </a:bodyPr>
          <a:lstStyle/>
          <a:p>
            <a:r>
              <a:rPr lang="en-US"/>
              <a:t>Spark 2.1 </a:t>
            </a:r>
            <a:r>
              <a:rPr lang="en-US" err="1"/>
              <a:t>MLlib</a:t>
            </a:r>
            <a:r>
              <a:rPr lang="en-US"/>
              <a:t> includes </a:t>
            </a:r>
            <a:r>
              <a:rPr lang="en-US">
                <a:solidFill>
                  <a:schemeClr val="tx1"/>
                </a:solidFill>
                <a:latin typeface="+mj-ea"/>
                <a:cs typeface="+mj-ea"/>
              </a:rPr>
              <a:t/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/>
              <a:t>MinHash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3048000"/>
            <a:ext cx="790228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03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610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381000"/>
            <a:ext cx="7696200" cy="1143000"/>
          </a:xfrm>
        </p:spPr>
        <p:txBody>
          <a:bodyPr>
            <a:normAutofit/>
          </a:bodyPr>
          <a:lstStyle/>
          <a:p>
            <a:r>
              <a:rPr lang="en-US"/>
              <a:t>Hierarchical Cluster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" y="1524000"/>
            <a:ext cx="10058400" cy="41230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35261" y="5891514"/>
            <a:ext cx="411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150 crash groups - &gt; 12 parent groups</a:t>
            </a:r>
          </a:p>
        </p:txBody>
      </p:sp>
    </p:spTree>
    <p:extLst>
      <p:ext uri="{BB962C8B-B14F-4D97-AF65-F5344CB8AC3E}">
        <p14:creationId xmlns:p14="http://schemas.microsoft.com/office/powerpoint/2010/main" val="776331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381000"/>
            <a:ext cx="7696200" cy="1143000"/>
          </a:xfrm>
        </p:spPr>
        <p:txBody>
          <a:bodyPr/>
          <a:lstStyle/>
          <a:p>
            <a:r>
              <a:rPr lang="en-US"/>
              <a:t>TSNE: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1526768"/>
            <a:ext cx="6223000" cy="471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6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381000"/>
            <a:ext cx="7696200" cy="1143000"/>
          </a:xfrm>
        </p:spPr>
        <p:txBody>
          <a:bodyPr/>
          <a:lstStyle/>
          <a:p>
            <a:r>
              <a:rPr lang="en-US"/>
              <a:t>Future Considerations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8000" y="2628900"/>
            <a:ext cx="447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>
                <a:solidFill>
                  <a:schemeClr val="tx2"/>
                </a:solidFill>
              </a:rPr>
              <a:t>Weighted </a:t>
            </a:r>
            <a:r>
              <a:rPr lang="en-US" sz="3000" err="1">
                <a:solidFill>
                  <a:schemeClr val="tx2"/>
                </a:solidFill>
              </a:rPr>
              <a:t>MinHash</a:t>
            </a:r>
            <a:r>
              <a:rPr lang="en-US" sz="3000">
                <a:solidFill>
                  <a:schemeClr val="tx2"/>
                </a:solidFill>
              </a:rPr>
              <a:t>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>
                <a:solidFill>
                  <a:schemeClr val="tx2"/>
                </a:solidFill>
              </a:rPr>
              <a:t>Kernel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>
                <a:solidFill>
                  <a:schemeClr val="tx2"/>
                </a:solidFill>
              </a:rPr>
              <a:t>Inverse Frequency</a:t>
            </a:r>
          </a:p>
        </p:txBody>
      </p:sp>
    </p:spTree>
    <p:extLst>
      <p:ext uri="{BB962C8B-B14F-4D97-AF65-F5344CB8AC3E}">
        <p14:creationId xmlns:p14="http://schemas.microsoft.com/office/powerpoint/2010/main" val="180123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442813699"/>
              </p:ext>
            </p:extLst>
          </p:nvPr>
        </p:nvSpPr>
        <p:spPr>
          <a:xfrm>
            <a:off x="379412" y="381000"/>
            <a:ext cx="7696200" cy="1143000"/>
          </a:xfrm>
        </p:spPr>
        <p:txBody>
          <a:bodyPr>
            <a:normAutofit fontScale="90000"/>
          </a:bodyPr>
          <a:lstStyle/>
          <a:p>
            <a:r>
              <a:rPr lang="en-US"/>
              <a:t>What is </a:t>
            </a:r>
            <a:r>
              <a:rPr lang="en-US" err="1"/>
              <a:t>Jaccard</a:t>
            </a:r>
            <a:r>
              <a:rPr lang="en-US"/>
              <a:t> Similarity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2133600"/>
            <a:ext cx="4648200" cy="39044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1" y="3276600"/>
            <a:ext cx="3278269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7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381000"/>
            <a:ext cx="7696200" cy="1143000"/>
          </a:xfrm>
        </p:spPr>
        <p:txBody>
          <a:bodyPr>
            <a:normAutofit/>
          </a:bodyPr>
          <a:lstStyle/>
          <a:p>
            <a:r>
              <a:rPr lang="en-US"/>
              <a:t>Text Pre-Processing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441" y="1981200"/>
            <a:ext cx="16802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>
                <a:solidFill>
                  <a:schemeClr val="tx2"/>
                </a:solidFill>
              </a:rPr>
              <a:t>N-gram: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" y="2667000"/>
            <a:ext cx="6094413" cy="250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4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381000"/>
            <a:ext cx="7696200" cy="1143000"/>
          </a:xfrm>
        </p:spPr>
        <p:txBody>
          <a:bodyPr/>
          <a:lstStyle/>
          <a:p>
            <a:r>
              <a:rPr lang="en-US"/>
              <a:t>N-Grams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441" y="1981200"/>
            <a:ext cx="7770076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>
                <a:solidFill>
                  <a:schemeClr val="tx2"/>
                </a:solidFill>
              </a:rPr>
              <a:t>Notes: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00">
                <a:solidFill>
                  <a:schemeClr val="tx2"/>
                </a:solidFill>
              </a:rPr>
              <a:t>English Language word count is </a:t>
            </a:r>
            <a:r>
              <a:rPr lang="en-US" sz="2600" err="1">
                <a:solidFill>
                  <a:schemeClr val="tx2"/>
                </a:solidFill>
              </a:rPr>
              <a:t>approx</a:t>
            </a:r>
            <a:r>
              <a:rPr lang="en-US" sz="2600">
                <a:solidFill>
                  <a:schemeClr val="tx2"/>
                </a:solidFill>
              </a:rPr>
              <a:t>:</a:t>
            </a:r>
          </a:p>
          <a:p>
            <a:pPr marL="457200" indent="-457200">
              <a:buFont typeface="Arial" charset="0"/>
              <a:buChar char="•"/>
            </a:pPr>
            <a:endParaRPr lang="en-US" sz="2600">
              <a:solidFill>
                <a:schemeClr val="tx2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sz="2600">
              <a:solidFill>
                <a:schemeClr val="tx2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sz="2600">
              <a:solidFill>
                <a:schemeClr val="tx2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600">
                <a:solidFill>
                  <a:schemeClr val="tx2"/>
                </a:solidFill>
              </a:rPr>
              <a:t>English is not efficient (i.e. no word ‘</a:t>
            </a:r>
            <a:r>
              <a:rPr lang="en-US" sz="2600" err="1">
                <a:solidFill>
                  <a:schemeClr val="tx2"/>
                </a:solidFill>
              </a:rPr>
              <a:t>aaaa</a:t>
            </a:r>
            <a:r>
              <a:rPr lang="en-US" sz="2600">
                <a:solidFill>
                  <a:schemeClr val="tx2"/>
                </a:solidFill>
              </a:rPr>
              <a:t>’)</a:t>
            </a:r>
          </a:p>
          <a:p>
            <a:pPr marL="914400" lvl="1" indent="-457200">
              <a:buFont typeface="Symbol" charset="2"/>
              <a:buChar char="Þ"/>
            </a:pPr>
            <a:r>
              <a:rPr lang="en-US" sz="2600">
                <a:solidFill>
                  <a:schemeClr val="tx2"/>
                </a:solidFill>
              </a:rPr>
              <a:t>choose N to be: 6 &lt;= N &lt;= 9 </a:t>
            </a:r>
          </a:p>
          <a:p>
            <a:pPr marL="914400" lvl="1" indent="-457200">
              <a:buFont typeface="Symbol" charset="2"/>
              <a:buChar char="Þ"/>
            </a:pPr>
            <a:endParaRPr lang="en-US" sz="2600">
              <a:solidFill>
                <a:schemeClr val="tx2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600">
                <a:solidFill>
                  <a:schemeClr val="tx2"/>
                </a:solidFill>
              </a:rPr>
              <a:t>Definition of space is not universally defined</a:t>
            </a:r>
          </a:p>
          <a:p>
            <a:pPr marL="914400" lvl="1" indent="-457200">
              <a:buFont typeface="Symbol" charset="2"/>
              <a:buChar char="Þ"/>
            </a:pPr>
            <a:r>
              <a:rPr lang="en-US" sz="2600">
                <a:solidFill>
                  <a:schemeClr val="tx2"/>
                </a:solidFill>
              </a:rPr>
              <a:t>choose N-grams of characters and not words</a:t>
            </a:r>
          </a:p>
          <a:p>
            <a:pPr marL="457200" indent="-457200">
              <a:buFont typeface="Symbol" charset="2"/>
              <a:buChar char="Þ"/>
            </a:pPr>
            <a:endParaRPr lang="en-US" sz="2600">
              <a:solidFill>
                <a:schemeClr val="tx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073" y="3071945"/>
            <a:ext cx="3038288" cy="67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6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381000"/>
            <a:ext cx="7630269" cy="1143000"/>
          </a:xfrm>
        </p:spPr>
        <p:txBody>
          <a:bodyPr/>
          <a:lstStyle/>
          <a:p>
            <a:r>
              <a:rPr lang="en-US" sz="3200"/>
              <a:t>Why not Brute Force </a:t>
            </a:r>
            <a:r>
              <a:rPr lang="en-US" sz="3200" err="1"/>
              <a:t>Jaccard</a:t>
            </a:r>
            <a:r>
              <a:rPr lang="en-US" sz="3200"/>
              <a:t> Sim?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33532"/>
            <a:ext cx="6094413" cy="609600"/>
          </a:xfrm>
        </p:spPr>
        <p:txBody>
          <a:bodyPr>
            <a:normAutofit fontScale="25000" lnSpcReduction="20000"/>
          </a:bodyPr>
          <a:lstStyle/>
          <a:p>
            <a:pPr>
              <a:buClr>
                <a:schemeClr val="tx2"/>
              </a:buClr>
            </a:pPr>
            <a:r>
              <a:rPr lang="en-US">
                <a:solidFill>
                  <a:schemeClr val="tx2"/>
                </a:solidFill>
              </a:rPr>
              <a:t> Plug In Numbers: </a:t>
            </a:r>
          </a:p>
          <a:p>
            <a:pPr marL="342900" indent="-342900">
              <a:buClr>
                <a:schemeClr val="tx2"/>
              </a:buClr>
              <a:buFont typeface="Arial" charset="0"/>
              <a:buChar char="•"/>
            </a:pPr>
            <a:r>
              <a:rPr lang="en-US">
                <a:solidFill>
                  <a:schemeClr val="tx2"/>
                </a:solidFill>
              </a:rPr>
              <a:t>n ~ 10</a:t>
            </a:r>
            <a:r>
              <a:rPr lang="en-US" baseline="30000">
                <a:solidFill>
                  <a:schemeClr val="tx2"/>
                </a:solidFill>
              </a:rPr>
              <a:t>6</a:t>
            </a:r>
            <a:r>
              <a:rPr lang="en-US">
                <a:solidFill>
                  <a:schemeClr val="tx2"/>
                </a:solidFill>
              </a:rPr>
              <a:t> crash groups (sets) </a:t>
            </a:r>
          </a:p>
          <a:p>
            <a:pPr marL="342900" indent="-342900">
              <a:buClr>
                <a:schemeClr val="tx2"/>
              </a:buClr>
              <a:buFont typeface="Arial" charset="0"/>
              <a:buChar char="•"/>
            </a:pPr>
            <a:r>
              <a:rPr lang="en-US">
                <a:solidFill>
                  <a:schemeClr val="tx2"/>
                </a:solidFill>
              </a:rPr>
              <a:t>k ~ 1000 characters</a:t>
            </a:r>
          </a:p>
          <a:p>
            <a:pPr marL="342900" indent="-342900">
              <a:buClr>
                <a:schemeClr val="tx2"/>
              </a:buClr>
              <a:buFont typeface="Arial" charset="0"/>
              <a:buChar char="•"/>
            </a:pPr>
            <a:r>
              <a:rPr lang="en-US">
                <a:solidFill>
                  <a:schemeClr val="tx2"/>
                </a:solidFill>
              </a:rPr>
              <a:t>1 calculation of J(S,T) ~ 10</a:t>
            </a:r>
            <a:r>
              <a:rPr lang="en-US" baseline="30000">
                <a:solidFill>
                  <a:schemeClr val="tx2"/>
                </a:solidFill>
              </a:rPr>
              <a:t>-6</a:t>
            </a:r>
            <a:r>
              <a:rPr lang="en-US">
                <a:solidFill>
                  <a:schemeClr val="tx2"/>
                </a:solidFill>
              </a:rPr>
              <a:t> sec</a:t>
            </a:r>
          </a:p>
          <a:p>
            <a:pPr>
              <a:buClr>
                <a:schemeClr val="tx2"/>
              </a:buClr>
            </a:pPr>
            <a:endParaRPr lang="en-US">
              <a:solidFill>
                <a:schemeClr val="tx2"/>
              </a:solidFill>
            </a:endParaRPr>
          </a:p>
          <a:p>
            <a:pPr marL="342900" indent="-342900">
              <a:buClr>
                <a:schemeClr val="tx2"/>
              </a:buClr>
              <a:buFont typeface="Symbol" charset="2"/>
              <a:buChar char="Þ"/>
            </a:pPr>
            <a:r>
              <a:rPr lang="en-US">
                <a:solidFill>
                  <a:schemeClr val="tx2"/>
                </a:solidFill>
              </a:rPr>
              <a:t>Computation Time = 10</a:t>
            </a:r>
            <a:r>
              <a:rPr lang="en-US" baseline="30000">
                <a:solidFill>
                  <a:schemeClr val="tx2"/>
                </a:solidFill>
              </a:rPr>
              <a:t>5</a:t>
            </a:r>
            <a:r>
              <a:rPr lang="en-US">
                <a:solidFill>
                  <a:schemeClr val="tx2"/>
                </a:solidFill>
              </a:rPr>
              <a:t> sec</a:t>
            </a:r>
          </a:p>
          <a:p>
            <a:pPr marL="342900" indent="-342900">
              <a:buClr>
                <a:schemeClr val="tx2"/>
              </a:buClr>
              <a:buFont typeface="Symbol" charset="2"/>
              <a:buChar char="Þ"/>
            </a:pPr>
            <a:r>
              <a:rPr lang="en-US">
                <a:solidFill>
                  <a:schemeClr val="tx2"/>
                </a:solidFill>
              </a:rPr>
              <a:t>Even with 100 machines = 16 </a:t>
            </a:r>
            <a:r>
              <a:rPr lang="en-US" err="1">
                <a:solidFill>
                  <a:schemeClr val="tx2"/>
                </a:solidFill>
              </a:rPr>
              <a:t>hrs</a:t>
            </a:r>
            <a:r>
              <a:rPr lang="en-US">
                <a:solidFill>
                  <a:schemeClr val="tx2"/>
                </a:solidFill>
              </a:rPr>
              <a:t> !!!!</a:t>
            </a:r>
          </a:p>
          <a:p>
            <a:pPr>
              <a:buClr>
                <a:schemeClr val="tx2"/>
              </a:buClr>
            </a:pPr>
            <a:endParaRPr 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898248"/>
            <a:ext cx="6913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Let n be the number of different sets (ST) and e/a has k elements:</a:t>
            </a:r>
          </a:p>
          <a:p>
            <a:r>
              <a:rPr lang="en-US">
                <a:solidFill>
                  <a:schemeClr val="tx2"/>
                </a:solidFill>
              </a:rPr>
              <a:t>=&gt; Complexity = O(n</a:t>
            </a:r>
            <a:r>
              <a:rPr lang="en-US" baseline="30000">
                <a:solidFill>
                  <a:schemeClr val="tx2"/>
                </a:solidFill>
              </a:rPr>
              <a:t>2 </a:t>
            </a:r>
            <a:r>
              <a:rPr lang="en-US">
                <a:solidFill>
                  <a:schemeClr val="tx2"/>
                </a:solidFill>
              </a:rPr>
              <a:t>k)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5521124"/>
            <a:ext cx="2873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We need to speed it up !!! </a:t>
            </a:r>
          </a:p>
        </p:txBody>
      </p:sp>
    </p:spTree>
    <p:extLst>
      <p:ext uri="{BB962C8B-B14F-4D97-AF65-F5344CB8AC3E}">
        <p14:creationId xmlns:p14="http://schemas.microsoft.com/office/powerpoint/2010/main" val="1687303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837" y="2604304"/>
            <a:ext cx="7696200" cy="1143000"/>
          </a:xfrm>
        </p:spPr>
        <p:txBody>
          <a:bodyPr/>
          <a:lstStyle/>
          <a:p>
            <a:r>
              <a:rPr lang="en-US" err="1"/>
              <a:t>MinHash</a:t>
            </a:r>
            <a:r>
              <a:rPr lang="en-US"/>
              <a:t> </a:t>
            </a:r>
            <a:r>
              <a:rPr lang="en-US" err="1"/>
              <a:t>Algo</a:t>
            </a:r>
            <a:r>
              <a:rPr lang="en-US"/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557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381000"/>
            <a:ext cx="7696200" cy="1143000"/>
          </a:xfrm>
        </p:spPr>
        <p:txBody>
          <a:bodyPr>
            <a:normAutofit fontScale="90000"/>
          </a:bodyPr>
          <a:lstStyle/>
          <a:p>
            <a:r>
              <a:rPr lang="en-US" err="1"/>
              <a:t>MinHash</a:t>
            </a:r>
            <a:r>
              <a:rPr lang="en-US"/>
              <a:t> Calculation Strategy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" name="TextBox 4"/>
          <p:cNvSpPr txBox="1"/>
          <p:nvPr>
            <p:extLst>
              <p:ext uri="{D42A27DB-BD31-4B8C-83A1-F6EECF244321}">
                <p14:modId xmlns:p14="http://schemas.microsoft.com/office/powerpoint/2010/main" val="3485571094"/>
              </p:ext>
            </p:extLst>
          </p:nvPr>
        </p:nvSpPr>
        <p:spPr>
          <a:xfrm>
            <a:off x="379412" y="2455039"/>
            <a:ext cx="11037445" cy="286232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000" dirty="0">
                <a:solidFill>
                  <a:schemeClr val="tx2"/>
                </a:solidFill>
              </a:rPr>
              <a:t>Strategy:</a:t>
            </a:r>
            <a:endParaRPr lang="en-US" sz="3000" dirty="0">
              <a:solidFill>
                <a:schemeClr val="tx2"/>
              </a:solidFill>
              <a:cs typeface="Arial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3000" dirty="0">
                <a:solidFill>
                  <a:schemeClr val="tx2"/>
                </a:solidFill>
              </a:rPr>
              <a:t>Convert characters in ST to N-Gram (i.e. N = 6)</a:t>
            </a:r>
            <a:endParaRPr lang="en-US" sz="3000" dirty="0">
              <a:solidFill>
                <a:schemeClr val="tx2"/>
              </a:solidFill>
              <a:cs typeface="Arial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3000" dirty="0">
                <a:solidFill>
                  <a:schemeClr val="tx2"/>
                </a:solidFill>
              </a:rPr>
              <a:t>Convert N-Grams to Vectors (i.e. Word2Vec, dim = 2^(30))</a:t>
            </a:r>
            <a:endParaRPr lang="en-US" sz="3000" dirty="0">
              <a:solidFill>
                <a:schemeClr val="tx2"/>
              </a:solidFill>
              <a:cs typeface="Arial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3000" dirty="0">
                <a:solidFill>
                  <a:schemeClr val="tx2"/>
                </a:solidFill>
              </a:rPr>
              <a:t>Compute </a:t>
            </a:r>
            <a:r>
              <a:rPr lang="en-US" sz="3000" dirty="0" err="1">
                <a:solidFill>
                  <a:schemeClr val="tx2"/>
                </a:solidFill>
              </a:rPr>
              <a:t>MinHash</a:t>
            </a:r>
            <a:r>
              <a:rPr lang="en-US" sz="3000" dirty="0">
                <a:solidFill>
                  <a:schemeClr val="tx2"/>
                </a:solidFill>
              </a:rPr>
              <a:t> between </a:t>
            </a:r>
            <a:r>
              <a:rPr lang="en-US" sz="3000" dirty="0" smtClean="0">
                <a:solidFill>
                  <a:schemeClr val="tx2"/>
                </a:solidFill>
              </a:rPr>
              <a:t>Documents</a:t>
            </a:r>
            <a:endParaRPr lang="en-US" sz="3000" dirty="0">
              <a:solidFill>
                <a:schemeClr val="tx2"/>
              </a:solidFill>
              <a:cs typeface="Arial"/>
            </a:endParaRPr>
          </a:p>
          <a:p>
            <a:pPr lvl="1"/>
            <a:r>
              <a:rPr lang="en-US" sz="3000" dirty="0">
                <a:solidFill>
                  <a:schemeClr val="tx2"/>
                </a:solidFill>
              </a:rPr>
              <a:t>	using Vectors as the elements of the Set. </a:t>
            </a:r>
            <a:endParaRPr lang="en-US" sz="3000" dirty="0">
              <a:solidFill>
                <a:schemeClr val="tx2"/>
              </a:solidFill>
              <a:cs typeface="Arial"/>
            </a:endParaRPr>
          </a:p>
          <a:p>
            <a:pPr marL="914400" lvl="1" indent="-457200">
              <a:buFont typeface="Arial" charset="0"/>
              <a:buChar char="•"/>
            </a:pPr>
            <a:endParaRPr lang="en-US" sz="3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31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12" y="601702"/>
            <a:ext cx="7696200" cy="1143000"/>
          </a:xfrm>
        </p:spPr>
        <p:txBody>
          <a:bodyPr>
            <a:normAutofit fontScale="90000"/>
          </a:bodyPr>
          <a:lstStyle/>
          <a:p>
            <a:r>
              <a:rPr lang="en-US" err="1"/>
              <a:t>MinHash</a:t>
            </a:r>
            <a:r>
              <a:rPr lang="en-US" dirty="0"/>
              <a:t> Approximation Error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505200"/>
            <a:ext cx="6094413" cy="609600"/>
          </a:xfrm>
        </p:spPr>
        <p:txBody>
          <a:bodyPr/>
          <a:lstStyle/>
          <a:p>
            <a:r>
              <a:rPr lang="en-US" sz="3000">
                <a:solidFill>
                  <a:schemeClr val="tx2"/>
                </a:solidFill>
              </a:rPr>
              <a:t> Error (by </a:t>
            </a:r>
            <a:r>
              <a:rPr lang="en-US" sz="3000" err="1">
                <a:solidFill>
                  <a:schemeClr val="tx2"/>
                </a:solidFill>
              </a:rPr>
              <a:t>Chernoff</a:t>
            </a:r>
            <a:r>
              <a:rPr lang="en-US" sz="3000">
                <a:solidFill>
                  <a:schemeClr val="tx2"/>
                </a:solidFill>
              </a:rPr>
              <a:t> bound):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441" y="1846302"/>
            <a:ext cx="21932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>
                <a:solidFill>
                  <a:schemeClr val="tx2"/>
                </a:solidFill>
              </a:rPr>
              <a:t>Parameter: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54" y="2413000"/>
            <a:ext cx="5676900" cy="990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54" y="4114800"/>
            <a:ext cx="6134258" cy="11615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6954" y="5748178"/>
            <a:ext cx="64043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>
                <a:solidFill>
                  <a:schemeClr val="tx2"/>
                </a:solidFill>
              </a:rPr>
              <a:t>i.e. 400 hash function implies error of 0.05</a:t>
            </a:r>
          </a:p>
        </p:txBody>
      </p:sp>
    </p:spTree>
    <p:extLst>
      <p:ext uri="{BB962C8B-B14F-4D97-AF65-F5344CB8AC3E}">
        <p14:creationId xmlns:p14="http://schemas.microsoft.com/office/powerpoint/2010/main" val="1098730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19265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VMware-2016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AADB1E"/>
      </a:accent5>
      <a:accent6>
        <a:srgbClr val="387C2C"/>
      </a:accent6>
      <a:hlink>
        <a:srgbClr val="0095D3"/>
      </a:hlink>
      <a:folHlink>
        <a:srgbClr val="89CBDF"/>
      </a:folHlink>
    </a:clrScheme>
    <a:fontScheme name="VMware-201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VMware-2016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AADB1E"/>
      </a:accent5>
      <a:accent6>
        <a:srgbClr val="387C2C"/>
      </a:accent6>
      <a:hlink>
        <a:srgbClr val="0095D3"/>
      </a:hlink>
      <a:folHlink>
        <a:srgbClr val="89CBDF"/>
      </a:folHlink>
    </a:clrScheme>
    <a:fontScheme name="VMware-201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227</Words>
  <Application>Microsoft Macintosh PowerPoint</Application>
  <PresentationFormat>Custom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Symbol</vt:lpstr>
      <vt:lpstr>Arial</vt:lpstr>
      <vt:lpstr>Office Theme</vt:lpstr>
      <vt:lpstr>Spark 2.1 MLlib includes  MinHash</vt:lpstr>
      <vt:lpstr>What is Jaccard Similarity</vt:lpstr>
      <vt:lpstr>Text Pre-Processing</vt:lpstr>
      <vt:lpstr>N-Grams</vt:lpstr>
      <vt:lpstr>Why not Brute Force Jaccard Sim? </vt:lpstr>
      <vt:lpstr>MinHash Algo.</vt:lpstr>
      <vt:lpstr>MinHash Calculation Strategy</vt:lpstr>
      <vt:lpstr>MinHash Approximation Error</vt:lpstr>
      <vt:lpstr>Demo</vt:lpstr>
      <vt:lpstr>Results</vt:lpstr>
      <vt:lpstr>Hierarchical Cluster </vt:lpstr>
      <vt:lpstr>TSNE: </vt:lpstr>
      <vt:lpstr>Future Considerations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at Apteligent</dc:title>
  <cp:revision>1</cp:revision>
  <dcterms:modified xsi:type="dcterms:W3CDTF">2018-01-08T22:41:01Z</dcterms:modified>
</cp:coreProperties>
</file>