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1"/>
  </p:notesMasterIdLst>
  <p:sldIdLst>
    <p:sldId id="274" r:id="rId2"/>
    <p:sldId id="273" r:id="rId3"/>
    <p:sldId id="401" r:id="rId4"/>
    <p:sldId id="406" r:id="rId5"/>
    <p:sldId id="407" r:id="rId6"/>
    <p:sldId id="405" r:id="rId7"/>
    <p:sldId id="410" r:id="rId8"/>
    <p:sldId id="408" r:id="rId9"/>
    <p:sldId id="409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FreightSans Pro Book" panose="020B0604020202020204" charset="0"/>
      <p:regular r:id="rId20"/>
      <p:italic r:id="rId21"/>
    </p:embeddedFont>
    <p:embeddedFont>
      <p:font typeface="FreightSans Pro Medium" panose="020B0604020202020204" charset="0"/>
      <p:regular r:id="rId2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B4D"/>
    <a:srgbClr val="71C5E8"/>
    <a:srgbClr val="245D4E"/>
    <a:srgbClr val="3C907A"/>
    <a:srgbClr val="6FC5E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451" autoAdjust="0"/>
  </p:normalViewPr>
  <p:slideViewPr>
    <p:cSldViewPr snapToGrid="0" snapToObjects="1">
      <p:cViewPr varScale="1">
        <p:scale>
          <a:sx n="109" d="100"/>
          <a:sy n="109" d="100"/>
        </p:scale>
        <p:origin x="120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CFA745-EF0B-4297-AC6C-6ED70FA81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F721F-016F-4435-9F33-2A0EBF08898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C919763-C873-4F94-A678-77CF8416B3AE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B86900-B9DC-47FB-8CF7-7380F387B4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571C21A-C575-4A47-8D46-308881B14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7516D-0DE8-42CE-8507-D70F3708E6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6252C-D174-4A11-89C9-8EDC852A1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5B90B00-AEE5-4B38-A7AF-B7826CBD9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B55111E0-D2CA-4A8A-B444-7B17046A65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CDE7CD84-DF7D-4F54-BCAE-9FD546478C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08281-76E7-4E0F-9EB1-B81099559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B677F7-B24A-4720-A9D5-15673FE85C6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76EF398-7412-4F60-97E8-0B1316C19CED}"/>
              </a:ext>
            </a:extLst>
          </p:cNvPr>
          <p:cNvSpPr txBox="1">
            <a:spLocks/>
          </p:cNvSpPr>
          <p:nvPr userDrawn="1"/>
        </p:nvSpPr>
        <p:spPr>
          <a:xfrm>
            <a:off x="2898775" y="6356350"/>
            <a:ext cx="678497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000" kern="1200" baseline="0" dirty="0" smtClean="0">
                <a:solidFill>
                  <a:schemeClr val="bg1"/>
                </a:solidFill>
                <a:latin typeface="Century Gothic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64DE2D4-CD18-4BEC-A421-D668E60FDF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6218238"/>
            <a:ext cx="129698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800" cap="all" baseline="0">
                <a:solidFill>
                  <a:srgbClr val="265B4D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3B25D-9F8A-42D8-921B-ADC4CF6BB6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60163" y="6003782"/>
            <a:ext cx="529250" cy="7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156C42-D17A-49CF-82D2-A88A1F274D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0163" y="6003782"/>
            <a:ext cx="529250" cy="750945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48D7E0D1-4A63-4166-9DA4-2B9CBA18EE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6218238"/>
            <a:ext cx="12969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15" y="194518"/>
            <a:ext cx="11017370" cy="1017588"/>
          </a:xfrm>
        </p:spPr>
        <p:txBody>
          <a:bodyPr/>
          <a:lstStyle>
            <a:lvl1pPr>
              <a:defRPr cap="all" baseline="0">
                <a:solidFill>
                  <a:srgbClr val="265B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15" y="1212106"/>
            <a:ext cx="11017370" cy="49648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94483DD-EB4C-4AE7-88A5-3041F277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2988" y="6356350"/>
            <a:ext cx="7370762" cy="365125"/>
          </a:xfrm>
        </p:spPr>
        <p:txBody>
          <a:bodyPr/>
          <a:lstStyle>
            <a:lvl1pPr algn="l">
              <a:defRPr sz="1000" baseline="0">
                <a:solidFill>
                  <a:schemeClr val="bg1"/>
                </a:solidFill>
                <a:latin typeface="Century Gothic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2C7B11C7-30AE-4624-9AC3-8A0645A91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6218238"/>
            <a:ext cx="12969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2363"/>
            <a:ext cx="10515600" cy="2852737"/>
          </a:xfrm>
        </p:spPr>
        <p:txBody>
          <a:bodyPr anchor="b">
            <a:normAutofit/>
          </a:bodyPr>
          <a:lstStyle>
            <a:lvl1pPr>
              <a:defRPr sz="4800" cap="all" baseline="0">
                <a:solidFill>
                  <a:srgbClr val="265B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078374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EDBE50-E90D-450F-B86D-321E1999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2988" y="6356350"/>
            <a:ext cx="7370762" cy="365125"/>
          </a:xfrm>
        </p:spPr>
        <p:txBody>
          <a:bodyPr/>
          <a:lstStyle>
            <a:lvl1pPr algn="l">
              <a:defRPr sz="1000" baseline="0">
                <a:solidFill>
                  <a:schemeClr val="bg1"/>
                </a:solidFill>
                <a:latin typeface="Century 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DA239-C67C-46F6-8369-33C3F3AE0A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60163" y="6003782"/>
            <a:ext cx="529250" cy="7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8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DAEEE5-B652-421D-AC89-20D01CED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2988" y="6356350"/>
            <a:ext cx="7370762" cy="365125"/>
          </a:xfrm>
        </p:spPr>
        <p:txBody>
          <a:bodyPr/>
          <a:lstStyle>
            <a:lvl1pPr algn="l">
              <a:defRPr sz="1000" baseline="0">
                <a:solidFill>
                  <a:schemeClr val="bg1"/>
                </a:solidFill>
                <a:latin typeface="Century 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742CC-908E-461C-B727-5A16AD677D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0163" y="6003782"/>
            <a:ext cx="529250" cy="7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1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A8A1330-ADC2-4BE8-A5CF-23F03F65A0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ADF93CB-E25B-4109-948C-E665FFC644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EF142-AA1A-41D3-8B29-2E2C0F01F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7" r:id="rId4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entury Gothic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entury Gothic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entury Gothic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entury Gothic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entury Gothic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entury Gothic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entury Gothic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entury Gothic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owardsdatascience.com/real-world-example-on-web-scraping-with-selenium-and-beautiful-soup-3e615dbc1fa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4540-717D-4663-89BB-81B98E6AC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093" y="814706"/>
            <a:ext cx="9144000" cy="477001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4800" b="1" cap="small" dirty="0">
                <a:latin typeface="FreightSans Pro Medium" panose="02000606030000020004" pitchFamily="50" charset="0"/>
              </a:rPr>
              <a:t>Asynchronous Video</a:t>
            </a:r>
            <a:br>
              <a:rPr lang="en-US" sz="4800" b="1" cap="small" dirty="0">
                <a:latin typeface="FreightSans Pro Medium" panose="02000606030000020004" pitchFamily="50" charset="0"/>
              </a:rPr>
            </a:br>
            <a:r>
              <a:rPr lang="en-US" sz="4800" b="1" cap="small" dirty="0">
                <a:latin typeface="FreightSans Pro Medium" panose="02000606030000020004" pitchFamily="50" charset="0"/>
              </a:rPr>
              <a:t>Web Scraping</a:t>
            </a:r>
            <a:br>
              <a:rPr lang="en-US" sz="4800" b="1" cap="small" dirty="0">
                <a:latin typeface="FreightSans Pro Medium" panose="02000606030000020004" pitchFamily="50" charset="0"/>
              </a:rPr>
            </a:br>
            <a:br>
              <a:rPr lang="en-US" sz="4800" b="1" cap="small" dirty="0">
                <a:latin typeface="FreightSans Pro Medium" panose="02000606030000020004" pitchFamily="50" charset="0"/>
              </a:rPr>
            </a:br>
            <a:br>
              <a:rPr lang="en-US" sz="4800" b="1" cap="small" dirty="0">
                <a:latin typeface="FreightSans Pro Medium" panose="02000606030000020004" pitchFamily="50" charset="0"/>
              </a:rPr>
            </a:br>
            <a:r>
              <a:rPr lang="en-US" sz="2000" b="1" cap="small" dirty="0">
                <a:latin typeface="FreightSans Pro Medium" panose="02000606030000020004" pitchFamily="50" charset="0"/>
              </a:rPr>
              <a:t>Accounting Analytics – Spring 2022</a:t>
            </a:r>
            <a:endParaRPr lang="en-US" sz="4800" b="1" cap="small" dirty="0">
              <a:latin typeface="FreightSans Pro Medium" panose="02000606030000020004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A4E5D7-C5F9-4B8C-A074-3AC31B64C9DA}"/>
              </a:ext>
            </a:extLst>
          </p:cNvPr>
          <p:cNvSpPr txBox="1">
            <a:spLocks/>
          </p:cNvSpPr>
          <p:nvPr/>
        </p:nvSpPr>
        <p:spPr bwMode="auto">
          <a:xfrm>
            <a:off x="587315" y="194518"/>
            <a:ext cx="11017370" cy="7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0" kern="1200" cap="all" baseline="0">
                <a:solidFill>
                  <a:srgbClr val="265B4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9pPr>
          </a:lstStyle>
          <a:p>
            <a:pPr algn="ctr">
              <a:defRPr/>
            </a:pPr>
            <a:r>
              <a:rPr lang="en-US" b="1" cap="small" dirty="0"/>
              <a:t>The Plan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E5E9A3B-C123-4F99-BA45-0479E533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15" y="793633"/>
            <a:ext cx="11017370" cy="528843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Today’s class agenda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Overview of Web scraping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APIs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HTML Web Scraping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Browser-based web scraping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1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Reminder:</a:t>
            </a:r>
          </a:p>
          <a:p>
            <a:pPr>
              <a:buFontTx/>
              <a:buChar char="-"/>
            </a:pPr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Must complete the </a:t>
            </a:r>
            <a:r>
              <a:rPr lang="en-US" alt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Juptyer</a:t>
            </a:r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Notebook Assignment by the due date on Canvas</a:t>
            </a:r>
            <a:endParaRPr lang="en-US" altLang="en-US" sz="26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A4E5D7-C5F9-4B8C-A074-3AC31B64C9DA}"/>
              </a:ext>
            </a:extLst>
          </p:cNvPr>
          <p:cNvSpPr txBox="1">
            <a:spLocks/>
          </p:cNvSpPr>
          <p:nvPr/>
        </p:nvSpPr>
        <p:spPr bwMode="auto">
          <a:xfrm>
            <a:off x="587315" y="194518"/>
            <a:ext cx="1101737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0" kern="1200" cap="all" baseline="0">
                <a:solidFill>
                  <a:srgbClr val="265B4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9pPr>
          </a:lstStyle>
          <a:p>
            <a:pPr algn="ctr">
              <a:defRPr/>
            </a:pPr>
            <a:r>
              <a:rPr lang="en-US" b="1" cap="small" dirty="0"/>
              <a:t>Overview of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EFC0-B82C-48BA-B30C-7B6B6018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15" y="1112363"/>
            <a:ext cx="11017370" cy="5650746"/>
          </a:xfrm>
        </p:spPr>
        <p:txBody>
          <a:bodyPr/>
          <a:lstStyle/>
          <a:p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The goal of web scraping is take </a:t>
            </a:r>
            <a:r>
              <a:rPr lang="en-US" altLang="en-US" sz="2600" b="1" u="sng" dirty="0">
                <a:solidFill>
                  <a:schemeClr val="tx1"/>
                </a:solidFill>
                <a:cs typeface="Arial" panose="020B0604020202020204" pitchFamily="34" charset="0"/>
              </a:rPr>
              <a:t>unstructured data online</a:t>
            </a:r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(webpages, download links, etc.) and </a:t>
            </a:r>
            <a:r>
              <a:rPr lang="en-US" altLang="en-US" sz="2600" b="1" u="sng" dirty="0">
                <a:solidFill>
                  <a:schemeClr val="tx1"/>
                </a:solidFill>
                <a:cs typeface="Arial" panose="020B0604020202020204" pitchFamily="34" charset="0"/>
              </a:rPr>
              <a:t>generate structured data</a:t>
            </a:r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(CSV file, </a:t>
            </a:r>
            <a:r>
              <a:rPr lang="en-US" alt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dataframe</a:t>
            </a:r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, etc.) </a:t>
            </a:r>
          </a:p>
          <a:p>
            <a:endParaRPr lang="en-US" altLang="en-US" sz="2600" b="1" u="sng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Why? “Data is everywhere”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Capturing new and useful data 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Learn insights that traditional data providers does not track yet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Monetize…</a:t>
            </a:r>
          </a:p>
          <a:p>
            <a:pPr lvl="1"/>
            <a:endParaRPr lang="en-US" altLang="en-US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However: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All you are really doing is data preparation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Requires an understanding of web languages (HTML, </a:t>
            </a:r>
            <a:r>
              <a:rPr lang="en-US" alt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Javascript</a:t>
            </a:r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, etc.)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Some friendly websites, many unfriendly (CAPTCHA) websites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Huge time investment up front, but then can run updates easily</a:t>
            </a:r>
          </a:p>
          <a:p>
            <a:endParaRPr lang="en-US" altLang="en-US" sz="2600" b="1" u="sng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A4E5D7-C5F9-4B8C-A074-3AC31B64C9DA}"/>
              </a:ext>
            </a:extLst>
          </p:cNvPr>
          <p:cNvSpPr txBox="1">
            <a:spLocks/>
          </p:cNvSpPr>
          <p:nvPr/>
        </p:nvSpPr>
        <p:spPr bwMode="auto">
          <a:xfrm>
            <a:off x="587315" y="194518"/>
            <a:ext cx="1101737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0" kern="1200" cap="all" baseline="0">
                <a:solidFill>
                  <a:srgbClr val="265B4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9pPr>
          </a:lstStyle>
          <a:p>
            <a:pPr algn="ctr">
              <a:defRPr/>
            </a:pPr>
            <a:r>
              <a:rPr lang="en-US" b="1" cap="small" dirty="0"/>
              <a:t>Three Types of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EFC0-B82C-48BA-B30C-7B6B6018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15" y="1112363"/>
            <a:ext cx="11017370" cy="5650746"/>
          </a:xfrm>
        </p:spPr>
        <p:txBody>
          <a:bodyPr/>
          <a:lstStyle/>
          <a:p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APIs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Meant to be for app developers to interact with a website multiple times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Strengths: prepackaged data that is meant for easy access by a script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Drawbacks: not available for every website, can be limited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BC4FB6-B482-4168-9053-9377E7CC6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3064"/>
            <a:ext cx="12192000" cy="3884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D2A25D-77CB-4D3B-986F-D2680EA7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129" y="2743586"/>
            <a:ext cx="8828015" cy="411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4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A4E5D7-C5F9-4B8C-A074-3AC31B64C9DA}"/>
              </a:ext>
            </a:extLst>
          </p:cNvPr>
          <p:cNvSpPr txBox="1">
            <a:spLocks/>
          </p:cNvSpPr>
          <p:nvPr/>
        </p:nvSpPr>
        <p:spPr bwMode="auto">
          <a:xfrm>
            <a:off x="587315" y="194518"/>
            <a:ext cx="1101737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0" kern="1200" cap="all" baseline="0">
                <a:solidFill>
                  <a:srgbClr val="265B4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9pPr>
          </a:lstStyle>
          <a:p>
            <a:pPr algn="ctr">
              <a:defRPr/>
            </a:pPr>
            <a:r>
              <a:rPr lang="en-US" b="1" cap="small" dirty="0"/>
              <a:t>Three Types of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EFC0-B82C-48BA-B30C-7B6B6018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15" y="1112363"/>
            <a:ext cx="11017370" cy="5650746"/>
          </a:xfrm>
        </p:spPr>
        <p:txBody>
          <a:bodyPr/>
          <a:lstStyle/>
          <a:p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HTML Web Scraping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Downloading the “source” HTML file for a webpage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Pros: easy command to download, and then you work locally on it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Cons: </a:t>
            </a:r>
          </a:p>
          <a:p>
            <a:pPr lvl="2"/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must know HTML and use regular expressions to pull out only relevant data</a:t>
            </a:r>
          </a:p>
          <a:p>
            <a:pPr lvl="2"/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newer webpages are dynamically changing (endless scrolling) so the initial HTML you pull can be close to empty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en-US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altLang="en-US" sz="2600" b="1" u="sng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9E1FE9-CB2B-4A42-8203-D310A5A3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047" y="3559233"/>
            <a:ext cx="6512129" cy="32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9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A4E5D7-C5F9-4B8C-A074-3AC31B64C9DA}"/>
              </a:ext>
            </a:extLst>
          </p:cNvPr>
          <p:cNvSpPr txBox="1">
            <a:spLocks/>
          </p:cNvSpPr>
          <p:nvPr/>
        </p:nvSpPr>
        <p:spPr bwMode="auto">
          <a:xfrm>
            <a:off x="587315" y="194518"/>
            <a:ext cx="1101737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0" kern="1200" cap="all" baseline="0">
                <a:solidFill>
                  <a:srgbClr val="265B4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9pPr>
          </a:lstStyle>
          <a:p>
            <a:pPr algn="ctr">
              <a:defRPr/>
            </a:pPr>
            <a:r>
              <a:rPr lang="en-US" b="1" cap="small" dirty="0"/>
              <a:t>HTML Web Scraping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DF5ED-4BB9-4CC6-B1F1-8E7ECF20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Need a list of websites to visit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Python to “get” the HTML from that website and save it in memory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 that text in memory using combination of parsers and regular expressions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Save what you want to a </a:t>
            </a:r>
            <a:r>
              <a:rPr lang="en-US" dirty="0" err="1"/>
              <a:t>dataframe</a:t>
            </a:r>
            <a:r>
              <a:rPr lang="en-US" dirty="0"/>
              <a:t> and then move to the next website (for loop)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Save the final </a:t>
            </a:r>
            <a:r>
              <a:rPr lang="en-US" dirty="0" err="1"/>
              <a:t>dataframe</a:t>
            </a:r>
            <a:r>
              <a:rPr lang="en-US" dirty="0"/>
              <a:t> to a CSV</a:t>
            </a:r>
          </a:p>
        </p:txBody>
      </p:sp>
    </p:spTree>
    <p:extLst>
      <p:ext uri="{BB962C8B-B14F-4D97-AF65-F5344CB8AC3E}">
        <p14:creationId xmlns:p14="http://schemas.microsoft.com/office/powerpoint/2010/main" val="22364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A4E5D7-C5F9-4B8C-A074-3AC31B64C9DA}"/>
              </a:ext>
            </a:extLst>
          </p:cNvPr>
          <p:cNvSpPr txBox="1">
            <a:spLocks/>
          </p:cNvSpPr>
          <p:nvPr/>
        </p:nvSpPr>
        <p:spPr bwMode="auto">
          <a:xfrm>
            <a:off x="587315" y="194518"/>
            <a:ext cx="1101737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0" kern="1200" cap="all" baseline="0">
                <a:solidFill>
                  <a:srgbClr val="265B4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9pPr>
          </a:lstStyle>
          <a:p>
            <a:pPr algn="ctr">
              <a:defRPr/>
            </a:pPr>
            <a:r>
              <a:rPr lang="en-US" b="1" cap="small" dirty="0"/>
              <a:t>Open Asynchronous </a:t>
            </a:r>
            <a:r>
              <a:rPr lang="en-US" b="1" cap="small" dirty="0" err="1"/>
              <a:t>Jupyter</a:t>
            </a:r>
            <a:r>
              <a:rPr lang="en-US" b="1" cap="small" dirty="0"/>
              <a:t> Notebook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DF5ED-4BB9-4CC6-B1F1-8E7ECF20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along as we work through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65153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A4E5D7-C5F9-4B8C-A074-3AC31B64C9DA}"/>
              </a:ext>
            </a:extLst>
          </p:cNvPr>
          <p:cNvSpPr txBox="1">
            <a:spLocks/>
          </p:cNvSpPr>
          <p:nvPr/>
        </p:nvSpPr>
        <p:spPr bwMode="auto">
          <a:xfrm>
            <a:off x="587315" y="194518"/>
            <a:ext cx="1101737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0" kern="1200" cap="all" baseline="0">
                <a:solidFill>
                  <a:srgbClr val="265B4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9pPr>
          </a:lstStyle>
          <a:p>
            <a:pPr algn="ctr">
              <a:defRPr/>
            </a:pPr>
            <a:r>
              <a:rPr lang="en-US" b="1" cap="small" dirty="0"/>
              <a:t>Three Types of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EFC0-B82C-48BA-B30C-7B6B6018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15" y="1112363"/>
            <a:ext cx="11017370" cy="5650746"/>
          </a:xfrm>
        </p:spPr>
        <p:txBody>
          <a:bodyPr/>
          <a:lstStyle/>
          <a:p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Browser-based Web scraping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Runs a “headless browser” (Selenium) to interact with a website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Originally intended for web developers to test certain amounts of traffic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Pros: can send JavaScript commands to get information you need (e.g., fill out search form, download results)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Cons: </a:t>
            </a:r>
          </a:p>
          <a:p>
            <a:pPr lvl="2"/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Need to mimic human interaction on website</a:t>
            </a:r>
          </a:p>
          <a:p>
            <a:pPr lvl="2"/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Limited by CAPTCHAs and other timeouts</a:t>
            </a:r>
          </a:p>
          <a:p>
            <a:pPr lvl="2"/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Need a good understanding of both HTML and JavaScript</a:t>
            </a:r>
          </a:p>
          <a:p>
            <a:endParaRPr lang="en-US" altLang="en-US" sz="2600" b="1" u="sng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2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A4E5D7-C5F9-4B8C-A074-3AC31B64C9DA}"/>
              </a:ext>
            </a:extLst>
          </p:cNvPr>
          <p:cNvSpPr txBox="1">
            <a:spLocks/>
          </p:cNvSpPr>
          <p:nvPr/>
        </p:nvSpPr>
        <p:spPr bwMode="auto">
          <a:xfrm>
            <a:off x="587315" y="194518"/>
            <a:ext cx="1101737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0" kern="1200" cap="all" baseline="0">
                <a:solidFill>
                  <a:srgbClr val="265B4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entury Gothic" charset="0"/>
              </a:defRPr>
            </a:lvl9pPr>
          </a:lstStyle>
          <a:p>
            <a:pPr algn="ctr">
              <a:defRPr/>
            </a:pPr>
            <a:r>
              <a:rPr lang="en-US" b="1" cap="small" dirty="0"/>
              <a:t>Three Types of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EFC0-B82C-48BA-B30C-7B6B6018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15" y="1112363"/>
            <a:ext cx="11017370" cy="5650746"/>
          </a:xfrm>
        </p:spPr>
        <p:txBody>
          <a:bodyPr/>
          <a:lstStyle/>
          <a:p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Browser-based Web scraping</a:t>
            </a:r>
          </a:p>
          <a:p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  <a:hlinkClick r:id="rId2"/>
              </a:rPr>
              <a:t>Tutorial for </a:t>
            </a:r>
            <a:r>
              <a:rPr lang="en-US" altLang="en-US" sz="2600" dirty="0" err="1">
                <a:solidFill>
                  <a:schemeClr val="tx1"/>
                </a:solidFill>
                <a:cs typeface="Arial" panose="020B0604020202020204" pitchFamily="34" charset="0"/>
                <a:hlinkClick r:id="rId2"/>
              </a:rPr>
              <a:t>Jupyter</a:t>
            </a:r>
            <a:r>
              <a:rPr lang="en-US" altLang="en-US" sz="2600" dirty="0">
                <a:solidFill>
                  <a:schemeClr val="tx1"/>
                </a:solidFill>
                <a:cs typeface="Arial" panose="020B0604020202020204" pitchFamily="34" charset="0"/>
                <a:hlinkClick r:id="rId2"/>
              </a:rPr>
              <a:t> Notebook (requires installing selenium package + driver)</a:t>
            </a:r>
            <a:endParaRPr lang="en-US" altLang="en-US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600" b="1" u="sng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740382-7A7A-4616-8455-D2100A18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59" y="1533614"/>
            <a:ext cx="7398481" cy="51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7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71C5E8"/>
      </a:accent1>
      <a:accent2>
        <a:srgbClr val="285C4D"/>
      </a:accent2>
      <a:accent3>
        <a:srgbClr val="A5A5A5"/>
      </a:accent3>
      <a:accent4>
        <a:srgbClr val="B9D9EB"/>
      </a:accent4>
      <a:accent5>
        <a:srgbClr val="DAAA00"/>
      </a:accent5>
      <a:accent6>
        <a:srgbClr val="78BE20"/>
      </a:accent6>
      <a:hlink>
        <a:srgbClr val="186F94"/>
      </a:hlink>
      <a:folHlink>
        <a:srgbClr val="7B7B7B"/>
      </a:folHlink>
    </a:clrScheme>
    <a:fontScheme name="Custom 1">
      <a:majorFont>
        <a:latin typeface="FreightSans Pro Medium"/>
        <a:ea typeface=""/>
        <a:cs typeface=""/>
      </a:majorFont>
      <a:minorFont>
        <a:latin typeface="FreightSans Pro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emplate_C_OPT_2_SOM_v01" id="{B08202F0-A1D6-3B44-901D-8F77E5F7A828}" vid="{99D3B04F-D065-114C-B4AE-5C8ADD631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</TotalTime>
  <Words>434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FreightSans Pro Book</vt:lpstr>
      <vt:lpstr>Calibri</vt:lpstr>
      <vt:lpstr>Arial</vt:lpstr>
      <vt:lpstr>FreightSans Pro Medium</vt:lpstr>
      <vt:lpstr>Century Gothic</vt:lpstr>
      <vt:lpstr>Office Theme</vt:lpstr>
      <vt:lpstr>Asynchronous Video Web Scraping   Accounting Analytics – Spring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sample title</dc:title>
  <dc:creator>Microsoft Office User</dc:creator>
  <cp:lastModifiedBy>Krupa, Jake J</cp:lastModifiedBy>
  <cp:revision>478</cp:revision>
  <cp:lastPrinted>2017-03-15T17:14:36Z</cp:lastPrinted>
  <dcterms:created xsi:type="dcterms:W3CDTF">2017-02-22T17:33:23Z</dcterms:created>
  <dcterms:modified xsi:type="dcterms:W3CDTF">2022-04-23T23:21:00Z</dcterms:modified>
</cp:coreProperties>
</file>