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abin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Days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22" Type="http://schemas.openxmlformats.org/officeDocument/2006/relationships/font" Target="fonts/Cabin-italic.fntdata"/><Relationship Id="rId21" Type="http://schemas.openxmlformats.org/officeDocument/2006/relationships/font" Target="fonts/Cabin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Cab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Days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a008f6a2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a008f6a2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a008f6a2d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a008f6a2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008f6a2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a008f6a2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008f6a2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008f6a2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008f6a2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008f6a2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a382d11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a382d11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a382d11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a382d11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a382d1191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8a382d1191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008f6a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008f6a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a382d11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a382d11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008f6a2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a008f6a2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008f6a2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008f6a2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008f6a2d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008f6a2d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3622050" y="1070850"/>
            <a:ext cx="51612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61325" y="3465450"/>
            <a:ext cx="3553200" cy="60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 rot="9000008">
            <a:off x="-2223673" y="1619139"/>
            <a:ext cx="4523418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9000111">
            <a:off x="1409525" y="1565851"/>
            <a:ext cx="1144864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-1800021">
            <a:off x="-1713611" y="2721116"/>
            <a:ext cx="3304765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-1800371">
            <a:off x="705158" y="2627711"/>
            <a:ext cx="2333564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8999857">
            <a:off x="-1179428" y="3818337"/>
            <a:ext cx="1987057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 rot="-1799992">
            <a:off x="-873304" y="3952190"/>
            <a:ext cx="4523418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84515" y="-1225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2023890" y="2930725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3825350" y="1941850"/>
            <a:ext cx="4620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3825350" y="3046450"/>
            <a:ext cx="4620300" cy="51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flipH="1" rot="10800000">
            <a:off x="-1155619" y="809128"/>
            <a:ext cx="45234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10800000">
            <a:off x="2243801" y="1764646"/>
            <a:ext cx="11448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flipH="1">
            <a:off x="-1183228" y="1743106"/>
            <a:ext cx="33048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 rot="-442">
            <a:off x="1023453" y="2657262"/>
            <a:ext cx="23334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10799481">
            <a:off x="-1180970" y="2659164"/>
            <a:ext cx="19872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flipH="1">
            <a:off x="-1152614" y="3591572"/>
            <a:ext cx="45234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 flipH="1" rot="1825547">
            <a:off x="527638" y="-317078"/>
            <a:ext cx="153429" cy="27961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flipH="1" rot="-8974453">
            <a:off x="1648822" y="2922112"/>
            <a:ext cx="153429" cy="27961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>
            <p:ph type="title"/>
          </p:nvPr>
        </p:nvSpPr>
        <p:spPr>
          <a:xfrm>
            <a:off x="776700" y="1794575"/>
            <a:ext cx="3082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776700" y="2228700"/>
            <a:ext cx="233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2" type="title"/>
          </p:nvPr>
        </p:nvSpPr>
        <p:spPr>
          <a:xfrm>
            <a:off x="3663975" y="1794575"/>
            <a:ext cx="3104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3"/>
          <p:cNvSpPr txBox="1"/>
          <p:nvPr>
            <p:ph idx="3" type="subTitle"/>
          </p:nvPr>
        </p:nvSpPr>
        <p:spPr>
          <a:xfrm>
            <a:off x="3663975" y="2228700"/>
            <a:ext cx="233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4" type="title"/>
          </p:nvPr>
        </p:nvSpPr>
        <p:spPr>
          <a:xfrm>
            <a:off x="776700" y="3464625"/>
            <a:ext cx="3082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3"/>
          <p:cNvSpPr txBox="1"/>
          <p:nvPr>
            <p:ph idx="5" type="subTitle"/>
          </p:nvPr>
        </p:nvSpPr>
        <p:spPr>
          <a:xfrm>
            <a:off x="776700" y="3898750"/>
            <a:ext cx="233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6" type="title"/>
          </p:nvPr>
        </p:nvSpPr>
        <p:spPr>
          <a:xfrm>
            <a:off x="3663975" y="3464625"/>
            <a:ext cx="3082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3"/>
          <p:cNvSpPr txBox="1"/>
          <p:nvPr>
            <p:ph idx="7" type="subTitle"/>
          </p:nvPr>
        </p:nvSpPr>
        <p:spPr>
          <a:xfrm>
            <a:off x="3663975" y="3898750"/>
            <a:ext cx="233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8" type="title"/>
          </p:nvPr>
        </p:nvSpPr>
        <p:spPr>
          <a:xfrm>
            <a:off x="720000" y="445025"/>
            <a:ext cx="412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9" type="title"/>
          </p:nvPr>
        </p:nvSpPr>
        <p:spPr>
          <a:xfrm>
            <a:off x="719341" y="1205625"/>
            <a:ext cx="86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13" type="title"/>
          </p:nvPr>
        </p:nvSpPr>
        <p:spPr>
          <a:xfrm>
            <a:off x="719341" y="2872724"/>
            <a:ext cx="86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14" type="title"/>
          </p:nvPr>
        </p:nvSpPr>
        <p:spPr>
          <a:xfrm>
            <a:off x="3622191" y="1205625"/>
            <a:ext cx="86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hasCustomPrompt="1" idx="15" type="title"/>
          </p:nvPr>
        </p:nvSpPr>
        <p:spPr>
          <a:xfrm>
            <a:off x="3622191" y="2862074"/>
            <a:ext cx="86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/>
          <p:nvPr/>
        </p:nvSpPr>
        <p:spPr>
          <a:xfrm>
            <a:off x="6561440" y="1554766"/>
            <a:ext cx="2021400" cy="20214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rot="-5400000">
            <a:off x="6544625" y="-488983"/>
            <a:ext cx="2055300" cy="20553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5400000">
            <a:off x="6544500" y="3577183"/>
            <a:ext cx="2055300" cy="20553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4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3369450" y="1559875"/>
            <a:ext cx="51543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type="title"/>
          </p:nvPr>
        </p:nvSpPr>
        <p:spPr>
          <a:xfrm>
            <a:off x="3636569" y="2976522"/>
            <a:ext cx="4716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4"/>
          <p:cNvSpPr/>
          <p:nvPr/>
        </p:nvSpPr>
        <p:spPr>
          <a:xfrm rot="5400000">
            <a:off x="716817" y="3590247"/>
            <a:ext cx="2071200" cy="20712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734041" y="1553264"/>
            <a:ext cx="2037000" cy="20370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-5400000">
            <a:off x="716901" y="-517947"/>
            <a:ext cx="2071200" cy="20712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643425" y="2727750"/>
            <a:ext cx="3722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643425" y="1443075"/>
            <a:ext cx="4028400" cy="136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rot="5400000">
            <a:off x="5779603" y="852404"/>
            <a:ext cx="1683000" cy="16830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452986" y="838404"/>
            <a:ext cx="1711200" cy="17112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10800000">
            <a:off x="4067615" y="838271"/>
            <a:ext cx="1711200" cy="17112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-5400000">
            <a:off x="5784803" y="2563729"/>
            <a:ext cx="1683000" cy="16830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458186" y="2549729"/>
            <a:ext cx="1711200" cy="17112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10800000">
            <a:off x="4072815" y="2549596"/>
            <a:ext cx="1711200" cy="17112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6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753870" y="2879726"/>
            <a:ext cx="33462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715100" y="1248574"/>
            <a:ext cx="3689700" cy="143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-2700000">
            <a:off x="7816602" y="-65605"/>
            <a:ext cx="152735" cy="276238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4850150" y="2685778"/>
            <a:ext cx="33462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4850150" y="1821900"/>
            <a:ext cx="3564300" cy="88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812150" y="2685778"/>
            <a:ext cx="33462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468650" y="1821900"/>
            <a:ext cx="3689700" cy="88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8"/>
          <p:cNvSpPr/>
          <p:nvPr/>
        </p:nvSpPr>
        <p:spPr>
          <a:xfrm>
            <a:off x="6695600" y="2984425"/>
            <a:ext cx="1830300" cy="18303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720000" y="1381075"/>
            <a:ext cx="7704000" cy="25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55" name="Google Shape;155;p19"/>
          <p:cNvSpPr/>
          <p:nvPr/>
        </p:nvSpPr>
        <p:spPr>
          <a:xfrm rot="5400000">
            <a:off x="7873806" y="3846518"/>
            <a:ext cx="1259700" cy="12597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rot="10800000">
            <a:off x="7863298" y="2565814"/>
            <a:ext cx="1280700" cy="12807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type="title"/>
          </p:nvPr>
        </p:nvSpPr>
        <p:spPr>
          <a:xfrm>
            <a:off x="4438900" y="444973"/>
            <a:ext cx="3117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168575" y="1375950"/>
            <a:ext cx="4148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 rot="10800000">
            <a:off x="1764962" y="102342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848008" y="104275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rot="10800000">
            <a:off x="2681892" y="101774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 rot="1799929">
            <a:off x="335389" y="2512622"/>
            <a:ext cx="3601930" cy="16975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-6454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4378050" y="3309325"/>
            <a:ext cx="3910500" cy="3936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976625" y="2332025"/>
            <a:ext cx="43104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0"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6570100" y="1183300"/>
            <a:ext cx="1717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300450" y="3284575"/>
            <a:ext cx="39105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861582" y="536800"/>
            <a:ext cx="2271827" cy="4069702"/>
            <a:chOff x="1601909" y="588658"/>
            <a:chExt cx="1729466" cy="3966185"/>
          </a:xfrm>
        </p:grpSpPr>
        <p:sp>
          <p:nvSpPr>
            <p:cNvPr id="27" name="Google Shape;27;p3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type="title"/>
          </p:nvPr>
        </p:nvSpPr>
        <p:spPr>
          <a:xfrm>
            <a:off x="720000" y="44732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 flipH="1" rot="-2700625">
            <a:off x="-657787" y="4845066"/>
            <a:ext cx="2333452" cy="74967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 flipH="1" rot="-2700888">
            <a:off x="-143651" y="3661761"/>
            <a:ext cx="821163" cy="74967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643800" y="44732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1">
  <p:cSld name="CUSTOM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-6454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type="title"/>
          </p:nvPr>
        </p:nvSpPr>
        <p:spPr>
          <a:xfrm>
            <a:off x="826775" y="2332025"/>
            <a:ext cx="39867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23"/>
          <p:cNvSpPr txBox="1"/>
          <p:nvPr>
            <p:ph hasCustomPrompt="1" idx="2" type="title"/>
          </p:nvPr>
        </p:nvSpPr>
        <p:spPr>
          <a:xfrm>
            <a:off x="826775" y="1183300"/>
            <a:ext cx="1690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826775" y="3284575"/>
            <a:ext cx="39105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8" name="Google Shape;178;p23"/>
          <p:cNvGrpSpPr/>
          <p:nvPr/>
        </p:nvGrpSpPr>
        <p:grpSpPr>
          <a:xfrm rot="2700000">
            <a:off x="5685928" y="-681286"/>
            <a:ext cx="2271936" cy="4069914"/>
            <a:chOff x="1601909" y="588658"/>
            <a:chExt cx="1729466" cy="3966185"/>
          </a:xfrm>
        </p:grpSpPr>
        <p:sp>
          <p:nvSpPr>
            <p:cNvPr id="179" name="Google Shape;179;p23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3"/>
          <p:cNvGrpSpPr/>
          <p:nvPr/>
        </p:nvGrpSpPr>
        <p:grpSpPr>
          <a:xfrm rot="2700000">
            <a:off x="6737200" y="390592"/>
            <a:ext cx="2271936" cy="4069914"/>
            <a:chOff x="1601909" y="588658"/>
            <a:chExt cx="1729466" cy="3966185"/>
          </a:xfrm>
        </p:grpSpPr>
        <p:sp>
          <p:nvSpPr>
            <p:cNvPr id="185" name="Google Shape;185;p23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type="title"/>
          </p:nvPr>
        </p:nvSpPr>
        <p:spPr>
          <a:xfrm>
            <a:off x="1183375" y="32276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1183375" y="3633138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2" type="title"/>
          </p:nvPr>
        </p:nvSpPr>
        <p:spPr>
          <a:xfrm>
            <a:off x="5624225" y="32276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4"/>
          <p:cNvSpPr txBox="1"/>
          <p:nvPr>
            <p:ph idx="3" type="subTitle"/>
          </p:nvPr>
        </p:nvSpPr>
        <p:spPr>
          <a:xfrm>
            <a:off x="5624225" y="36324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4" type="title"/>
          </p:nvPr>
        </p:nvSpPr>
        <p:spPr>
          <a:xfrm>
            <a:off x="721573" y="445025"/>
            <a:ext cx="502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4"/>
          <p:cNvSpPr/>
          <p:nvPr/>
        </p:nvSpPr>
        <p:spPr>
          <a:xfrm>
            <a:off x="5190700" y="2111950"/>
            <a:ext cx="42465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-408050" y="1447376"/>
            <a:ext cx="42465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>
            <p:ph type="title"/>
          </p:nvPr>
        </p:nvSpPr>
        <p:spPr>
          <a:xfrm>
            <a:off x="939350" y="29228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5"/>
          <p:cNvSpPr txBox="1"/>
          <p:nvPr>
            <p:ph idx="1" type="subTitle"/>
          </p:nvPr>
        </p:nvSpPr>
        <p:spPr>
          <a:xfrm>
            <a:off x="939350" y="3328338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2" type="title"/>
          </p:nvPr>
        </p:nvSpPr>
        <p:spPr>
          <a:xfrm>
            <a:off x="3403800" y="29228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5"/>
          <p:cNvSpPr txBox="1"/>
          <p:nvPr>
            <p:ph idx="3" type="subTitle"/>
          </p:nvPr>
        </p:nvSpPr>
        <p:spPr>
          <a:xfrm>
            <a:off x="3403800" y="33276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4" type="title"/>
          </p:nvPr>
        </p:nvSpPr>
        <p:spPr>
          <a:xfrm>
            <a:off x="5868249" y="29228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5"/>
          <p:cNvSpPr txBox="1"/>
          <p:nvPr>
            <p:ph idx="5" type="subTitle"/>
          </p:nvPr>
        </p:nvSpPr>
        <p:spPr>
          <a:xfrm>
            <a:off x="5868250" y="3328350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6" type="title"/>
          </p:nvPr>
        </p:nvSpPr>
        <p:spPr>
          <a:xfrm>
            <a:off x="721573" y="445025"/>
            <a:ext cx="502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25"/>
          <p:cNvSpPr/>
          <p:nvPr/>
        </p:nvSpPr>
        <p:spPr>
          <a:xfrm>
            <a:off x="1677000" y="1841231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 rot="6299973">
            <a:off x="4141418" y="1841243"/>
            <a:ext cx="861244" cy="861244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 rot="10800000">
            <a:off x="6605800" y="1821162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2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type="title"/>
          </p:nvPr>
        </p:nvSpPr>
        <p:spPr>
          <a:xfrm>
            <a:off x="5568975" y="1366607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5568975" y="1727039"/>
            <a:ext cx="2893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2" type="title"/>
          </p:nvPr>
        </p:nvSpPr>
        <p:spPr>
          <a:xfrm>
            <a:off x="5568975" y="540705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26"/>
          <p:cNvSpPr txBox="1"/>
          <p:nvPr>
            <p:ph idx="3" type="subTitle"/>
          </p:nvPr>
        </p:nvSpPr>
        <p:spPr>
          <a:xfrm>
            <a:off x="5568975" y="900479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4" type="title"/>
          </p:nvPr>
        </p:nvSpPr>
        <p:spPr>
          <a:xfrm>
            <a:off x="5568975" y="2191362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26"/>
          <p:cNvSpPr txBox="1"/>
          <p:nvPr>
            <p:ph idx="5" type="subTitle"/>
          </p:nvPr>
        </p:nvSpPr>
        <p:spPr>
          <a:xfrm>
            <a:off x="5568975" y="2551785"/>
            <a:ext cx="2893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6" type="title"/>
          </p:nvPr>
        </p:nvSpPr>
        <p:spPr>
          <a:xfrm>
            <a:off x="873975" y="1964200"/>
            <a:ext cx="2595600" cy="9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hasCustomPrompt="1" idx="7" type="title"/>
          </p:nvPr>
        </p:nvSpPr>
        <p:spPr>
          <a:xfrm>
            <a:off x="3848675" y="562785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26"/>
          <p:cNvSpPr txBox="1"/>
          <p:nvPr>
            <p:ph hasCustomPrompt="1" idx="8" type="title"/>
          </p:nvPr>
        </p:nvSpPr>
        <p:spPr>
          <a:xfrm>
            <a:off x="3848675" y="1390567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26"/>
          <p:cNvSpPr txBox="1"/>
          <p:nvPr>
            <p:ph hasCustomPrompt="1" idx="9" type="title"/>
          </p:nvPr>
        </p:nvSpPr>
        <p:spPr>
          <a:xfrm>
            <a:off x="3848675" y="2218348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26"/>
          <p:cNvSpPr/>
          <p:nvPr/>
        </p:nvSpPr>
        <p:spPr>
          <a:xfrm>
            <a:off x="0" y="3464500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705425" y="3464500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1396200" y="3464500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101625" y="3464500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3" type="title"/>
          </p:nvPr>
        </p:nvSpPr>
        <p:spPr>
          <a:xfrm>
            <a:off x="5568975" y="3030358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6"/>
          <p:cNvSpPr txBox="1"/>
          <p:nvPr>
            <p:ph idx="14" type="subTitle"/>
          </p:nvPr>
        </p:nvSpPr>
        <p:spPr>
          <a:xfrm>
            <a:off x="5568975" y="3390783"/>
            <a:ext cx="2893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hasCustomPrompt="1" idx="15" type="title"/>
          </p:nvPr>
        </p:nvSpPr>
        <p:spPr>
          <a:xfrm>
            <a:off x="3848675" y="3046130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26"/>
          <p:cNvSpPr txBox="1"/>
          <p:nvPr>
            <p:ph idx="16" type="title"/>
          </p:nvPr>
        </p:nvSpPr>
        <p:spPr>
          <a:xfrm>
            <a:off x="5568975" y="3844570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6"/>
          <p:cNvSpPr txBox="1"/>
          <p:nvPr>
            <p:ph idx="17" type="subTitle"/>
          </p:nvPr>
        </p:nvSpPr>
        <p:spPr>
          <a:xfrm>
            <a:off x="5568975" y="4204995"/>
            <a:ext cx="2893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hasCustomPrompt="1" idx="18" type="title"/>
          </p:nvPr>
        </p:nvSpPr>
        <p:spPr>
          <a:xfrm>
            <a:off x="3848675" y="3873912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/>
          <p:nvPr/>
        </p:nvSpPr>
        <p:spPr>
          <a:xfrm rot="10800000">
            <a:off x="1396188" y="233675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 rot="10800000">
            <a:off x="690763" y="233675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 rot="10800000">
            <a:off x="-12" y="233675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 rot="10800000">
            <a:off x="-705437" y="233675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7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>
            <p:ph type="title"/>
          </p:nvPr>
        </p:nvSpPr>
        <p:spPr>
          <a:xfrm>
            <a:off x="3408125" y="1642175"/>
            <a:ext cx="2353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3408125" y="2076300"/>
            <a:ext cx="244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2" type="title"/>
          </p:nvPr>
        </p:nvSpPr>
        <p:spPr>
          <a:xfrm>
            <a:off x="5962088" y="1642175"/>
            <a:ext cx="2353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7"/>
          <p:cNvSpPr txBox="1"/>
          <p:nvPr>
            <p:ph idx="3" type="subTitle"/>
          </p:nvPr>
        </p:nvSpPr>
        <p:spPr>
          <a:xfrm>
            <a:off x="5962088" y="2076300"/>
            <a:ext cx="244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7"/>
          <p:cNvSpPr txBox="1"/>
          <p:nvPr>
            <p:ph idx="4" type="title"/>
          </p:nvPr>
        </p:nvSpPr>
        <p:spPr>
          <a:xfrm>
            <a:off x="3408125" y="3236026"/>
            <a:ext cx="2353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7"/>
          <p:cNvSpPr txBox="1"/>
          <p:nvPr>
            <p:ph idx="5" type="subTitle"/>
          </p:nvPr>
        </p:nvSpPr>
        <p:spPr>
          <a:xfrm>
            <a:off x="3408125" y="3670151"/>
            <a:ext cx="244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6" type="title"/>
          </p:nvPr>
        </p:nvSpPr>
        <p:spPr>
          <a:xfrm>
            <a:off x="5962088" y="3236026"/>
            <a:ext cx="23367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7"/>
          <p:cNvSpPr txBox="1"/>
          <p:nvPr>
            <p:ph idx="7" type="subTitle"/>
          </p:nvPr>
        </p:nvSpPr>
        <p:spPr>
          <a:xfrm>
            <a:off x="5962088" y="3670148"/>
            <a:ext cx="244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8" type="title"/>
          </p:nvPr>
        </p:nvSpPr>
        <p:spPr>
          <a:xfrm>
            <a:off x="3463375" y="441775"/>
            <a:ext cx="5509200" cy="5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27"/>
          <p:cNvSpPr/>
          <p:nvPr/>
        </p:nvSpPr>
        <p:spPr>
          <a:xfrm rot="5400000">
            <a:off x="777750" y="540313"/>
            <a:ext cx="1621500" cy="1621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 rot="5400000">
            <a:off x="777750" y="1359732"/>
            <a:ext cx="1621500" cy="1621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 rot="5400000">
            <a:off x="777750" y="2162133"/>
            <a:ext cx="1621500" cy="1621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 rot="-5400000">
            <a:off x="777750" y="2981538"/>
            <a:ext cx="1621500" cy="1621800"/>
          </a:xfrm>
          <a:prstGeom prst="pie">
            <a:avLst>
              <a:gd fmla="val 5413100" name="adj1"/>
              <a:gd fmla="val 5408693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3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8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>
            <p:ph type="title"/>
          </p:nvPr>
        </p:nvSpPr>
        <p:spPr>
          <a:xfrm>
            <a:off x="770375" y="1642175"/>
            <a:ext cx="2287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8"/>
          <p:cNvSpPr txBox="1"/>
          <p:nvPr>
            <p:ph idx="1" type="subTitle"/>
          </p:nvPr>
        </p:nvSpPr>
        <p:spPr>
          <a:xfrm>
            <a:off x="699700" y="2130612"/>
            <a:ext cx="2357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2" type="title"/>
          </p:nvPr>
        </p:nvSpPr>
        <p:spPr>
          <a:xfrm>
            <a:off x="6086600" y="1642175"/>
            <a:ext cx="2287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" name="Google Shape;257;p28"/>
          <p:cNvSpPr txBox="1"/>
          <p:nvPr>
            <p:ph idx="3" type="subTitle"/>
          </p:nvPr>
        </p:nvSpPr>
        <p:spPr>
          <a:xfrm>
            <a:off x="6086600" y="2130612"/>
            <a:ext cx="2357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8"/>
          <p:cNvSpPr txBox="1"/>
          <p:nvPr>
            <p:ph idx="4" type="title"/>
          </p:nvPr>
        </p:nvSpPr>
        <p:spPr>
          <a:xfrm>
            <a:off x="770375" y="3159826"/>
            <a:ext cx="2287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28"/>
          <p:cNvSpPr txBox="1"/>
          <p:nvPr>
            <p:ph idx="5" type="subTitle"/>
          </p:nvPr>
        </p:nvSpPr>
        <p:spPr>
          <a:xfrm>
            <a:off x="699700" y="3648287"/>
            <a:ext cx="2357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8"/>
          <p:cNvSpPr txBox="1"/>
          <p:nvPr>
            <p:ph idx="6" type="title"/>
          </p:nvPr>
        </p:nvSpPr>
        <p:spPr>
          <a:xfrm>
            <a:off x="6086600" y="3159826"/>
            <a:ext cx="22710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8"/>
          <p:cNvSpPr txBox="1"/>
          <p:nvPr>
            <p:ph idx="7" type="subTitle"/>
          </p:nvPr>
        </p:nvSpPr>
        <p:spPr>
          <a:xfrm>
            <a:off x="6086600" y="3648287"/>
            <a:ext cx="2357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8" type="title"/>
          </p:nvPr>
        </p:nvSpPr>
        <p:spPr>
          <a:xfrm>
            <a:off x="720000" y="44464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3" name="Google Shape;263;p28"/>
          <p:cNvGrpSpPr/>
          <p:nvPr/>
        </p:nvGrpSpPr>
        <p:grpSpPr>
          <a:xfrm>
            <a:off x="3265388" y="1663947"/>
            <a:ext cx="2613225" cy="2913429"/>
            <a:chOff x="2795025" y="774097"/>
            <a:chExt cx="2613225" cy="2913429"/>
          </a:xfrm>
        </p:grpSpPr>
        <p:sp>
          <p:nvSpPr>
            <p:cNvPr id="264" name="Google Shape;264;p28"/>
            <p:cNvSpPr/>
            <p:nvPr/>
          </p:nvSpPr>
          <p:spPr>
            <a:xfrm flipH="1" rot="-5400000">
              <a:off x="4439344" y="2740276"/>
              <a:ext cx="11448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 flipH="1" rot="5400000">
              <a:off x="4210200" y="1222449"/>
              <a:ext cx="16464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flipH="1" rot="5399459">
              <a:off x="3156850" y="2326925"/>
              <a:ext cx="19080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 flipH="1" rot="-5400000">
              <a:off x="3680350" y="829897"/>
              <a:ext cx="8613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 flipH="1" rot="5400000">
              <a:off x="1728225" y="1853200"/>
              <a:ext cx="28833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3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9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>
            <p:ph type="title"/>
          </p:nvPr>
        </p:nvSpPr>
        <p:spPr>
          <a:xfrm>
            <a:off x="661650" y="2221491"/>
            <a:ext cx="24108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661650" y="1673400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9"/>
          <p:cNvSpPr txBox="1"/>
          <p:nvPr>
            <p:ph idx="2" type="title"/>
          </p:nvPr>
        </p:nvSpPr>
        <p:spPr>
          <a:xfrm>
            <a:off x="3327486" y="2221491"/>
            <a:ext cx="24108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29"/>
          <p:cNvSpPr txBox="1"/>
          <p:nvPr>
            <p:ph idx="3" type="subTitle"/>
          </p:nvPr>
        </p:nvSpPr>
        <p:spPr>
          <a:xfrm>
            <a:off x="3327486" y="1673400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9"/>
          <p:cNvSpPr txBox="1"/>
          <p:nvPr>
            <p:ph idx="4" type="title"/>
          </p:nvPr>
        </p:nvSpPr>
        <p:spPr>
          <a:xfrm>
            <a:off x="661650" y="3739150"/>
            <a:ext cx="24108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29"/>
          <p:cNvSpPr txBox="1"/>
          <p:nvPr>
            <p:ph idx="5" type="subTitle"/>
          </p:nvPr>
        </p:nvSpPr>
        <p:spPr>
          <a:xfrm>
            <a:off x="661650" y="3191078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6" type="title"/>
          </p:nvPr>
        </p:nvSpPr>
        <p:spPr>
          <a:xfrm>
            <a:off x="3327486" y="3739150"/>
            <a:ext cx="2393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29"/>
          <p:cNvSpPr txBox="1"/>
          <p:nvPr>
            <p:ph idx="7" type="subTitle"/>
          </p:nvPr>
        </p:nvSpPr>
        <p:spPr>
          <a:xfrm>
            <a:off x="3327486" y="3191078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9"/>
          <p:cNvSpPr txBox="1"/>
          <p:nvPr>
            <p:ph idx="8" type="title"/>
          </p:nvPr>
        </p:nvSpPr>
        <p:spPr>
          <a:xfrm>
            <a:off x="720000" y="44464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0" name="Google Shape;280;p29"/>
          <p:cNvGrpSpPr/>
          <p:nvPr/>
        </p:nvGrpSpPr>
        <p:grpSpPr>
          <a:xfrm>
            <a:off x="6849725" y="1476949"/>
            <a:ext cx="3181351" cy="2881746"/>
            <a:chOff x="5457805" y="386918"/>
            <a:chExt cx="4113993" cy="2881746"/>
          </a:xfrm>
        </p:grpSpPr>
        <p:sp>
          <p:nvSpPr>
            <p:cNvPr id="281" name="Google Shape;281;p29"/>
            <p:cNvSpPr/>
            <p:nvPr/>
          </p:nvSpPr>
          <p:spPr>
            <a:xfrm rot="310">
              <a:off x="6245698" y="387068"/>
              <a:ext cx="3326100" cy="731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 rot="-10799690">
              <a:off x="5457805" y="1108042"/>
              <a:ext cx="3326100" cy="731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rot="-10799690">
              <a:off x="6244971" y="1826968"/>
              <a:ext cx="3326100" cy="731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 rot="310">
              <a:off x="5458395" y="2537414"/>
              <a:ext cx="3326100" cy="731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0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>
            <p:ph type="title"/>
          </p:nvPr>
        </p:nvSpPr>
        <p:spPr>
          <a:xfrm>
            <a:off x="692075" y="16999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30"/>
          <p:cNvSpPr txBox="1"/>
          <p:nvPr>
            <p:ph idx="1" type="subTitle"/>
          </p:nvPr>
        </p:nvSpPr>
        <p:spPr>
          <a:xfrm>
            <a:off x="692075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0"/>
          <p:cNvSpPr txBox="1"/>
          <p:nvPr>
            <p:ph idx="2" type="title"/>
          </p:nvPr>
        </p:nvSpPr>
        <p:spPr>
          <a:xfrm>
            <a:off x="3162750" y="16999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30"/>
          <p:cNvSpPr txBox="1"/>
          <p:nvPr>
            <p:ph idx="3" type="subTitle"/>
          </p:nvPr>
        </p:nvSpPr>
        <p:spPr>
          <a:xfrm>
            <a:off x="3162751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0"/>
          <p:cNvSpPr txBox="1"/>
          <p:nvPr>
            <p:ph idx="4" type="title"/>
          </p:nvPr>
        </p:nvSpPr>
        <p:spPr>
          <a:xfrm>
            <a:off x="692075" y="32095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30"/>
          <p:cNvSpPr txBox="1"/>
          <p:nvPr>
            <p:ph idx="5" type="subTitle"/>
          </p:nvPr>
        </p:nvSpPr>
        <p:spPr>
          <a:xfrm>
            <a:off x="692075" y="3643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0"/>
          <p:cNvSpPr txBox="1"/>
          <p:nvPr>
            <p:ph idx="6" type="title"/>
          </p:nvPr>
        </p:nvSpPr>
        <p:spPr>
          <a:xfrm>
            <a:off x="3162750" y="32095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" name="Google Shape;294;p30"/>
          <p:cNvSpPr txBox="1"/>
          <p:nvPr>
            <p:ph idx="7" type="subTitle"/>
          </p:nvPr>
        </p:nvSpPr>
        <p:spPr>
          <a:xfrm>
            <a:off x="3162751" y="3643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0"/>
          <p:cNvSpPr txBox="1"/>
          <p:nvPr>
            <p:ph idx="8" type="title"/>
          </p:nvPr>
        </p:nvSpPr>
        <p:spPr>
          <a:xfrm>
            <a:off x="5633425" y="16999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30"/>
          <p:cNvSpPr txBox="1"/>
          <p:nvPr>
            <p:ph idx="9" type="subTitle"/>
          </p:nvPr>
        </p:nvSpPr>
        <p:spPr>
          <a:xfrm>
            <a:off x="5633425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0"/>
          <p:cNvSpPr txBox="1"/>
          <p:nvPr>
            <p:ph idx="13" type="title"/>
          </p:nvPr>
        </p:nvSpPr>
        <p:spPr>
          <a:xfrm>
            <a:off x="5633425" y="32095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30"/>
          <p:cNvSpPr txBox="1"/>
          <p:nvPr>
            <p:ph idx="14" type="subTitle"/>
          </p:nvPr>
        </p:nvSpPr>
        <p:spPr>
          <a:xfrm>
            <a:off x="5633425" y="3643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30"/>
          <p:cNvSpPr/>
          <p:nvPr/>
        </p:nvSpPr>
        <p:spPr>
          <a:xfrm rot="7200357">
            <a:off x="9284662" y="2702876"/>
            <a:ext cx="612490" cy="26136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 rot="-3599643">
            <a:off x="8904071" y="3362271"/>
            <a:ext cx="612490" cy="26136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 rot="7200357">
            <a:off x="8523432" y="4021364"/>
            <a:ext cx="612490" cy="26136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1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/>
          <p:nvPr/>
        </p:nvSpPr>
        <p:spPr>
          <a:xfrm rot="-8100000">
            <a:off x="7819143" y="-355982"/>
            <a:ext cx="742886" cy="3109431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 rot="2700000">
            <a:off x="7157200" y="-990686"/>
            <a:ext cx="742886" cy="3109431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 rot="-8100000">
            <a:off x="8471527" y="288369"/>
            <a:ext cx="742886" cy="3109431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 txBox="1"/>
          <p:nvPr>
            <p:ph hasCustomPrompt="1" type="title"/>
          </p:nvPr>
        </p:nvSpPr>
        <p:spPr>
          <a:xfrm>
            <a:off x="980900" y="715487"/>
            <a:ext cx="4669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9" name="Google Shape;309;p31"/>
          <p:cNvSpPr txBox="1"/>
          <p:nvPr>
            <p:ph idx="1" type="subTitle"/>
          </p:nvPr>
        </p:nvSpPr>
        <p:spPr>
          <a:xfrm>
            <a:off x="980900" y="1380950"/>
            <a:ext cx="37584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hasCustomPrompt="1" idx="2" type="title"/>
          </p:nvPr>
        </p:nvSpPr>
        <p:spPr>
          <a:xfrm>
            <a:off x="980900" y="1985751"/>
            <a:ext cx="4669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1" name="Google Shape;311;p31"/>
          <p:cNvSpPr txBox="1"/>
          <p:nvPr>
            <p:ph idx="3" type="subTitle"/>
          </p:nvPr>
        </p:nvSpPr>
        <p:spPr>
          <a:xfrm>
            <a:off x="980900" y="2651198"/>
            <a:ext cx="37584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1"/>
          <p:cNvSpPr txBox="1"/>
          <p:nvPr>
            <p:ph hasCustomPrompt="1" idx="4" type="title"/>
          </p:nvPr>
        </p:nvSpPr>
        <p:spPr>
          <a:xfrm>
            <a:off x="980900" y="3252761"/>
            <a:ext cx="4669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3" name="Google Shape;313;p31"/>
          <p:cNvSpPr txBox="1"/>
          <p:nvPr>
            <p:ph idx="5" type="subTitle"/>
          </p:nvPr>
        </p:nvSpPr>
        <p:spPr>
          <a:xfrm>
            <a:off x="980900" y="3918201"/>
            <a:ext cx="37584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1"/>
          <p:cNvSpPr/>
          <p:nvPr/>
        </p:nvSpPr>
        <p:spPr>
          <a:xfrm flipH="1">
            <a:off x="6910716" y="-1592658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>
            <p:ph hasCustomPrompt="1" type="title"/>
          </p:nvPr>
        </p:nvSpPr>
        <p:spPr>
          <a:xfrm>
            <a:off x="3498735" y="1069750"/>
            <a:ext cx="19347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8" name="Google Shape;318;p32"/>
          <p:cNvSpPr txBox="1"/>
          <p:nvPr>
            <p:ph idx="1" type="subTitle"/>
          </p:nvPr>
        </p:nvSpPr>
        <p:spPr>
          <a:xfrm>
            <a:off x="3293835" y="1873137"/>
            <a:ext cx="23445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2"/>
          <p:cNvSpPr txBox="1"/>
          <p:nvPr>
            <p:ph hasCustomPrompt="1" idx="2" type="title"/>
          </p:nvPr>
        </p:nvSpPr>
        <p:spPr>
          <a:xfrm>
            <a:off x="3498735" y="2644807"/>
            <a:ext cx="19347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0" name="Google Shape;320;p32"/>
          <p:cNvSpPr txBox="1"/>
          <p:nvPr>
            <p:ph idx="3" type="subTitle"/>
          </p:nvPr>
        </p:nvSpPr>
        <p:spPr>
          <a:xfrm>
            <a:off x="3293835" y="3462662"/>
            <a:ext cx="23445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2"/>
          <p:cNvSpPr/>
          <p:nvPr/>
        </p:nvSpPr>
        <p:spPr>
          <a:xfrm flipH="1">
            <a:off x="9292616" y="78017"/>
            <a:ext cx="152700" cy="2762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 txBox="1"/>
          <p:nvPr>
            <p:ph hasCustomPrompt="1" idx="4" type="title"/>
          </p:nvPr>
        </p:nvSpPr>
        <p:spPr>
          <a:xfrm>
            <a:off x="6034582" y="1069750"/>
            <a:ext cx="19347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3" name="Google Shape;323;p32"/>
          <p:cNvSpPr txBox="1"/>
          <p:nvPr>
            <p:ph idx="5" type="subTitle"/>
          </p:nvPr>
        </p:nvSpPr>
        <p:spPr>
          <a:xfrm>
            <a:off x="5829682" y="1873137"/>
            <a:ext cx="23445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2"/>
          <p:cNvSpPr txBox="1"/>
          <p:nvPr>
            <p:ph hasCustomPrompt="1" idx="6" type="title"/>
          </p:nvPr>
        </p:nvSpPr>
        <p:spPr>
          <a:xfrm>
            <a:off x="6034582" y="2644807"/>
            <a:ext cx="19347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5" name="Google Shape;325;p32"/>
          <p:cNvSpPr txBox="1"/>
          <p:nvPr>
            <p:ph idx="7" type="subTitle"/>
          </p:nvPr>
        </p:nvSpPr>
        <p:spPr>
          <a:xfrm>
            <a:off x="5829682" y="3462662"/>
            <a:ext cx="23445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2"/>
          <p:cNvSpPr/>
          <p:nvPr/>
        </p:nvSpPr>
        <p:spPr>
          <a:xfrm rot="-5400000">
            <a:off x="836932" y="1764293"/>
            <a:ext cx="1666500" cy="1666500"/>
          </a:xfrm>
          <a:prstGeom prst="pie">
            <a:avLst>
              <a:gd fmla="val 5413100" name="adj1"/>
              <a:gd fmla="val 5401416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 rot="5400000">
            <a:off x="836917" y="3430791"/>
            <a:ext cx="1666500" cy="1666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 rot="-5400000">
            <a:off x="836891" y="97709"/>
            <a:ext cx="1666500" cy="1666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3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 txBox="1"/>
          <p:nvPr>
            <p:ph type="ctrTitle"/>
          </p:nvPr>
        </p:nvSpPr>
        <p:spPr>
          <a:xfrm>
            <a:off x="2429950" y="5756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33"/>
          <p:cNvSpPr txBox="1"/>
          <p:nvPr>
            <p:ph idx="1" type="subTitle"/>
          </p:nvPr>
        </p:nvSpPr>
        <p:spPr>
          <a:xfrm>
            <a:off x="2425075" y="1458000"/>
            <a:ext cx="42939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3" name="Google Shape;333;p33"/>
          <p:cNvSpPr txBox="1"/>
          <p:nvPr>
            <p:ph idx="2" type="subTitle"/>
          </p:nvPr>
        </p:nvSpPr>
        <p:spPr>
          <a:xfrm>
            <a:off x="3157275" y="4163400"/>
            <a:ext cx="28293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4" name="Google Shape;334;p33"/>
          <p:cNvSpPr txBox="1"/>
          <p:nvPr/>
        </p:nvSpPr>
        <p:spPr>
          <a:xfrm>
            <a:off x="2677225" y="3386950"/>
            <a:ext cx="3789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5" name="Google Shape;335;p33"/>
          <p:cNvSpPr/>
          <p:nvPr/>
        </p:nvSpPr>
        <p:spPr>
          <a:xfrm rot="10800000">
            <a:off x="1452862" y="-167082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535908" y="-165149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 rot="10800000">
            <a:off x="7805687" y="350022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6888733" y="351955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 flipH="1" rot="10800000"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/>
          <p:nvPr/>
        </p:nvSpPr>
        <p:spPr>
          <a:xfrm rot="-8100000">
            <a:off x="1118955" y="2597302"/>
            <a:ext cx="792950" cy="338350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 rot="2700000">
            <a:off x="422064" y="1900226"/>
            <a:ext cx="792950" cy="338350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 rot="-8100000">
            <a:off x="-274756" y="1203592"/>
            <a:ext cx="792950" cy="338350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 flipH="1">
            <a:off x="-363483" y="1650186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 flipH="1">
            <a:off x="1863116" y="2479767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5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 flipH="1" rot="10800000"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35"/>
          <p:cNvGrpSpPr/>
          <p:nvPr/>
        </p:nvGrpSpPr>
        <p:grpSpPr>
          <a:xfrm rot="2700000">
            <a:off x="6295528" y="-1443286"/>
            <a:ext cx="2271936" cy="4069914"/>
            <a:chOff x="1601909" y="588658"/>
            <a:chExt cx="1729466" cy="3966185"/>
          </a:xfrm>
        </p:grpSpPr>
        <p:sp>
          <p:nvSpPr>
            <p:cNvPr id="349" name="Google Shape;349;p35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5"/>
          <p:cNvGrpSpPr/>
          <p:nvPr/>
        </p:nvGrpSpPr>
        <p:grpSpPr>
          <a:xfrm rot="2700000">
            <a:off x="7346800" y="-371408"/>
            <a:ext cx="2271936" cy="4069914"/>
            <a:chOff x="1601909" y="588658"/>
            <a:chExt cx="1729466" cy="3966185"/>
          </a:xfrm>
        </p:grpSpPr>
        <p:sp>
          <p:nvSpPr>
            <p:cNvPr id="355" name="Google Shape;355;p35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4940475" y="1257725"/>
            <a:ext cx="2907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4940475" y="2902800"/>
            <a:ext cx="2907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4940475" y="1643150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4940475" y="3288225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4947250" y="445025"/>
            <a:ext cx="2907600" cy="81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-8100000">
            <a:off x="2686778" y="1719220"/>
            <a:ext cx="783191" cy="315100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2700000">
            <a:off x="1998294" y="1030359"/>
            <a:ext cx="783191" cy="315100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8100000">
            <a:off x="1309924" y="342366"/>
            <a:ext cx="783191" cy="315100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1436517" y="629736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>
            <a:off x="3205916" y="1687917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type="title"/>
          </p:nvPr>
        </p:nvSpPr>
        <p:spPr>
          <a:xfrm>
            <a:off x="643800" y="44732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flipH="1" rot="8099375">
            <a:off x="7400688" y="-657264"/>
            <a:ext cx="2333452" cy="74967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8099112">
            <a:off x="8398841" y="526041"/>
            <a:ext cx="821163" cy="74967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445025"/>
            <a:ext cx="4940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06319" y="1602275"/>
            <a:ext cx="40152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 flipH="1" rot="10800000">
            <a:off x="5982972" y="2827815"/>
            <a:ext cx="45234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10800000">
            <a:off x="9382376" y="3789491"/>
            <a:ext cx="11448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>
            <a:off x="5955347" y="3767825"/>
            <a:ext cx="33048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-442">
            <a:off x="8162023" y="4687872"/>
            <a:ext cx="23334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 flipH="1" rot="10799481">
            <a:off x="5957620" y="4689775"/>
            <a:ext cx="19872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flipH="1" rot="-5400000">
            <a:off x="6876474" y="-56691"/>
            <a:ext cx="45234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flipH="1" rot="-5400000">
            <a:off x="7601494" y="1653426"/>
            <a:ext cx="11448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flipH="1" rot="5400000">
            <a:off x="6543143" y="-693603"/>
            <a:ext cx="33048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flipH="1" rot="5399558">
            <a:off x="6106305" y="1027377"/>
            <a:ext cx="23334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flipH="1" rot="-5400519">
            <a:off x="6277572" y="-1350142"/>
            <a:ext cx="19872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 rot="5400000">
            <a:off x="4068426" y="-53690"/>
            <a:ext cx="45234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>
            <p:ph type="title"/>
          </p:nvPr>
        </p:nvSpPr>
        <p:spPr>
          <a:xfrm>
            <a:off x="3439125" y="1842750"/>
            <a:ext cx="4443900" cy="1305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 rot="310">
            <a:off x="-370927" y="362100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-10799690">
            <a:off x="-1158820" y="1273492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-10799690">
            <a:off x="-371654" y="2184652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310">
            <a:off x="-1158230" y="3109324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310">
            <a:off x="-370927" y="4034258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798100" y="2084372"/>
            <a:ext cx="44022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98100" y="3008100"/>
            <a:ext cx="43215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rot="10800000">
            <a:off x="6591037" y="102342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667908" y="102335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7507967" y="101774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1799929">
            <a:off x="5161439" y="2602747"/>
            <a:ext cx="3601930" cy="16975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5462075" y="582125"/>
            <a:ext cx="3221100" cy="214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 rot="5400000">
            <a:off x="12732" y="393660"/>
            <a:ext cx="1554600" cy="15546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rot="5400000">
            <a:off x="3" y="3614400"/>
            <a:ext cx="1529100" cy="15291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flipH="1" rot="1802271">
            <a:off x="253038" y="2894904"/>
            <a:ext cx="152825" cy="276230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ctrTitle"/>
          </p:nvPr>
        </p:nvSpPr>
        <p:spPr>
          <a:xfrm>
            <a:off x="3622050" y="1070850"/>
            <a:ext cx="51612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Realized Volatility Prediction</a:t>
            </a:r>
            <a:endParaRPr/>
          </a:p>
        </p:txBody>
      </p:sp>
      <p:sp>
        <p:nvSpPr>
          <p:cNvPr id="365" name="Google Shape;365;p36"/>
          <p:cNvSpPr txBox="1"/>
          <p:nvPr>
            <p:ph idx="1" type="subTitle"/>
          </p:nvPr>
        </p:nvSpPr>
        <p:spPr>
          <a:xfrm>
            <a:off x="3761325" y="3465450"/>
            <a:ext cx="3553200" cy="6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 Rozenthal &amp; Alex Olteanu</a:t>
            </a:r>
            <a:endParaRPr/>
          </a:p>
        </p:txBody>
      </p:sp>
      <p:sp>
        <p:nvSpPr>
          <p:cNvPr id="366" name="Google Shape;366;p36"/>
          <p:cNvSpPr txBox="1"/>
          <p:nvPr>
            <p:ph idx="1" type="subTitle"/>
          </p:nvPr>
        </p:nvSpPr>
        <p:spPr>
          <a:xfrm>
            <a:off x="3622050" y="3626500"/>
            <a:ext cx="3789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Shira Rozenthal &amp; Alex Olteanu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Faculty Mentor: Professor Hamm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>
            <p:ph type="title"/>
          </p:nvPr>
        </p:nvSpPr>
        <p:spPr>
          <a:xfrm>
            <a:off x="573300" y="515975"/>
            <a:ext cx="7997400" cy="6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Far: Reverse Engineering Time-ID</a:t>
            </a:r>
            <a:endParaRPr/>
          </a:p>
        </p:txBody>
      </p:sp>
      <p:sp>
        <p:nvSpPr>
          <p:cNvPr id="437" name="Google Shape;437;p45"/>
          <p:cNvSpPr txBox="1"/>
          <p:nvPr>
            <p:ph idx="1" type="body"/>
          </p:nvPr>
        </p:nvSpPr>
        <p:spPr>
          <a:xfrm>
            <a:off x="573300" y="1533375"/>
            <a:ext cx="79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 only are the timeIDs ambiguous, they're also randomly labeled. In chronological order, the first 5 timeIDs are: 4294, 24033, 5666, 29740, 22178.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Although chronologically-sequenced data won’t be of help to our model because volatility is a non-stationary series, we need it in order to: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Get an accurate representation of our test error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Build features around the relationship between “neighboring” timeIDs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8" name="Google Shape;438;p45"/>
          <p:cNvSpPr/>
          <p:nvPr/>
        </p:nvSpPr>
        <p:spPr>
          <a:xfrm rot="-5400000">
            <a:off x="4549575" y="-2695375"/>
            <a:ext cx="52200" cy="7782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5"/>
          <p:cNvSpPr/>
          <p:nvPr/>
        </p:nvSpPr>
        <p:spPr>
          <a:xfrm>
            <a:off x="764150" y="360120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5"/>
          <p:cNvSpPr/>
          <p:nvPr/>
        </p:nvSpPr>
        <p:spPr>
          <a:xfrm>
            <a:off x="764150" y="42918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573300" y="515975"/>
            <a:ext cx="7997400" cy="6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Far: Feature Engineering</a:t>
            </a:r>
            <a:endParaRPr/>
          </a:p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573300" y="1635650"/>
            <a:ext cx="79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Flattened 600 observations per TimeID.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Generated 75 features for model </a:t>
            </a:r>
            <a:r>
              <a:rPr lang="en" sz="2200"/>
              <a:t>prediction.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10 features with positive correlations (&gt;0.5).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the process of generating </a:t>
            </a:r>
            <a:r>
              <a:rPr lang="en" sz="2200"/>
              <a:t>chronological</a:t>
            </a:r>
            <a:r>
              <a:rPr lang="en" sz="2200"/>
              <a:t>  (TimeID neighbor) features.</a:t>
            </a:r>
            <a:endParaRPr sz="2200"/>
          </a:p>
        </p:txBody>
      </p:sp>
      <p:sp>
        <p:nvSpPr>
          <p:cNvPr id="447" name="Google Shape;447;p46"/>
          <p:cNvSpPr/>
          <p:nvPr/>
        </p:nvSpPr>
        <p:spPr>
          <a:xfrm rot="-5400000">
            <a:off x="4549575" y="-2695375"/>
            <a:ext cx="52200" cy="7782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6"/>
          <p:cNvSpPr/>
          <p:nvPr/>
        </p:nvSpPr>
        <p:spPr>
          <a:xfrm>
            <a:off x="740075" y="18731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6"/>
          <p:cNvSpPr/>
          <p:nvPr/>
        </p:nvSpPr>
        <p:spPr>
          <a:xfrm>
            <a:off x="740075" y="336655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"/>
          <p:cNvSpPr txBox="1"/>
          <p:nvPr>
            <p:ph type="title"/>
          </p:nvPr>
        </p:nvSpPr>
        <p:spPr>
          <a:xfrm>
            <a:off x="573300" y="515975"/>
            <a:ext cx="7997400" cy="6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Far: Running K-NN Model</a:t>
            </a:r>
            <a:endParaRPr/>
          </a:p>
        </p:txBody>
      </p:sp>
      <p:sp>
        <p:nvSpPr>
          <p:cNvPr id="455" name="Google Shape;455;p47"/>
          <p:cNvSpPr txBox="1"/>
          <p:nvPr>
            <p:ph idx="1" type="body"/>
          </p:nvPr>
        </p:nvSpPr>
        <p:spPr>
          <a:xfrm>
            <a:off x="573300" y="1635650"/>
            <a:ext cx="79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Have a running K-NN model with a 0.273 RMSPE 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Down from 0.34 (Naive predictor)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0.31 (Previous build).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Performed</a:t>
            </a:r>
            <a:r>
              <a:rPr lang="en" sz="2500"/>
              <a:t> multiple variations of K-NN model </a:t>
            </a:r>
            <a:r>
              <a:rPr lang="en" sz="2500"/>
              <a:t>with different combinations of features.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Plan to explore other models.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</a:t>
            </a:r>
            <a:endParaRPr sz="2500"/>
          </a:p>
        </p:txBody>
      </p:sp>
      <p:sp>
        <p:nvSpPr>
          <p:cNvPr id="456" name="Google Shape;456;p47"/>
          <p:cNvSpPr/>
          <p:nvPr/>
        </p:nvSpPr>
        <p:spPr>
          <a:xfrm rot="-5400000">
            <a:off x="4549575" y="-2695375"/>
            <a:ext cx="52200" cy="7782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7"/>
          <p:cNvSpPr/>
          <p:nvPr/>
        </p:nvSpPr>
        <p:spPr>
          <a:xfrm>
            <a:off x="764150" y="18156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48"/>
          <p:cNvCxnSpPr>
            <a:endCxn id="463" idx="0"/>
          </p:cNvCxnSpPr>
          <p:nvPr/>
        </p:nvCxnSpPr>
        <p:spPr>
          <a:xfrm flipH="1" rot="10800000">
            <a:off x="1376650" y="4032531"/>
            <a:ext cx="54558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48"/>
          <p:cNvSpPr txBox="1"/>
          <p:nvPr>
            <p:ph type="title"/>
          </p:nvPr>
        </p:nvSpPr>
        <p:spPr>
          <a:xfrm>
            <a:off x="720000" y="22862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Timeline</a:t>
            </a:r>
            <a:endParaRPr b="0" sz="4000"/>
          </a:p>
        </p:txBody>
      </p:sp>
      <p:sp>
        <p:nvSpPr>
          <p:cNvPr id="465" name="Google Shape;465;p48"/>
          <p:cNvSpPr txBox="1"/>
          <p:nvPr/>
        </p:nvSpPr>
        <p:spPr>
          <a:xfrm>
            <a:off x="763568" y="1488325"/>
            <a:ext cx="178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Milestone 3</a:t>
            </a:r>
            <a:endParaRPr sz="18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6" name="Google Shape;466;p48"/>
          <p:cNvSpPr txBox="1"/>
          <p:nvPr/>
        </p:nvSpPr>
        <p:spPr>
          <a:xfrm>
            <a:off x="596425" y="2084300"/>
            <a:ext cx="1787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Reverse Engineer Time-ID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Begin Feature Engineering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7" name="Google Shape;467;p48"/>
          <p:cNvSpPr/>
          <p:nvPr/>
        </p:nvSpPr>
        <p:spPr>
          <a:xfrm>
            <a:off x="996825" y="3601881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8"/>
          <p:cNvSpPr/>
          <p:nvPr/>
        </p:nvSpPr>
        <p:spPr>
          <a:xfrm rot="6299973">
            <a:off x="2943093" y="3601893"/>
            <a:ext cx="861244" cy="861244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8"/>
          <p:cNvSpPr/>
          <p:nvPr/>
        </p:nvSpPr>
        <p:spPr>
          <a:xfrm rot="10800000">
            <a:off x="4889325" y="3581812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8"/>
          <p:cNvSpPr/>
          <p:nvPr/>
        </p:nvSpPr>
        <p:spPr>
          <a:xfrm rot="-5400000">
            <a:off x="6832450" y="3601881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8"/>
          <p:cNvSpPr/>
          <p:nvPr/>
        </p:nvSpPr>
        <p:spPr>
          <a:xfrm rot="-5400000">
            <a:off x="1626985" y="1496150"/>
            <a:ext cx="54300" cy="98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8"/>
          <p:cNvSpPr/>
          <p:nvPr/>
        </p:nvSpPr>
        <p:spPr>
          <a:xfrm rot="-5400000">
            <a:off x="4579025" y="-172600"/>
            <a:ext cx="54300" cy="2353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"/>
          <p:cNvSpPr txBox="1"/>
          <p:nvPr/>
        </p:nvSpPr>
        <p:spPr>
          <a:xfrm>
            <a:off x="2563593" y="1503625"/>
            <a:ext cx="178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Milestone 4</a:t>
            </a:r>
            <a:endParaRPr sz="18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2396450" y="2099600"/>
            <a:ext cx="1787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75 Features engineered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Various KNN designs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4" name="Google Shape;474;p48"/>
          <p:cNvSpPr/>
          <p:nvPr/>
        </p:nvSpPr>
        <p:spPr>
          <a:xfrm rot="-5400000">
            <a:off x="3427010" y="1511450"/>
            <a:ext cx="54300" cy="98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"/>
          <p:cNvSpPr txBox="1"/>
          <p:nvPr/>
        </p:nvSpPr>
        <p:spPr>
          <a:xfrm>
            <a:off x="6452968" y="1503638"/>
            <a:ext cx="178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April 2024</a:t>
            </a:r>
            <a:endParaRPr sz="18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6" name="Google Shape;476;p48"/>
          <p:cNvSpPr txBox="1"/>
          <p:nvPr/>
        </p:nvSpPr>
        <p:spPr>
          <a:xfrm>
            <a:off x="6285825" y="2099625"/>
            <a:ext cx="1917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RMSPE &lt; 0.2 (?)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Submit our solution to Kaggle (!)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7" name="Google Shape;477;p48"/>
          <p:cNvSpPr/>
          <p:nvPr/>
        </p:nvSpPr>
        <p:spPr>
          <a:xfrm rot="-5400000">
            <a:off x="7316385" y="1511463"/>
            <a:ext cx="54300" cy="98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8"/>
          <p:cNvSpPr txBox="1"/>
          <p:nvPr/>
        </p:nvSpPr>
        <p:spPr>
          <a:xfrm>
            <a:off x="4508280" y="1509350"/>
            <a:ext cx="178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~Mardi Gras </a:t>
            </a:r>
            <a:endParaRPr sz="18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9" name="Google Shape;479;p48"/>
          <p:cNvSpPr txBox="1"/>
          <p:nvPr/>
        </p:nvSpPr>
        <p:spPr>
          <a:xfrm>
            <a:off x="4341150" y="2105325"/>
            <a:ext cx="18666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Explore sequential models and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neural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RMSPE &lt; 0.27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Google Shape;480;p48"/>
          <p:cNvSpPr/>
          <p:nvPr/>
        </p:nvSpPr>
        <p:spPr>
          <a:xfrm rot="-5400000">
            <a:off x="5371698" y="1517175"/>
            <a:ext cx="54300" cy="98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"/>
          <p:cNvSpPr txBox="1"/>
          <p:nvPr>
            <p:ph type="title"/>
          </p:nvPr>
        </p:nvSpPr>
        <p:spPr>
          <a:xfrm>
            <a:off x="573300" y="515975"/>
            <a:ext cx="7997400" cy="6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Semester:</a:t>
            </a:r>
            <a:endParaRPr/>
          </a:p>
        </p:txBody>
      </p:sp>
      <p:sp>
        <p:nvSpPr>
          <p:cNvPr id="486" name="Google Shape;486;p49"/>
          <p:cNvSpPr txBox="1"/>
          <p:nvPr>
            <p:ph idx="1" type="body"/>
          </p:nvPr>
        </p:nvSpPr>
        <p:spPr>
          <a:xfrm>
            <a:off x="573300" y="1635650"/>
            <a:ext cx="79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Explore sequential models as opposed to </a:t>
            </a:r>
            <a:r>
              <a:rPr lang="en" sz="1700"/>
              <a:t>flattening training data.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Continue with TimeID feature engineering and run a K-NN model to identify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most valuable TimeID “neighbors”.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Attempt to implement some higher-level deep learning models as used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top scoring submissions.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…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Minimize RMSPE and submit to Kaggle !</a:t>
            </a:r>
            <a:endParaRPr sz="1700"/>
          </a:p>
        </p:txBody>
      </p:sp>
      <p:sp>
        <p:nvSpPr>
          <p:cNvPr id="487" name="Google Shape;487;p49"/>
          <p:cNvSpPr/>
          <p:nvPr/>
        </p:nvSpPr>
        <p:spPr>
          <a:xfrm rot="-5400000">
            <a:off x="2666175" y="-811975"/>
            <a:ext cx="52200" cy="4016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9"/>
          <p:cNvSpPr/>
          <p:nvPr/>
        </p:nvSpPr>
        <p:spPr>
          <a:xfrm>
            <a:off x="764150" y="18156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764150" y="23980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9"/>
          <p:cNvSpPr/>
          <p:nvPr/>
        </p:nvSpPr>
        <p:spPr>
          <a:xfrm>
            <a:off x="764150" y="328565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9"/>
          <p:cNvSpPr/>
          <p:nvPr/>
        </p:nvSpPr>
        <p:spPr>
          <a:xfrm>
            <a:off x="764150" y="41732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Statement (Overview)</a:t>
            </a:r>
            <a:endParaRPr sz="3500"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720000" y="14944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will explore the relationship between market interest, order execution, and short-term changes in volatility in the provided high-frequency data. 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lang="en" sz="1600">
                <a:solidFill>
                  <a:schemeClr val="dk1"/>
                </a:solidFill>
              </a:rPr>
              <a:t>The ultimate goal is to predict where a stock’s volatility will realize in the 10 minutes following a market order, and do so as accurately as possible market-wide.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lang="en" sz="1600">
                <a:solidFill>
                  <a:schemeClr val="dk1"/>
                </a:solidFill>
              </a:rPr>
              <a:t>We will measure our effectiveness using Root Mean Square Percent Error (RMSPE) in coordination with the competition’s evaluation standards.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 rot="-5400000">
            <a:off x="4520250" y="-2597425"/>
            <a:ext cx="54300" cy="746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720000" y="212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 Frequency Trading Data</a:t>
            </a:r>
            <a:endParaRPr sz="3600"/>
          </a:p>
        </p:txBody>
      </p:sp>
      <p:sp>
        <p:nvSpPr>
          <p:cNvPr id="379" name="Google Shape;379;p38"/>
          <p:cNvSpPr txBox="1"/>
          <p:nvPr>
            <p:ph idx="1" type="body"/>
          </p:nvPr>
        </p:nvSpPr>
        <p:spPr>
          <a:xfrm>
            <a:off x="720000" y="1179275"/>
            <a:ext cx="78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Order Book</a:t>
            </a:r>
            <a:r>
              <a:rPr lang="en" sz="1650">
                <a:solidFill>
                  <a:schemeClr val="dk1"/>
                </a:solidFill>
              </a:rPr>
              <a:t>:</a:t>
            </a:r>
            <a:r>
              <a:rPr lang="en" sz="1550">
                <a:solidFill>
                  <a:schemeClr val="dk1"/>
                </a:solidFill>
              </a:rPr>
              <a:t> Effectively representative of interest in the market, this file contains the ticker, ask/bid price, ask/bid size, and time of a received market order. </a:t>
            </a:r>
            <a:endParaRPr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Trades</a:t>
            </a:r>
            <a:r>
              <a:rPr lang="en" sz="1550">
                <a:solidFill>
                  <a:schemeClr val="dk1"/>
                </a:solidFill>
              </a:rPr>
              <a:t>: Derived from the file above, this file contains the ticker, price, size, and time of those orders that actually executed.</a:t>
            </a:r>
            <a:endParaRPr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Training Data</a:t>
            </a:r>
            <a:r>
              <a:rPr lang="en" sz="1550">
                <a:solidFill>
                  <a:schemeClr val="dk1"/>
                </a:solidFill>
              </a:rPr>
              <a:t>: Organized by the corresponding ticker and time IDs</a:t>
            </a:r>
            <a:r>
              <a:rPr lang="en" sz="1550"/>
              <a:t>, </a:t>
            </a:r>
            <a:r>
              <a:rPr lang="en" sz="1550">
                <a:solidFill>
                  <a:schemeClr val="dk1"/>
                </a:solidFill>
              </a:rPr>
              <a:t>this file contains the target realized volatility computed in the 10-minute window that follows the feature data. </a:t>
            </a:r>
            <a:endParaRPr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/>
              <a:t>T</a:t>
            </a:r>
            <a:r>
              <a:rPr b="1" lang="en" sz="1650">
                <a:solidFill>
                  <a:schemeClr val="dk1"/>
                </a:solidFill>
              </a:rPr>
              <a:t>est Data</a:t>
            </a:r>
            <a:r>
              <a:rPr lang="en" sz="1550">
                <a:solidFill>
                  <a:schemeClr val="dk1"/>
                </a:solidFill>
              </a:rPr>
              <a:t>: </a:t>
            </a:r>
            <a:r>
              <a:rPr lang="en" sz="1550">
                <a:solidFill>
                  <a:schemeClr val="dk1"/>
                </a:solidFill>
              </a:rPr>
              <a:t>Formatted l</a:t>
            </a:r>
            <a:r>
              <a:rPr lang="en" sz="1550">
                <a:solidFill>
                  <a:schemeClr val="dk1"/>
                </a:solidFill>
              </a:rPr>
              <a:t>ike the training data, a small portion is available for download</a:t>
            </a:r>
            <a:r>
              <a:rPr lang="en" sz="1550"/>
              <a:t>. </a:t>
            </a:r>
            <a:endParaRPr sz="1550">
              <a:solidFill>
                <a:schemeClr val="dk1"/>
              </a:solidFill>
            </a:endParaRPr>
          </a:p>
        </p:txBody>
      </p:sp>
      <p:sp>
        <p:nvSpPr>
          <p:cNvPr id="380" name="Google Shape;380;p38"/>
          <p:cNvSpPr/>
          <p:nvPr/>
        </p:nvSpPr>
        <p:spPr>
          <a:xfrm rot="-5400000">
            <a:off x="4457600" y="-2749500"/>
            <a:ext cx="54300" cy="7356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450400" y="13480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450400" y="24130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450400" y="350435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50400" y="45956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/>
          <p:nvPr/>
        </p:nvSpPr>
        <p:spPr>
          <a:xfrm rot="-3319066">
            <a:off x="7689683" y="-422046"/>
            <a:ext cx="168183" cy="2698492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/>
          <p:nvPr/>
        </p:nvSpPr>
        <p:spPr>
          <a:xfrm>
            <a:off x="2973450" y="596450"/>
            <a:ext cx="5359500" cy="38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 rot="5400000">
            <a:off x="7137225" y="3963650"/>
            <a:ext cx="1849500" cy="1849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862" y="1480013"/>
            <a:ext cx="4992675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Overview of Approach</a:t>
            </a:r>
            <a:endParaRPr sz="3800"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720000" y="1492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/>
              <a:t>Reverse engineer TimeID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Feature engineer based on chronological TimeID sequence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Run more basic models and see how well we can do with those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Continue to feature </a:t>
            </a:r>
            <a:r>
              <a:rPr b="1" lang="en" sz="1600"/>
              <a:t>engineer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Attempt to work with some deep learning models used by top submissions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………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Minimize RMSPE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0"/>
          <p:cNvSpPr/>
          <p:nvPr/>
        </p:nvSpPr>
        <p:spPr>
          <a:xfrm rot="-5400000">
            <a:off x="3738050" y="-1702300"/>
            <a:ext cx="52200" cy="5914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Previous Work</a:t>
            </a:r>
            <a:endParaRPr sz="3800"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720000" y="13582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Looking at the Leaderboard: </a:t>
            </a:r>
            <a:r>
              <a:rPr lang="en" sz="1800">
                <a:solidFill>
                  <a:schemeClr val="dk1"/>
                </a:solidFill>
              </a:rPr>
              <a:t>This is a former kaggle competition, so our most useful resource will be the (few) leading solutions that published their successful approaches.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FINE7370 – Algo Trading &amp; Quant Strat</a:t>
            </a:r>
            <a:r>
              <a:rPr lang="en" sz="1800">
                <a:solidFill>
                  <a:schemeClr val="dk1"/>
                </a:solidFill>
              </a:rPr>
              <a:t>: We are auditing this graduate-level finance elective that delves into the mathematical and financial drivers of volatility in dynamic market data.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6" name="Google Shape;406;p41"/>
          <p:cNvSpPr/>
          <p:nvPr/>
        </p:nvSpPr>
        <p:spPr>
          <a:xfrm rot="-5400000">
            <a:off x="2794550" y="-825900"/>
            <a:ext cx="52200" cy="4027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573300" y="515975"/>
            <a:ext cx="7997400" cy="6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Far: Access Functions</a:t>
            </a:r>
            <a:endParaRPr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573300" y="1635650"/>
            <a:ext cx="79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ays One"/>
              <a:buChar char="●"/>
            </a:pPr>
            <a:r>
              <a:rPr lang="en" sz="1600">
                <a:latin typeface="Days One"/>
                <a:ea typeface="Days One"/>
                <a:cs typeface="Days One"/>
                <a:sym typeface="Days One"/>
              </a:rPr>
              <a:t>defined functions for readily extracting layers of a parquet file</a:t>
            </a:r>
            <a:endParaRPr sz="1600"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ays One"/>
              <a:ea typeface="Days One"/>
              <a:cs typeface="Days One"/>
              <a:sym typeface="Days One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●"/>
            </a:pPr>
            <a:r>
              <a:rPr b="1" lang="en" sz="1050">
                <a:solidFill>
                  <a:srgbClr val="795E2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read_parquet_file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data_type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stock_id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●"/>
            </a:pPr>
            <a:r>
              <a:rPr b="1" lang="en" sz="1050">
                <a:solidFill>
                  <a:srgbClr val="795E2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filter_data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time_id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seconds_in_bucket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●"/>
            </a:pPr>
            <a:r>
              <a:rPr b="1" lang="en" sz="1050">
                <a:solidFill>
                  <a:srgbClr val="795E2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extract_data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data_type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stock_id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time_id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seconds_in_bucket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ays One"/>
              <a:ea typeface="Days One"/>
              <a:cs typeface="Days One"/>
              <a:sym typeface="Days On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ays One"/>
              <a:buChar char="●"/>
            </a:pPr>
            <a:r>
              <a:rPr lang="en" sz="1600">
                <a:latin typeface="Days One"/>
                <a:ea typeface="Days One"/>
                <a:cs typeface="Days One"/>
                <a:sym typeface="Days One"/>
              </a:rPr>
              <a:t>built out functions to visualize market interest</a:t>
            </a:r>
            <a:endParaRPr sz="1600"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ays One"/>
              <a:ea typeface="Days One"/>
              <a:cs typeface="Days One"/>
              <a:sym typeface="Days One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050">
                <a:solidFill>
                  <a:srgbClr val="795E2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plot_trading_volume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stock_id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time_id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050">
                <a:solidFill>
                  <a:srgbClr val="795E2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plot_bid_ask_volume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stock_id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time_id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050">
                <a:solidFill>
                  <a:srgbClr val="795E2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plot_bid_ask_price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stock_id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time_id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050">
                <a:solidFill>
                  <a:srgbClr val="795E2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visualize_spread_and_trades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stock_id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time_id</a:t>
            </a:r>
            <a:r>
              <a:rPr b="1" lang="en" sz="105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13" name="Google Shape;413;p42"/>
          <p:cNvSpPr/>
          <p:nvPr/>
        </p:nvSpPr>
        <p:spPr>
          <a:xfrm rot="-5400000">
            <a:off x="4549575" y="-2695375"/>
            <a:ext cx="52200" cy="7782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/>
          <p:nvPr/>
        </p:nvSpPr>
        <p:spPr>
          <a:xfrm>
            <a:off x="764150" y="18156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764150" y="328565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/>
          <p:nvPr/>
        </p:nvSpPr>
        <p:spPr>
          <a:xfrm rot="-3319066">
            <a:off x="7689683" y="-422046"/>
            <a:ext cx="168183" cy="2698492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2973450" y="596450"/>
            <a:ext cx="5359500" cy="38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 rot="5400000">
            <a:off x="7137225" y="3963650"/>
            <a:ext cx="1849500" cy="1849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050" y="1215200"/>
            <a:ext cx="5110300" cy="27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/>
          <p:nvPr/>
        </p:nvSpPr>
        <p:spPr>
          <a:xfrm rot="-3319066">
            <a:off x="7689683" y="-422046"/>
            <a:ext cx="168183" cy="2698492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4"/>
          <p:cNvSpPr/>
          <p:nvPr/>
        </p:nvSpPr>
        <p:spPr>
          <a:xfrm>
            <a:off x="2973450" y="596450"/>
            <a:ext cx="5359500" cy="38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4"/>
          <p:cNvSpPr/>
          <p:nvPr/>
        </p:nvSpPr>
        <p:spPr>
          <a:xfrm rot="5400000">
            <a:off x="7137225" y="3963650"/>
            <a:ext cx="1849500" cy="1849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013" y="1207038"/>
            <a:ext cx="4960375" cy="26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tuational Leadership for Business by Slidesgo">
  <a:themeElements>
    <a:clrScheme name="Simple Light">
      <a:dk1>
        <a:srgbClr val="FFFFFF"/>
      </a:dk1>
      <a:lt1>
        <a:srgbClr val="222222"/>
      </a:lt1>
      <a:dk2>
        <a:srgbClr val="F73A2D"/>
      </a:dk2>
      <a:lt2>
        <a:srgbClr val="FDE340"/>
      </a:lt2>
      <a:accent1>
        <a:srgbClr val="69DFF8"/>
      </a:accent1>
      <a:accent2>
        <a:srgbClr val="034B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