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71" r:id="rId4"/>
    <p:sldId id="275" r:id="rId5"/>
    <p:sldId id="278" r:id="rId6"/>
    <p:sldId id="274" r:id="rId7"/>
    <p:sldId id="277" r:id="rId8"/>
    <p:sldId id="262" r:id="rId9"/>
    <p:sldId id="268" r:id="rId10"/>
    <p:sldId id="267" r:id="rId11"/>
    <p:sldId id="261" r:id="rId12"/>
    <p:sldId id="266" r:id="rId13"/>
    <p:sldId id="265" r:id="rId14"/>
    <p:sldId id="264" r:id="rId15"/>
    <p:sldId id="260" r:id="rId16"/>
    <p:sldId id="263" r:id="rId17"/>
    <p:sldId id="269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F6BF7-1F81-99E6-454C-7DCFC099A931}" v="1704" dt="2021-11-18T19:43:32.892"/>
    <p1510:client id="{3D7A7B76-D238-4274-A644-AC3CA57C5573}" v="117" dt="2021-11-15T22:10:28.559"/>
    <p1510:client id="{64E7A4D5-6987-3163-06B6-B501F995FCCE}" v="9" dt="2021-11-18T17:55:15.847"/>
    <p1510:client id="{8A4BBC06-331F-7D2E-B9F5-5A1F926784F2}" v="6" dt="2021-11-18T05:01:47.449"/>
    <p1510:client id="{9D3AB675-9130-6690-C85D-9081FA3CEB77}" v="56" dt="2021-11-17T20:30:29.723"/>
    <p1510:client id="{AB98A3AC-C8D8-352C-50DF-1ED4C1FCB9A1}" v="34" dt="2021-11-18T17:57:49.514"/>
    <p1510:client id="{BC75040E-CA30-AFEC-61B0-E3C0CAD0A31F}" v="30" dt="2021-11-18T16:54:27.351"/>
    <p1510:client id="{C7EE677E-6FC3-9DF0-DDE6-26511CFA1CD3}" v="180" dt="2021-11-17T22:45:21.774"/>
    <p1510:client id="{D81BEE81-80E2-3236-E5C4-B32B4E9B1E92}" v="175" dt="2021-11-18T19:48:56.168"/>
    <p1510:client id="{DBDC7E82-6C40-8245-5D98-8C3ADE6782AB}" v="2" dt="2021-11-18T19:25:22.382"/>
    <p1510:client id="{FC66F419-E960-1DE8-080A-0CD178BF6278}" v="4" dt="2021-11-18T19:36:35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EF538-53A9-48A9-86AE-D2AA0B7030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0C16BCC3-B617-42A2-AD33-5C2CC20A2ACA}">
      <dgm:prSet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Daily</a:t>
          </a:r>
          <a:r>
            <a:rPr lang="en-US"/>
            <a:t> Stand-Ups</a:t>
          </a:r>
        </a:p>
      </dgm:t>
    </dgm:pt>
    <dgm:pt modelId="{0F3AEE18-999D-420C-A16F-4C136A5C1FDF}" type="parTrans" cxnId="{8E5AA79D-96C2-4CE3-9CC5-48A1AA3587BC}">
      <dgm:prSet/>
      <dgm:spPr/>
      <dgm:t>
        <a:bodyPr/>
        <a:lstStyle/>
        <a:p>
          <a:endParaRPr lang="en-US"/>
        </a:p>
      </dgm:t>
    </dgm:pt>
    <dgm:pt modelId="{F4C8EF8D-7F5F-439C-8801-5898DA1962AB}" type="sibTrans" cxnId="{8E5AA79D-96C2-4CE3-9CC5-48A1AA3587BC}">
      <dgm:prSet/>
      <dgm:spPr/>
      <dgm:t>
        <a:bodyPr/>
        <a:lstStyle/>
        <a:p>
          <a:endParaRPr lang="en-US"/>
        </a:p>
      </dgm:t>
    </dgm:pt>
    <dgm:pt modelId="{9BA03F2C-4D30-4D6A-AD4B-BFCE1EF328D6}">
      <dgm:prSet/>
      <dgm:spPr/>
      <dgm:t>
        <a:bodyPr/>
        <a:lstStyle/>
        <a:p>
          <a:pPr>
            <a:defRPr cap="all"/>
          </a:pPr>
          <a:r>
            <a:rPr lang="en-US"/>
            <a:t>Sprints</a:t>
          </a:r>
        </a:p>
      </dgm:t>
    </dgm:pt>
    <dgm:pt modelId="{09C90CED-9472-4373-B58A-29EA7268BB1D}" type="parTrans" cxnId="{BC06D572-CBE9-4151-B09F-E8D522445F06}">
      <dgm:prSet/>
      <dgm:spPr/>
      <dgm:t>
        <a:bodyPr/>
        <a:lstStyle/>
        <a:p>
          <a:endParaRPr lang="en-US"/>
        </a:p>
      </dgm:t>
    </dgm:pt>
    <dgm:pt modelId="{3059CD2E-4680-4EDA-A2F0-6B04FFD2507B}" type="sibTrans" cxnId="{BC06D572-CBE9-4151-B09F-E8D522445F06}">
      <dgm:prSet/>
      <dgm:spPr/>
      <dgm:t>
        <a:bodyPr/>
        <a:lstStyle/>
        <a:p>
          <a:endParaRPr lang="en-US"/>
        </a:p>
      </dgm:t>
    </dgm:pt>
    <dgm:pt modelId="{79AD7B16-94BB-4E7E-83FD-E29E65F86FFB}">
      <dgm:prSet/>
      <dgm:spPr/>
      <dgm:t>
        <a:bodyPr/>
        <a:lstStyle/>
        <a:p>
          <a:pPr>
            <a:defRPr cap="all"/>
          </a:pPr>
          <a:r>
            <a:rPr lang="en-US"/>
            <a:t>Retrospectives</a:t>
          </a:r>
        </a:p>
      </dgm:t>
    </dgm:pt>
    <dgm:pt modelId="{C761DDEB-A6C7-44BE-9BE8-3E0C16632F29}" type="parTrans" cxnId="{7E424462-D98F-492A-AA0E-879FB312AD9A}">
      <dgm:prSet/>
      <dgm:spPr/>
      <dgm:t>
        <a:bodyPr/>
        <a:lstStyle/>
        <a:p>
          <a:endParaRPr lang="en-US"/>
        </a:p>
      </dgm:t>
    </dgm:pt>
    <dgm:pt modelId="{D99AEF1D-68B8-4904-B58E-1D635D717B8B}" type="sibTrans" cxnId="{7E424462-D98F-492A-AA0E-879FB312AD9A}">
      <dgm:prSet/>
      <dgm:spPr/>
      <dgm:t>
        <a:bodyPr/>
        <a:lstStyle/>
        <a:p>
          <a:endParaRPr lang="en-US"/>
        </a:p>
      </dgm:t>
    </dgm:pt>
    <dgm:pt modelId="{371E12DF-D8DD-49AF-A565-650918A0714F}" type="pres">
      <dgm:prSet presAssocID="{13DEF538-53A9-48A9-86AE-D2AA0B7030E6}" presName="root" presStyleCnt="0">
        <dgm:presLayoutVars>
          <dgm:dir/>
          <dgm:resizeHandles val="exact"/>
        </dgm:presLayoutVars>
      </dgm:prSet>
      <dgm:spPr/>
    </dgm:pt>
    <dgm:pt modelId="{DB878B59-2F79-4A0F-AAE7-F8E53FEED893}" type="pres">
      <dgm:prSet presAssocID="{0C16BCC3-B617-42A2-AD33-5C2CC20A2ACA}" presName="compNode" presStyleCnt="0"/>
      <dgm:spPr/>
    </dgm:pt>
    <dgm:pt modelId="{503D3811-F321-4993-847E-F9C0E452A5FD}" type="pres">
      <dgm:prSet presAssocID="{0C16BCC3-B617-42A2-AD33-5C2CC20A2ACA}" presName="iconBgRect" presStyleLbl="bgShp" presStyleIdx="0" presStyleCnt="3"/>
      <dgm:spPr/>
    </dgm:pt>
    <dgm:pt modelId="{C069B9FE-6EAB-4969-AA1E-A63B626BF554}" type="pres">
      <dgm:prSet presAssocID="{0C16BCC3-B617-42A2-AD33-5C2CC20A2A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13418E50-2128-478B-A978-0E32273B8156}" type="pres">
      <dgm:prSet presAssocID="{0C16BCC3-B617-42A2-AD33-5C2CC20A2ACA}" presName="spaceRect" presStyleCnt="0"/>
      <dgm:spPr/>
    </dgm:pt>
    <dgm:pt modelId="{CF77976D-A818-4B5D-ADCF-BBC0C161AD41}" type="pres">
      <dgm:prSet presAssocID="{0C16BCC3-B617-42A2-AD33-5C2CC20A2ACA}" presName="textRect" presStyleLbl="revTx" presStyleIdx="0" presStyleCnt="3">
        <dgm:presLayoutVars>
          <dgm:chMax val="1"/>
          <dgm:chPref val="1"/>
        </dgm:presLayoutVars>
      </dgm:prSet>
      <dgm:spPr/>
    </dgm:pt>
    <dgm:pt modelId="{BAE3ABF6-B3C1-48CB-BB4A-88FC1109AF24}" type="pres">
      <dgm:prSet presAssocID="{F4C8EF8D-7F5F-439C-8801-5898DA1962AB}" presName="sibTrans" presStyleCnt="0"/>
      <dgm:spPr/>
    </dgm:pt>
    <dgm:pt modelId="{4B22E060-C532-4EC2-A37F-22BE56820FA8}" type="pres">
      <dgm:prSet presAssocID="{9BA03F2C-4D30-4D6A-AD4B-BFCE1EF328D6}" presName="compNode" presStyleCnt="0"/>
      <dgm:spPr/>
    </dgm:pt>
    <dgm:pt modelId="{5CDD253D-E33E-49D4-906A-CEFE55716AF1}" type="pres">
      <dgm:prSet presAssocID="{9BA03F2C-4D30-4D6A-AD4B-BFCE1EF328D6}" presName="iconBgRect" presStyleLbl="bgShp" presStyleIdx="1" presStyleCnt="3"/>
      <dgm:spPr/>
    </dgm:pt>
    <dgm:pt modelId="{ADAFD2C6-4655-4585-903A-EB09907A820D}" type="pres">
      <dgm:prSet presAssocID="{9BA03F2C-4D30-4D6A-AD4B-BFCE1EF32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BB83FB1-90BE-44F4-8F38-EDF38452EDD7}" type="pres">
      <dgm:prSet presAssocID="{9BA03F2C-4D30-4D6A-AD4B-BFCE1EF328D6}" presName="spaceRect" presStyleCnt="0"/>
      <dgm:spPr/>
    </dgm:pt>
    <dgm:pt modelId="{B15CF1A0-9232-4624-B343-2F8F043FB952}" type="pres">
      <dgm:prSet presAssocID="{9BA03F2C-4D30-4D6A-AD4B-BFCE1EF328D6}" presName="textRect" presStyleLbl="revTx" presStyleIdx="1" presStyleCnt="3">
        <dgm:presLayoutVars>
          <dgm:chMax val="1"/>
          <dgm:chPref val="1"/>
        </dgm:presLayoutVars>
      </dgm:prSet>
      <dgm:spPr/>
    </dgm:pt>
    <dgm:pt modelId="{156B6C57-2940-41DF-9DE1-BB34FD4AFD45}" type="pres">
      <dgm:prSet presAssocID="{3059CD2E-4680-4EDA-A2F0-6B04FFD2507B}" presName="sibTrans" presStyleCnt="0"/>
      <dgm:spPr/>
    </dgm:pt>
    <dgm:pt modelId="{D99D0549-D4A9-4DB3-B24A-B2A4B28AE265}" type="pres">
      <dgm:prSet presAssocID="{79AD7B16-94BB-4E7E-83FD-E29E65F86FFB}" presName="compNode" presStyleCnt="0"/>
      <dgm:spPr/>
    </dgm:pt>
    <dgm:pt modelId="{EA654ACD-28B1-44C2-8CD4-8B5AFEC681BF}" type="pres">
      <dgm:prSet presAssocID="{79AD7B16-94BB-4E7E-83FD-E29E65F86FFB}" presName="iconBgRect" presStyleLbl="bgShp" presStyleIdx="2" presStyleCnt="3"/>
      <dgm:spPr/>
    </dgm:pt>
    <dgm:pt modelId="{BC010F71-B1E5-4C2C-B840-0AAAC4411BE0}" type="pres">
      <dgm:prSet presAssocID="{79AD7B16-94BB-4E7E-83FD-E29E65F86F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BABE3F-9656-4A82-AF05-B47F7FD2234F}" type="pres">
      <dgm:prSet presAssocID="{79AD7B16-94BB-4E7E-83FD-E29E65F86FFB}" presName="spaceRect" presStyleCnt="0"/>
      <dgm:spPr/>
    </dgm:pt>
    <dgm:pt modelId="{6A6576D9-E3CF-4C4A-8A55-FA6A35956360}" type="pres">
      <dgm:prSet presAssocID="{79AD7B16-94BB-4E7E-83FD-E29E65F86F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5FB80B-71CD-4476-93E1-AB0263605129}" type="presOf" srcId="{13DEF538-53A9-48A9-86AE-D2AA0B7030E6}" destId="{371E12DF-D8DD-49AF-A565-650918A0714F}" srcOrd="0" destOrd="0" presId="urn:microsoft.com/office/officeart/2018/5/layout/IconCircleLabelList"/>
    <dgm:cxn modelId="{7E424462-D98F-492A-AA0E-879FB312AD9A}" srcId="{13DEF538-53A9-48A9-86AE-D2AA0B7030E6}" destId="{79AD7B16-94BB-4E7E-83FD-E29E65F86FFB}" srcOrd="2" destOrd="0" parTransId="{C761DDEB-A6C7-44BE-9BE8-3E0C16632F29}" sibTransId="{D99AEF1D-68B8-4904-B58E-1D635D717B8B}"/>
    <dgm:cxn modelId="{C255C46B-6D6C-4B02-8399-E3A1EEE118C2}" type="presOf" srcId="{9BA03F2C-4D30-4D6A-AD4B-BFCE1EF328D6}" destId="{B15CF1A0-9232-4624-B343-2F8F043FB952}" srcOrd="0" destOrd="0" presId="urn:microsoft.com/office/officeart/2018/5/layout/IconCircleLabelList"/>
    <dgm:cxn modelId="{BC06D572-CBE9-4151-B09F-E8D522445F06}" srcId="{13DEF538-53A9-48A9-86AE-D2AA0B7030E6}" destId="{9BA03F2C-4D30-4D6A-AD4B-BFCE1EF328D6}" srcOrd="1" destOrd="0" parTransId="{09C90CED-9472-4373-B58A-29EA7268BB1D}" sibTransId="{3059CD2E-4680-4EDA-A2F0-6B04FFD2507B}"/>
    <dgm:cxn modelId="{8E5AA79D-96C2-4CE3-9CC5-48A1AA3587BC}" srcId="{13DEF538-53A9-48A9-86AE-D2AA0B7030E6}" destId="{0C16BCC3-B617-42A2-AD33-5C2CC20A2ACA}" srcOrd="0" destOrd="0" parTransId="{0F3AEE18-999D-420C-A16F-4C136A5C1FDF}" sibTransId="{F4C8EF8D-7F5F-439C-8801-5898DA1962AB}"/>
    <dgm:cxn modelId="{8146D2DD-A9D1-4401-B9A8-10CAC387C11E}" type="presOf" srcId="{79AD7B16-94BB-4E7E-83FD-E29E65F86FFB}" destId="{6A6576D9-E3CF-4C4A-8A55-FA6A35956360}" srcOrd="0" destOrd="0" presId="urn:microsoft.com/office/officeart/2018/5/layout/IconCircleLabelList"/>
    <dgm:cxn modelId="{390290E4-DAE3-4F49-86F2-9869611F075A}" type="presOf" srcId="{0C16BCC3-B617-42A2-AD33-5C2CC20A2ACA}" destId="{CF77976D-A818-4B5D-ADCF-BBC0C161AD41}" srcOrd="0" destOrd="0" presId="urn:microsoft.com/office/officeart/2018/5/layout/IconCircleLabelList"/>
    <dgm:cxn modelId="{2C5285D6-844D-4F88-8FD7-8246F4842D9F}" type="presParOf" srcId="{371E12DF-D8DD-49AF-A565-650918A0714F}" destId="{DB878B59-2F79-4A0F-AAE7-F8E53FEED893}" srcOrd="0" destOrd="0" presId="urn:microsoft.com/office/officeart/2018/5/layout/IconCircleLabelList"/>
    <dgm:cxn modelId="{A6B8C973-3468-4D40-BAF5-17D1021F7386}" type="presParOf" srcId="{DB878B59-2F79-4A0F-AAE7-F8E53FEED893}" destId="{503D3811-F321-4993-847E-F9C0E452A5FD}" srcOrd="0" destOrd="0" presId="urn:microsoft.com/office/officeart/2018/5/layout/IconCircleLabelList"/>
    <dgm:cxn modelId="{28704351-C7B4-458D-BB66-B41A12ECFD8A}" type="presParOf" srcId="{DB878B59-2F79-4A0F-AAE7-F8E53FEED893}" destId="{C069B9FE-6EAB-4969-AA1E-A63B626BF554}" srcOrd="1" destOrd="0" presId="urn:microsoft.com/office/officeart/2018/5/layout/IconCircleLabelList"/>
    <dgm:cxn modelId="{2D7EF4C0-D0C6-4833-9742-060D36970CA2}" type="presParOf" srcId="{DB878B59-2F79-4A0F-AAE7-F8E53FEED893}" destId="{13418E50-2128-478B-A978-0E32273B8156}" srcOrd="2" destOrd="0" presId="urn:microsoft.com/office/officeart/2018/5/layout/IconCircleLabelList"/>
    <dgm:cxn modelId="{D46DE9E8-4044-4B92-8B30-48C593D7583C}" type="presParOf" srcId="{DB878B59-2F79-4A0F-AAE7-F8E53FEED893}" destId="{CF77976D-A818-4B5D-ADCF-BBC0C161AD41}" srcOrd="3" destOrd="0" presId="urn:microsoft.com/office/officeart/2018/5/layout/IconCircleLabelList"/>
    <dgm:cxn modelId="{7D4BAF82-513A-4939-A611-087AACDB8331}" type="presParOf" srcId="{371E12DF-D8DD-49AF-A565-650918A0714F}" destId="{BAE3ABF6-B3C1-48CB-BB4A-88FC1109AF24}" srcOrd="1" destOrd="0" presId="urn:microsoft.com/office/officeart/2018/5/layout/IconCircleLabelList"/>
    <dgm:cxn modelId="{0F7BEAA3-9700-4A9D-B1CF-A8615818DEB2}" type="presParOf" srcId="{371E12DF-D8DD-49AF-A565-650918A0714F}" destId="{4B22E060-C532-4EC2-A37F-22BE56820FA8}" srcOrd="2" destOrd="0" presId="urn:microsoft.com/office/officeart/2018/5/layout/IconCircleLabelList"/>
    <dgm:cxn modelId="{D54D1614-303A-4E9A-BDBF-3022618949CF}" type="presParOf" srcId="{4B22E060-C532-4EC2-A37F-22BE56820FA8}" destId="{5CDD253D-E33E-49D4-906A-CEFE55716AF1}" srcOrd="0" destOrd="0" presId="urn:microsoft.com/office/officeart/2018/5/layout/IconCircleLabelList"/>
    <dgm:cxn modelId="{AFC347BE-77B3-431A-A454-901956324315}" type="presParOf" srcId="{4B22E060-C532-4EC2-A37F-22BE56820FA8}" destId="{ADAFD2C6-4655-4585-903A-EB09907A820D}" srcOrd="1" destOrd="0" presId="urn:microsoft.com/office/officeart/2018/5/layout/IconCircleLabelList"/>
    <dgm:cxn modelId="{C615188D-05A7-45CE-98F7-66647BE48652}" type="presParOf" srcId="{4B22E060-C532-4EC2-A37F-22BE56820FA8}" destId="{BBB83FB1-90BE-44F4-8F38-EDF38452EDD7}" srcOrd="2" destOrd="0" presId="urn:microsoft.com/office/officeart/2018/5/layout/IconCircleLabelList"/>
    <dgm:cxn modelId="{3158C72A-8FD7-4727-866C-35C1788FEABB}" type="presParOf" srcId="{4B22E060-C532-4EC2-A37F-22BE56820FA8}" destId="{B15CF1A0-9232-4624-B343-2F8F043FB952}" srcOrd="3" destOrd="0" presId="urn:microsoft.com/office/officeart/2018/5/layout/IconCircleLabelList"/>
    <dgm:cxn modelId="{DEA0A4C1-FCD3-4029-8ABD-31EEC25A8D49}" type="presParOf" srcId="{371E12DF-D8DD-49AF-A565-650918A0714F}" destId="{156B6C57-2940-41DF-9DE1-BB34FD4AFD45}" srcOrd="3" destOrd="0" presId="urn:microsoft.com/office/officeart/2018/5/layout/IconCircleLabelList"/>
    <dgm:cxn modelId="{E85DF67B-613F-4EF9-89C4-F48D6038334C}" type="presParOf" srcId="{371E12DF-D8DD-49AF-A565-650918A0714F}" destId="{D99D0549-D4A9-4DB3-B24A-B2A4B28AE265}" srcOrd="4" destOrd="0" presId="urn:microsoft.com/office/officeart/2018/5/layout/IconCircleLabelList"/>
    <dgm:cxn modelId="{04F16AB1-797C-48A1-9D7F-1D567C7C6137}" type="presParOf" srcId="{D99D0549-D4A9-4DB3-B24A-B2A4B28AE265}" destId="{EA654ACD-28B1-44C2-8CD4-8B5AFEC681BF}" srcOrd="0" destOrd="0" presId="urn:microsoft.com/office/officeart/2018/5/layout/IconCircleLabelList"/>
    <dgm:cxn modelId="{48B45C8D-51AF-4028-8F97-C2164F601608}" type="presParOf" srcId="{D99D0549-D4A9-4DB3-B24A-B2A4B28AE265}" destId="{BC010F71-B1E5-4C2C-B840-0AAAC4411BE0}" srcOrd="1" destOrd="0" presId="urn:microsoft.com/office/officeart/2018/5/layout/IconCircleLabelList"/>
    <dgm:cxn modelId="{EEA05E82-4327-4E9D-9931-9F46E863149A}" type="presParOf" srcId="{D99D0549-D4A9-4DB3-B24A-B2A4B28AE265}" destId="{47BABE3F-9656-4A82-AF05-B47F7FD2234F}" srcOrd="2" destOrd="0" presId="urn:microsoft.com/office/officeart/2018/5/layout/IconCircleLabelList"/>
    <dgm:cxn modelId="{E286907E-9BED-4502-9A9A-42396DB2417F}" type="presParOf" srcId="{D99D0549-D4A9-4DB3-B24A-B2A4B28AE265}" destId="{6A6576D9-E3CF-4C4A-8A55-FA6A359563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D3811-F321-4993-847E-F9C0E452A5FD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9B9FE-6EAB-4969-AA1E-A63B626BF55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7976D-A818-4B5D-ADCF-BBC0C161AD4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latin typeface="Calibri Light" panose="020F0302020204030204"/>
            </a:rPr>
            <a:t>Daily</a:t>
          </a:r>
          <a:r>
            <a:rPr lang="en-US" sz="3400" kern="1200"/>
            <a:t> Stand-Ups</a:t>
          </a:r>
        </a:p>
      </dsp:txBody>
      <dsp:txXfrm>
        <a:off x="75768" y="3053169"/>
        <a:ext cx="3093750" cy="720000"/>
      </dsp:txXfrm>
    </dsp:sp>
    <dsp:sp modelId="{5CDD253D-E33E-49D4-906A-CEFE55716AF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FD2C6-4655-4585-903A-EB09907A820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F1A0-9232-4624-B343-2F8F043FB952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Sprints</a:t>
          </a:r>
        </a:p>
      </dsp:txBody>
      <dsp:txXfrm>
        <a:off x="3710925" y="3053169"/>
        <a:ext cx="3093750" cy="720000"/>
      </dsp:txXfrm>
    </dsp:sp>
    <dsp:sp modelId="{EA654ACD-28B1-44C2-8CD4-8B5AFEC681BF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10F71-B1E5-4C2C-B840-0AAAC4411BE0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576D9-E3CF-4C4A-8A55-FA6A3595636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Retrospectives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D104-3F0C-41A1-B02F-3CE6D1E52B82}" type="datetimeFigureOut">
              <a:rPr lang="en-US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FD54E-A78D-483E-B8BA-60AABD236BF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used all the required technologies and added Python: Seaborn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80 columns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Completed our project in four sprints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what the different colors mean</a:t>
            </a:r>
          </a:p>
          <a:p>
            <a:r>
              <a:rPr lang="en-US">
                <a:cs typeface="Calibri"/>
              </a:rPr>
              <a:t>What is a correlation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Charles Dang</a:t>
            </a:r>
          </a:p>
          <a:p>
            <a:r>
              <a:rPr lang="en-US">
                <a:cs typeface="Calibri"/>
              </a:rPr>
              <a:t>0.8 represents a weak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Charles Dang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D54E-A78D-483E-B8BA-60AABD236BF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oldenoakresearch/us-acs-mortgage-equity-loans-rent-statistics?select=real_estate_db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carrillo98/project2/tree/ma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revaturealchemyfullmetalraven.atlassian.net/jira/software/projects/PROJ/boards/4/roadmap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Graph">
            <a:extLst>
              <a:ext uri="{FF2B5EF4-FFF2-40B4-BE49-F238E27FC236}">
                <a16:creationId xmlns:a16="http://schemas.microsoft.com/office/drawing/2014/main" id="{8187B9D4-D347-46B0-ACBB-BB86860C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172" r="-2" b="38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US Demographics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Alchemy Group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Q3: What are the ten wealthiest area codes in the US?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AE1CC3C-98DC-4A62-8A7E-4EC3269A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10091"/>
              </p:ext>
            </p:extLst>
          </p:nvPr>
        </p:nvGraphicFramePr>
        <p:xfrm>
          <a:off x="5837454" y="643466"/>
          <a:ext cx="4660424" cy="55687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0424">
                  <a:extLst>
                    <a:ext uri="{9D8B030D-6E8A-4147-A177-3AD203B41FA5}">
                      <a16:colId xmlns:a16="http://schemas.microsoft.com/office/drawing/2014/main" val="2281699989"/>
                    </a:ext>
                  </a:extLst>
                </a:gridCol>
              </a:tblGrid>
              <a:tr h="5062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dirty="0"/>
                        <a:t>Area Codes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1150088937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718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2535008093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410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137445833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703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3773996235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301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2303350173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773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1037586235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610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2369342991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215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441719684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dirty="0"/>
                        <a:t>770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1122179800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dirty="0"/>
                        <a:t>860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337120155"/>
                  </a:ext>
                </a:extLst>
              </a:tr>
              <a:tr h="5062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dirty="0"/>
                        <a:t>508</a:t>
                      </a:r>
                    </a:p>
                  </a:txBody>
                  <a:tcPr marL="115057" marR="115057" marT="57528" marB="57528"/>
                </a:tc>
                <a:extLst>
                  <a:ext uri="{0D108BD9-81ED-4DB2-BD59-A6C34878D82A}">
                    <a16:rowId xmlns:a16="http://schemas.microsoft.com/office/drawing/2014/main" val="299942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1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Q4: Is rent directly proportional to income within cities?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5671DFE-6BC8-4934-BDC7-7C69828FC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" t="-67" r="-176" b="6557"/>
          <a:stretch/>
        </p:blipFill>
        <p:spPr>
          <a:xfrm>
            <a:off x="5051160" y="1247775"/>
            <a:ext cx="6518538" cy="408281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07114A-A5C9-46DB-8A8A-0B398E557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7953"/>
              </p:ext>
            </p:extLst>
          </p:nvPr>
        </p:nvGraphicFramePr>
        <p:xfrm>
          <a:off x="7279887" y="5625382"/>
          <a:ext cx="2552700" cy="657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4261078599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038898009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0.77​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7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E6D481-A5CE-456E-BAD0-7D41260034BE}"/>
              </a:ext>
            </a:extLst>
          </p:cNvPr>
          <p:cNvSpPr txBox="1"/>
          <p:nvPr/>
        </p:nvSpPr>
        <p:spPr>
          <a:xfrm>
            <a:off x="7808119" y="5236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Monthly 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72EA5-15BC-43D0-A2AC-159BB7EB8834}"/>
              </a:ext>
            </a:extLst>
          </p:cNvPr>
          <p:cNvSpPr txBox="1"/>
          <p:nvPr/>
        </p:nvSpPr>
        <p:spPr>
          <a:xfrm rot="-5400000">
            <a:off x="3450431" y="2549768"/>
            <a:ext cx="2743199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cs typeface="Calibri"/>
              </a:rPr>
              <a:t>Yearly Income</a:t>
            </a:r>
          </a:p>
        </p:txBody>
      </p:sp>
    </p:spTree>
    <p:extLst>
      <p:ext uri="{BB962C8B-B14F-4D97-AF65-F5344CB8AC3E}">
        <p14:creationId xmlns:p14="http://schemas.microsoft.com/office/powerpoint/2010/main" val="27262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Q5: Do high school degrees correlate with less debt?</a:t>
            </a:r>
          </a:p>
          <a:p>
            <a:pPr algn="ctr"/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D20746C-D519-4EE3-B38B-BA8A97AE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41523"/>
            <a:ext cx="6780700" cy="4572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A4923F-E5EC-41D6-B457-F4B416A0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6156"/>
              </p:ext>
            </p:extLst>
          </p:nvPr>
        </p:nvGraphicFramePr>
        <p:xfrm>
          <a:off x="7189284" y="5740671"/>
          <a:ext cx="2552700" cy="561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78794032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64190177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State​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0.12​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1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Q6: Does general population age correlate with less debt on the state level?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129D4DF-89A5-4B18-AA72-2294BBA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9736"/>
            <a:ext cx="6780700" cy="465619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4046D-F28F-4274-BE4D-ECA0C8676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38027"/>
              </p:ext>
            </p:extLst>
          </p:nvPr>
        </p:nvGraphicFramePr>
        <p:xfrm>
          <a:off x="7161406" y="5815012"/>
          <a:ext cx="2552700" cy="5619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44143235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07580757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State​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-0.07​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29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8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Q7: Is the mean rent correlated with high school graduation in a city?</a:t>
            </a:r>
          </a:p>
        </p:txBody>
      </p:sp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9E8D97B-290A-496C-B0E3-6873ED86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" r="-176" b="6366"/>
          <a:stretch/>
        </p:blipFill>
        <p:spPr>
          <a:xfrm>
            <a:off x="5051160" y="1179046"/>
            <a:ext cx="6518538" cy="42112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BF2D0-8482-412A-94D7-5D0A5919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9001"/>
              </p:ext>
            </p:extLst>
          </p:nvPr>
        </p:nvGraphicFramePr>
        <p:xfrm>
          <a:off x="7319382" y="5711631"/>
          <a:ext cx="2552700" cy="657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42338926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582249714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0.39​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386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041CF-CE14-472D-973E-66F787942104}"/>
              </a:ext>
            </a:extLst>
          </p:cNvPr>
          <p:cNvSpPr txBox="1"/>
          <p:nvPr/>
        </p:nvSpPr>
        <p:spPr>
          <a:xfrm rot="-5400000">
            <a:off x="3547423" y="2549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Mean Rent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3CC93-047D-495E-9ADF-8FD16DA4AD95}"/>
              </a:ext>
            </a:extLst>
          </p:cNvPr>
          <p:cNvSpPr txBox="1"/>
          <p:nvPr/>
        </p:nvSpPr>
        <p:spPr>
          <a:xfrm>
            <a:off x="7539793" y="52578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HS Graduation Rate</a:t>
            </a:r>
          </a:p>
        </p:txBody>
      </p:sp>
    </p:spTree>
    <p:extLst>
      <p:ext uri="{BB962C8B-B14F-4D97-AF65-F5344CB8AC3E}">
        <p14:creationId xmlns:p14="http://schemas.microsoft.com/office/powerpoint/2010/main" val="407840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Q8: Is rent correlated with marriage rates in any given US city?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B8D59C-7F8F-4070-8DFC-CE95951C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4" r="-176" b="6718"/>
          <a:stretch/>
        </p:blipFill>
        <p:spPr>
          <a:xfrm>
            <a:off x="5074972" y="1126613"/>
            <a:ext cx="6494705" cy="429323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566A9E-11A1-42DB-9A59-E9F75B935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14868"/>
              </p:ext>
            </p:extLst>
          </p:nvPr>
        </p:nvGraphicFramePr>
        <p:xfrm>
          <a:off x="7294780" y="5772411"/>
          <a:ext cx="2552700" cy="691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52733664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001855377"/>
                    </a:ext>
                  </a:extLst>
                </a:gridCol>
              </a:tblGrid>
              <a:tr h="691541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City​​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0.18​​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89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9E0460-D18A-4FA7-9216-CA395E623771}"/>
              </a:ext>
            </a:extLst>
          </p:cNvPr>
          <p:cNvSpPr txBox="1"/>
          <p:nvPr/>
        </p:nvSpPr>
        <p:spPr>
          <a:xfrm>
            <a:off x="7593806" y="53673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Monthly 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CE6BE-3724-4E7B-A39C-0CB8FCAD92F4}"/>
              </a:ext>
            </a:extLst>
          </p:cNvPr>
          <p:cNvSpPr txBox="1"/>
          <p:nvPr/>
        </p:nvSpPr>
        <p:spPr>
          <a:xfrm rot="-5400000">
            <a:off x="3509962" y="2752175"/>
            <a:ext cx="2743199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cs typeface="Calibri"/>
              </a:rPr>
              <a:t>Marriage Rates</a:t>
            </a:r>
          </a:p>
        </p:txBody>
      </p:sp>
    </p:spTree>
    <p:extLst>
      <p:ext uri="{BB962C8B-B14F-4D97-AF65-F5344CB8AC3E}">
        <p14:creationId xmlns:p14="http://schemas.microsoft.com/office/powerpoint/2010/main" val="161082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Q9: Are debt and home ownership correlated?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907FC7B-B7A2-4392-9B86-0648D13DB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4" r="-176" b="6718"/>
          <a:stretch/>
        </p:blipFill>
        <p:spPr>
          <a:xfrm>
            <a:off x="5074972" y="1126613"/>
            <a:ext cx="6494705" cy="429323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ADB460-2755-4D5A-B58F-282E3A1C7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55112"/>
              </p:ext>
            </p:extLst>
          </p:nvPr>
        </p:nvGraphicFramePr>
        <p:xfrm>
          <a:off x="7239000" y="5807927"/>
          <a:ext cx="2552700" cy="715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347130421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203291909"/>
                    </a:ext>
                  </a:extLst>
                </a:gridCol>
              </a:tblGrid>
              <a:tr h="715536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0.71​​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44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81CF2A-E9AA-4FDA-AB09-F1F9A632F4B6}"/>
              </a:ext>
            </a:extLst>
          </p:cNvPr>
          <p:cNvSpPr txBox="1"/>
          <p:nvPr/>
        </p:nvSpPr>
        <p:spPr>
          <a:xfrm>
            <a:off x="8160079" y="52642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Debt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32C66-C9E0-43AD-9DF5-864A4BD30A64}"/>
              </a:ext>
            </a:extLst>
          </p:cNvPr>
          <p:cNvSpPr txBox="1"/>
          <p:nvPr/>
        </p:nvSpPr>
        <p:spPr>
          <a:xfrm rot="16200000">
            <a:off x="3220147" y="2324420"/>
            <a:ext cx="352378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>
                <a:cs typeface="Calibri"/>
              </a:rPr>
              <a:t>Home Ownership</a:t>
            </a:r>
          </a:p>
        </p:txBody>
      </p:sp>
    </p:spTree>
    <p:extLst>
      <p:ext uri="{BB962C8B-B14F-4D97-AF65-F5344CB8AC3E}">
        <p14:creationId xmlns:p14="http://schemas.microsoft.com/office/powerpoint/2010/main" val="306871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Q10: Does a larger population mean higher rent?</a:t>
            </a: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E0CD66E-D9F4-43EE-B252-FF0CD95B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66699"/>
            <a:ext cx="6780700" cy="472227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FA7DC1-FD17-4D4D-8216-F78D71897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15647"/>
              </p:ext>
            </p:extLst>
          </p:nvPr>
        </p:nvGraphicFramePr>
        <p:xfrm>
          <a:off x="7235747" y="5813851"/>
          <a:ext cx="2552700" cy="657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45584325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81441381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0.13​​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2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0AD889-AE0D-49E7-AC2A-269E028D1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473" b="694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A48CD-613E-48ED-AECA-F5128F2F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ontent Placeholder 311">
            <a:extLst>
              <a:ext uri="{FF2B5EF4-FFF2-40B4-BE49-F238E27FC236}">
                <a16:creationId xmlns:a16="http://schemas.microsoft.com/office/drawing/2014/main" id="{5EE8227F-04B1-49A9-BF8D-9E8B401A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There were a lot of confounding variables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3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B80E7-9A07-4694-8EEC-9552429E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16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A485-2E2E-49E5-BB55-3BE0A30F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Agenda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58D3-5205-4BC9-A409-0AF2B9D9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400">
                <a:cs typeface="Calibri"/>
              </a:rPr>
              <a:t>Project Details</a:t>
            </a:r>
            <a:endParaRPr lang="en-US">
              <a:cs typeface="Calibri"/>
            </a:endParaRPr>
          </a:p>
          <a:p>
            <a:pPr marL="457200" indent="-457200"/>
            <a:r>
              <a:rPr lang="en-US" sz="2400">
                <a:cs typeface="Calibri"/>
              </a:rPr>
              <a:t>Questions Overview</a:t>
            </a:r>
            <a:endParaRPr lang="en-US" sz="2400" dirty="0">
              <a:cs typeface="Calibri"/>
            </a:endParaRPr>
          </a:p>
          <a:p>
            <a:pPr marL="457200" indent="-457200"/>
            <a:r>
              <a:rPr lang="en-US" sz="2400">
                <a:cs typeface="Calibri"/>
              </a:rPr>
              <a:t>Jira Presentation</a:t>
            </a:r>
            <a:endParaRPr lang="en-US">
              <a:cs typeface="Calibri"/>
            </a:endParaRPr>
          </a:p>
          <a:p>
            <a:pPr marL="457200" indent="-457200"/>
            <a:r>
              <a:rPr lang="en-US" sz="2400">
                <a:cs typeface="Calibri"/>
              </a:rPr>
              <a:t>Example of a Query</a:t>
            </a:r>
          </a:p>
          <a:p>
            <a:pPr marL="457200" indent="-457200"/>
            <a:r>
              <a:rPr lang="en-US" sz="2400">
                <a:cs typeface="Calibri"/>
              </a:rPr>
              <a:t>Analysis Presentation</a:t>
            </a:r>
          </a:p>
          <a:p>
            <a:pPr marL="457200" indent="-457200"/>
            <a:r>
              <a:rPr lang="en-US" sz="2400">
                <a:cs typeface="Calibri"/>
              </a:rPr>
              <a:t>Q&amp;A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01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F3B69-7819-4F60-9915-40A036FA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Project Details</a:t>
            </a: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BFF8-BF8D-4C74-AFEB-3C3915C2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400">
                <a:cs typeface="Calibri" panose="020F0502020204030204"/>
                <a:hlinkClick r:id="rId3"/>
              </a:rPr>
              <a:t>Kaggle</a:t>
            </a:r>
            <a:endParaRPr lang="en-US" sz="2400">
              <a:ea typeface="+mn-lt"/>
              <a:cs typeface="+mn-lt"/>
            </a:endParaRPr>
          </a:p>
          <a:p>
            <a:pPr marL="457200" indent="-457200"/>
            <a:r>
              <a:rPr lang="en-US" sz="2400">
                <a:ea typeface="+mn-lt"/>
                <a:cs typeface="+mn-lt"/>
              </a:rPr>
              <a:t>Tech Stack: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Apache Spark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Spark SQL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YARN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HDFS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Scala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Git + </a:t>
            </a:r>
            <a:r>
              <a:rPr lang="en-US" sz="2000">
                <a:ea typeface="+mn-lt"/>
                <a:cs typeface="+mn-lt"/>
                <a:hlinkClick r:id="rId4"/>
              </a:rPr>
              <a:t>GitHub</a:t>
            </a:r>
            <a:endParaRPr lang="en-US" sz="2000">
              <a:ea typeface="+mn-lt"/>
              <a:cs typeface="+mn-lt"/>
            </a:endParaRP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Excel</a:t>
            </a:r>
          </a:p>
          <a:p>
            <a:pPr marL="914400" lvl="1" indent="-457200"/>
            <a:r>
              <a:rPr lang="en-US" sz="2000">
                <a:ea typeface="+mn-lt"/>
                <a:cs typeface="+mn-lt"/>
              </a:rPr>
              <a:t>Python - Seaborn</a:t>
            </a:r>
          </a:p>
        </p:txBody>
      </p:sp>
    </p:spTree>
    <p:extLst>
      <p:ext uri="{BB962C8B-B14F-4D97-AF65-F5344CB8AC3E}">
        <p14:creationId xmlns:p14="http://schemas.microsoft.com/office/powerpoint/2010/main" val="174879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0565-19DD-4183-A2B6-82748736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Questions Overview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3F92-C450-4764-8480-74C96FDC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How does the ratio between male and female correlate to divorce rates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How does wealth correlate with divorce rates?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What are the ten wealthiest area codes in the US?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Is rent directly proportional to income in any given US city?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Do high school degrees correlate with less debt?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Do college degrees correlate with less debt?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Do more high school degrees correlate with higher rent?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Is rent correlated with water prices in any given area?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Are debt and home ownership correlated?</a:t>
            </a:r>
            <a:endParaRPr lang="en-US" sz="200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Does a larger population mean more higher rent?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553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7842-435E-43F1-8E75-8DE77B3B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What data did we work with?</a:t>
            </a:r>
          </a:p>
        </p:txBody>
      </p:sp>
    </p:spTree>
    <p:extLst>
      <p:ext uri="{BB962C8B-B14F-4D97-AF65-F5344CB8AC3E}">
        <p14:creationId xmlns:p14="http://schemas.microsoft.com/office/powerpoint/2010/main" val="31069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2AA7-3706-46FA-AA04-D8E469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u="sng">
                <a:ea typeface="+mj-lt"/>
                <a:cs typeface="+mj-lt"/>
                <a:hlinkClick r:id="rId3"/>
              </a:rPr>
              <a:t>Jira</a:t>
            </a:r>
            <a:r>
              <a:rPr lang="en-US" sz="5200">
                <a:ea typeface="+mj-lt"/>
                <a:cs typeface="+mj-lt"/>
              </a:rPr>
              <a:t> </a:t>
            </a:r>
            <a:r>
              <a:rPr lang="en-US" sz="5200">
                <a:cs typeface="Calibri Light"/>
              </a:rPr>
              <a:t>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3A146F-ED6F-43D5-B946-AF4017194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37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114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C7D9-0220-4D5B-87F3-7A3F3F7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Example of a Query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B6A486E-787B-4FCD-99CD-38E763B0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327078"/>
            <a:ext cx="10228659" cy="219916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DB19-FA3E-4490-869A-7DFC2E44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4212709"/>
            <a:ext cx="5160457" cy="2036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5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Q1: How does the ratio between male and female correlate to divorce rates?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637D546-66CB-4DC4-95F3-9A5AA8406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" t="-154" r="-176" b="262"/>
          <a:stretch/>
        </p:blipFill>
        <p:spPr>
          <a:xfrm>
            <a:off x="5051160" y="1154848"/>
            <a:ext cx="6518538" cy="452709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C94FA0-A60E-46C2-AD59-6F87491E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77886"/>
              </p:ext>
            </p:extLst>
          </p:nvPr>
        </p:nvGraphicFramePr>
        <p:xfrm>
          <a:off x="7235748" y="5665168"/>
          <a:ext cx="2552700" cy="657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73530716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983565914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0.11​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0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83E311-C62F-4A17-A5AF-71C76EDDFCDE}"/>
              </a:ext>
            </a:extLst>
          </p:cNvPr>
          <p:cNvSpPr txBox="1"/>
          <p:nvPr/>
        </p:nvSpPr>
        <p:spPr>
          <a:xfrm rot="-5400000">
            <a:off x="3460595" y="2345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Divorce Rate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62454-43F9-43DD-AD2E-9C3A3AED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Q2: How does wealth correlate with divorce rates?</a:t>
            </a:r>
          </a:p>
          <a:p>
            <a:pPr algn="ctr"/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5BB6BFE-DD2B-4529-97B4-A89E81EDC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" r="-176" b="6824"/>
          <a:stretch/>
        </p:blipFill>
        <p:spPr>
          <a:xfrm>
            <a:off x="5051160" y="1161836"/>
            <a:ext cx="6518538" cy="42227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F0D2B8-0D0A-45B7-87B1-923EA0809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48253"/>
              </p:ext>
            </p:extLst>
          </p:nvPr>
        </p:nvGraphicFramePr>
        <p:xfrm>
          <a:off x="7356552" y="5693046"/>
          <a:ext cx="2552700" cy="657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65603524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20533819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City​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-0.45​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877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46C3D8-9C97-41E9-99BF-60E0AC39B9FD}"/>
              </a:ext>
            </a:extLst>
          </p:cNvPr>
          <p:cNvSpPr txBox="1"/>
          <p:nvPr/>
        </p:nvSpPr>
        <p:spPr>
          <a:xfrm rot="16200000">
            <a:off x="3592436" y="2547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Divorce  Rate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6734E-9967-45A6-AF66-5A28DE6A3D78}"/>
              </a:ext>
            </a:extLst>
          </p:cNvPr>
          <p:cNvSpPr txBox="1"/>
          <p:nvPr/>
        </p:nvSpPr>
        <p:spPr>
          <a:xfrm>
            <a:off x="7636204" y="52828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Wealth (By Income)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3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US Demographics</vt:lpstr>
      <vt:lpstr>Agenda</vt:lpstr>
      <vt:lpstr>Project Details</vt:lpstr>
      <vt:lpstr>Questions Overview</vt:lpstr>
      <vt:lpstr>What data did we work with?</vt:lpstr>
      <vt:lpstr>Jira Presentation</vt:lpstr>
      <vt:lpstr>Example of a Query</vt:lpstr>
      <vt:lpstr>Q1: How does the ratio between male and female correlate to divorce rates?</vt:lpstr>
      <vt:lpstr>Q2: How does wealth correlate with divorce rates? </vt:lpstr>
      <vt:lpstr>Q3: What are the ten wealthiest area codes in the US?</vt:lpstr>
      <vt:lpstr>Q4: Is rent directly proportional to income within cities?</vt:lpstr>
      <vt:lpstr>Q5: Do high school degrees correlate with less debt? </vt:lpstr>
      <vt:lpstr>Q6: Does general population age correlate with less debt on the state level?</vt:lpstr>
      <vt:lpstr>Q7: Is the mean rent correlated with high school graduation in a city?</vt:lpstr>
      <vt:lpstr>Q8: Is rent correlated with marriage rates in any given US city?</vt:lpstr>
      <vt:lpstr>Q9: Are debt and home ownership correlated?</vt:lpstr>
      <vt:lpstr>Q10: Does a larger population mean higher rent?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251</cp:revision>
  <dcterms:created xsi:type="dcterms:W3CDTF">2021-11-15T21:56:59Z</dcterms:created>
  <dcterms:modified xsi:type="dcterms:W3CDTF">2021-11-18T19:51:14Z</dcterms:modified>
</cp:coreProperties>
</file>