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H6IWBuYlNHLIdpSkTfbl7w9Q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39d1f038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39d1f038b_0_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39d1f038b_0_37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739d1f038b_0_3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739d1f038b_0_3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39d1f038b_0_41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739d1f038b_0_41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739d1f038b_0_4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39d1f038b_0_4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9d1f038b_0_41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739d1f038b_0_41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3" name="Google Shape;53;g739d1f038b_0_418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739d1f038b_0_418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739d1f038b_0_4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39d1f038b_0_38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739d1f038b_0_3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39d1f038b_0_3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739d1f038b_0_3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739d1f038b_0_3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39d1f038b_0_38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739d1f038b_0_38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739d1f038b_0_38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739d1f038b_0_3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9d1f038b_0_3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739d1f038b_0_3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39d1f038b_0_39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739d1f038b_0_39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739d1f038b_0_3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39d1f038b_0_40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739d1f038b_0_4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39d1f038b_0_40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739d1f038b_0_40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739d1f038b_0_40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739d1f038b_0_40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739d1f038b_0_4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39d1f038b_0_40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739d1f038b_0_4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9d1f038b_0_3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739d1f038b_0_3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739d1f038b_0_3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classes.html#module-sklearn.metri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eattlearea.com/zip-code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1509050" y="962225"/>
            <a:ext cx="9300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Battle o</a:t>
            </a:r>
            <a:r>
              <a:rPr lang="en-US" sz="6480"/>
              <a:t>f </a:t>
            </a:r>
            <a:r>
              <a:rPr lang="en-US" sz="6480"/>
              <a:t>Neighborhoods</a:t>
            </a:r>
            <a:endParaRPr sz="648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984700" y="2255825"/>
            <a:ext cx="94278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CHICAGO, ILLINOIS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39367" l="0" r="0" t="20579"/>
          <a:stretch/>
        </p:blipFill>
        <p:spPr>
          <a:xfrm>
            <a:off x="0" y="4111100"/>
            <a:ext cx="12192000" cy="274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1028700" y="285750"/>
            <a:ext cx="9794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sklearn.metrics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.silhouette_score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The Silhouette Coefficient is calculated using the mean intra-cluster distance (a) and the mean nearest-cluster distance (b) for each sample.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The formula for the Silhouette Coefficient of a sample is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                     </a:t>
            </a:r>
            <a:r>
              <a:rPr b="1" lang="en-US" sz="28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(b - a) / max(a, b). </a:t>
            </a:r>
            <a:endParaRPr b="1">
              <a:solidFill>
                <a:srgbClr val="98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The best value is 1 and the worst value is -1. Values near 0 indicate overlapping clusters. Negative values generally indicate that a sample has been assigned to the wrong cluster.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Siluhouette Score and Cluster Visualizations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85" y="856549"/>
            <a:ext cx="7359098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075" y="2093471"/>
            <a:ext cx="8298821" cy="435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2407027" y="289925"/>
            <a:ext cx="77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Siluhouette Score and Cluster Visualizations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91" y="1590675"/>
            <a:ext cx="8210550" cy="433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1721228" y="289925"/>
            <a:ext cx="851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Siluhouette Score and Cluster Visualizations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1595437"/>
            <a:ext cx="8286750" cy="447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2407027" y="289925"/>
            <a:ext cx="77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Siluhouette Score and Cluster Visualizations</a:t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502" y="1566862"/>
            <a:ext cx="8515350" cy="487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3660871" y="411345"/>
            <a:ext cx="1950720" cy="94922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19050">
            <a:solidFill>
              <a:srgbClr val="A78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Neighborhood 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720863" y="416298"/>
            <a:ext cx="1950720" cy="94922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19050">
            <a:solidFill>
              <a:srgbClr val="4D7D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Neighborhood 2</a:t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569741" y="2059855"/>
            <a:ext cx="1950720" cy="183287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Distribution Analysis	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4561462" y="2242684"/>
            <a:ext cx="1950720" cy="183287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School Ratings Analysis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7448029" y="2138417"/>
            <a:ext cx="1950720" cy="1832875"/>
          </a:xfrm>
          <a:prstGeom prst="roundRect">
            <a:avLst>
              <a:gd fmla="val 16667" name="adj"/>
            </a:avLst>
          </a:prstGeom>
          <a:solidFill>
            <a:srgbClr val="F5E1A8"/>
          </a:soli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House Price Analysis</a:t>
            </a:r>
            <a:endParaRPr/>
          </a:p>
        </p:txBody>
      </p:sp>
      <p:pic>
        <p:nvPicPr>
          <p:cNvPr descr="Head with Gears"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638" y="468303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y" id="184" name="Google Shape;1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073" y="5695406"/>
            <a:ext cx="1227909" cy="1045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Winning Neighborhood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6" name="Google Shape;186;p15"/>
          <p:cNvCxnSpPr>
            <a:stCxn id="178" idx="2"/>
            <a:endCxn id="182" idx="0"/>
          </p:cNvCxnSpPr>
          <p:nvPr/>
        </p:nvCxnSpPr>
        <p:spPr>
          <a:xfrm>
            <a:off x="4636231" y="1360573"/>
            <a:ext cx="3787200" cy="77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15"/>
          <p:cNvCxnSpPr>
            <a:stCxn id="178" idx="2"/>
            <a:endCxn id="181" idx="0"/>
          </p:cNvCxnSpPr>
          <p:nvPr/>
        </p:nvCxnSpPr>
        <p:spPr>
          <a:xfrm>
            <a:off x="4636231" y="1360573"/>
            <a:ext cx="900600" cy="88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5"/>
          <p:cNvCxnSpPr>
            <a:endCxn id="180" idx="0"/>
          </p:cNvCxnSpPr>
          <p:nvPr/>
        </p:nvCxnSpPr>
        <p:spPr>
          <a:xfrm flipH="1">
            <a:off x="2545101" y="1400155"/>
            <a:ext cx="2088000" cy="65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5"/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  <a:solidFill>
            <a:schemeClr val="lt1"/>
          </a:solidFill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Analysis</a:t>
            </a:r>
            <a:endParaRPr/>
          </a:p>
        </p:txBody>
      </p:sp>
      <p:cxnSp>
        <p:nvCxnSpPr>
          <p:cNvPr id="190" name="Google Shape;190;p15"/>
          <p:cNvCxnSpPr>
            <a:endCxn id="183" idx="3"/>
          </p:cNvCxnSpPr>
          <p:nvPr/>
        </p:nvCxnSpPr>
        <p:spPr>
          <a:xfrm rot="10800000">
            <a:off x="6109038" y="5140235"/>
            <a:ext cx="379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5"/>
          <p:cNvCxnSpPr>
            <a:stCxn id="179" idx="2"/>
          </p:cNvCxnSpPr>
          <p:nvPr/>
        </p:nvCxnSpPr>
        <p:spPr>
          <a:xfrm flipH="1">
            <a:off x="2864123" y="1365526"/>
            <a:ext cx="4832100" cy="67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5"/>
          <p:cNvCxnSpPr>
            <a:stCxn id="179" idx="2"/>
          </p:cNvCxnSpPr>
          <p:nvPr/>
        </p:nvCxnSpPr>
        <p:spPr>
          <a:xfrm flipH="1">
            <a:off x="5706023" y="1365526"/>
            <a:ext cx="1990200" cy="86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5"/>
          <p:cNvCxnSpPr>
            <a:stCxn id="179" idx="2"/>
            <a:endCxn id="182" idx="0"/>
          </p:cNvCxnSpPr>
          <p:nvPr/>
        </p:nvCxnSpPr>
        <p:spPr>
          <a:xfrm>
            <a:off x="7696223" y="1365526"/>
            <a:ext cx="727200" cy="7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Group" id="194" name="Google Shape;19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0423" y="32764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ldren" id="195" name="Google Shape;19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0423" y="34264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and Woman" id="196" name="Google Shape;19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0423" y="35764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Men" id="197" name="Google Shape;19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40423" y="37264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se" id="198" name="Google Shape;19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51277" y="334345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5"/>
          <p:cNvCxnSpPr>
            <a:endCxn id="183" idx="1"/>
          </p:cNvCxnSpPr>
          <p:nvPr/>
        </p:nvCxnSpPr>
        <p:spPr>
          <a:xfrm>
            <a:off x="2864238" y="3892835"/>
            <a:ext cx="2330400" cy="124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5"/>
          <p:cNvCxnSpPr>
            <a:stCxn id="182" idx="2"/>
          </p:cNvCxnSpPr>
          <p:nvPr/>
        </p:nvCxnSpPr>
        <p:spPr>
          <a:xfrm flipH="1">
            <a:off x="6083089" y="3971292"/>
            <a:ext cx="2340300" cy="94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5"/>
          <p:cNvCxnSpPr>
            <a:stCxn id="181" idx="2"/>
          </p:cNvCxnSpPr>
          <p:nvPr/>
        </p:nvCxnSpPr>
        <p:spPr>
          <a:xfrm>
            <a:off x="5536822" y="4075559"/>
            <a:ext cx="0" cy="5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5"/>
          <p:cNvCxnSpPr/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5"/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Making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POPULATION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DISTRIBUTION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2" y="1276350"/>
            <a:ext cx="84867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3707550" y="314325"/>
            <a:ext cx="46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AVERAGE SCHOOL RATINGS 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37" y="1579666"/>
            <a:ext cx="84677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3914775" y="514350"/>
            <a:ext cx="437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MEDIAN HOUSE PRICE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029" y="1755644"/>
            <a:ext cx="846772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646098" y="452725"/>
            <a:ext cx="10764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Comparison between Neighborhoods - Chicago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1003610" y="1918010"/>
            <a:ext cx="10537902" cy="444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		 		</a:t>
            </a:r>
            <a:r>
              <a:rPr lang="en-US" sz="3000"/>
              <a:t>Armour Square  and   Parkview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Now lets compare 2 neighborhoods to choose one that best matches our requirements as given below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1. More Indian Population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2. Higher School Rating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3. Reasonable Housing Price in the Range of 300k to 500k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4. Comfortable Neighborhoods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46098" y="452725"/>
            <a:ext cx="10868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1103298" y="2052925"/>
            <a:ext cx="10411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 recommend the best neighborhood to live, to buy a house, to rent an apartment or build a restaurant etc in Chicago, Illinois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 understand the similarities and differences between the neighborhoods using Unsupervised K-Mean Clustering Algorithm.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2513013" y="156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		Neighborhood Venues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125" y="1331976"/>
            <a:ext cx="8507100" cy="51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690239" y="472575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		  Population distribution</a:t>
            </a:r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12" y="2052918"/>
            <a:ext cx="6076977" cy="448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0105" y="2117673"/>
            <a:ext cx="3902518" cy="13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			  School ratings</a:t>
            </a:r>
            <a:endParaRPr/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27" y="1853247"/>
            <a:ext cx="7061304" cy="455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9853" y="1853248"/>
            <a:ext cx="4192277" cy="190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03226" y="457200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		 Average housing price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58" y="1478570"/>
            <a:ext cx="6972144" cy="492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5082" y="1625808"/>
            <a:ext cx="4497049" cy="195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9d1f038b_0_425"/>
          <p:cNvSpPr txBox="1"/>
          <p:nvPr>
            <p:ph type="title"/>
          </p:nvPr>
        </p:nvSpPr>
        <p:spPr>
          <a:xfrm>
            <a:off x="403225" y="457200"/>
            <a:ext cx="11295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1" name="Google Shape;261;g739d1f038b_0_425"/>
          <p:cNvSpPr txBox="1"/>
          <p:nvPr/>
        </p:nvSpPr>
        <p:spPr>
          <a:xfrm>
            <a:off x="1198525" y="1929000"/>
            <a:ext cx="970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This Analysis concludes that compared to Bellevue , </a:t>
            </a:r>
            <a:endParaRPr sz="1800">
              <a:solidFill>
                <a:schemeClr val="dk2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Parkview has the higher number of population (including Indians)</a:t>
            </a:r>
            <a:endParaRPr sz="1800">
              <a:solidFill>
                <a:schemeClr val="dk2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Good school rating of 7 </a:t>
            </a:r>
            <a:endParaRPr sz="1800">
              <a:solidFill>
                <a:schemeClr val="dk2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Reasonable average housing price of approximately 330k </a:t>
            </a:r>
            <a:endParaRPr sz="1800">
              <a:solidFill>
                <a:schemeClr val="dk2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Also top 10 common venues shows Parview has got a good neighborhood with Gas station, Italian and American Restautrant, Train Station, Clothing Store , Park, Donut Shop and many more.</a:t>
            </a:r>
            <a:endParaRPr sz="1800">
              <a:solidFill>
                <a:schemeClr val="dk2"/>
              </a:solidFill>
            </a:endParaRPr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</a:t>
            </a:r>
            <a:endParaRPr sz="1800">
              <a:solidFill>
                <a:schemeClr val="dk2"/>
              </a:solidFill>
            </a:endParaRPr>
          </a:p>
          <a:p>
            <a:pPr indent="0" lvl="1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   Hence Parview wins over Armour Square!</a:t>
            </a:r>
            <a:br>
              <a:rPr lang="en-US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922075" y="452725"/>
            <a:ext cx="10119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1103299" y="2052925"/>
            <a:ext cx="99387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Collecting the top trending venues in the using Foursquare API(Beautiful Soup, http request)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Forming neighborhood clusters based on venue categories using unsupervised k-mean clustering algorithm(sklearn)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Identifying and understanding the similarities and differences between two chosen neighborhoods to retrieve more insights and to conclude which neighborhood wins over other.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646098" y="452725"/>
            <a:ext cx="10926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Python packages and Dependencies:</a:t>
            </a:r>
            <a:br>
              <a:rPr lang="en-US"/>
            </a:b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2551099" y="2052925"/>
            <a:ext cx="100194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Pandas	-	Library for Data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NumPy 	-	Library to handle data in a vectorized manner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JSON 		-	Library to handle JSON files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Geopy		-	To retrieve Location Data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Requests	-	Library to handle http requests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Matplotlib	-	Python Plotting Module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Sklearn	-	Python machine learning Library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Folium 		-	Map rendering Library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646098" y="452725"/>
            <a:ext cx="10776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Work flow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1103299" y="2052925"/>
            <a:ext cx="97428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Web Scraping and Data Wrangling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Top Trending Places  Extraction and Clustering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Decision Making based on the clustered neighborhoods, Population Distribution, School Ratings, Median House Price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307275" y="1235475"/>
            <a:ext cx="3046200" cy="21369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Beautiful Soup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4005050" y="1304741"/>
            <a:ext cx="3046200" cy="21369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Google Maps API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411374" y="1751800"/>
            <a:ext cx="277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Collecting Neighborhood/Postal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http://seattlearea.com/zip-codes/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Collect Geographical Data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Folium Visualization for Chicago Neighborhood</a:t>
            </a:r>
            <a:endParaRPr/>
          </a:p>
        </p:txBody>
      </p:sp>
      <p:pic>
        <p:nvPicPr>
          <p:cNvPr descr="Marker" id="97" name="Google Shape;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869" y="2725946"/>
            <a:ext cx="604142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98" name="Google Shape;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4512" y="2361838"/>
            <a:ext cx="575768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9600" y="2379986"/>
            <a:ext cx="604142" cy="6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/>
          <p:nvPr/>
        </p:nvSpPr>
        <p:spPr>
          <a:xfrm>
            <a:off x="3238223" y="2047096"/>
            <a:ext cx="82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7029799" y="2040702"/>
            <a:ext cx="7128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6"/>
          <p:cNvSpPr/>
          <p:nvPr/>
        </p:nvSpPr>
        <p:spPr>
          <a:xfrm rot="5400000">
            <a:off x="9302280" y="2739614"/>
            <a:ext cx="6837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Scraping and Data Wrangling</a:t>
            </a:r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778" y="3640568"/>
            <a:ext cx="24003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3443" y="810736"/>
            <a:ext cx="3848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2391" y="3349842"/>
            <a:ext cx="4544080" cy="314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>
            <a:off x="335341" y="1256522"/>
            <a:ext cx="1772194" cy="2845526"/>
          </a:xfrm>
          <a:prstGeom prst="roundRect">
            <a:avLst>
              <a:gd fmla="val 16667" name="adj"/>
            </a:avLst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Four Square API Calls to Collect Neighborhood Venue Category and LAT/LNG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2772422" y="1824076"/>
            <a:ext cx="1349804" cy="1882409"/>
          </a:xfrm>
          <a:prstGeom prst="roundRect">
            <a:avLst>
              <a:gd fmla="val 16667" name="adj"/>
            </a:avLst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Hot Encoding to Convert Labels into Numbers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4761061" y="1784716"/>
            <a:ext cx="1724661" cy="1968134"/>
          </a:xfrm>
          <a:prstGeom prst="roundRect">
            <a:avLst>
              <a:gd fmla="val 16667" name="adj"/>
            </a:avLst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Venues Grouped by Neighborhood 289 Unique Venues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7152597" y="2017937"/>
            <a:ext cx="2046513" cy="1608909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AA48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K-Means Clustering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0191749" y="1431235"/>
            <a:ext cx="1510393" cy="4641566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Cluster 1</a:t>
            </a:r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Cluster 2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Cluster 3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774375" y="4456417"/>
            <a:ext cx="1349805" cy="714375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Silhouette Score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8198612" y="4456417"/>
            <a:ext cx="1349805" cy="714375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Elbow Method</a:t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7"/>
          <p:cNvSpPr/>
          <p:nvPr/>
        </p:nvSpPr>
        <p:spPr>
          <a:xfrm rot="-2564247">
            <a:off x="8390274" y="3777319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7"/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7"/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7"/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7"/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7"/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7"/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922076" y="320350"/>
            <a:ext cx="1005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Venues Extraction using Four Square API and Clustering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853" y="5373060"/>
            <a:ext cx="1510771" cy="100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Elbow Criterion Method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Elbow method</a:t>
            </a: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 is to run k-means clustering on a given dataset for a range of values of k and for each value of k and calculate sum of squared errors (SSE). 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181" y="3200400"/>
            <a:ext cx="7011993" cy="324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155" y="1506511"/>
            <a:ext cx="902017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3574774" y="566185"/>
            <a:ext cx="57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entury Gothic"/>
                <a:ea typeface="Century Gothic"/>
                <a:cs typeface="Century Gothic"/>
                <a:sym typeface="Century Gothic"/>
              </a:rPr>
              <a:t>Cluster Neighborhood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2018-08-30T01:59:51Z</dcterms:created>
  <dc:creator>Microsoft Office User</dc:creator>
</cp:coreProperties>
</file>