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76" y="-9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karach Tunyabut" userId="15c31a00-1cfc-4ca3-ac31-6ada6ebe266b" providerId="ADAL" clId="{9415AED8-7576-7E4A-B409-816D0253ECA7}"/>
    <pc:docChg chg="modSld">
      <pc:chgData name="Eakarach Tunyabut" userId="15c31a00-1cfc-4ca3-ac31-6ada6ebe266b" providerId="ADAL" clId="{9415AED8-7576-7E4A-B409-816D0253ECA7}" dt="2018-10-09T03:21:08.440" v="3" actId="20577"/>
      <pc:docMkLst>
        <pc:docMk/>
      </pc:docMkLst>
      <pc:sldChg chg="modSp">
        <pc:chgData name="Eakarach Tunyabut" userId="15c31a00-1cfc-4ca3-ac31-6ada6ebe266b" providerId="ADAL" clId="{9415AED8-7576-7E4A-B409-816D0253ECA7}" dt="2018-10-09T03:21:08.440" v="3" actId="20577"/>
        <pc:sldMkLst>
          <pc:docMk/>
          <pc:sldMk cId="962628395" sldId="269"/>
        </pc:sldMkLst>
        <pc:graphicFrameChg chg="modGraphic">
          <ac:chgData name="Eakarach Tunyabut" userId="15c31a00-1cfc-4ca3-ac31-6ada6ebe266b" providerId="ADAL" clId="{9415AED8-7576-7E4A-B409-816D0253ECA7}" dt="2018-10-09T03:21:08.440" v="3" actId="20577"/>
          <ac:graphicFrameMkLst>
            <pc:docMk/>
            <pc:sldMk cId="962628395" sldId="269"/>
            <ac:graphicFrameMk id="2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10/12/61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8E2C-540B-4757-BCC7-DEC12F10863E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281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9DCFB-6B39-45CE-88F0-3D84EBF2E5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9DCFB-6B39-45CE-88F0-3D84EBF2E58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2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9DCFB-6B39-45CE-88F0-3D84EBF2E58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9DCFB-6B39-45CE-88F0-3D84EBF2E5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9DCFB-6B39-45CE-88F0-3D84EBF2E5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84368" y="5027328"/>
            <a:ext cx="1073150" cy="26279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1100" b="1" baseline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884368" y="5301208"/>
            <a:ext cx="1073150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604088" y="6597352"/>
            <a:ext cx="38401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bg1"/>
                </a:solidFill>
              </a:rPr>
              <a:t>Copyright© 2018 by PTT Digital  Solutions Company Limited. 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771800" y="6274767"/>
            <a:ext cx="2915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17768" y="2753989"/>
            <a:ext cx="6150576" cy="55267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1571667" cy="9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9"/>
          <a:stretch/>
        </p:blipFill>
        <p:spPr>
          <a:xfrm>
            <a:off x="0" y="1160980"/>
            <a:ext cx="9144000" cy="569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9"/>
          <a:stretch/>
        </p:blipFill>
        <p:spPr>
          <a:xfrm>
            <a:off x="0" y="0"/>
            <a:ext cx="9144000" cy="448607"/>
          </a:xfrm>
          <a:prstGeom prst="rect">
            <a:avLst/>
          </a:prstGeom>
        </p:spPr>
      </p:pic>
      <p:sp>
        <p:nvSpPr>
          <p:cNvPr id="18" name="Date Placeholder 7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>
            <a:lvl1pPr algn="ctr">
              <a:defRPr sz="7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F3FEA8AB-03E6-402E-820E-A07C615A084A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19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6660232" y="6554708"/>
            <a:ext cx="1131279" cy="258668"/>
          </a:xfrm>
        </p:spPr>
        <p:txBody>
          <a:bodyPr/>
          <a:lstStyle>
            <a:lvl1pPr>
              <a:defRPr sz="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04979" y="6554708"/>
            <a:ext cx="425231" cy="258668"/>
          </a:xfrm>
        </p:spPr>
        <p:txBody>
          <a:bodyPr/>
          <a:lstStyle>
            <a:lvl1pPr>
              <a:defRPr sz="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5496" y="6613321"/>
            <a:ext cx="39547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Copyright©</a:t>
            </a:r>
            <a:r>
              <a:rPr lang="en-US" sz="700" b="1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2018 by PTT Digital Solutions Company Limited. All rights reserved</a:t>
            </a:r>
            <a:r>
              <a:rPr lang="en-US" sz="6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288" y="620688"/>
            <a:ext cx="8340725" cy="36004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Header </a:t>
            </a:r>
            <a:endParaRPr lang="th-TH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7739" y="1052736"/>
            <a:ext cx="8340725" cy="532859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-27384"/>
            <a:ext cx="793319" cy="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5734" cy="7414301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4485266" y="4669105"/>
            <a:ext cx="43352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Copyright©</a:t>
            </a:r>
            <a:r>
              <a:rPr lang="en-US" sz="800" b="1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2018 by PTT Digital Solutions Company Limited. All rights reserved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203848" y="2636912"/>
            <a:ext cx="647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5" name="Picture 3" descr="D:\zjaturapat.k(ห้ามลบ)\Desktop\Left\G4D\G4D_N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82" y="3068960"/>
            <a:ext cx="2695522" cy="15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67" y="3140968"/>
            <a:ext cx="2151998" cy="13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195726" y="3573016"/>
            <a:ext cx="46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2060"/>
                </a:solidFill>
                <a:latin typeface="Keep Calm Med" pitchFamily="2" charset="0"/>
                <a:cs typeface="+mj-cs"/>
              </a:rPr>
              <a:t>By</a:t>
            </a:r>
            <a:endParaRPr lang="th-TH" sz="1600" b="0">
              <a:solidFill>
                <a:srgbClr val="002060"/>
              </a:solidFill>
              <a:latin typeface="Keep Calm Med" pitchFamily="2" charset="0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4" y="869879"/>
            <a:ext cx="1813942" cy="36780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496" y="1903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endParaRPr lang="th-TH" sz="3600" b="1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81" y="1475068"/>
            <a:ext cx="2023138" cy="12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SPIRI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732244" y="341778"/>
            <a:ext cx="6411755" cy="532866"/>
            <a:chOff x="1547664" y="476672"/>
            <a:chExt cx="7020272" cy="29910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557064" y="623379"/>
              <a:ext cx="37546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924083" y="623379"/>
              <a:ext cx="375463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2299546" y="623379"/>
              <a:ext cx="375463" cy="0"/>
            </a:xfrm>
            <a:prstGeom prst="line">
              <a:avLst/>
            </a:prstGeom>
            <a:ln w="127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2675009" y="623379"/>
              <a:ext cx="375463" cy="0"/>
            </a:xfrm>
            <a:prstGeom prst="line">
              <a:avLst/>
            </a:prstGeom>
            <a:ln w="127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050472" y="623379"/>
              <a:ext cx="375463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425935" y="623379"/>
              <a:ext cx="5142001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547664" y="476672"/>
              <a:ext cx="0" cy="2991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395537" y="1412776"/>
            <a:ext cx="8280919" cy="1915878"/>
          </a:xfrm>
          <a:prstGeom prst="rect">
            <a:avLst/>
          </a:prstGeom>
        </p:spPr>
        <p:txBody>
          <a:bodyPr bIns="9144" anchor="b">
            <a:normAutofit/>
          </a:bodyPr>
          <a:lstStyle>
            <a:lvl1pPr algn="r">
              <a:defRPr sz="2400" b="1">
                <a:solidFill>
                  <a:schemeClr val="tx1"/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defRPr>
            </a:lvl1pPr>
          </a:lstStyle>
          <a:p>
            <a:r>
              <a:rPr lang="en-US" dirty="0"/>
              <a:t>Click to edit Master title style (</a:t>
            </a:r>
            <a:r>
              <a:rPr lang="th-TH" dirty="0"/>
              <a:t>ภาษาไทย)</a:t>
            </a:r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>
            <p:ph type="subTitle" idx="1"/>
          </p:nvPr>
        </p:nvSpPr>
        <p:spPr>
          <a:xfrm>
            <a:off x="395536" y="3489375"/>
            <a:ext cx="8280920" cy="1913435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r"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35" name="Straight Connector 34"/>
          <p:cNvCxnSpPr>
            <a:cxnSpLocks/>
            <a:endCxn id="21" idx="1"/>
          </p:cNvCxnSpPr>
          <p:nvPr userDrawn="1"/>
        </p:nvCxnSpPr>
        <p:spPr>
          <a:xfrm flipV="1">
            <a:off x="0" y="6525344"/>
            <a:ext cx="8545430" cy="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485832" y="6381328"/>
            <a:ext cx="0" cy="28803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276980" y="6536379"/>
            <a:ext cx="4439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dirty="0"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Provide best fit ICT solutions to customers as business partner</a:t>
            </a:r>
            <a:endParaRPr lang="th-TH" sz="1200" b="0" dirty="0">
              <a:solidFill>
                <a:prstClr val="black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430" y="6381328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lvl1pPr algn="ctr"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</a:lstStyle>
          <a:p>
            <a:pPr>
              <a:defRPr/>
            </a:pPr>
            <a:r>
              <a:rPr lang="th-TH">
                <a:solidFill>
                  <a:prstClr val="black"/>
                </a:solidFill>
              </a:rPr>
              <a:t>- </a:t>
            </a:r>
            <a:fld id="{AFF9C0FA-AF37-43E7-92CD-28F61A51012E}" type="slidenum">
              <a:rPr lang="th-TH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th-TH">
                <a:solidFill>
                  <a:prstClr val="black"/>
                </a:solidFill>
              </a:rPr>
              <a:t> -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6" y="161064"/>
            <a:ext cx="1285289" cy="771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3BCB5B-72F2-41F9-AA71-A9129DAEF8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" y="333435"/>
            <a:ext cx="984774" cy="4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12/10/2018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308304" y="5027328"/>
            <a:ext cx="1649214" cy="273880"/>
          </a:xfrm>
        </p:spPr>
        <p:txBody>
          <a:bodyPr>
            <a:noAutofit/>
          </a:bodyPr>
          <a:lstStyle/>
          <a:p>
            <a:pPr algn="r"/>
            <a:r>
              <a:rPr lang="en-US" sz="1000" dirty="0"/>
              <a:t>Report to PTT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46758" y="5301208"/>
            <a:ext cx="1810760" cy="185192"/>
          </a:xfrm>
        </p:spPr>
        <p:txBody>
          <a:bodyPr/>
          <a:lstStyle/>
          <a:p>
            <a:pPr algn="r"/>
            <a:r>
              <a:rPr lang="en-US" dirty="0" smtClean="0"/>
              <a:t>11</a:t>
            </a:r>
            <a:r>
              <a:rPr lang="en-US" dirty="0" smtClean="0"/>
              <a:t>.12.2018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5761" y="1233198"/>
            <a:ext cx="8059223" cy="2828663"/>
          </a:xfrm>
        </p:spPr>
        <p:txBody>
          <a:bodyPr>
            <a:noAutofit/>
          </a:bodyPr>
          <a:lstStyle/>
          <a:p>
            <a:pPr algn="l"/>
            <a:r>
              <a:rPr lang="th-TH" dirty="0" smtClean="0"/>
              <a:t>ประชุม  </a:t>
            </a:r>
            <a:r>
              <a:rPr lang="en-US" dirty="0"/>
              <a:t>ENH-PTT-Pigging On Web 2018 </a:t>
            </a:r>
          </a:p>
          <a:p>
            <a:pPr algn="l"/>
            <a:r>
              <a:rPr lang="th-TH" dirty="0" smtClean="0"/>
              <a:t>วัน</a:t>
            </a:r>
            <a:r>
              <a:rPr lang="th-TH" dirty="0"/>
              <a:t>อังคารที่ 11 ธ.ค. 2018 เวลา 9.30-12.00 น. ศูนย์ปฏิบัติการท่อ</a:t>
            </a:r>
            <a:r>
              <a:rPr lang="th-TH" dirty="0" smtClean="0"/>
              <a:t>ชลบุรี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902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7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FEA8AB-03E6-402E-820E-A07C615A084A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th-TH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6869" y="1340768"/>
            <a:ext cx="8340725" cy="5328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th-TH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เพื่อ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Kick off </a:t>
            </a:r>
            <a:r>
              <a:rPr lang="th-TH" dirty="0">
                <a:latin typeface="Tahoma" panose="020B0604030504040204" pitchFamily="34" charset="0"/>
                <a:ea typeface="Times New Roman" panose="02020603050405020304" pitchFamily="18" charset="0"/>
              </a:rPr>
              <a:t>ระบบงานอย่างเป็น</a:t>
            </a:r>
            <a:r>
              <a:rPr lang="th-TH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ทางการ</a:t>
            </a:r>
          </a:p>
          <a:p>
            <a:pPr marL="342900" indent="-342900">
              <a:buAutoNum type="arabicPeriod"/>
            </a:pPr>
            <a:r>
              <a:rPr lang="th-TH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ติดตาม</a:t>
            </a:r>
            <a:r>
              <a:rPr lang="th-TH" dirty="0">
                <a:latin typeface="Tahoma" panose="020B0604030504040204" pitchFamily="34" charset="0"/>
                <a:ea typeface="Times New Roman" panose="02020603050405020304" pitchFamily="18" charset="0"/>
              </a:rPr>
              <a:t>ความคืบหน้าของงานส่วนที่งานที่ดำเนินตามขอบเขตงาน</a:t>
            </a:r>
            <a:r>
              <a:rPr lang="th-TH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ปรับปรุง</a:t>
            </a:r>
            <a:endParaRPr lang="en-US" dirty="0" smtClean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Review </a:t>
            </a:r>
            <a:r>
              <a:rPr lang="th-TH" dirty="0">
                <a:latin typeface="Tahoma" panose="020B0604030504040204" pitchFamily="34" charset="0"/>
                <a:ea typeface="Times New Roman" panose="02020603050405020304" pitchFamily="18" charset="0"/>
              </a:rPr>
              <a:t>เอกสาร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Requirement &amp; design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spec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eview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scope </a:t>
            </a:r>
            <a:r>
              <a:rPr lang="th-TH" dirty="0">
                <a:latin typeface="Tahoma" panose="020B0604030504040204" pitchFamily="34" charset="0"/>
                <a:ea typeface="Times New Roman" panose="02020603050405020304" pitchFamily="18" charset="0"/>
              </a:rPr>
              <a:t>ของงานที่จะ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ENH </a:t>
            </a:r>
            <a:r>
              <a:rPr lang="th-TH" dirty="0">
                <a:latin typeface="Tahoma" panose="020B0604030504040204" pitchFamily="34" charset="0"/>
                <a:ea typeface="Times New Roman" panose="02020603050405020304" pitchFamily="18" charset="0"/>
              </a:rPr>
              <a:t>ปี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2019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FEA8AB-03E6-402E-820E-A07C615A084A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Overall </a:t>
            </a:r>
            <a:r>
              <a:rPr lang="en-US">
                <a:ea typeface="Tahoma"/>
              </a:rPr>
              <a:t>Project Status</a:t>
            </a:r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7252929" y="476672"/>
            <a:ext cx="1076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On Schedule</a:t>
            </a:r>
            <a:endParaRPr lang="th-TH" sz="900"/>
          </a:p>
        </p:txBody>
      </p:sp>
      <p:sp>
        <p:nvSpPr>
          <p:cNvPr id="9" name="TextBox 8"/>
          <p:cNvSpPr txBox="1"/>
          <p:nvPr/>
        </p:nvSpPr>
        <p:spPr>
          <a:xfrm>
            <a:off x="7262297" y="713319"/>
            <a:ext cx="2014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Behind Schedule but Manageable</a:t>
            </a:r>
            <a:endParaRPr lang="th-TH" sz="900"/>
          </a:p>
        </p:txBody>
      </p:sp>
      <p:sp>
        <p:nvSpPr>
          <p:cNvPr id="10" name="TextBox 9"/>
          <p:cNvSpPr txBox="1"/>
          <p:nvPr/>
        </p:nvSpPr>
        <p:spPr>
          <a:xfrm>
            <a:off x="7262297" y="965920"/>
            <a:ext cx="2206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Show Stopper</a:t>
            </a:r>
            <a:endParaRPr lang="th-TH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2AF22-BFD4-4190-8F26-3A7622E0155A}"/>
              </a:ext>
            </a:extLst>
          </p:cNvPr>
          <p:cNvSpPr/>
          <p:nvPr/>
        </p:nvSpPr>
        <p:spPr>
          <a:xfrm>
            <a:off x="7091922" y="486100"/>
            <a:ext cx="180000" cy="180000"/>
          </a:xfrm>
          <a:prstGeom prst="ellipse">
            <a:avLst/>
          </a:prstGeom>
          <a:solidFill>
            <a:srgbClr val="00B05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755726-CAD6-4FF9-BF6E-36595B4DA9DF}"/>
              </a:ext>
            </a:extLst>
          </p:cNvPr>
          <p:cNvSpPr/>
          <p:nvPr/>
        </p:nvSpPr>
        <p:spPr>
          <a:xfrm>
            <a:off x="7093724" y="972584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63888" y="639725"/>
            <a:ext cx="2880320" cy="383460"/>
          </a:xfrm>
          <a:prstGeom prst="rect">
            <a:avLst/>
          </a:prstGeom>
          <a:solidFill>
            <a:schemeClr val="bg1">
              <a:lumMod val="65000"/>
              <a:alpha val="43137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marL="128588" indent="-128588" defTabSz="51435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600" b="1" kern="0" dirty="0">
                <a:solidFill>
                  <a:srgbClr val="00B050"/>
                </a:solidFill>
                <a:cs typeface="Arial" panose="020B0604020202020204" pitchFamily="34" charset="0"/>
              </a:rPr>
              <a:t>Actual </a:t>
            </a:r>
            <a:r>
              <a:rPr lang="en-US" sz="1600" b="1" kern="0" dirty="0" smtClean="0">
                <a:solidFill>
                  <a:srgbClr val="00B050"/>
                </a:solidFill>
                <a:cs typeface="Arial" panose="020B0604020202020204" pitchFamily="34" charset="0"/>
              </a:rPr>
              <a:t>50%</a:t>
            </a:r>
            <a:r>
              <a:rPr lang="th-TH" sz="1600" b="1" kern="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US" sz="1600" b="1" kern="0" dirty="0">
                <a:solidFill>
                  <a:srgbClr val="00B050"/>
                </a:solidFill>
                <a:cs typeface="Arial" panose="020B0604020202020204" pitchFamily="34" charset="0"/>
              </a:rPr>
              <a:t>/ Plan </a:t>
            </a:r>
            <a:r>
              <a:rPr lang="en-US" sz="1600" b="1" kern="0" dirty="0">
                <a:solidFill>
                  <a:srgbClr val="00B050"/>
                </a:solidFill>
                <a:cs typeface="Arial" panose="020B0604020202020204" pitchFamily="34" charset="0"/>
              </a:rPr>
              <a:t>3</a:t>
            </a:r>
            <a:r>
              <a:rPr lang="en-US" sz="1600" b="1" kern="0" dirty="0" smtClean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sz="1600" b="1" kern="0" dirty="0" smtClean="0">
                <a:solidFill>
                  <a:srgbClr val="00B050"/>
                </a:solidFill>
                <a:cs typeface="Arial" panose="020B0604020202020204" pitchFamily="34" charset="0"/>
              </a:rPr>
              <a:t>%</a:t>
            </a:r>
            <a:endParaRPr lang="th-TH" sz="1600" b="1" kern="0" dirty="0">
              <a:solidFill>
                <a:srgbClr val="00B050"/>
              </a:solidFill>
              <a:cs typeface="Angsana New" pitchFamily="18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B8A3E2-457E-4075-A6A3-11CA2752220A}"/>
              </a:ext>
            </a:extLst>
          </p:cNvPr>
          <p:cNvSpPr/>
          <p:nvPr/>
        </p:nvSpPr>
        <p:spPr>
          <a:xfrm>
            <a:off x="6131540" y="676014"/>
            <a:ext cx="252000" cy="252000"/>
          </a:xfrm>
          <a:prstGeom prst="ellipse">
            <a:avLst/>
          </a:prstGeom>
          <a:solidFill>
            <a:srgbClr val="00B05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8A3E2-457E-4075-A6A3-11CA2752220A}"/>
              </a:ext>
            </a:extLst>
          </p:cNvPr>
          <p:cNvSpPr/>
          <p:nvPr/>
        </p:nvSpPr>
        <p:spPr>
          <a:xfrm>
            <a:off x="7090959" y="726313"/>
            <a:ext cx="180000" cy="180000"/>
          </a:xfrm>
          <a:prstGeom prst="ellipse">
            <a:avLst/>
          </a:prstGeom>
          <a:solidFill>
            <a:srgbClr val="FFFF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755726-CAD6-4FF9-BF6E-36595B4DA9DF}"/>
              </a:ext>
            </a:extLst>
          </p:cNvPr>
          <p:cNvSpPr/>
          <p:nvPr/>
        </p:nvSpPr>
        <p:spPr>
          <a:xfrm>
            <a:off x="6349236" y="1029312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9304" y="1271178"/>
          <a:ext cx="8162321" cy="49092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0340">
                  <a:extLst>
                    <a:ext uri="{9D8B030D-6E8A-4147-A177-3AD203B41FA5}">
                      <a16:colId xmlns:a16="http://schemas.microsoft.com/office/drawing/2014/main" val="499528511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2931325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1945316251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55829783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795647562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984903311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48666891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17545010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751594889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974854008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664467915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86006069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314963184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934913800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368897525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471626022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9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10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Nov-18</a:t>
                      </a:r>
                      <a:endParaRPr lang="th-T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Dec-18</a:t>
                      </a:r>
                      <a:endParaRPr lang="th-T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Jan-19</a:t>
                      </a:r>
                      <a:endParaRPr lang="th-T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Feb-19</a:t>
                      </a:r>
                      <a:endParaRPr lang="th-T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Mar-19</a:t>
                      </a:r>
                      <a:endParaRPr lang="th-TH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27315"/>
                  </a:ext>
                </a:extLst>
              </a:tr>
              <a:tr h="124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W4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W4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W4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W4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W3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W4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44203"/>
                  </a:ext>
                </a:extLst>
              </a:tr>
              <a:tr h="4309149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72860"/>
                  </a:ext>
                </a:extLst>
              </a:tr>
            </a:tbl>
          </a:graphicData>
        </a:graphic>
      </p:graphicFrame>
      <p:sp>
        <p:nvSpPr>
          <p:cNvPr id="44" name="Chevron 43"/>
          <p:cNvSpPr/>
          <p:nvPr/>
        </p:nvSpPr>
        <p:spPr>
          <a:xfrm>
            <a:off x="1097228" y="2051019"/>
            <a:ext cx="1722171" cy="5264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Requirement </a:t>
            </a:r>
            <a:r>
              <a:rPr lang="en-US" sz="11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</a:t>
            </a:r>
            <a:endParaRPr lang="th-TH" sz="1100" dirty="0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1097229" y="2843316"/>
            <a:ext cx="3181807" cy="5264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Development</a:t>
            </a:r>
            <a:endParaRPr lang="th-TH" sz="1100" dirty="0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285593" y="4042156"/>
            <a:ext cx="736276" cy="5264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</a:t>
            </a:r>
            <a:endParaRPr lang="th-TH" sz="1100" dirty="0">
              <a:solidFill>
                <a:schemeClr val="tx1"/>
              </a:solidFill>
            </a:endParaRPr>
          </a:p>
        </p:txBody>
      </p:sp>
      <p:sp>
        <p:nvSpPr>
          <p:cNvPr id="51" name="5-Point Star 51">
            <a:extLst>
              <a:ext uri="{FF2B5EF4-FFF2-40B4-BE49-F238E27FC236}">
                <a16:creationId xmlns:a16="http://schemas.microsoft.com/office/drawing/2014/main" id="{60100054-4FC6-4130-8B86-F6D5894FB5C6}"/>
              </a:ext>
            </a:extLst>
          </p:cNvPr>
          <p:cNvSpPr/>
          <p:nvPr/>
        </p:nvSpPr>
        <p:spPr bwMode="auto">
          <a:xfrm>
            <a:off x="5932845" y="4137115"/>
            <a:ext cx="278187" cy="26409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2667000" y="2148942"/>
            <a:ext cx="212261" cy="314781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21621" y="2152443"/>
            <a:ext cx="26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Confirm Requirement &amp; Design</a:t>
            </a:r>
            <a:endParaRPr lang="th-TH" sz="1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63C0AB-DD62-42A6-BF24-09C40C4FA904}"/>
              </a:ext>
            </a:extLst>
          </p:cNvPr>
          <p:cNvCxnSpPr>
            <a:cxnSpLocks/>
          </p:cNvCxnSpPr>
          <p:nvPr/>
        </p:nvCxnSpPr>
        <p:spPr>
          <a:xfrm flipH="1">
            <a:off x="2579622" y="1628514"/>
            <a:ext cx="6568" cy="425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10">
            <a:extLst>
              <a:ext uri="{FF2B5EF4-FFF2-40B4-BE49-F238E27FC236}">
                <a16:creationId xmlns:a16="http://schemas.microsoft.com/office/drawing/2014/main" id="{91A3FBBE-E8FB-487B-94E2-94CE1780AD05}"/>
              </a:ext>
            </a:extLst>
          </p:cNvPr>
          <p:cNvSpPr/>
          <p:nvPr/>
        </p:nvSpPr>
        <p:spPr>
          <a:xfrm>
            <a:off x="461447" y="5881750"/>
            <a:ext cx="877454" cy="2987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are here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24280" y="5267280"/>
            <a:ext cx="3042013" cy="844657"/>
            <a:chOff x="5787487" y="4969002"/>
            <a:chExt cx="3042013" cy="844657"/>
          </a:xfrm>
        </p:grpSpPr>
        <p:sp>
          <p:nvSpPr>
            <p:cNvPr id="57" name="Round Same Side Corner Rectangle 56"/>
            <p:cNvSpPr/>
            <p:nvPr/>
          </p:nvSpPr>
          <p:spPr>
            <a:xfrm>
              <a:off x="5787487" y="4969002"/>
              <a:ext cx="3042013" cy="84465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02390" y="5152556"/>
              <a:ext cx="2034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Activity </a:t>
              </a:r>
              <a:r>
                <a:rPr lang="th-TH" sz="1050" dirty="0"/>
                <a:t>ที่ </a:t>
              </a:r>
              <a:r>
                <a:rPr lang="en-US" sz="1050" dirty="0"/>
                <a:t>Key-User PTT </a:t>
              </a:r>
              <a:r>
                <a:rPr lang="th-TH" sz="1050" dirty="0"/>
                <a:t>เข้าร่วม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99082" y="5454300"/>
              <a:ext cx="2082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Activity</a:t>
              </a:r>
              <a:r>
                <a:rPr lang="th-TH" sz="1050" dirty="0"/>
                <a:t> เฉพาะ </a:t>
              </a:r>
              <a:r>
                <a:rPr lang="en-US" sz="1050" dirty="0"/>
                <a:t>PTT Digital </a:t>
              </a:r>
              <a:r>
                <a:rPr lang="en-US" sz="1050" dirty="0" smtClean="0"/>
                <a:t>&amp; INT</a:t>
              </a:r>
              <a:endParaRPr lang="th-TH" sz="1050" dirty="0"/>
            </a:p>
          </p:txBody>
        </p:sp>
        <p:sp>
          <p:nvSpPr>
            <p:cNvPr id="60" name="Chevron 59"/>
            <p:cNvSpPr/>
            <p:nvPr/>
          </p:nvSpPr>
          <p:spPr>
            <a:xfrm>
              <a:off x="5938005" y="5194930"/>
              <a:ext cx="447070" cy="17686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Chevron 60"/>
            <p:cNvSpPr/>
            <p:nvPr/>
          </p:nvSpPr>
          <p:spPr>
            <a:xfrm>
              <a:off x="5938005" y="5531354"/>
              <a:ext cx="447070" cy="176862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Chevron 29"/>
          <p:cNvSpPr/>
          <p:nvPr/>
        </p:nvSpPr>
        <p:spPr>
          <a:xfrm>
            <a:off x="4048218" y="2843316"/>
            <a:ext cx="1237375" cy="5264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UAT</a:t>
            </a:r>
            <a:endParaRPr lang="th-TH" sz="1000" dirty="0">
              <a:solidFill>
                <a:schemeClr val="tx1"/>
              </a:solidFill>
            </a:endParaRPr>
          </a:p>
        </p:txBody>
      </p:sp>
      <p:sp>
        <p:nvSpPr>
          <p:cNvPr id="63" name="Diamond 35"/>
          <p:cNvSpPr/>
          <p:nvPr/>
        </p:nvSpPr>
        <p:spPr>
          <a:xfrm>
            <a:off x="5166171" y="2900837"/>
            <a:ext cx="196734" cy="314781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3753" y="1408491"/>
            <a:ext cx="5372344" cy="256879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defTabSz="514350">
              <a:defRPr/>
            </a:pPr>
            <a:endParaRPr lang="en-US" sz="1000" kern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7160"/>
              </p:ext>
            </p:extLst>
          </p:nvPr>
        </p:nvGraphicFramePr>
        <p:xfrm>
          <a:off x="108061" y="1498960"/>
          <a:ext cx="5291091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638">
                  <a:extLst>
                    <a:ext uri="{9D8B030D-6E8A-4147-A177-3AD203B41FA5}">
                      <a16:colId xmlns:a16="http://schemas.microsoft.com/office/drawing/2014/main" val="3680826385"/>
                    </a:ext>
                  </a:extLst>
                </a:gridCol>
              </a:tblGrid>
              <a:tr h="22199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No.</a:t>
                      </a:r>
                      <a:endParaRPr lang="th-TH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+mj-lt"/>
                        </a:rPr>
                        <a:t>Activities</a:t>
                      </a:r>
                      <a:endParaRPr lang="th-TH" sz="11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Status</a:t>
                      </a:r>
                      <a:endParaRPr lang="th-TH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Due</a:t>
                      </a:r>
                      <a:r>
                        <a:rPr lang="en-US" sz="1100" baseline="0" dirty="0">
                          <a:latin typeface="+mj-lt"/>
                        </a:rPr>
                        <a:t> date</a:t>
                      </a:r>
                      <a:endParaRPr lang="th-TH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j-lt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นำส่ง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Requirement &amp; Design Spec. Document </a:t>
                      </a:r>
                      <a:r>
                        <a:rPr kumimoji="0" lang="th-TH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ให้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Key user review</a:t>
                      </a:r>
                      <a:endParaRPr lang="th-TH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11-12-2018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7606192"/>
                  </a:ext>
                </a:extLst>
              </a:tr>
              <a:tr h="35048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+mn-cs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Confirm</a:t>
                      </a:r>
                      <a:r>
                        <a:rPr lang="en-US" sz="1100" baseline="0" dirty="0" smtClean="0"/>
                        <a:t> Requirement &amp; Design Spec document</a:t>
                      </a:r>
                      <a:endParaRPr lang="th-TH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13-12-2018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1724956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+mn-cs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Start Build Application</a:t>
                      </a:r>
                      <a:endParaRPr lang="th-TH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30-11-2018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6377868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+mn-cs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dirty="0" smtClean="0"/>
                        <a:t>อยู่ระหว่างการ</a:t>
                      </a:r>
                      <a:r>
                        <a:rPr lang="th-TH" sz="1100" baseline="0" dirty="0" smtClean="0"/>
                        <a:t> </a:t>
                      </a:r>
                      <a:r>
                        <a:rPr lang="en-US" sz="1100" baseline="0" dirty="0" smtClean="0"/>
                        <a:t>Build Application</a:t>
                      </a:r>
                      <a:endParaRPr lang="th-TH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11-12-2018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1921158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79186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Project Status</a:t>
            </a:r>
            <a:endParaRPr lang="th-TH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5485040" y="1452052"/>
            <a:ext cx="3563888" cy="253439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square" lIns="50900" tIns="25004" rIns="50900" bIns="25004" anchor="t"/>
          <a:lstStyle/>
          <a:p>
            <a:pPr>
              <a:spcBef>
                <a:spcPct val="20000"/>
              </a:spcBef>
              <a:buClr>
                <a:prstClr val="black"/>
              </a:buClr>
            </a:pPr>
            <a:r>
              <a:rPr lang="en-US" sz="1000" b="1" u="sng" dirty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Open Issues:</a:t>
            </a:r>
          </a:p>
          <a:p>
            <a:pPr marL="42863" indent="-171450">
              <a:spcBef>
                <a:spcPct val="20000"/>
              </a:spcBef>
              <a:buClr>
                <a:prstClr val="black"/>
              </a:buClr>
              <a:buFont typeface="+mj-lt"/>
              <a:buAutoNum type="arabicPeriod"/>
            </a:pPr>
            <a:endParaRPr lang="th-TH" sz="1000" dirty="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2863" indent="-171450">
              <a:spcBef>
                <a:spcPct val="20000"/>
              </a:spcBef>
              <a:buClr>
                <a:prstClr val="black"/>
              </a:buClr>
              <a:buFont typeface="+mj-lt"/>
              <a:buAutoNum type="arabicPeriod"/>
            </a:pPr>
            <a:endParaRPr lang="en-US" sz="1000" dirty="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62427" y="1176148"/>
            <a:ext cx="5373669" cy="288000"/>
          </a:xfrm>
          <a:prstGeom prst="rect">
            <a:avLst/>
          </a:prstGeom>
          <a:solidFill>
            <a:srgbClr val="00BBEE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marL="128588" indent="-128588" defTabSz="51435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>
                <a:solidFill>
                  <a:srgbClr val="FFFFFF"/>
                </a:solidFill>
                <a:cs typeface="Arial" panose="020B0604020202020204" pitchFamily="34" charset="0"/>
              </a:rPr>
              <a:t>Major Work Progress                                               </a:t>
            </a:r>
            <a:r>
              <a:rPr lang="en-US" sz="1200" b="1" ker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th-TH" sz="1200" b="1" kern="0">
              <a:solidFill>
                <a:schemeClr val="bg1"/>
              </a:solidFill>
              <a:cs typeface="Angsana New" pitchFamily="18" charset="-34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485040" y="1167576"/>
            <a:ext cx="3569153" cy="288000"/>
          </a:xfrm>
          <a:prstGeom prst="rect">
            <a:avLst/>
          </a:prstGeom>
          <a:solidFill>
            <a:srgbClr val="00BBEE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marL="128588" indent="-128588" defTabSz="51435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>
                <a:solidFill>
                  <a:srgbClr val="FFFFFF"/>
                </a:solidFill>
                <a:cs typeface="Arial" panose="020B0604020202020204" pitchFamily="34" charset="0"/>
              </a:rPr>
              <a:t>Open Issues / Risks</a:t>
            </a:r>
            <a:endParaRPr lang="th-TH" sz="1200" b="1" kern="0">
              <a:solidFill>
                <a:srgbClr val="FFFFFF"/>
              </a:solidFill>
              <a:cs typeface="Angsana New" pitchFamily="18" charset="-34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555512" y="1505380"/>
            <a:ext cx="2820428" cy="236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/>
          <a:p>
            <a:pPr marL="42863" indent="-171450">
              <a:spcBef>
                <a:spcPct val="20000"/>
              </a:spcBef>
              <a:buClr>
                <a:prstClr val="black"/>
              </a:buClr>
              <a:buFont typeface="+mj-lt"/>
              <a:buAutoNum type="arabicPeriod"/>
            </a:pPr>
            <a:endParaRPr lang="en-US" sz="110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485040" y="4040499"/>
            <a:ext cx="3563888" cy="288000"/>
          </a:xfrm>
          <a:prstGeom prst="rect">
            <a:avLst/>
          </a:prstGeom>
          <a:solidFill>
            <a:srgbClr val="00BBEE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marL="128588" indent="-128588" defTabSz="51435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>
                <a:solidFill>
                  <a:srgbClr val="FFFFFF"/>
                </a:solidFill>
                <a:cs typeface="Arial" panose="020B0604020202020204" pitchFamily="34" charset="0"/>
              </a:rPr>
              <a:t>Decision / Support Needs</a:t>
            </a:r>
            <a:endParaRPr lang="th-TH" sz="1200" b="1" kern="0">
              <a:solidFill>
                <a:srgbClr val="FFFFFF"/>
              </a:solidFill>
              <a:cs typeface="Angsana New" pitchFamily="18" charset="-34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6756017" y="620625"/>
            <a:ext cx="199326" cy="193846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Flowchart: Connector 66"/>
          <p:cNvSpPr/>
          <p:nvPr/>
        </p:nvSpPr>
        <p:spPr>
          <a:xfrm>
            <a:off x="7552840" y="620625"/>
            <a:ext cx="199326" cy="193846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Flowchart: Connector 67"/>
          <p:cNvSpPr/>
          <p:nvPr/>
        </p:nvSpPr>
        <p:spPr>
          <a:xfrm>
            <a:off x="8273046" y="634278"/>
            <a:ext cx="199326" cy="193846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/>
          <p:cNvSpPr txBox="1"/>
          <p:nvPr/>
        </p:nvSpPr>
        <p:spPr>
          <a:xfrm>
            <a:off x="6608657" y="846370"/>
            <a:ext cx="494046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00"/>
              <a:t>On Plan</a:t>
            </a:r>
            <a:endParaRPr lang="th-TH" sz="700"/>
          </a:p>
        </p:txBody>
      </p:sp>
      <p:sp>
        <p:nvSpPr>
          <p:cNvPr id="71" name="TextBox 70"/>
          <p:cNvSpPr txBox="1"/>
          <p:nvPr/>
        </p:nvSpPr>
        <p:spPr>
          <a:xfrm>
            <a:off x="7162315" y="834634"/>
            <a:ext cx="93807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Behind Schedule</a:t>
            </a:r>
          </a:p>
          <a:p>
            <a:pPr algn="ctr"/>
            <a:r>
              <a:rPr lang="en-US" sz="800"/>
              <a:t>but Manageable</a:t>
            </a:r>
            <a:endParaRPr lang="th-TH" sz="800"/>
          </a:p>
        </p:txBody>
      </p:sp>
      <p:sp>
        <p:nvSpPr>
          <p:cNvPr id="72" name="TextBox 71"/>
          <p:cNvSpPr txBox="1"/>
          <p:nvPr/>
        </p:nvSpPr>
        <p:spPr>
          <a:xfrm>
            <a:off x="8013968" y="862806"/>
            <a:ext cx="734496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00"/>
              <a:t>Show Stopper</a:t>
            </a:r>
            <a:endParaRPr lang="th-TH" sz="700"/>
          </a:p>
        </p:txBody>
      </p:sp>
      <p:sp>
        <p:nvSpPr>
          <p:cNvPr id="6" name="TextBox 5"/>
          <p:cNvSpPr txBox="1"/>
          <p:nvPr/>
        </p:nvSpPr>
        <p:spPr>
          <a:xfrm>
            <a:off x="2771800" y="1181648"/>
            <a:ext cx="225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Actual </a:t>
            </a:r>
            <a:r>
              <a:rPr lang="en-US" sz="1200" b="1" dirty="0" smtClean="0">
                <a:solidFill>
                  <a:schemeClr val="bg1"/>
                </a:solidFill>
              </a:rPr>
              <a:t>50</a:t>
            </a:r>
            <a:r>
              <a:rPr lang="en-US" sz="1200" b="1" dirty="0">
                <a:solidFill>
                  <a:schemeClr val="bg1"/>
                </a:solidFill>
              </a:rPr>
              <a:t>% / Plan </a:t>
            </a:r>
            <a:r>
              <a:rPr lang="en-US" sz="1200" b="1" dirty="0" smtClean="0">
                <a:solidFill>
                  <a:schemeClr val="bg1"/>
                </a:solidFill>
              </a:rPr>
              <a:t>30</a:t>
            </a:r>
            <a:r>
              <a:rPr lang="en-US" sz="1200" b="1" dirty="0">
                <a:solidFill>
                  <a:schemeClr val="bg1"/>
                </a:solidFill>
              </a:rPr>
              <a:t>%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75" name="Date Placeholder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th-TH" sz="800">
                <a:cs typeface="+mn-cs"/>
              </a:rPr>
              <a:t>20/07/61</a:t>
            </a:r>
            <a:endParaRPr lang="en-US" sz="800">
              <a:cs typeface="+mn-cs"/>
            </a:endParaRPr>
          </a:p>
        </p:txBody>
      </p:sp>
      <p:sp>
        <p:nvSpPr>
          <p:cNvPr id="7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604979" y="6554708"/>
            <a:ext cx="425231" cy="258668"/>
          </a:xfrm>
        </p:spPr>
        <p:txBody>
          <a:bodyPr/>
          <a:lstStyle/>
          <a:p>
            <a:fld id="{F02D9019-5F91-4184-B545-F0379B6D6BC9}" type="slidenum">
              <a:rPr lang="en-US" smtClean="0"/>
              <a:t>4</a:t>
            </a:fld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485040" y="4328499"/>
            <a:ext cx="3563888" cy="212007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square" lIns="50900" tIns="25004" rIns="50900" bIns="25004" anchor="t"/>
          <a:lstStyle/>
          <a:p>
            <a:pPr>
              <a:spcBef>
                <a:spcPct val="20000"/>
              </a:spcBef>
              <a:buClr>
                <a:prstClr val="black"/>
              </a:buClr>
            </a:pPr>
            <a:endParaRPr lang="en-GB" sz="1000" dirty="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2427" y="4026604"/>
            <a:ext cx="5373670" cy="278512"/>
          </a:xfrm>
          <a:prstGeom prst="rect">
            <a:avLst/>
          </a:prstGeom>
          <a:solidFill>
            <a:srgbClr val="00BBEE"/>
          </a:solidFill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marL="128588" indent="-128588" defTabSz="51435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  <a:cs typeface="Arial" panose="020B0604020202020204" pitchFamily="34" charset="0"/>
              </a:rPr>
              <a:t>Planning for Next Period</a:t>
            </a:r>
            <a:endParaRPr lang="th-TH" sz="1200" b="1" kern="0" dirty="0">
              <a:solidFill>
                <a:srgbClr val="FFFFFF"/>
              </a:solidFill>
              <a:cs typeface="Angsana New" pitchFamily="18" charset="-34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26052"/>
              </p:ext>
            </p:extLst>
          </p:nvPr>
        </p:nvGraphicFramePr>
        <p:xfrm>
          <a:off x="97383" y="4383915"/>
          <a:ext cx="5301769" cy="16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77">
                  <a:extLst>
                    <a:ext uri="{9D8B030D-6E8A-4147-A177-3AD203B41FA5}">
                      <a16:colId xmlns:a16="http://schemas.microsoft.com/office/drawing/2014/main" val="3647505261"/>
                    </a:ext>
                  </a:extLst>
                </a:gridCol>
                <a:gridCol w="259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No.</a:t>
                      </a:r>
                      <a:endParaRPr lang="th-TH" sz="11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  <a:endParaRPr lang="th-TH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Action</a:t>
                      </a:r>
                      <a:r>
                        <a:rPr lang="en-US" sz="1100" baseline="0"/>
                        <a:t> by</a:t>
                      </a:r>
                      <a:endParaRPr lang="th-TH" sz="11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Target Date</a:t>
                      </a:r>
                      <a:endParaRPr lang="th-TH" sz="11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System Integration Test (SIT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Agile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kern="1200" noProof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24-12-2018</a:t>
                      </a:r>
                      <a:endParaRPr lang="en-US" sz="1100" strike="noStrike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7939"/>
                  </a:ext>
                </a:extLst>
              </a:tr>
              <a:tr h="2230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 smtClean="0">
                          <a:latin typeface="+mj-lt"/>
                        </a:rPr>
                        <a:t>นำส่ง</a:t>
                      </a:r>
                      <a:r>
                        <a:rPr lang="th-TH" sz="1100" baseline="0" dirty="0" smtClean="0">
                          <a:latin typeface="+mj-lt"/>
                        </a:rPr>
                        <a:t> </a:t>
                      </a:r>
                      <a:r>
                        <a:rPr lang="en-US" sz="1100" baseline="0" dirty="0" smtClean="0">
                          <a:latin typeface="+mj-lt"/>
                        </a:rPr>
                        <a:t>Test script </a:t>
                      </a:r>
                      <a:r>
                        <a:rPr lang="th-TH" sz="1100" baseline="0" dirty="0" smtClean="0">
                          <a:latin typeface="+mj-lt"/>
                        </a:rPr>
                        <a:t>สำหรับ </a:t>
                      </a:r>
                      <a:r>
                        <a:rPr lang="en-US" sz="1100" baseline="0" dirty="0" smtClean="0">
                          <a:latin typeface="+mj-lt"/>
                        </a:rPr>
                        <a:t>UAT</a:t>
                      </a:r>
                      <a:endParaRPr lang="th-TH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PTT Digital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kern="1200" noProof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25-12-2018</a:t>
                      </a:r>
                      <a:endParaRPr lang="en-US" sz="1100" strike="noStrike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57336"/>
                  </a:ext>
                </a:extLst>
              </a:tr>
              <a:tr h="4034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 smtClean="0">
                          <a:latin typeface="+mj-lt"/>
                        </a:rPr>
                        <a:t>นัดทำ </a:t>
                      </a:r>
                      <a:r>
                        <a:rPr lang="en-US" sz="1100" dirty="0" smtClean="0">
                          <a:latin typeface="+mj-lt"/>
                        </a:rPr>
                        <a:t>User Acceptance Test (UAT) #1 </a:t>
                      </a:r>
                      <a:r>
                        <a:rPr lang="th-TH" sz="1100" dirty="0" smtClean="0">
                          <a:latin typeface="+mj-lt"/>
                        </a:rPr>
                        <a:t>ส่วนงาน </a:t>
                      </a:r>
                      <a:r>
                        <a:rPr lang="en-US" sz="1100" dirty="0" smtClean="0">
                          <a:latin typeface="+mj-lt"/>
                        </a:rPr>
                        <a:t>Override </a:t>
                      </a:r>
                      <a:r>
                        <a:rPr lang="th-TH" sz="1100" dirty="0" smtClean="0">
                          <a:latin typeface="+mj-lt"/>
                        </a:rPr>
                        <a:t>วันที่ 6/12/2018 50 </a:t>
                      </a:r>
                      <a:endParaRPr lang="th-TH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PTT</a:t>
                      </a:r>
                      <a:endParaRPr lang="th-TH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kern="1200" noProof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7-01-2019</a:t>
                      </a:r>
                      <a:endParaRPr lang="en-US" sz="1100" strike="noStrike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27" y="4305116"/>
            <a:ext cx="5374187" cy="2143457"/>
          </a:xfrm>
          <a:prstGeom prst="rect">
            <a:avLst/>
          </a:prstGeom>
          <a:noFill/>
          <a:ln w="12700" algn="ctr">
            <a:solidFill>
              <a:srgbClr val="00BBEE"/>
            </a:solidFill>
            <a:miter lim="800000"/>
            <a:headEnd/>
            <a:tailEnd/>
          </a:ln>
        </p:spPr>
        <p:txBody>
          <a:bodyPr wrap="none" lIns="50900" tIns="25004" rIns="50900" bIns="25004" anchor="ctr"/>
          <a:lstStyle/>
          <a:p>
            <a:pPr defTabSz="514350">
              <a:defRPr/>
            </a:pPr>
            <a:endParaRPr lang="en-US" sz="1000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4975058" y="1197239"/>
            <a:ext cx="199326" cy="193846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26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lide Number Placeholder 4"/>
          <p:cNvSpPr txBox="1">
            <a:spLocks/>
          </p:cNvSpPr>
          <p:nvPr/>
        </p:nvSpPr>
        <p:spPr>
          <a:xfrm>
            <a:off x="8564137" y="6350000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th-TH" dirty="0"/>
              <a:t>- </a:t>
            </a:r>
            <a:fld id="{AFF9C0FA-AF37-43E7-92CD-28F61A51012E}" type="slidenum">
              <a:rPr lang="th-TH" smtClean="0"/>
              <a:pPr>
                <a:defRPr/>
              </a:pPr>
              <a:t>5</a:t>
            </a:fld>
            <a:r>
              <a:rPr lang="th-TH" dirty="0"/>
              <a:t> -</a:t>
            </a:r>
          </a:p>
        </p:txBody>
      </p:sp>
      <p:sp>
        <p:nvSpPr>
          <p:cNvPr id="1326" name="Content Placeholder 3"/>
          <p:cNvSpPr txBox="1">
            <a:spLocks/>
          </p:cNvSpPr>
          <p:nvPr/>
        </p:nvSpPr>
        <p:spPr bwMode="auto">
          <a:xfrm>
            <a:off x="91494" y="951406"/>
            <a:ext cx="8584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77558" y="0"/>
            <a:ext cx="6314318" cy="5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r" fontAlgn="base">
              <a:spcBef>
                <a:spcPct val="0"/>
              </a:spcBef>
              <a:spcAft>
                <a:spcPct val="0"/>
              </a:spcAft>
              <a:buClrTx/>
              <a:buFontTx/>
              <a:defRPr b="0" kern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Arial" pitchFamily="34" charset="0"/>
              </a:defRPr>
            </a:lvl9pPr>
          </a:lstStyle>
          <a:p>
            <a:r>
              <a:rPr lang="en-US" dirty="0"/>
              <a:t>Out of scope </a:t>
            </a:r>
            <a:r>
              <a:rPr lang="th-TH" dirty="0"/>
              <a:t>ของงาน </a:t>
            </a:r>
            <a:r>
              <a:rPr lang="en-US" dirty="0"/>
              <a:t>ENH </a:t>
            </a:r>
            <a:r>
              <a:rPr lang="th-TH" dirty="0"/>
              <a:t>ปี 201</a:t>
            </a:r>
            <a:r>
              <a:rPr lang="en-US" sz="3200" dirty="0"/>
              <a:t>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07472"/>
              </p:ext>
            </p:extLst>
          </p:nvPr>
        </p:nvGraphicFramePr>
        <p:xfrm>
          <a:off x="309309" y="1089307"/>
          <a:ext cx="8148950" cy="259492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508838">
                  <a:extLst>
                    <a:ext uri="{9D8B030D-6E8A-4147-A177-3AD203B41FA5}">
                      <a16:colId xmlns:a16="http://schemas.microsoft.com/office/drawing/2014/main" val="1792343230"/>
                    </a:ext>
                  </a:extLst>
                </a:gridCol>
                <a:gridCol w="7640112">
                  <a:extLst>
                    <a:ext uri="{9D8B030D-6E8A-4147-A177-3AD203B41FA5}">
                      <a16:colId xmlns:a16="http://schemas.microsoft.com/office/drawing/2014/main" val="230505857"/>
                    </a:ext>
                  </a:extLst>
                </a:gridCol>
              </a:tblGrid>
              <a:tr h="351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No.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800" kern="90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หัวข้อ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72565"/>
                  </a:ext>
                </a:extLst>
              </a:tr>
              <a:tr h="1071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ปรับปรุงหน้าจอข้อมูลเส้นท่อ (</a:t>
                      </a: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Pipeline management) </a:t>
                      </a: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ให้รองรับการบริหารจัดการเอกสาร 5 หัวข้อ ได้แก่ </a:t>
                      </a: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PLQ, Philosophy, Plot Plan, PID </a:t>
                      </a: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และ </a:t>
                      </a: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PFD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751264"/>
                  </a:ext>
                </a:extLst>
              </a:tr>
              <a:tr h="663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ปรับปรุงตารางการแสดงผลของแผนงาน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151081"/>
                  </a:ext>
                </a:extLst>
              </a:tr>
              <a:tr h="508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thaiDi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ปรับปรุงการดาวโหลดเอกสารจากระบบ </a:t>
                      </a: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Document management </a:t>
                      </a:r>
                      <a:r>
                        <a:rPr lang="th-TH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 พศ. เปลี่ยนเป็นการแสดงผลตามข้อ </a:t>
                      </a:r>
                      <a:r>
                        <a:rPr lang="en-US" sz="2000" kern="90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2000" kern="900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3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lide Number Placeholder 4"/>
          <p:cNvSpPr txBox="1">
            <a:spLocks/>
          </p:cNvSpPr>
          <p:nvPr/>
        </p:nvSpPr>
        <p:spPr>
          <a:xfrm>
            <a:off x="8564137" y="6350000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th-TH" dirty="0"/>
              <a:t>- </a:t>
            </a:r>
            <a:fld id="{AFF9C0FA-AF37-43E7-92CD-28F61A51012E}" type="slidenum">
              <a:rPr lang="th-TH" smtClean="0"/>
              <a:pPr>
                <a:defRPr/>
              </a:pPr>
              <a:t>6</a:t>
            </a:fld>
            <a:r>
              <a:rPr lang="th-TH" dirty="0"/>
              <a:t> -</a:t>
            </a:r>
          </a:p>
        </p:txBody>
      </p:sp>
      <p:sp>
        <p:nvSpPr>
          <p:cNvPr id="1326" name="Content Placeholder 3"/>
          <p:cNvSpPr txBox="1">
            <a:spLocks/>
          </p:cNvSpPr>
          <p:nvPr/>
        </p:nvSpPr>
        <p:spPr bwMode="auto">
          <a:xfrm>
            <a:off x="207296" y="914400"/>
            <a:ext cx="8584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77558" y="0"/>
            <a:ext cx="6314318" cy="5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Review scope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ของงานที่จะ </a:t>
            </a: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ENH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ปี </a:t>
            </a:r>
            <a:r>
              <a:rPr lang="th-TH" sz="2800" b="0" kern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2019</a:t>
            </a:r>
            <a:endParaRPr lang="en-US" sz="2800" b="0" kern="0" dirty="0">
              <a:ln w="0"/>
              <a:solidFill>
                <a:schemeClr val="accent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29205"/>
              </p:ext>
            </p:extLst>
          </p:nvPr>
        </p:nvGraphicFramePr>
        <p:xfrm>
          <a:off x="309309" y="1089307"/>
          <a:ext cx="8254828" cy="507086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20207">
                  <a:extLst>
                    <a:ext uri="{9D8B030D-6E8A-4147-A177-3AD203B41FA5}">
                      <a16:colId xmlns:a16="http://schemas.microsoft.com/office/drawing/2014/main" val="1792343230"/>
                    </a:ext>
                  </a:extLst>
                </a:gridCol>
                <a:gridCol w="7534621">
                  <a:extLst>
                    <a:ext uri="{9D8B030D-6E8A-4147-A177-3AD203B41FA5}">
                      <a16:colId xmlns:a16="http://schemas.microsoft.com/office/drawing/2014/main" val="230505857"/>
                    </a:ext>
                  </a:extLst>
                </a:gridCol>
              </a:tblGrid>
              <a:tr h="412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NO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800" kern="90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หัวข้อ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72565"/>
                  </a:ext>
                </a:extLst>
              </a:tr>
              <a:tr h="35843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เก็บ </a:t>
                      </a:r>
                      <a:r>
                        <a:rPr lang="en-US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requirement </a:t>
                      </a:r>
                      <a:r>
                        <a:rPr lang="th-TH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งานปี 2019 จากทางคุณโต๊ะ จากการประชุมเมือวันที่ 23 ก.ค. 61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303550"/>
                  </a:ext>
                </a:extLst>
              </a:tr>
              <a:tr h="430031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แก้ไขแผนงาน  โดยเพิ่มการบันทึกข้อมูลในหน้าการสร้างแผน โดยกรอกข้อมูลเพิ่มเติมรายลูก ดังนี้ 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ให้นำ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Launch time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และ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Receiving time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ออก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75126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9" y="2442723"/>
            <a:ext cx="7226604" cy="29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lide Number Placeholder 4"/>
          <p:cNvSpPr txBox="1">
            <a:spLocks/>
          </p:cNvSpPr>
          <p:nvPr/>
        </p:nvSpPr>
        <p:spPr>
          <a:xfrm>
            <a:off x="8564137" y="6350000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th-TH" dirty="0"/>
              <a:t>- </a:t>
            </a:r>
            <a:fld id="{AFF9C0FA-AF37-43E7-92CD-28F61A51012E}" type="slidenum">
              <a:rPr lang="th-TH" smtClean="0"/>
              <a:pPr>
                <a:defRPr/>
              </a:pPr>
              <a:t>7</a:t>
            </a:fld>
            <a:r>
              <a:rPr lang="th-TH" dirty="0"/>
              <a:t> -</a:t>
            </a:r>
          </a:p>
        </p:txBody>
      </p:sp>
      <p:sp>
        <p:nvSpPr>
          <p:cNvPr id="1326" name="Content Placeholder 3"/>
          <p:cNvSpPr txBox="1">
            <a:spLocks/>
          </p:cNvSpPr>
          <p:nvPr/>
        </p:nvSpPr>
        <p:spPr bwMode="auto">
          <a:xfrm>
            <a:off x="207296" y="914400"/>
            <a:ext cx="8584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77558" y="0"/>
            <a:ext cx="6314318" cy="5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Review scope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ของงานที่จะ </a:t>
            </a: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ENH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ปี </a:t>
            </a:r>
            <a:r>
              <a:rPr lang="th-TH" sz="2800" b="0" kern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2019</a:t>
            </a:r>
            <a:endParaRPr lang="en-US" sz="2800" b="0" kern="0" dirty="0">
              <a:ln w="0"/>
              <a:solidFill>
                <a:schemeClr val="accent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07662"/>
              </p:ext>
            </p:extLst>
          </p:nvPr>
        </p:nvGraphicFramePr>
        <p:xfrm>
          <a:off x="309309" y="1089308"/>
          <a:ext cx="8148950" cy="447810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10969">
                  <a:extLst>
                    <a:ext uri="{9D8B030D-6E8A-4147-A177-3AD203B41FA5}">
                      <a16:colId xmlns:a16="http://schemas.microsoft.com/office/drawing/2014/main" val="1792343230"/>
                    </a:ext>
                  </a:extLst>
                </a:gridCol>
                <a:gridCol w="7437981">
                  <a:extLst>
                    <a:ext uri="{9D8B030D-6E8A-4147-A177-3AD203B41FA5}">
                      <a16:colId xmlns:a16="http://schemas.microsoft.com/office/drawing/2014/main" val="230505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NO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800" kern="90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หัวข้อ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72565"/>
                  </a:ext>
                </a:extLst>
              </a:tr>
              <a:tr h="96223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-ข้อมูล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Planning 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ที่ รท.กรอกข้อมูลแล้ว จะสามารถ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export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ข้อมูลเพื่อให้ทำการ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export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มากรอกข้อมูลได้ 4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template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คือ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1)เอกสาร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Velocity profile   &gt;&gt;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เป็นเอกสารที่ระบบจะส่ง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auto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ไปตอนที่มีการแจ้ง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run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แผนล่วงหน้า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15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วัน ของแผนเดือนถัดไป</a:t>
                      </a:r>
                      <a:endParaRPr lang="en-US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2)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เอกสาร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Launching  &gt;&gt;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ระบบจะส่งไฟล์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auto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ไปที่เขต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Launch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ตอนที่เสร็จกระบวนการ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Pig preparation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ของทาง รท.</a:t>
                      </a:r>
                      <a:endParaRPr lang="en-US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3)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เอกสาร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Receiving  &gt;&gt;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ระบบจะส่งไฟล์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auto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ไปที่เขต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Receive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ตอนที่เสร็จกระบวนการ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Pig preparation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ของทาง รท.</a:t>
                      </a:r>
                      <a:endParaRPr lang="en-US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4)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เอกสาร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Sampling  &gt;&gt;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ระบบจะส่งไฟล์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auto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ไปที่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RTI </a:t>
                      </a:r>
                      <a:r>
                        <a:rPr lang="th-TH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เมื่อเสร็จกระบวนการ </a:t>
                      </a:r>
                      <a:r>
                        <a:rPr lang="en-US" sz="1800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Receiving </a:t>
                      </a:r>
                      <a:endParaRPr lang="en-US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หมายเหตุ การแนบเอกสารที่ส่ง</a:t>
                      </a:r>
                      <a:r>
                        <a:rPr lang="th-TH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template </a:t>
                      </a:r>
                      <a:r>
                        <a:rPr lang="th-TH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ไป ระบบรองรับการแนบไฟล์กลับเข้าไปในระบอยู่แล้ว </a:t>
                      </a:r>
                      <a:r>
                        <a:rPr lang="en-US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ไม่ต้องทำเพิ่ม</a:t>
                      </a:r>
                      <a:r>
                        <a:rPr lang="en-US" sz="1800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75126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-ข้อมูลใน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Flow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Pig preparation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จะเป็นการ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preview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ข้อมูลอย่างเดียว และให้ทาง คซ.มาบันทึก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constraint 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โดยเมื่อบันทึกเสร็จ ระบบจะขึ้น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Complete Preparation</a:t>
                      </a:r>
                      <a:endParaRPr lang="en-US" sz="1800" strike="sngStrike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15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3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lide Number Placeholder 4"/>
          <p:cNvSpPr txBox="1">
            <a:spLocks/>
          </p:cNvSpPr>
          <p:nvPr/>
        </p:nvSpPr>
        <p:spPr>
          <a:xfrm>
            <a:off x="8564137" y="6350000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th-TH" dirty="0"/>
              <a:t>- </a:t>
            </a:r>
            <a:fld id="{AFF9C0FA-AF37-43E7-92CD-28F61A51012E}" type="slidenum">
              <a:rPr lang="th-TH" smtClean="0"/>
              <a:pPr>
                <a:defRPr/>
              </a:pPr>
              <a:t>8</a:t>
            </a:fld>
            <a:r>
              <a:rPr lang="th-TH" dirty="0"/>
              <a:t> -</a:t>
            </a:r>
          </a:p>
        </p:txBody>
      </p:sp>
      <p:sp>
        <p:nvSpPr>
          <p:cNvPr id="1326" name="Content Placeholder 3"/>
          <p:cNvSpPr txBox="1">
            <a:spLocks/>
          </p:cNvSpPr>
          <p:nvPr/>
        </p:nvSpPr>
        <p:spPr bwMode="auto">
          <a:xfrm>
            <a:off x="207296" y="914400"/>
            <a:ext cx="8584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77558" y="0"/>
            <a:ext cx="6314318" cy="5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Review scope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ของงานที่จะ </a:t>
            </a: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ENH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ปี </a:t>
            </a:r>
            <a:r>
              <a:rPr lang="th-TH" sz="2800" b="0" kern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2019</a:t>
            </a:r>
            <a:endParaRPr lang="en-US" sz="2800" b="0" kern="0" dirty="0">
              <a:ln w="0"/>
              <a:solidFill>
                <a:schemeClr val="accent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07652"/>
              </p:ext>
            </p:extLst>
          </p:nvPr>
        </p:nvGraphicFramePr>
        <p:xfrm>
          <a:off x="309309" y="1089308"/>
          <a:ext cx="8148950" cy="478771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10969">
                  <a:extLst>
                    <a:ext uri="{9D8B030D-6E8A-4147-A177-3AD203B41FA5}">
                      <a16:colId xmlns:a16="http://schemas.microsoft.com/office/drawing/2014/main" val="1792343230"/>
                    </a:ext>
                  </a:extLst>
                </a:gridCol>
                <a:gridCol w="7437981">
                  <a:extLst>
                    <a:ext uri="{9D8B030D-6E8A-4147-A177-3AD203B41FA5}">
                      <a16:colId xmlns:a16="http://schemas.microsoft.com/office/drawing/2014/main" val="230505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NO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800" kern="90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หัวข้อ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72565"/>
                  </a:ext>
                </a:extLst>
              </a:tr>
              <a:tr h="96223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-ต้องการให้รายงานรายลูก สามารถ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export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แบบฟอร์มที่ มีข้อมูลมาจากหน้า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web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และ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merge </a:t>
                      </a: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เอกสารที่แนบเข้ามาในระบบด้วย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75126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-ย้ายระบบงานขึ้น </a:t>
                      </a: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Internet server </a:t>
                      </a:r>
                      <a:r>
                        <a:rPr lang="th-TH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โดยมีบางหน้าให้แสดงเป็น </a:t>
                      </a:r>
                      <a:r>
                        <a:rPr lang="en-US" sz="1800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Web responsive</a:t>
                      </a:r>
                      <a:endParaRPr lang="en-US" sz="1800" strike="sngStrike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151081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Requirement </a:t>
                      </a:r>
                      <a:r>
                        <a:rPr lang="th-TH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จากคุณพิมาน  16 ส.ค. 2018</a:t>
                      </a: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6605135"/>
                  </a:ext>
                </a:extLst>
              </a:tr>
              <a:tr h="65561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แก้ไข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Bug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เผื่อ</a:t>
                      </a:r>
                      <a:r>
                        <a:rPr lang="th-TH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man-day </a:t>
                      </a:r>
                      <a:r>
                        <a:rPr lang="th-TH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ไว้</a:t>
                      </a:r>
                      <a:r>
                        <a:rPr lang="en-US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941680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ปรับปรุงตาม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comment user (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หลังจากให้เขตเริ่มใช้งาน)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  (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เผื่อ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man-day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ไว้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b="1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765151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เพิ่มการออก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report monthly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และ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yearly  (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ระบบปี</a:t>
                      </a:r>
                      <a:r>
                        <a:rPr lang="th-TH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2018 </a:t>
                      </a:r>
                      <a:r>
                        <a:rPr lang="th-TH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มีรองรับไว้แล้ว น่าจะไม่ได้ทำเพิ่ม</a:t>
                      </a:r>
                      <a:r>
                        <a:rPr lang="en-US" sz="1800" b="1" kern="900" baseline="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en-US" sz="1800" b="1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41387"/>
                  </a:ext>
                </a:extLst>
              </a:tr>
              <a:tr h="54922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เพิ่มการวิเคราะห์ผล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debris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จาก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waste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ของการรัน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pig 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กราฟแสดงผลย้อนหลัง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5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ปี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เป็นการปรับแก้ไขของปี 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2019 </a:t>
                      </a:r>
                      <a:r>
                        <a:rPr lang="th-TH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จากทีมคุณปัทม์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 </a:t>
                      </a:r>
                      <a:endParaRPr lang="en-US" sz="1800" b="1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593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lide Number Placeholder 4"/>
          <p:cNvSpPr txBox="1">
            <a:spLocks/>
          </p:cNvSpPr>
          <p:nvPr/>
        </p:nvSpPr>
        <p:spPr>
          <a:xfrm>
            <a:off x="8564137" y="6350000"/>
            <a:ext cx="513575" cy="288032"/>
          </a:xfrm>
          <a:prstGeom prst="rect">
            <a:avLst/>
          </a:prstGeom>
          <a:noFill/>
          <a:ln w="19050">
            <a:noFill/>
          </a:ln>
        </p:spPr>
        <p:txBody>
          <a:bodyPr vert="horz" lIns="9144" tIns="9144" rIns="9144" bIns="9144" rtlCol="0" anchor="ctr">
            <a:noAutofit/>
          </a:bodyPr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defRPr lang="en-US" sz="1000" b="0" i="0" kern="1200" dirty="0" smtClean="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th-TH" dirty="0"/>
              <a:t>- </a:t>
            </a:r>
            <a:fld id="{AFF9C0FA-AF37-43E7-92CD-28F61A51012E}" type="slidenum">
              <a:rPr lang="th-TH" smtClean="0"/>
              <a:pPr>
                <a:defRPr/>
              </a:pPr>
              <a:t>9</a:t>
            </a:fld>
            <a:r>
              <a:rPr lang="th-TH" dirty="0"/>
              <a:t> -</a:t>
            </a:r>
          </a:p>
        </p:txBody>
      </p:sp>
      <p:sp>
        <p:nvSpPr>
          <p:cNvPr id="1326" name="Content Placeholder 3"/>
          <p:cNvSpPr txBox="1">
            <a:spLocks/>
          </p:cNvSpPr>
          <p:nvPr/>
        </p:nvSpPr>
        <p:spPr bwMode="auto">
          <a:xfrm>
            <a:off x="207296" y="914400"/>
            <a:ext cx="8584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Sans Serif" pitchFamily="34" charset="0"/>
                <a:ea typeface="Tahoma" pitchFamily="34" charset="0"/>
                <a:cs typeface="Microsoft Sans Serif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marL="457200" lvl="2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kern="0" dirty="0">
              <a:solidFill>
                <a:srgbClr val="00ADEF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77558" y="0"/>
            <a:ext cx="6314318" cy="5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Microsoft Sans Serif" pitchFamily="34" charset="0"/>
                <a:ea typeface="Microsoft Himalaya" pitchFamily="2" charset="0"/>
                <a:cs typeface="Microsoft Sans Serif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Review scope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ของงานที่จะ </a:t>
            </a:r>
            <a:r>
              <a:rPr lang="en-US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ENH </a:t>
            </a:r>
            <a:r>
              <a:rPr lang="th-TH" sz="2800" b="0" kern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ปี </a:t>
            </a:r>
            <a:r>
              <a:rPr lang="th-TH" sz="2800" b="0" kern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2019</a:t>
            </a:r>
            <a:endParaRPr lang="en-US" sz="2800" b="0" kern="0" dirty="0">
              <a:ln w="0"/>
              <a:solidFill>
                <a:schemeClr val="accent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97661"/>
              </p:ext>
            </p:extLst>
          </p:nvPr>
        </p:nvGraphicFramePr>
        <p:xfrm>
          <a:off x="309309" y="1089308"/>
          <a:ext cx="8148950" cy="499443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10969">
                  <a:extLst>
                    <a:ext uri="{9D8B030D-6E8A-4147-A177-3AD203B41FA5}">
                      <a16:colId xmlns:a16="http://schemas.microsoft.com/office/drawing/2014/main" val="1792343230"/>
                    </a:ext>
                  </a:extLst>
                </a:gridCol>
                <a:gridCol w="7437981">
                  <a:extLst>
                    <a:ext uri="{9D8B030D-6E8A-4147-A177-3AD203B41FA5}">
                      <a16:colId xmlns:a16="http://schemas.microsoft.com/office/drawing/2014/main" val="230505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NO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800" kern="900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หัวข้อ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72565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Requirement </a:t>
                      </a:r>
                      <a:r>
                        <a:rPr lang="th-TH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จากคุณพิมาน  </a:t>
                      </a:r>
                      <a:r>
                        <a:rPr lang="en-US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2</a:t>
                      </a:r>
                      <a:r>
                        <a:rPr lang="th-TH" sz="1800" b="1" u="sng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ส.ค. 2018</a:t>
                      </a: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6605135"/>
                  </a:ext>
                </a:extLst>
              </a:tr>
              <a:tr h="65561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800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ทาง ผจ.รท. และทางผมได้ลองใช้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web pig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และมี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comment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เพิ่มเติมดังนี้ครับ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ที่หน้ากราฟ </a:t>
                      </a:r>
                      <a:r>
                        <a:rPr lang="en-US" sz="1800" b="1" kern="900" dirty="0" err="1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Millscale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trend (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ปีเก่า-ปีใหม่)  เช่น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RC06321 WN2-EPEG </a:t>
                      </a:r>
                      <a:r>
                        <a:rPr lang="en-US" sz="1800" b="1" kern="900" dirty="0" err="1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millscale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ผิดแกนครับต้องเป็นแกนด้านซ้าย และขยายผลเส้นอื่นด้วยนะครับ  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กราฟมีอยู่ในระบบแต่ต้องการแก้ไขใหม่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b="1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กราฟกับสีแกน ให้เป็นสีเดียวกัน เช่น กราฟ </a:t>
                      </a:r>
                      <a:r>
                        <a:rPr lang="en-US" sz="1800" b="1" kern="900" dirty="0" err="1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millscale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ใช้แกนซ้าย ให้แกนซ้ายเป็นสีเดียวกัน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กราฟมีอยู่ในระบบแต่ต้องการแก้ไขใหม่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b="1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1800" b="1" kern="900" dirty="0" smtClean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marL="0" marR="0" lvl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สีของกราฟให้ใช้ </a:t>
                      </a:r>
                      <a:r>
                        <a:rPr lang="en-US" sz="1800" b="1" kern="900" dirty="0" err="1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millscale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ฟ้าทึบ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trend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ฟ้าประ , 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Liquid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เขียวทึบ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trend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เขียวประ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กราฟมีอยู่ในระบบแต่ต้องการแก้ไขใหม่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b="1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  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(3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รายการด้านบนนี้ เป็นกราฟเดียวกัน</a:t>
                      </a:r>
                      <a:r>
                        <a:rPr lang="en-US" sz="1800" b="1" kern="900" baseline="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)</a:t>
                      </a:r>
                      <a:endParaRPr lang="th-TH" sz="1800" b="1" kern="900" dirty="0" smtClean="0">
                        <a:solidFill>
                          <a:schemeClr val="accent2"/>
                        </a:solidFill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เพิ่มการเก็บข้อมูล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Constrain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 รท.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เพิ่มการ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upload philosophy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การ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Load document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หรือ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Link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ที่เอา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PID PFD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จาก พศ. ให้แก้ไข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Link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ได้เอง หรือ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Load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ไฟล์เข้าเก็บเองได้เลยด้วย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 กราฟวงกลม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Cleaning &amp; ILI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ของปัทใน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Monthly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อยากให้ทำใน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web pig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ได้ด้วย  </a:t>
                      </a:r>
                      <a:r>
                        <a:rPr lang="en-US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1800" b="1" kern="900" dirty="0" smtClean="0">
                          <a:solidFill>
                            <a:schemeClr val="accent2"/>
                          </a:solidFill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เป็นกราฟใหม่)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•     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แผนของปัทที่เป็น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Calendar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อยากให้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gen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โดย </a:t>
                      </a:r>
                      <a:r>
                        <a:rPr lang="en-US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web pig </a:t>
                      </a:r>
                      <a:r>
                        <a:rPr lang="th-TH" sz="1800" b="1" strike="sngStrike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ได้ 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รบกวนเก็บ </a:t>
                      </a:r>
                      <a:r>
                        <a:rPr lang="en-US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requirement </a:t>
                      </a:r>
                      <a:r>
                        <a:rPr lang="th-TH" sz="1800" b="1" kern="900" dirty="0" smtClean="0">
                          <a:effectLst/>
                          <a:latin typeface="Cordia New" panose="020B0304020202020204" pitchFamily="34" charset="-34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ไว้ แล้วนำไปเพิ่มในแผนการปรับปรุง</a:t>
                      </a:r>
                      <a:endParaRPr lang="en-US" sz="1800" b="1" kern="900" dirty="0">
                        <a:effectLst/>
                        <a:latin typeface="Cordia New" panose="020B0304020202020204" pitchFamily="34" charset="-34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9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hase xmlns="fc673c09-0430-4252-9e9a-234d437bd02c">Project Mornitoring and Control</Phase>
    <Effective_x0020_Date xmlns="fc673c09-0430-4252-9e9a-234d437bd02c">2018-07-23T17:00:00+00:00</Effective_x0020_Date>
    <Number xmlns="fc673c09-0430-4252-9e9a-234d437bd02c" xsi:nil="true"/>
    <Description0 xmlns="fc673c09-0430-4252-9e9a-234d437bd02c">Project Progress Report</Description0>
    <View xmlns="fc673c09-0430-4252-9e9a-234d437bd02c">Project Management</View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0E38C7F492B4C81A38613E06A9ECF" ma:contentTypeVersion="5" ma:contentTypeDescription="Create a new document." ma:contentTypeScope="" ma:versionID="8cdccfbe84cdebb0e6979f2cbbdb5452">
  <xsd:schema xmlns:xsd="http://www.w3.org/2001/XMLSchema" xmlns:xs="http://www.w3.org/2001/XMLSchema" xmlns:p="http://schemas.microsoft.com/office/2006/metadata/properties" xmlns:ns2="fc673c09-0430-4252-9e9a-234d437bd02c" targetNamespace="http://schemas.microsoft.com/office/2006/metadata/properties" ma:root="true" ma:fieldsID="8082d9dfc20cb574f843b1d8b4dd159a" ns2:_="">
    <xsd:import namespace="fc673c09-0430-4252-9e9a-234d437bd02c"/>
    <xsd:element name="properties">
      <xsd:complexType>
        <xsd:sequence>
          <xsd:element name="documentManagement">
            <xsd:complexType>
              <xsd:all>
                <xsd:element ref="ns2:Phase" minOccurs="0"/>
                <xsd:element ref="ns2:Effective_x0020_Date" minOccurs="0"/>
                <xsd:element ref="ns2:View" minOccurs="0"/>
                <xsd:element ref="ns2:Number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73c09-0430-4252-9e9a-234d437bd02c" elementFormDefault="qualified">
    <xsd:import namespace="http://schemas.microsoft.com/office/2006/documentManagement/types"/>
    <xsd:import namespace="http://schemas.microsoft.com/office/infopath/2007/PartnerControls"/>
    <xsd:element name="Phase" ma:index="8" nillable="true" ma:displayName="Phase" ma:internalName="Phase">
      <xsd:simpleType>
        <xsd:restriction base="dms:Text">
          <xsd:maxLength value="255"/>
        </xsd:restriction>
      </xsd:simpleType>
    </xsd:element>
    <xsd:element name="Effective_x0020_Date" ma:index="9" nillable="true" ma:displayName="Effective Date" ma:format="DateOnly" ma:internalName="Effective_x0020_Date">
      <xsd:simpleType>
        <xsd:restriction base="dms:DateTime"/>
      </xsd:simpleType>
    </xsd:element>
    <xsd:element name="View" ma:index="10" nillable="true" ma:displayName="View" ma:default="Project Management" ma:format="Dropdown" ma:internalName="View">
      <xsd:simpleType>
        <xsd:restriction base="dms:Choice">
          <xsd:enumeration value="Project Management"/>
          <xsd:enumeration value="SAP Product Development Template"/>
          <xsd:enumeration value="Non SAP Product Development Template"/>
          <xsd:enumeration value="Infrastructure Product Development Template"/>
          <xsd:enumeration value="SAP Product Development Sample"/>
          <xsd:enumeration value="Non SAP Product Development Sample"/>
          <xsd:enumeration value="Infrastructure Product Development Sample"/>
          <xsd:enumeration value="Reference"/>
        </xsd:restriction>
      </xsd:simpleType>
    </xsd:element>
    <xsd:element name="Number" ma:index="11" nillable="true" ma:displayName="Number" ma:internalName="Number">
      <xsd:simpleType>
        <xsd:restriction base="dms:Text">
          <xsd:maxLength value="255"/>
        </xsd:restriction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5BE8D-C122-416F-AC77-870AD89687F8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fc673c09-0430-4252-9e9a-234d437bd02c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FEA06A-56B1-4517-95FD-AD6A1CDB1E9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c673c09-0430-4252-9e9a-234d437bd02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955</Words>
  <Application>Microsoft Office PowerPoint</Application>
  <PresentationFormat>On-screen Show (4:3)</PresentationFormat>
  <Paragraphs>187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Angsana New</vt:lpstr>
      <vt:lpstr>Arial</vt:lpstr>
      <vt:lpstr>Calibri</vt:lpstr>
      <vt:lpstr>Cordia New</vt:lpstr>
      <vt:lpstr>Keep Calm Med</vt:lpstr>
      <vt:lpstr>Microsoft Himalaya</vt:lpstr>
      <vt:lpstr>Microsoft Sans Serif</vt:lpstr>
      <vt:lpstr>Tahoma</vt:lpstr>
      <vt:lpstr>Times New Roman</vt:lpstr>
      <vt:lpstr>Verdana</vt:lpstr>
      <vt:lpstr>Wingdings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Jarunan Pantunoy</dc:creator>
  <cp:lastModifiedBy>Wilaiwan Poothawon</cp:lastModifiedBy>
  <cp:revision>123</cp:revision>
  <dcterms:modified xsi:type="dcterms:W3CDTF">2018-12-11T05:40:09Z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0x0101002F60E38C7F492B4C81A38613E06A9ECF</vt:lpwstr>
  </property>
  <property fmtid="{D5CDD505-2E9C-101B-9397-08002B2CF9AE}" pid="3" name="TemplateUrl">
    <vt:lpwstr/>
  </property>
</Properties>
</file>