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8" r:id="rId11"/>
    <p:sldId id="264" r:id="rId12"/>
    <p:sldId id="269" r:id="rId13"/>
    <p:sldId id="270" r:id="rId14"/>
    <p:sldId id="266"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10/16/2018</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10/16/2018</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10/16/2018</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10/16/2018</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7D14-C298-41AC-8BE4-0A9B681F31CB}"/>
              </a:ext>
            </a:extLst>
          </p:cNvPr>
          <p:cNvSpPr>
            <a:spLocks noGrp="1"/>
          </p:cNvSpPr>
          <p:nvPr>
            <p:ph type="ctrTitle"/>
          </p:nvPr>
        </p:nvSpPr>
        <p:spPr/>
        <p:txBody>
          <a:bodyPr/>
          <a:lstStyle/>
          <a:p>
            <a:r>
              <a:rPr lang="en-US" dirty="0"/>
              <a:t>Military Expenditure Analysis</a:t>
            </a:r>
          </a:p>
        </p:txBody>
      </p:sp>
      <p:sp>
        <p:nvSpPr>
          <p:cNvPr id="3" name="Subtitle 2">
            <a:extLst>
              <a:ext uri="{FF2B5EF4-FFF2-40B4-BE49-F238E27FC236}">
                <a16:creationId xmlns:a16="http://schemas.microsoft.com/office/drawing/2014/main" id="{107F14AC-C354-461F-9CE2-482583EB1DFA}"/>
              </a:ext>
            </a:extLst>
          </p:cNvPr>
          <p:cNvSpPr>
            <a:spLocks noGrp="1"/>
          </p:cNvSpPr>
          <p:nvPr>
            <p:ph type="subTitle" idx="1"/>
          </p:nvPr>
        </p:nvSpPr>
        <p:spPr/>
        <p:txBody>
          <a:bodyPr/>
          <a:lstStyle/>
          <a:p>
            <a:r>
              <a:rPr lang="en-US" dirty="0"/>
              <a:t>Aluya </a:t>
            </a:r>
            <a:r>
              <a:rPr lang="en-US" dirty="0" err="1"/>
              <a:t>Omofuma</a:t>
            </a:r>
            <a:endParaRPr lang="en-US" dirty="0"/>
          </a:p>
          <a:p>
            <a:r>
              <a:rPr lang="en-US" dirty="0"/>
              <a:t>DATS 6103: Data Mining</a:t>
            </a:r>
          </a:p>
        </p:txBody>
      </p:sp>
    </p:spTree>
    <p:extLst>
      <p:ext uri="{BB962C8B-B14F-4D97-AF65-F5344CB8AC3E}">
        <p14:creationId xmlns:p14="http://schemas.microsoft.com/office/powerpoint/2010/main" val="1781064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2A82-A599-4642-A55B-1F8B4D5CE955}"/>
              </a:ext>
            </a:extLst>
          </p:cNvPr>
          <p:cNvSpPr>
            <a:spLocks noGrp="1"/>
          </p:cNvSpPr>
          <p:nvPr>
            <p:ph type="title"/>
          </p:nvPr>
        </p:nvSpPr>
        <p:spPr>
          <a:xfrm>
            <a:off x="1130270" y="953324"/>
            <a:ext cx="9603275" cy="1049235"/>
          </a:xfrm>
        </p:spPr>
        <p:txBody>
          <a:bodyPr/>
          <a:lstStyle/>
          <a:p>
            <a:r>
              <a:rPr lang="en-US"/>
              <a:t>GDP per capita vs Military spending per capita</a:t>
            </a:r>
            <a:endParaRPr lang="en-US" dirty="0"/>
          </a:p>
        </p:txBody>
      </p:sp>
      <p:pic>
        <p:nvPicPr>
          <p:cNvPr id="5" name="Content Placeholder 4">
            <a:extLst>
              <a:ext uri="{FF2B5EF4-FFF2-40B4-BE49-F238E27FC236}">
                <a16:creationId xmlns:a16="http://schemas.microsoft.com/office/drawing/2014/main" id="{E2D8958A-6A27-485D-BAE3-6B384D06FD25}"/>
              </a:ext>
            </a:extLst>
          </p:cNvPr>
          <p:cNvPicPr>
            <a:picLocks noGrp="1" noChangeAspect="1"/>
          </p:cNvPicPr>
          <p:nvPr>
            <p:ph idx="1"/>
          </p:nvPr>
        </p:nvPicPr>
        <p:blipFill>
          <a:blip r:embed="rId2"/>
          <a:stretch>
            <a:fillRect/>
          </a:stretch>
        </p:blipFill>
        <p:spPr>
          <a:xfrm>
            <a:off x="815543" y="1635369"/>
            <a:ext cx="5462165" cy="3912577"/>
          </a:xfrm>
        </p:spPr>
      </p:pic>
      <p:pic>
        <p:nvPicPr>
          <p:cNvPr id="9" name="Picture 8">
            <a:extLst>
              <a:ext uri="{FF2B5EF4-FFF2-40B4-BE49-F238E27FC236}">
                <a16:creationId xmlns:a16="http://schemas.microsoft.com/office/drawing/2014/main" id="{3CF91B02-D5D8-4E15-935D-FE4271AAB12D}"/>
              </a:ext>
            </a:extLst>
          </p:cNvPr>
          <p:cNvPicPr>
            <a:picLocks noChangeAspect="1"/>
          </p:cNvPicPr>
          <p:nvPr/>
        </p:nvPicPr>
        <p:blipFill>
          <a:blip r:embed="rId3"/>
          <a:stretch>
            <a:fillRect/>
          </a:stretch>
        </p:blipFill>
        <p:spPr>
          <a:xfrm>
            <a:off x="6018561" y="1635368"/>
            <a:ext cx="6037028" cy="3912577"/>
          </a:xfrm>
          <a:prstGeom prst="rect">
            <a:avLst/>
          </a:prstGeom>
        </p:spPr>
      </p:pic>
    </p:spTree>
    <p:extLst>
      <p:ext uri="{BB962C8B-B14F-4D97-AF65-F5344CB8AC3E}">
        <p14:creationId xmlns:p14="http://schemas.microsoft.com/office/powerpoint/2010/main" val="394634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649D-1C92-40BB-9100-D5A34DB480D8}"/>
              </a:ext>
            </a:extLst>
          </p:cNvPr>
          <p:cNvSpPr>
            <a:spLocks noGrp="1"/>
          </p:cNvSpPr>
          <p:nvPr>
            <p:ph type="title"/>
          </p:nvPr>
        </p:nvSpPr>
        <p:spPr/>
        <p:txBody>
          <a:bodyPr>
            <a:normAutofit/>
          </a:bodyPr>
          <a:lstStyle/>
          <a:p>
            <a:r>
              <a:rPr lang="en-US" sz="2800" dirty="0"/>
              <a:t>Single out the fastest growing countries in spending.</a:t>
            </a:r>
          </a:p>
        </p:txBody>
      </p:sp>
      <p:sp>
        <p:nvSpPr>
          <p:cNvPr id="3" name="Content Placeholder 2">
            <a:extLst>
              <a:ext uri="{FF2B5EF4-FFF2-40B4-BE49-F238E27FC236}">
                <a16:creationId xmlns:a16="http://schemas.microsoft.com/office/drawing/2014/main" id="{7C344F32-1E4D-4025-928D-3F9F1667969C}"/>
              </a:ext>
            </a:extLst>
          </p:cNvPr>
          <p:cNvSpPr>
            <a:spLocks noGrp="1"/>
          </p:cNvSpPr>
          <p:nvPr>
            <p:ph idx="1"/>
          </p:nvPr>
        </p:nvSpPr>
        <p:spPr>
          <a:xfrm>
            <a:off x="1130270" y="1600200"/>
            <a:ext cx="9603275" cy="3866145"/>
          </a:xfrm>
        </p:spPr>
        <p:txBody>
          <a:bodyPr/>
          <a:lstStyle/>
          <a:p>
            <a:r>
              <a:rPr lang="en-US" dirty="0"/>
              <a:t>Below is a fixed value representation</a:t>
            </a:r>
          </a:p>
        </p:txBody>
      </p:sp>
      <p:pic>
        <p:nvPicPr>
          <p:cNvPr id="5" name="Picture 4">
            <a:extLst>
              <a:ext uri="{FF2B5EF4-FFF2-40B4-BE49-F238E27FC236}">
                <a16:creationId xmlns:a16="http://schemas.microsoft.com/office/drawing/2014/main" id="{4EBAC21B-D183-4839-AAEA-CFB3465D0B6F}"/>
              </a:ext>
            </a:extLst>
          </p:cNvPr>
          <p:cNvPicPr>
            <a:picLocks noChangeAspect="1"/>
          </p:cNvPicPr>
          <p:nvPr/>
        </p:nvPicPr>
        <p:blipFill>
          <a:blip r:embed="rId2"/>
          <a:stretch>
            <a:fillRect/>
          </a:stretch>
        </p:blipFill>
        <p:spPr>
          <a:xfrm>
            <a:off x="0" y="2385889"/>
            <a:ext cx="7743826" cy="3866145"/>
          </a:xfrm>
          <a:prstGeom prst="rect">
            <a:avLst/>
          </a:prstGeom>
        </p:spPr>
      </p:pic>
      <p:pic>
        <p:nvPicPr>
          <p:cNvPr id="7" name="Picture 6" descr="A screenshot of a cell phone&#10;&#10;Description generated with high confidence">
            <a:extLst>
              <a:ext uri="{FF2B5EF4-FFF2-40B4-BE49-F238E27FC236}">
                <a16:creationId xmlns:a16="http://schemas.microsoft.com/office/drawing/2014/main" id="{E0DE6CC6-522D-4445-9ECC-56CA7BE08D18}"/>
              </a:ext>
            </a:extLst>
          </p:cNvPr>
          <p:cNvPicPr>
            <a:picLocks noChangeAspect="1"/>
          </p:cNvPicPr>
          <p:nvPr/>
        </p:nvPicPr>
        <p:blipFill>
          <a:blip r:embed="rId3"/>
          <a:stretch>
            <a:fillRect/>
          </a:stretch>
        </p:blipFill>
        <p:spPr>
          <a:xfrm>
            <a:off x="6271648" y="2385889"/>
            <a:ext cx="5796527" cy="3943350"/>
          </a:xfrm>
          <a:prstGeom prst="rect">
            <a:avLst/>
          </a:prstGeom>
        </p:spPr>
      </p:pic>
    </p:spTree>
    <p:extLst>
      <p:ext uri="{BB962C8B-B14F-4D97-AF65-F5344CB8AC3E}">
        <p14:creationId xmlns:p14="http://schemas.microsoft.com/office/powerpoint/2010/main" val="3475368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8D34-5905-4343-ACFD-E83EF2A277B3}"/>
              </a:ext>
            </a:extLst>
          </p:cNvPr>
          <p:cNvSpPr>
            <a:spLocks noGrp="1"/>
          </p:cNvSpPr>
          <p:nvPr>
            <p:ph type="title"/>
          </p:nvPr>
        </p:nvSpPr>
        <p:spPr/>
        <p:txBody>
          <a:bodyPr/>
          <a:lstStyle/>
          <a:p>
            <a:r>
              <a:rPr lang="en-US" dirty="0"/>
              <a:t>Percentage change in military spending</a:t>
            </a:r>
          </a:p>
        </p:txBody>
      </p:sp>
      <p:pic>
        <p:nvPicPr>
          <p:cNvPr id="5" name="Content Placeholder 4">
            <a:extLst>
              <a:ext uri="{FF2B5EF4-FFF2-40B4-BE49-F238E27FC236}">
                <a16:creationId xmlns:a16="http://schemas.microsoft.com/office/drawing/2014/main" id="{7339BB6D-774C-4795-8305-13DA677E3B7D}"/>
              </a:ext>
            </a:extLst>
          </p:cNvPr>
          <p:cNvPicPr>
            <a:picLocks noGrp="1" noChangeAspect="1"/>
          </p:cNvPicPr>
          <p:nvPr>
            <p:ph idx="1"/>
          </p:nvPr>
        </p:nvPicPr>
        <p:blipFill>
          <a:blip r:embed="rId2"/>
          <a:stretch>
            <a:fillRect/>
          </a:stretch>
        </p:blipFill>
        <p:spPr>
          <a:xfrm>
            <a:off x="380644" y="1561379"/>
            <a:ext cx="5915381" cy="3629746"/>
          </a:xfrm>
        </p:spPr>
      </p:pic>
      <p:pic>
        <p:nvPicPr>
          <p:cNvPr id="9" name="Picture 8">
            <a:extLst>
              <a:ext uri="{FF2B5EF4-FFF2-40B4-BE49-F238E27FC236}">
                <a16:creationId xmlns:a16="http://schemas.microsoft.com/office/drawing/2014/main" id="{C6ED184A-4C14-4A49-913B-264EFF54F748}"/>
              </a:ext>
            </a:extLst>
          </p:cNvPr>
          <p:cNvPicPr>
            <a:picLocks noChangeAspect="1"/>
          </p:cNvPicPr>
          <p:nvPr/>
        </p:nvPicPr>
        <p:blipFill>
          <a:blip r:embed="rId3"/>
          <a:stretch>
            <a:fillRect/>
          </a:stretch>
        </p:blipFill>
        <p:spPr>
          <a:xfrm>
            <a:off x="6410325" y="1561379"/>
            <a:ext cx="5401031" cy="4171950"/>
          </a:xfrm>
          <a:prstGeom prst="rect">
            <a:avLst/>
          </a:prstGeom>
        </p:spPr>
      </p:pic>
    </p:spTree>
    <p:extLst>
      <p:ext uri="{BB962C8B-B14F-4D97-AF65-F5344CB8AC3E}">
        <p14:creationId xmlns:p14="http://schemas.microsoft.com/office/powerpoint/2010/main" val="1379646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53B6-2BBF-4F58-8E02-33698C9A02A3}"/>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E986AFD9-C98B-4558-BBAB-694BB15B0359}"/>
              </a:ext>
            </a:extLst>
          </p:cNvPr>
          <p:cNvSpPr>
            <a:spLocks noGrp="1"/>
          </p:cNvSpPr>
          <p:nvPr>
            <p:ph idx="1"/>
          </p:nvPr>
        </p:nvSpPr>
        <p:spPr/>
        <p:txBody>
          <a:bodyPr>
            <a:normAutofit/>
          </a:bodyPr>
          <a:lstStyle/>
          <a:p>
            <a:r>
              <a:rPr lang="en-US" dirty="0"/>
              <a:t>Learned the fundamentals of cleaning data in Pandas</a:t>
            </a:r>
          </a:p>
          <a:p>
            <a:pPr lvl="1"/>
            <a:r>
              <a:rPr lang="en-US" dirty="0"/>
              <a:t>Data preprocessing</a:t>
            </a:r>
          </a:p>
          <a:p>
            <a:pPr lvl="1"/>
            <a:r>
              <a:rPr lang="en-US" dirty="0"/>
              <a:t>Dropping and appending columns as needed</a:t>
            </a:r>
          </a:p>
          <a:p>
            <a:pPr lvl="1"/>
            <a:r>
              <a:rPr lang="en-US" dirty="0"/>
              <a:t>Performed aggregates on various variables</a:t>
            </a:r>
          </a:p>
          <a:p>
            <a:r>
              <a:rPr lang="en-US" dirty="0"/>
              <a:t>Learned how to make descriptive data visualizations using matplotlib</a:t>
            </a:r>
          </a:p>
          <a:p>
            <a:r>
              <a:rPr lang="en-US" dirty="0"/>
              <a:t>In addition to the technical skills I also gained an appreciation for current affairs by studying military involvement in countries that were analyzed</a:t>
            </a:r>
          </a:p>
          <a:p>
            <a:endParaRPr lang="en-US" dirty="0"/>
          </a:p>
          <a:p>
            <a:endParaRPr lang="en-US" dirty="0"/>
          </a:p>
          <a:p>
            <a:endParaRPr lang="en-US" dirty="0"/>
          </a:p>
          <a:p>
            <a:pPr marL="457200" lvl="1" indent="0">
              <a:buNone/>
            </a:pPr>
            <a:endParaRPr lang="en-US" dirty="0"/>
          </a:p>
        </p:txBody>
      </p:sp>
    </p:spTree>
    <p:extLst>
      <p:ext uri="{BB962C8B-B14F-4D97-AF65-F5344CB8AC3E}">
        <p14:creationId xmlns:p14="http://schemas.microsoft.com/office/powerpoint/2010/main" val="1468976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D27CC-FA7B-4A52-8A68-2EF17FFAE52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EB513F8-2EB1-4D56-AD43-FEB1CE6F8FCC}"/>
              </a:ext>
            </a:extLst>
          </p:cNvPr>
          <p:cNvSpPr>
            <a:spLocks noGrp="1"/>
          </p:cNvSpPr>
          <p:nvPr>
            <p:ph idx="1"/>
          </p:nvPr>
        </p:nvSpPr>
        <p:spPr>
          <a:xfrm>
            <a:off x="1130270" y="1521069"/>
            <a:ext cx="9603275" cy="3945276"/>
          </a:xfrm>
        </p:spPr>
        <p:txBody>
          <a:bodyPr>
            <a:normAutofit/>
          </a:bodyPr>
          <a:lstStyle/>
          <a:p>
            <a:pPr marL="0" indent="0">
              <a:buNone/>
            </a:pPr>
            <a:r>
              <a:rPr lang="en-US" sz="2400" u="sng" dirty="0"/>
              <a:t>Summary</a:t>
            </a:r>
          </a:p>
          <a:p>
            <a:r>
              <a:rPr lang="en-US" sz="1600" dirty="0"/>
              <a:t>China is continuing its growth as a major global player by consolidating the strength of their military. They spend the most on their military.</a:t>
            </a:r>
          </a:p>
          <a:p>
            <a:r>
              <a:rPr lang="en-US" sz="1600" dirty="0"/>
              <a:t>China and Russia are two of the largest nations in the world. In land mass and population and their military budgets account for about 45% of the total military spending of the countries analyzed.</a:t>
            </a:r>
          </a:p>
          <a:p>
            <a:r>
              <a:rPr lang="en-US" sz="1600" dirty="0"/>
              <a:t>Saudi Arabia and Israel have the highest military spending per capita compared to GDP per capita. This can be explained by high tensions across the borders of both countries</a:t>
            </a:r>
          </a:p>
          <a:p>
            <a:r>
              <a:rPr lang="en-US" sz="1600" dirty="0"/>
              <a:t>China has the highest growing military budget among all 10 nations which we attribute to their ever-strengthening economy. </a:t>
            </a:r>
          </a:p>
        </p:txBody>
      </p:sp>
    </p:spTree>
    <p:extLst>
      <p:ext uri="{BB962C8B-B14F-4D97-AF65-F5344CB8AC3E}">
        <p14:creationId xmlns:p14="http://schemas.microsoft.com/office/powerpoint/2010/main" val="1232098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E612-0ADA-4C24-B940-7F087A2EE520}"/>
              </a:ext>
            </a:extLst>
          </p:cNvPr>
          <p:cNvSpPr>
            <a:spLocks noGrp="1"/>
          </p:cNvSpPr>
          <p:nvPr>
            <p:ph type="title"/>
          </p:nvPr>
        </p:nvSpPr>
        <p:spPr>
          <a:xfrm>
            <a:off x="1130270" y="953324"/>
            <a:ext cx="9603275" cy="699630"/>
          </a:xfrm>
        </p:spPr>
        <p:txBody>
          <a:bodyPr/>
          <a:lstStyle/>
          <a:p>
            <a:r>
              <a:rPr lang="en-US" dirty="0"/>
              <a:t>Conclusion</a:t>
            </a:r>
          </a:p>
        </p:txBody>
      </p:sp>
      <p:sp>
        <p:nvSpPr>
          <p:cNvPr id="3" name="Content Placeholder 2">
            <a:extLst>
              <a:ext uri="{FF2B5EF4-FFF2-40B4-BE49-F238E27FC236}">
                <a16:creationId xmlns:a16="http://schemas.microsoft.com/office/drawing/2014/main" id="{A443EFD9-5D03-482A-95E3-18413B155B83}"/>
              </a:ext>
            </a:extLst>
          </p:cNvPr>
          <p:cNvSpPr>
            <a:spLocks noGrp="1"/>
          </p:cNvSpPr>
          <p:nvPr>
            <p:ph idx="1"/>
          </p:nvPr>
        </p:nvSpPr>
        <p:spPr>
          <a:xfrm>
            <a:off x="1130270" y="1732085"/>
            <a:ext cx="9603275" cy="3734260"/>
          </a:xfrm>
        </p:spPr>
        <p:txBody>
          <a:bodyPr>
            <a:normAutofit/>
          </a:bodyPr>
          <a:lstStyle/>
          <a:p>
            <a:pPr marL="0" indent="0">
              <a:buNone/>
            </a:pPr>
            <a:r>
              <a:rPr lang="en-US" sz="2400" u="sng" dirty="0"/>
              <a:t>Predictions</a:t>
            </a:r>
            <a:endParaRPr lang="en-US" u="sng" dirty="0"/>
          </a:p>
          <a:p>
            <a:r>
              <a:rPr lang="en-US" sz="1600" dirty="0"/>
              <a:t>I anticipate that as China’s economy continues to grow they will keep spending to consolidate themselves as the eastern superpower the USA is to the West.</a:t>
            </a:r>
          </a:p>
          <a:p>
            <a:r>
              <a:rPr lang="en-US" sz="1600" dirty="0"/>
              <a:t> Saudi Arabia has an ongoing conflict with Yemen and we can expect them to continue investment in military protection for its citizens which indicates that the military spending per capita will continue to be relatively high.</a:t>
            </a:r>
          </a:p>
          <a:p>
            <a:r>
              <a:rPr lang="en-US" sz="1600" dirty="0"/>
              <a:t>I anticipate that the major European countries like France, Germany, Italy and the UK will continue to maintain a modest military budget except there is a major international conflict.</a:t>
            </a:r>
          </a:p>
          <a:p>
            <a:endParaRPr lang="en-US" sz="1600" dirty="0"/>
          </a:p>
        </p:txBody>
      </p:sp>
    </p:spTree>
    <p:extLst>
      <p:ext uri="{BB962C8B-B14F-4D97-AF65-F5344CB8AC3E}">
        <p14:creationId xmlns:p14="http://schemas.microsoft.com/office/powerpoint/2010/main" val="75541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2651-6F9C-4319-9B08-82A8F1F4FC9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6302FA8-C1DB-444D-B47B-AA1AA985DF0F}"/>
              </a:ext>
            </a:extLst>
          </p:cNvPr>
          <p:cNvSpPr>
            <a:spLocks noGrp="1"/>
          </p:cNvSpPr>
          <p:nvPr>
            <p:ph idx="1"/>
          </p:nvPr>
        </p:nvSpPr>
        <p:spPr/>
        <p:txBody>
          <a:bodyPr>
            <a:normAutofit/>
          </a:bodyPr>
          <a:lstStyle/>
          <a:p>
            <a:r>
              <a:rPr lang="en-US" sz="1600" dirty="0"/>
              <a:t>Conduct a mining analysis on military expenditure on 10 countries.</a:t>
            </a:r>
          </a:p>
          <a:p>
            <a:pPr marL="0" indent="0">
              <a:buNone/>
            </a:pPr>
            <a:r>
              <a:rPr lang="en-US" sz="1600" dirty="0"/>
              <a:t>Nations: China, Russia, Germany, United Kingdom, France, Italy, Iran, Saudi Arabia, Israel and South Korea</a:t>
            </a:r>
          </a:p>
          <a:p>
            <a:r>
              <a:rPr lang="en-US" sz="1600" dirty="0"/>
              <a:t>Objectives:</a:t>
            </a:r>
          </a:p>
          <a:p>
            <a:pPr lvl="1"/>
            <a:r>
              <a:rPr lang="en-US" sz="1400" dirty="0"/>
              <a:t>Compare the military expenditure to each country’s GDP</a:t>
            </a:r>
          </a:p>
          <a:p>
            <a:pPr lvl="1"/>
            <a:r>
              <a:rPr lang="en-US" sz="1400" dirty="0"/>
              <a:t>Compare each nations military spending to the overall military spending of all 10 countries</a:t>
            </a:r>
          </a:p>
          <a:p>
            <a:pPr lvl="1"/>
            <a:r>
              <a:rPr lang="en-US" sz="1400" dirty="0"/>
              <a:t>Compare the military spending per capita to the GDP per capita</a:t>
            </a:r>
          </a:p>
          <a:p>
            <a:pPr lvl="1"/>
            <a:r>
              <a:rPr lang="en-US" sz="1400" dirty="0"/>
              <a:t>Single out the fastest growing countries in military spending by fixed value and percentage</a:t>
            </a:r>
          </a:p>
        </p:txBody>
      </p:sp>
    </p:spTree>
    <p:extLst>
      <p:ext uri="{BB962C8B-B14F-4D97-AF65-F5344CB8AC3E}">
        <p14:creationId xmlns:p14="http://schemas.microsoft.com/office/powerpoint/2010/main" val="3803282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A29D-6CC9-427D-B824-9D86310655A1}"/>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4215B490-87D4-471E-BEC5-51E4320F9344}"/>
              </a:ext>
            </a:extLst>
          </p:cNvPr>
          <p:cNvSpPr>
            <a:spLocks noGrp="1"/>
          </p:cNvSpPr>
          <p:nvPr>
            <p:ph idx="1"/>
          </p:nvPr>
        </p:nvSpPr>
        <p:spPr/>
        <p:txBody>
          <a:bodyPr/>
          <a:lstStyle/>
          <a:p>
            <a:r>
              <a:rPr lang="en-US" dirty="0"/>
              <a:t>On recommendation from Professor </a:t>
            </a:r>
            <a:r>
              <a:rPr lang="en-US" dirty="0" err="1"/>
              <a:t>Zahadat</a:t>
            </a:r>
            <a:r>
              <a:rPr lang="en-US" dirty="0"/>
              <a:t> I collected my data from worldbank.org and SIPRI.com</a:t>
            </a:r>
          </a:p>
          <a:p>
            <a:r>
              <a:rPr lang="en-US" dirty="0"/>
              <a:t>SIPRI.com: military expenditure per capita, military expenditure by country</a:t>
            </a:r>
          </a:p>
          <a:p>
            <a:r>
              <a:rPr lang="en-US" dirty="0"/>
              <a:t>Worldbank.org: country’s GDP, GDP per capita </a:t>
            </a:r>
          </a:p>
        </p:txBody>
      </p:sp>
    </p:spTree>
    <p:extLst>
      <p:ext uri="{BB962C8B-B14F-4D97-AF65-F5344CB8AC3E}">
        <p14:creationId xmlns:p14="http://schemas.microsoft.com/office/powerpoint/2010/main" val="3877771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CD879-6697-41C8-9A34-62A2A1842341}"/>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CBD9FB8C-255B-4E10-8BA6-9C494776CABE}"/>
              </a:ext>
            </a:extLst>
          </p:cNvPr>
          <p:cNvSpPr>
            <a:spLocks noGrp="1"/>
          </p:cNvSpPr>
          <p:nvPr>
            <p:ph idx="1"/>
          </p:nvPr>
        </p:nvSpPr>
        <p:spPr/>
        <p:txBody>
          <a:bodyPr/>
          <a:lstStyle/>
          <a:p>
            <a:pPr marL="0" indent="0">
              <a:buNone/>
            </a:pPr>
            <a:r>
              <a:rPr lang="en-US" dirty="0"/>
              <a:t>Before analysis I ensured to clean the data to fit my needs by carrying out the following steps:</a:t>
            </a:r>
          </a:p>
          <a:p>
            <a:r>
              <a:rPr lang="en-US" dirty="0"/>
              <a:t>loaded the countries of interest into a new data frame</a:t>
            </a:r>
          </a:p>
          <a:p>
            <a:r>
              <a:rPr lang="en-US" dirty="0"/>
              <a:t>cleaned the data by assigning new names for the country variables in order to maintain consistency.</a:t>
            </a:r>
          </a:p>
          <a:p>
            <a:r>
              <a:rPr lang="en-US" dirty="0"/>
              <a:t>assigned the country names as the index using the “</a:t>
            </a:r>
            <a:r>
              <a:rPr lang="en-US" dirty="0" err="1"/>
              <a:t>set_index</a:t>
            </a:r>
            <a:r>
              <a:rPr lang="en-US" dirty="0"/>
              <a:t>” function</a:t>
            </a:r>
          </a:p>
          <a:p>
            <a:r>
              <a:rPr lang="en-US" dirty="0"/>
              <a:t>made it easy to convert the values to datatype –float.</a:t>
            </a:r>
          </a:p>
          <a:p>
            <a:endParaRPr lang="en-US" dirty="0"/>
          </a:p>
        </p:txBody>
      </p:sp>
    </p:spTree>
    <p:extLst>
      <p:ext uri="{BB962C8B-B14F-4D97-AF65-F5344CB8AC3E}">
        <p14:creationId xmlns:p14="http://schemas.microsoft.com/office/powerpoint/2010/main" val="66202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3CECF1-343D-4CCE-81D8-FC14A12A7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8C8DD9-12AA-4935-A6DE-05EACDADD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7AC8D-D7DB-424E-B423-77F4DCFAC757}"/>
              </a:ext>
            </a:extLst>
          </p:cNvPr>
          <p:cNvSpPr>
            <a:spLocks noGrp="1"/>
          </p:cNvSpPr>
          <p:nvPr>
            <p:ph type="title"/>
          </p:nvPr>
        </p:nvSpPr>
        <p:spPr>
          <a:xfrm>
            <a:off x="1121029" y="948706"/>
            <a:ext cx="3852444" cy="1049235"/>
          </a:xfrm>
        </p:spPr>
        <p:txBody>
          <a:bodyPr>
            <a:noAutofit/>
          </a:bodyPr>
          <a:lstStyle/>
          <a:p>
            <a:r>
              <a:rPr lang="en-US" sz="2000" dirty="0"/>
              <a:t>Display each country’s military expenditure over the last 5 years.</a:t>
            </a:r>
            <a:br>
              <a:rPr lang="en-US" sz="2000" dirty="0"/>
            </a:br>
            <a:endParaRPr lang="en-US" sz="2000" dirty="0"/>
          </a:p>
        </p:txBody>
      </p:sp>
      <p:pic>
        <p:nvPicPr>
          <p:cNvPr id="14" name="Picture 13">
            <a:extLst>
              <a:ext uri="{FF2B5EF4-FFF2-40B4-BE49-F238E27FC236}">
                <a16:creationId xmlns:a16="http://schemas.microsoft.com/office/drawing/2014/main" id="{E4C54BC8-CF23-429D-A14B-9E16015839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6353" b="36564"/>
          <a:stretch/>
        </p:blipFill>
        <p:spPr>
          <a:xfrm>
            <a:off x="1125460" y="643464"/>
            <a:ext cx="3849624" cy="155448"/>
          </a:xfrm>
          <a:prstGeom prst="rect">
            <a:avLst/>
          </a:prstGeom>
          <a:noFill/>
          <a:ln>
            <a:noFill/>
          </a:ln>
        </p:spPr>
      </p:pic>
      <p:sp>
        <p:nvSpPr>
          <p:cNvPr id="3" name="Content Placeholder 2">
            <a:extLst>
              <a:ext uri="{FF2B5EF4-FFF2-40B4-BE49-F238E27FC236}">
                <a16:creationId xmlns:a16="http://schemas.microsoft.com/office/drawing/2014/main" id="{74B0639B-6F61-49EC-A2A8-2383749A11CA}"/>
              </a:ext>
            </a:extLst>
          </p:cNvPr>
          <p:cNvSpPr>
            <a:spLocks noGrp="1"/>
          </p:cNvSpPr>
          <p:nvPr>
            <p:ph idx="1"/>
          </p:nvPr>
        </p:nvSpPr>
        <p:spPr>
          <a:xfrm>
            <a:off x="1121030" y="2167151"/>
            <a:ext cx="3848478" cy="3299194"/>
          </a:xfrm>
        </p:spPr>
        <p:txBody>
          <a:bodyPr>
            <a:normAutofit/>
          </a:bodyPr>
          <a:lstStyle/>
          <a:p>
            <a:r>
              <a:rPr lang="en-US" sz="1400" dirty="0"/>
              <a:t>We notice that China spend the most and Iran spends the least on their military</a:t>
            </a:r>
          </a:p>
          <a:p>
            <a:r>
              <a:rPr lang="en-US" sz="1400" dirty="0"/>
              <a:t>I attribute China’s increasing spending to the boom in their economy and they are simply fortifying themselves as a global superpower</a:t>
            </a:r>
          </a:p>
        </p:txBody>
      </p:sp>
      <p:grpSp>
        <p:nvGrpSpPr>
          <p:cNvPr id="16" name="Group 15">
            <a:extLst>
              <a:ext uri="{FF2B5EF4-FFF2-40B4-BE49-F238E27FC236}">
                <a16:creationId xmlns:a16="http://schemas.microsoft.com/office/drawing/2014/main" id="{C50EE599-83F0-4F92-85EF-F5B760FC1C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7" name="Rectangle 16">
              <a:extLst>
                <a:ext uri="{FF2B5EF4-FFF2-40B4-BE49-F238E27FC236}">
                  <a16:creationId xmlns:a16="http://schemas.microsoft.com/office/drawing/2014/main" id="{4D65F24F-937E-455B-A52F-99B2EBE6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CEABBA2-C294-4754-8D03-90027C80A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A screenshot of a cell phone&#10;&#10;Description generated with very high confidence">
            <a:extLst>
              <a:ext uri="{FF2B5EF4-FFF2-40B4-BE49-F238E27FC236}">
                <a16:creationId xmlns:a16="http://schemas.microsoft.com/office/drawing/2014/main" id="{A45D3DC8-C67A-44A9-84CD-2356D4935E62}"/>
              </a:ext>
            </a:extLst>
          </p:cNvPr>
          <p:cNvPicPr>
            <a:picLocks noChangeAspect="1"/>
          </p:cNvPicPr>
          <p:nvPr/>
        </p:nvPicPr>
        <p:blipFill rotWithShape="1">
          <a:blip r:embed="rId3"/>
          <a:srcRect r="-2" b="1914"/>
          <a:stretch/>
        </p:blipFill>
        <p:spPr>
          <a:xfrm>
            <a:off x="6093926" y="1116345"/>
            <a:ext cx="4821551" cy="3866172"/>
          </a:xfrm>
          <a:prstGeom prst="rect">
            <a:avLst/>
          </a:prstGeom>
        </p:spPr>
      </p:pic>
      <p:pic>
        <p:nvPicPr>
          <p:cNvPr id="20" name="Picture 19">
            <a:extLst>
              <a:ext uri="{FF2B5EF4-FFF2-40B4-BE49-F238E27FC236}">
                <a16:creationId xmlns:a16="http://schemas.microsoft.com/office/drawing/2014/main" id="{5EADD913-1FB7-4B46-9CA9-86858689E0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2" name="Straight Connector 21">
            <a:extLst>
              <a:ext uri="{FF2B5EF4-FFF2-40B4-BE49-F238E27FC236}">
                <a16:creationId xmlns:a16="http://schemas.microsoft.com/office/drawing/2014/main" id="{36995421-4CA7-48D9-B029-EFD7120348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736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3" name="Picture 11">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35" name="Rectangle 13">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6" name="Straight Connector 15">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7" name="Picture 17">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38" name="Rectangle 19">
            <a:extLst>
              <a:ext uri="{FF2B5EF4-FFF2-40B4-BE49-F238E27FC236}">
                <a16:creationId xmlns:a16="http://schemas.microsoft.com/office/drawing/2014/main" id="{B374BF5C-C264-47AF-9C49-1875F88B9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1">
            <a:extLst>
              <a:ext uri="{FF2B5EF4-FFF2-40B4-BE49-F238E27FC236}">
                <a16:creationId xmlns:a16="http://schemas.microsoft.com/office/drawing/2014/main" id="{EA9A5156-A214-495D-9493-B85A2B08F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A2D48-7B79-4087-A9D4-2FDDDB1B0025}"/>
              </a:ext>
            </a:extLst>
          </p:cNvPr>
          <p:cNvSpPr>
            <a:spLocks noGrp="1"/>
          </p:cNvSpPr>
          <p:nvPr>
            <p:ph type="title"/>
          </p:nvPr>
        </p:nvSpPr>
        <p:spPr>
          <a:xfrm>
            <a:off x="659301" y="988098"/>
            <a:ext cx="2840114" cy="2407723"/>
          </a:xfrm>
        </p:spPr>
        <p:txBody>
          <a:bodyPr vert="horz" lIns="91440" tIns="45720" rIns="91440" bIns="0" rtlCol="0" anchor="b">
            <a:normAutofit fontScale="90000"/>
          </a:bodyPr>
          <a:lstStyle/>
          <a:p>
            <a:r>
              <a:rPr lang="en-US" sz="3300" dirty="0"/>
              <a:t>Compare Military Spending as a percentage of GDP</a:t>
            </a:r>
          </a:p>
        </p:txBody>
      </p:sp>
      <p:pic>
        <p:nvPicPr>
          <p:cNvPr id="40" name="Picture 23">
            <a:extLst>
              <a:ext uri="{FF2B5EF4-FFF2-40B4-BE49-F238E27FC236}">
                <a16:creationId xmlns:a16="http://schemas.microsoft.com/office/drawing/2014/main" id="{14043B93-31EA-42C9-A52B-7B10135FCB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7" t="474" r="75256" b="36564"/>
          <a:stretch/>
        </p:blipFill>
        <p:spPr>
          <a:xfrm>
            <a:off x="655218" y="643464"/>
            <a:ext cx="2834640" cy="155448"/>
          </a:xfrm>
          <a:prstGeom prst="rect">
            <a:avLst/>
          </a:prstGeom>
          <a:noFill/>
          <a:ln>
            <a:noFill/>
          </a:ln>
        </p:spPr>
      </p:pic>
      <p:grpSp>
        <p:nvGrpSpPr>
          <p:cNvPr id="26" name="Group 25">
            <a:extLst>
              <a:ext uri="{FF2B5EF4-FFF2-40B4-BE49-F238E27FC236}">
                <a16:creationId xmlns:a16="http://schemas.microsoft.com/office/drawing/2014/main" id="{B26DC251-CF3C-487C-93C0-74344C2700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7" name="Rectangle 26">
              <a:extLst>
                <a:ext uri="{FF2B5EF4-FFF2-40B4-BE49-F238E27FC236}">
                  <a16:creationId xmlns:a16="http://schemas.microsoft.com/office/drawing/2014/main" id="{DCEA138F-B3C3-4365-85E4-0CE0DE739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27">
              <a:extLst>
                <a:ext uri="{FF2B5EF4-FFF2-40B4-BE49-F238E27FC236}">
                  <a16:creationId xmlns:a16="http://schemas.microsoft.com/office/drawing/2014/main" id="{62192585-FCC1-4D9A-8E7B-940845AD1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2" name="Rectangle 29">
            <a:extLst>
              <a:ext uri="{FF2B5EF4-FFF2-40B4-BE49-F238E27FC236}">
                <a16:creationId xmlns:a16="http://schemas.microsoft.com/office/drawing/2014/main" id="{F07A6A06-44A6-41CD-B49D-7FAFA5119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871" y="977965"/>
            <a:ext cx="6615197" cy="4135339"/>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Content Placeholder 4" descr="A screenshot of a social media post&#10;&#10;Description generated with very high confidence">
            <a:extLst>
              <a:ext uri="{FF2B5EF4-FFF2-40B4-BE49-F238E27FC236}">
                <a16:creationId xmlns:a16="http://schemas.microsoft.com/office/drawing/2014/main" id="{2D6153E9-82BA-47C2-A0D2-158F8F7501AF}"/>
              </a:ext>
            </a:extLst>
          </p:cNvPr>
          <p:cNvPicPr>
            <a:picLocks noGrp="1" noChangeAspect="1"/>
          </p:cNvPicPr>
          <p:nvPr>
            <p:ph idx="1"/>
          </p:nvPr>
        </p:nvPicPr>
        <p:blipFill>
          <a:blip r:embed="rId4"/>
          <a:stretch>
            <a:fillRect/>
          </a:stretch>
        </p:blipFill>
        <p:spPr>
          <a:xfrm>
            <a:off x="4229732" y="1129248"/>
            <a:ext cx="7522958" cy="3880902"/>
          </a:xfrm>
          <a:prstGeom prst="rect">
            <a:avLst/>
          </a:prstGeom>
        </p:spPr>
      </p:pic>
      <p:pic>
        <p:nvPicPr>
          <p:cNvPr id="32" name="Picture 31">
            <a:extLst>
              <a:ext uri="{FF2B5EF4-FFF2-40B4-BE49-F238E27FC236}">
                <a16:creationId xmlns:a16="http://schemas.microsoft.com/office/drawing/2014/main" id="{374CBFC4-E02A-4F3E-AB09-DAD63A764C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34" name="Straight Connector 33">
            <a:extLst>
              <a:ext uri="{FF2B5EF4-FFF2-40B4-BE49-F238E27FC236}">
                <a16:creationId xmlns:a16="http://schemas.microsoft.com/office/drawing/2014/main" id="{170F181A-95DA-4251-AC11-0C9302264E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331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F546-01F3-4269-B48A-3D7A8758F006}"/>
              </a:ext>
            </a:extLst>
          </p:cNvPr>
          <p:cNvSpPr>
            <a:spLocks noGrp="1"/>
          </p:cNvSpPr>
          <p:nvPr>
            <p:ph type="title"/>
          </p:nvPr>
        </p:nvSpPr>
        <p:spPr/>
        <p:txBody>
          <a:bodyPr>
            <a:normAutofit/>
          </a:bodyPr>
          <a:lstStyle/>
          <a:p>
            <a:r>
              <a:rPr lang="en-US" sz="2400" dirty="0"/>
              <a:t>Compare the spending of each nation to the total spending of all countries</a:t>
            </a:r>
          </a:p>
        </p:txBody>
      </p:sp>
      <p:sp>
        <p:nvSpPr>
          <p:cNvPr id="3" name="Content Placeholder 2">
            <a:extLst>
              <a:ext uri="{FF2B5EF4-FFF2-40B4-BE49-F238E27FC236}">
                <a16:creationId xmlns:a16="http://schemas.microsoft.com/office/drawing/2014/main" id="{D316849D-6481-40A5-9F5D-523C39586A61}"/>
              </a:ext>
            </a:extLst>
          </p:cNvPr>
          <p:cNvSpPr>
            <a:spLocks noGrp="1"/>
          </p:cNvSpPr>
          <p:nvPr>
            <p:ph idx="1"/>
          </p:nvPr>
        </p:nvSpPr>
        <p:spPr>
          <a:xfrm>
            <a:off x="1130270" y="1767253"/>
            <a:ext cx="9603275" cy="3699091"/>
          </a:xfrm>
        </p:spPr>
        <p:txBody>
          <a:bodyPr/>
          <a:lstStyle/>
          <a:p>
            <a:r>
              <a:rPr lang="en-US" dirty="0"/>
              <a:t>China and Russia alone make about 45% of the total spending on military</a:t>
            </a:r>
          </a:p>
          <a:p>
            <a:endParaRPr lang="en-US" dirty="0"/>
          </a:p>
          <a:p>
            <a:endParaRPr lang="en-US" dirty="0"/>
          </a:p>
          <a:p>
            <a:pPr marL="0" indent="0">
              <a:buNone/>
            </a:pPr>
            <a:endParaRPr lang="en-US" dirty="0"/>
          </a:p>
        </p:txBody>
      </p:sp>
      <p:pic>
        <p:nvPicPr>
          <p:cNvPr id="25" name="Picture 24" descr="A close up of a map&#10;&#10;Description generated with high confidence">
            <a:extLst>
              <a:ext uri="{FF2B5EF4-FFF2-40B4-BE49-F238E27FC236}">
                <a16:creationId xmlns:a16="http://schemas.microsoft.com/office/drawing/2014/main" id="{AB69F42B-BF1C-46C0-9235-C7ABD888AE18}"/>
              </a:ext>
            </a:extLst>
          </p:cNvPr>
          <p:cNvPicPr>
            <a:picLocks noChangeAspect="1"/>
          </p:cNvPicPr>
          <p:nvPr/>
        </p:nvPicPr>
        <p:blipFill>
          <a:blip r:embed="rId2"/>
          <a:stretch>
            <a:fillRect/>
          </a:stretch>
        </p:blipFill>
        <p:spPr>
          <a:xfrm>
            <a:off x="857984" y="2597677"/>
            <a:ext cx="2131100" cy="2038241"/>
          </a:xfrm>
          <a:prstGeom prst="rect">
            <a:avLst/>
          </a:prstGeom>
        </p:spPr>
      </p:pic>
      <p:pic>
        <p:nvPicPr>
          <p:cNvPr id="27" name="Picture 26" descr="A close up of a map&#10;&#10;Description generated with high confidence">
            <a:extLst>
              <a:ext uri="{FF2B5EF4-FFF2-40B4-BE49-F238E27FC236}">
                <a16:creationId xmlns:a16="http://schemas.microsoft.com/office/drawing/2014/main" id="{2A138C04-0F0E-489B-92FD-D8303BBC63CF}"/>
              </a:ext>
            </a:extLst>
          </p:cNvPr>
          <p:cNvPicPr>
            <a:picLocks noChangeAspect="1"/>
          </p:cNvPicPr>
          <p:nvPr/>
        </p:nvPicPr>
        <p:blipFill>
          <a:blip r:embed="rId3"/>
          <a:stretch>
            <a:fillRect/>
          </a:stretch>
        </p:blipFill>
        <p:spPr>
          <a:xfrm>
            <a:off x="3078746" y="2598127"/>
            <a:ext cx="2239057" cy="2109326"/>
          </a:xfrm>
          <a:prstGeom prst="rect">
            <a:avLst/>
          </a:prstGeom>
        </p:spPr>
      </p:pic>
      <p:pic>
        <p:nvPicPr>
          <p:cNvPr id="29" name="Picture 28" descr="A close up of a map&#10;&#10;Description generated with high confidence">
            <a:extLst>
              <a:ext uri="{FF2B5EF4-FFF2-40B4-BE49-F238E27FC236}">
                <a16:creationId xmlns:a16="http://schemas.microsoft.com/office/drawing/2014/main" id="{79DE93AE-CE84-491A-A640-8BA8A6A6F098}"/>
              </a:ext>
            </a:extLst>
          </p:cNvPr>
          <p:cNvPicPr>
            <a:picLocks noChangeAspect="1"/>
          </p:cNvPicPr>
          <p:nvPr/>
        </p:nvPicPr>
        <p:blipFill>
          <a:blip r:embed="rId4"/>
          <a:stretch>
            <a:fillRect/>
          </a:stretch>
        </p:blipFill>
        <p:spPr>
          <a:xfrm>
            <a:off x="5407465" y="2597677"/>
            <a:ext cx="2340103" cy="2181115"/>
          </a:xfrm>
          <a:prstGeom prst="rect">
            <a:avLst/>
          </a:prstGeom>
        </p:spPr>
      </p:pic>
      <p:pic>
        <p:nvPicPr>
          <p:cNvPr id="31" name="Picture 30" descr="A close up of a map&#10;&#10;Description generated with high confidence">
            <a:extLst>
              <a:ext uri="{FF2B5EF4-FFF2-40B4-BE49-F238E27FC236}">
                <a16:creationId xmlns:a16="http://schemas.microsoft.com/office/drawing/2014/main" id="{DC7A9E00-33DF-4B7C-B989-D3F50165CB91}"/>
              </a:ext>
            </a:extLst>
          </p:cNvPr>
          <p:cNvPicPr>
            <a:picLocks noChangeAspect="1"/>
          </p:cNvPicPr>
          <p:nvPr/>
        </p:nvPicPr>
        <p:blipFill>
          <a:blip r:embed="rId5"/>
          <a:stretch>
            <a:fillRect/>
          </a:stretch>
        </p:blipFill>
        <p:spPr>
          <a:xfrm>
            <a:off x="7266279" y="2546049"/>
            <a:ext cx="2239057" cy="2141495"/>
          </a:xfrm>
          <a:prstGeom prst="rect">
            <a:avLst/>
          </a:prstGeom>
        </p:spPr>
      </p:pic>
      <p:pic>
        <p:nvPicPr>
          <p:cNvPr id="33" name="Picture 32" descr="A close up of a map&#10;&#10;Description generated with high confidence">
            <a:extLst>
              <a:ext uri="{FF2B5EF4-FFF2-40B4-BE49-F238E27FC236}">
                <a16:creationId xmlns:a16="http://schemas.microsoft.com/office/drawing/2014/main" id="{09C8EC57-C109-42DC-9FAA-8829C88B08A7}"/>
              </a:ext>
            </a:extLst>
          </p:cNvPr>
          <p:cNvPicPr>
            <a:picLocks noChangeAspect="1"/>
          </p:cNvPicPr>
          <p:nvPr/>
        </p:nvPicPr>
        <p:blipFill>
          <a:blip r:embed="rId6"/>
          <a:stretch>
            <a:fillRect/>
          </a:stretch>
        </p:blipFill>
        <p:spPr>
          <a:xfrm>
            <a:off x="9505336" y="2564551"/>
            <a:ext cx="2239056" cy="2122993"/>
          </a:xfrm>
          <a:prstGeom prst="rect">
            <a:avLst/>
          </a:prstGeom>
        </p:spPr>
      </p:pic>
    </p:spTree>
    <p:extLst>
      <p:ext uri="{BB962C8B-B14F-4D97-AF65-F5344CB8AC3E}">
        <p14:creationId xmlns:p14="http://schemas.microsoft.com/office/powerpoint/2010/main" val="1218399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9304-842E-4079-8A22-5B028B1B8150}"/>
              </a:ext>
            </a:extLst>
          </p:cNvPr>
          <p:cNvSpPr>
            <a:spLocks noGrp="1"/>
          </p:cNvSpPr>
          <p:nvPr>
            <p:ph type="title"/>
          </p:nvPr>
        </p:nvSpPr>
        <p:spPr/>
        <p:txBody>
          <a:bodyPr>
            <a:normAutofit/>
          </a:bodyPr>
          <a:lstStyle/>
          <a:p>
            <a:r>
              <a:rPr lang="en-US" sz="2800" dirty="0"/>
              <a:t>Compare the military spending per capita to the GDP per capita</a:t>
            </a:r>
          </a:p>
        </p:txBody>
      </p:sp>
      <p:sp>
        <p:nvSpPr>
          <p:cNvPr id="3" name="Content Placeholder 2">
            <a:extLst>
              <a:ext uri="{FF2B5EF4-FFF2-40B4-BE49-F238E27FC236}">
                <a16:creationId xmlns:a16="http://schemas.microsoft.com/office/drawing/2014/main" id="{EADF4B3A-A40D-4850-AE57-6C7E4BEF5779}"/>
              </a:ext>
            </a:extLst>
          </p:cNvPr>
          <p:cNvSpPr>
            <a:spLocks noGrp="1"/>
          </p:cNvSpPr>
          <p:nvPr>
            <p:ph idx="1"/>
          </p:nvPr>
        </p:nvSpPr>
        <p:spPr/>
        <p:txBody>
          <a:bodyPr/>
          <a:lstStyle/>
          <a:p>
            <a:r>
              <a:rPr lang="en-US" dirty="0"/>
              <a:t>The military spending per capita is about 5% of each country’s GDP per capita. </a:t>
            </a:r>
          </a:p>
          <a:p>
            <a:r>
              <a:rPr lang="en-US" dirty="0"/>
              <a:t>We infer that each person produces about 5% of the country’s spending on  military</a:t>
            </a:r>
          </a:p>
        </p:txBody>
      </p:sp>
    </p:spTree>
    <p:extLst>
      <p:ext uri="{BB962C8B-B14F-4D97-AF65-F5344CB8AC3E}">
        <p14:creationId xmlns:p14="http://schemas.microsoft.com/office/powerpoint/2010/main" val="3278420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179AF-64A9-4050-839C-6A740AC6D61F}"/>
              </a:ext>
            </a:extLst>
          </p:cNvPr>
          <p:cNvSpPr>
            <a:spLocks noGrp="1"/>
          </p:cNvSpPr>
          <p:nvPr>
            <p:ph type="title"/>
          </p:nvPr>
        </p:nvSpPr>
        <p:spPr>
          <a:xfrm>
            <a:off x="1130270" y="953324"/>
            <a:ext cx="9603275" cy="444653"/>
          </a:xfrm>
        </p:spPr>
        <p:txBody>
          <a:bodyPr>
            <a:normAutofit fontScale="90000"/>
          </a:bodyPr>
          <a:lstStyle/>
          <a:p>
            <a:r>
              <a:rPr lang="en-US" dirty="0"/>
              <a:t>GDP per capita vs Military spending per capita</a:t>
            </a:r>
          </a:p>
        </p:txBody>
      </p:sp>
      <p:pic>
        <p:nvPicPr>
          <p:cNvPr id="5" name="Content Placeholder 4">
            <a:extLst>
              <a:ext uri="{FF2B5EF4-FFF2-40B4-BE49-F238E27FC236}">
                <a16:creationId xmlns:a16="http://schemas.microsoft.com/office/drawing/2014/main" id="{DB735404-0365-4DF6-A7B2-C9C6AE39BE3A}"/>
              </a:ext>
            </a:extLst>
          </p:cNvPr>
          <p:cNvPicPr>
            <a:picLocks noGrp="1" noChangeAspect="1"/>
          </p:cNvPicPr>
          <p:nvPr>
            <p:ph idx="1"/>
          </p:nvPr>
        </p:nvPicPr>
        <p:blipFill>
          <a:blip r:embed="rId2"/>
          <a:stretch>
            <a:fillRect/>
          </a:stretch>
        </p:blipFill>
        <p:spPr>
          <a:xfrm>
            <a:off x="715897" y="1324768"/>
            <a:ext cx="5642718" cy="2649355"/>
          </a:xfrm>
        </p:spPr>
      </p:pic>
      <p:pic>
        <p:nvPicPr>
          <p:cNvPr id="7" name="Picture 6">
            <a:extLst>
              <a:ext uri="{FF2B5EF4-FFF2-40B4-BE49-F238E27FC236}">
                <a16:creationId xmlns:a16="http://schemas.microsoft.com/office/drawing/2014/main" id="{4D503B13-B740-4A88-B0A9-A407AB199CDF}"/>
              </a:ext>
            </a:extLst>
          </p:cNvPr>
          <p:cNvPicPr>
            <a:picLocks noChangeAspect="1"/>
          </p:cNvPicPr>
          <p:nvPr/>
        </p:nvPicPr>
        <p:blipFill>
          <a:blip r:embed="rId3"/>
          <a:stretch>
            <a:fillRect/>
          </a:stretch>
        </p:blipFill>
        <p:spPr>
          <a:xfrm>
            <a:off x="6095999" y="1324768"/>
            <a:ext cx="6037989" cy="2649355"/>
          </a:xfrm>
          <a:prstGeom prst="rect">
            <a:avLst/>
          </a:prstGeom>
        </p:spPr>
      </p:pic>
      <p:pic>
        <p:nvPicPr>
          <p:cNvPr id="9" name="Picture 8">
            <a:extLst>
              <a:ext uri="{FF2B5EF4-FFF2-40B4-BE49-F238E27FC236}">
                <a16:creationId xmlns:a16="http://schemas.microsoft.com/office/drawing/2014/main" id="{9EA5E2F4-BD33-4049-8E7E-88AC5F606702}"/>
              </a:ext>
            </a:extLst>
          </p:cNvPr>
          <p:cNvPicPr>
            <a:picLocks noChangeAspect="1"/>
          </p:cNvPicPr>
          <p:nvPr/>
        </p:nvPicPr>
        <p:blipFill>
          <a:blip r:embed="rId4"/>
          <a:stretch>
            <a:fillRect/>
          </a:stretch>
        </p:blipFill>
        <p:spPr>
          <a:xfrm>
            <a:off x="1911653" y="3807069"/>
            <a:ext cx="6928149" cy="2567354"/>
          </a:xfrm>
          <a:prstGeom prst="rect">
            <a:avLst/>
          </a:prstGeom>
        </p:spPr>
      </p:pic>
    </p:spTree>
    <p:extLst>
      <p:ext uri="{BB962C8B-B14F-4D97-AF65-F5344CB8AC3E}">
        <p14:creationId xmlns:p14="http://schemas.microsoft.com/office/powerpoint/2010/main" val="176679213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403</TotalTime>
  <Words>640</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Century Gothic</vt:lpstr>
      <vt:lpstr>Gallery</vt:lpstr>
      <vt:lpstr>Military Expenditure Analysis</vt:lpstr>
      <vt:lpstr>Overview</vt:lpstr>
      <vt:lpstr>Data Collection</vt:lpstr>
      <vt:lpstr>Data Preprocessing</vt:lpstr>
      <vt:lpstr>Display each country’s military expenditure over the last 5 years. </vt:lpstr>
      <vt:lpstr>Compare Military Spending as a percentage of GDP</vt:lpstr>
      <vt:lpstr>Compare the spending of each nation to the total spending of all countries</vt:lpstr>
      <vt:lpstr>Compare the military spending per capita to the GDP per capita</vt:lpstr>
      <vt:lpstr>GDP per capita vs Military spending per capita</vt:lpstr>
      <vt:lpstr>GDP per capita vs Military spending per capita</vt:lpstr>
      <vt:lpstr>Single out the fastest growing countries in spending.</vt:lpstr>
      <vt:lpstr>Percentage change in military spending</vt:lpstr>
      <vt:lpstr>Learning Outcomes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Military Expenditure Analysis</dc:title>
  <dc:creator>Aluya O Omofuma</dc:creator>
  <cp:lastModifiedBy>Aluya O Omofuma</cp:lastModifiedBy>
  <cp:revision>21</cp:revision>
  <dcterms:created xsi:type="dcterms:W3CDTF">2018-10-16T04:32:53Z</dcterms:created>
  <dcterms:modified xsi:type="dcterms:W3CDTF">2018-10-16T19:02:42Z</dcterms:modified>
</cp:coreProperties>
</file>