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2.xml" ContentType="application/vnd.openxmlformats-officedocument.drawingml.diagramLayout+xml"/>
  <Override PartName="/ppt/diagrams/layout4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0" r:id="rId3"/>
    <p:sldId id="342" r:id="rId4"/>
    <p:sldId id="343" r:id="rId5"/>
    <p:sldId id="344" r:id="rId6"/>
    <p:sldId id="345" r:id="rId7"/>
    <p:sldId id="346" r:id="rId8"/>
    <p:sldId id="347" r:id="rId9"/>
    <p:sldId id="356" r:id="rId10"/>
    <p:sldId id="357" r:id="rId11"/>
    <p:sldId id="351" r:id="rId12"/>
    <p:sldId id="348" r:id="rId13"/>
    <p:sldId id="349" r:id="rId14"/>
    <p:sldId id="350" r:id="rId15"/>
    <p:sldId id="352" r:id="rId16"/>
    <p:sldId id="353" r:id="rId17"/>
    <p:sldId id="354" r:id="rId18"/>
    <p:sldId id="355" r:id="rId19"/>
    <p:sldId id="363" r:id="rId20"/>
    <p:sldId id="358" r:id="rId21"/>
    <p:sldId id="360" r:id="rId22"/>
    <p:sldId id="371" r:id="rId23"/>
    <p:sldId id="372" r:id="rId24"/>
    <p:sldId id="369" r:id="rId25"/>
    <p:sldId id="370" r:id="rId26"/>
    <p:sldId id="366" r:id="rId27"/>
    <p:sldId id="364" r:id="rId28"/>
    <p:sldId id="365" r:id="rId29"/>
    <p:sldId id="367" r:id="rId30"/>
    <p:sldId id="37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Cấp quyền" id="{7ECD22BB-A909-4A94-86EB-C84EA9A73197}">
          <p14:sldIdLst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Mô hình kiểm soát truy cập" id="{ED28AEDB-255E-4697-B1ED-AC86CE4F4698}">
          <p14:sldIdLst>
            <p14:sldId id="356"/>
            <p14:sldId id="357"/>
            <p14:sldId id="351"/>
            <p14:sldId id="348"/>
            <p14:sldId id="349"/>
            <p14:sldId id="350"/>
            <p14:sldId id="352"/>
            <p14:sldId id="353"/>
            <p14:sldId id="354"/>
            <p14:sldId id="355"/>
            <p14:sldId id="363"/>
            <p14:sldId id="358"/>
            <p14:sldId id="360"/>
            <p14:sldId id="371"/>
            <p14:sldId id="372"/>
            <p14:sldId id="369"/>
            <p14:sldId id="370"/>
            <p14:sldId id="366"/>
            <p14:sldId id="364"/>
            <p14:sldId id="365"/>
            <p14:sldId id="367"/>
            <p14:sldId id="373"/>
          </p14:sldIdLst>
        </p14:section>
        <p14:section name="Kêt thúc" id="{A0E75E35-8E84-4F55-A945-823058CCE14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75000" autoAdjust="0"/>
  </p:normalViewPr>
  <p:slideViewPr>
    <p:cSldViewPr>
      <p:cViewPr varScale="1">
        <p:scale>
          <a:sx n="54" d="100"/>
          <a:sy n="5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Cấp quyền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Mô hình kiểm soát truy cập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165114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Cấp quyền</a:t>
          </a:r>
          <a:endParaRPr lang="vi-VN" sz="6500" b="0" kern="1200" noProof="0" dirty="0"/>
        </a:p>
      </dsp:txBody>
      <dsp:txXfrm rot="-5400000">
        <a:off x="1404000" y="132397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36715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153849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41025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Mô hình kiểm soát truy cập</a:t>
          </a:r>
          <a:endParaRPr lang="vi-VN" sz="6500" kern="1200" noProof="0" dirty="0"/>
        </a:p>
      </dsp:txBody>
      <dsp:txXfrm rot="-5400000">
        <a:off x="1404000" y="2992752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359989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23.08.2017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23.08.2017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ITNS and CERIAS CISSP Luncheon Series:  Access Control Systems &amp; Methodology</a:t>
            </a:r>
            <a:r>
              <a:rPr lang="vi-VN" dirty="0" smtClean="0"/>
              <a:t>, https://www.purdue.edu/securepurdue/docs/training/AccessControls.ppt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http://www.cs.sjsu.edu/~stamp/infosec/PowerPoint_Windows/2_AccessControl.ppt</a:t>
            </a:r>
            <a:endParaRPr lang="vi-VN" dirty="0" smtClean="0"/>
          </a:p>
          <a:p>
            <a:r>
              <a:rPr lang="en-US" dirty="0" smtClean="0"/>
              <a:t>https://en.wikipedia.org/wiki/Access_Control_Matrix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2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smtClean="0"/>
              <a:t> 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6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https://www.cs.columbia.edu/~smb/classes/f05/l03.pdf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ACL:</a:t>
            </a:r>
            <a:r>
              <a:rPr lang="vi-VN" baseline="0" dirty="0" smtClean="0"/>
              <a:t>	Access Control List</a:t>
            </a:r>
          </a:p>
          <a:p>
            <a:r>
              <a:rPr lang="vi-VN" baseline="0" dirty="0" smtClean="0"/>
              <a:t>RBAC:	Role-Based Access Control</a:t>
            </a:r>
          </a:p>
          <a:p>
            <a:r>
              <a:rPr lang="vi-VN" baseline="0" dirty="0" smtClean="0"/>
              <a:t>ABAC:	Attribute-Based Access Control</a:t>
            </a:r>
          </a:p>
          <a:p>
            <a:r>
              <a:rPr lang="vi-VN" baseline="0" dirty="0" smtClean="0"/>
              <a:t>PBAC:	Policy-Based Access Control</a:t>
            </a:r>
          </a:p>
          <a:p>
            <a:r>
              <a:rPr lang="vi-VN" baseline="0" dirty="0" smtClean="0"/>
              <a:t>RAdAC:	Risk Adaptive Access Control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0</a:t>
            </a:r>
            <a:r>
              <a:rPr lang="en-US" dirty="0" smtClean="0"/>
              <a:t>5:</a:t>
            </a:r>
            <a:r>
              <a:rPr lang="vi-VN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(</a:t>
            </a:r>
            <a:r>
              <a:rPr lang="en-US" smtClean="0"/>
              <a:t>tiếp)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92570094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1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DAC = Discretionary Access Control</a:t>
            </a:r>
          </a:p>
          <a:p>
            <a:r>
              <a:rPr lang="en-US" dirty="0" smtClean="0"/>
              <a:t>Kiểm soát truy cập dựa trên định danh  của chủ thể hoặc định danh của nhóm</a:t>
            </a:r>
          </a:p>
          <a:p>
            <a:r>
              <a:rPr lang="en-US" dirty="0" smtClean="0"/>
              <a:t>“Tùy chọn”: chủ thể với một số quyền nhất định có thể chuyển quyền của mình cho chủ thể khác (có thể gián tiếp)</a:t>
            </a:r>
          </a:p>
          <a:p>
            <a:r>
              <a:rPr lang="en-US" dirty="0" smtClean="0"/>
              <a:t>Được biểu diễn bởi ma trận kiểm soát truy cập (ACM: Access Control Matrix)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Kiểm soát truy cập tùy chọn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Đề xuất bởi Lampson năm 1971</a:t>
            </a:r>
          </a:p>
          <a:p>
            <a:r>
              <a:rPr lang="vi-VN" dirty="0" smtClean="0"/>
              <a:t>Dòng</a:t>
            </a:r>
            <a:r>
              <a:rPr lang="en-US" dirty="0" smtClean="0"/>
              <a:t> =</a:t>
            </a:r>
            <a:r>
              <a:rPr lang="vi-VN" dirty="0" smtClean="0"/>
              <a:t> subject</a:t>
            </a:r>
            <a:r>
              <a:rPr lang="en-US" dirty="0" smtClean="0"/>
              <a:t>,  </a:t>
            </a:r>
            <a:r>
              <a:rPr lang="vi-VN" dirty="0" smtClean="0"/>
              <a:t>Cột</a:t>
            </a:r>
            <a:r>
              <a:rPr lang="en-US" dirty="0" smtClean="0"/>
              <a:t> =</a:t>
            </a:r>
            <a:r>
              <a:rPr lang="vi-VN" dirty="0" smtClean="0"/>
              <a:t> </a:t>
            </a:r>
            <a:r>
              <a:rPr lang="vi-VN" dirty="0"/>
              <a:t>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Lampson’s Access Control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12858"/>
              </p:ext>
            </p:extLst>
          </p:nvPr>
        </p:nvGraphicFramePr>
        <p:xfrm>
          <a:off x="1600200" y="33147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1905000" y="27971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819400" y="25527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4205288" y="25844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Accounting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5562600" y="2552700"/>
            <a:ext cx="12477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Insurance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878638" y="25844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82650" y="34829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700088" y="4244975"/>
            <a:ext cx="900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735013" y="50831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76200" y="57531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500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Đặc điểm của </a:t>
            </a:r>
            <a:r>
              <a:rPr lang="en-US" dirty="0" smtClean="0"/>
              <a:t>ACM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Đặc điểm của ACM</a:t>
            </a:r>
          </a:p>
          <a:p>
            <a:r>
              <a:rPr lang="vi-VN" dirty="0" smtClean="0"/>
              <a:t>Mô tả đầy đủ, chi tiết các quyền truy cập</a:t>
            </a:r>
          </a:p>
          <a:p>
            <a:r>
              <a:rPr lang="vi-VN" dirty="0" smtClean="0"/>
              <a:t>Khó quản lý, có thể cấu hình sai</a:t>
            </a:r>
          </a:p>
          <a:p>
            <a:r>
              <a:rPr lang="vi-VN" dirty="0" smtClean="0"/>
              <a:t>Không phù hợp cho những hệ thống có số lượng lớn người dùng và số lượng lớn tài 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dirty="0"/>
          </a:p>
          <a:p>
            <a:pPr>
              <a:buFont typeface="Wingdings" pitchFamily="2" charset="2"/>
              <a:buChar char="q"/>
            </a:pPr>
            <a:r>
              <a:rPr lang="vi-VN" b="1" dirty="0"/>
              <a:t>Biến </a:t>
            </a:r>
            <a:r>
              <a:rPr lang="vi-VN" b="1" dirty="0" smtClean="0"/>
              <a:t>thể</a:t>
            </a:r>
            <a:endParaRPr lang="vi-VN" b="1" dirty="0"/>
          </a:p>
          <a:p>
            <a:r>
              <a:rPr lang="vi-VN" dirty="0"/>
              <a:t>Lưu ACM theo từng cột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>
                <a:sym typeface="Wingdings" pitchFamily="2" charset="2"/>
              </a:rPr>
              <a:t> </a:t>
            </a:r>
            <a:r>
              <a:rPr lang="vi-VN" dirty="0">
                <a:sym typeface="Wingdings" pitchFamily="2" charset="2"/>
              </a:rPr>
              <a:t>Access Control List</a:t>
            </a:r>
          </a:p>
          <a:p>
            <a:r>
              <a:rPr lang="vi-VN" dirty="0">
                <a:sym typeface="Wingdings" pitchFamily="2" charset="2"/>
              </a:rPr>
              <a:t>Lưu ACM theo từng dòng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vi-VN" dirty="0" smtClean="0">
                <a:sym typeface="Wingdings" pitchFamily="2" charset="2"/>
              </a:rPr>
              <a:t> </a:t>
            </a:r>
            <a:r>
              <a:rPr lang="vi-VN" dirty="0">
                <a:sym typeface="Wingdings" pitchFamily="2" charset="2"/>
              </a:rPr>
              <a:t>Access Capbability (Profile)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Biến </a:t>
            </a:r>
            <a:r>
              <a:rPr lang="en-US" dirty="0" smtClean="0"/>
              <a:t>thể của ACM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/>
              <a:t>ACL: store access control matrix by </a:t>
            </a:r>
            <a:r>
              <a:rPr lang="en-US" sz="2800" b="1">
                <a:solidFill>
                  <a:schemeClr val="hlink"/>
                </a:solidFill>
              </a:rPr>
              <a:t>column</a:t>
            </a:r>
            <a:endParaRPr lang="en-US" sz="2800"/>
          </a:p>
          <a:p>
            <a:r>
              <a:rPr lang="en-US" sz="2800"/>
              <a:t>Example: ACL for </a:t>
            </a:r>
            <a:r>
              <a:rPr lang="en-US" sz="2800" b="1">
                <a:solidFill>
                  <a:schemeClr val="hlink"/>
                </a:solidFill>
              </a:rPr>
              <a:t>insurance data</a:t>
            </a:r>
            <a:r>
              <a:rPr lang="en-US" sz="2800"/>
              <a:t> is in </a:t>
            </a:r>
            <a:r>
              <a:rPr lang="en-US" sz="2800" b="1">
                <a:solidFill>
                  <a:schemeClr val="hlink"/>
                </a:solidFill>
              </a:rPr>
              <a:t>blue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graphicFrame>
        <p:nvGraphicFramePr>
          <p:cNvPr id="164868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562600" y="2133600"/>
            <a:ext cx="1260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hlink"/>
                </a:solidFill>
              </a:rPr>
              <a:t>Insurance</a:t>
            </a:r>
          </a:p>
          <a:p>
            <a:pPr algn="ctr"/>
            <a:r>
              <a:rPr lang="en-US" sz="1800" b="1">
                <a:solidFill>
                  <a:schemeClr val="hlink"/>
                </a:solidFill>
              </a:rPr>
              <a:t>data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700088" y="3825875"/>
            <a:ext cx="900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3283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74936"/>
            <a:ext cx="5029200" cy="608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/>
              <a:t>Store access control matrix by </a:t>
            </a:r>
            <a:r>
              <a:rPr lang="en-US" sz="2800" b="1">
                <a:solidFill>
                  <a:srgbClr val="FF0000"/>
                </a:solidFill>
              </a:rPr>
              <a:t>row</a:t>
            </a:r>
            <a:endParaRPr lang="en-US" sz="2800"/>
          </a:p>
          <a:p>
            <a:r>
              <a:rPr lang="en-US" sz="2800"/>
              <a:t>Example: Capability for </a:t>
            </a:r>
            <a:r>
              <a:rPr lang="en-US" sz="2800" b="1">
                <a:solidFill>
                  <a:srgbClr val="FF0000"/>
                </a:solidFill>
              </a:rPr>
              <a:t>Alice</a:t>
            </a:r>
            <a:r>
              <a:rPr lang="en-US" sz="2800"/>
              <a:t> is in </a:t>
            </a:r>
            <a:r>
              <a:rPr lang="en-US" sz="2800" b="1">
                <a:solidFill>
                  <a:srgbClr val="FF0000"/>
                </a:solidFill>
              </a:rPr>
              <a:t>red</a:t>
            </a:r>
            <a:endParaRPr lang="en-US" sz="280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Capabilities (or C-Lists)</a:t>
            </a: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5562600" y="2133600"/>
            <a:ext cx="12477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Insurance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620713" y="3825875"/>
            <a:ext cx="9032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5932" name="Rectangle 44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5754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Rectangle 12"/>
          <p:cNvSpPr>
            <a:spLocks noGrp="1" noChangeArrowheads="1"/>
          </p:cNvSpPr>
          <p:nvPr>
            <p:ph sz="quarter" idx="13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Note that arrows point in opposite directions!</a:t>
            </a:r>
          </a:p>
          <a:p>
            <a:r>
              <a:rPr lang="en-US" sz="2400" dirty="0"/>
              <a:t>With ACLs, still need to associate users to </a:t>
            </a:r>
            <a:r>
              <a:rPr lang="en-US" sz="2400" dirty="0" err="1"/>
              <a:t>filess</a:t>
            </a:r>
            <a:endParaRPr lang="en-US" sz="2400" dirty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ACLs </a:t>
            </a:r>
            <a:r>
              <a:rPr lang="en-US">
                <a:solidFill>
                  <a:schemeClr val="tx1"/>
                </a:solidFill>
              </a:rPr>
              <a:t>vs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Capabilities</a:t>
            </a:r>
            <a:endParaRPr lang="en-US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71500" y="5410200"/>
            <a:ext cx="294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Access Control List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078538" y="5410200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Capability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95300" y="5410200"/>
            <a:ext cx="3048000" cy="533400"/>
          </a:xfrm>
          <a:prstGeom prst="rect">
            <a:avLst/>
          </a:prstGeom>
          <a:noFill/>
          <a:ln w="31750">
            <a:solidFill>
              <a:srgbClr val="1320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5981700" y="5410200"/>
            <a:ext cx="1752600" cy="533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1790700" y="5181600"/>
            <a:ext cx="609600" cy="22860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 flipH="1" flipV="1">
            <a:off x="6362700" y="5181600"/>
            <a:ext cx="533400" cy="228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9" name="Line 11"/>
          <p:cNvSpPr>
            <a:spLocks noChangeShapeType="1"/>
          </p:cNvSpPr>
          <p:nvPr/>
        </p:nvSpPr>
        <p:spPr bwMode="auto">
          <a:xfrm>
            <a:off x="4533900" y="2209800"/>
            <a:ext cx="0" cy="3810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3063875" y="2438400"/>
            <a:ext cx="7080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file1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3063875" y="35163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file2</a:t>
            </a:r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063875" y="45831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file3</a:t>
            </a: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2933700" y="44196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2933700" y="33528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2933700" y="22860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7483475" y="2438400"/>
            <a:ext cx="7080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file1</a:t>
            </a:r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7483475" y="35163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file2</a:t>
            </a:r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7483475" y="45831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file3</a:t>
            </a:r>
          </a:p>
        </p:txBody>
      </p:sp>
      <p:sp>
        <p:nvSpPr>
          <p:cNvPr id="345113" name="Rectangle 25"/>
          <p:cNvSpPr>
            <a:spLocks noChangeArrowheads="1"/>
          </p:cNvSpPr>
          <p:nvPr/>
        </p:nvSpPr>
        <p:spPr bwMode="auto">
          <a:xfrm>
            <a:off x="7353300" y="44196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7353300" y="33528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5" name="Rectangle 27"/>
          <p:cNvSpPr>
            <a:spLocks noChangeArrowheads="1"/>
          </p:cNvSpPr>
          <p:nvPr/>
        </p:nvSpPr>
        <p:spPr bwMode="auto">
          <a:xfrm>
            <a:off x="7353300" y="22860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7" name="AutoShape 29"/>
          <p:cNvSpPr>
            <a:spLocks noChangeArrowheads="1"/>
          </p:cNvSpPr>
          <p:nvPr/>
        </p:nvSpPr>
        <p:spPr bwMode="auto">
          <a:xfrm>
            <a:off x="2324100" y="22860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2311400" y="22860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647700" y="2438400"/>
            <a:ext cx="781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Alice</a:t>
            </a:r>
          </a:p>
        </p:txBody>
      </p:sp>
      <p:sp>
        <p:nvSpPr>
          <p:cNvPr id="345121" name="Oval 33"/>
          <p:cNvSpPr>
            <a:spLocks noChangeArrowheads="1"/>
          </p:cNvSpPr>
          <p:nvPr/>
        </p:nvSpPr>
        <p:spPr bwMode="auto">
          <a:xfrm>
            <a:off x="647700" y="22860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2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704850" y="3505200"/>
            <a:ext cx="6286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Bob</a:t>
            </a:r>
          </a:p>
        </p:txBody>
      </p:sp>
      <p:sp>
        <p:nvSpPr>
          <p:cNvPr id="345123" name="Oval 35"/>
          <p:cNvSpPr>
            <a:spLocks noChangeArrowheads="1"/>
          </p:cNvSpPr>
          <p:nvPr/>
        </p:nvSpPr>
        <p:spPr bwMode="auto">
          <a:xfrm>
            <a:off x="647700" y="33528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647700" y="4572000"/>
            <a:ext cx="749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Fred</a:t>
            </a:r>
          </a:p>
        </p:txBody>
      </p:sp>
      <p:sp>
        <p:nvSpPr>
          <p:cNvPr id="345125" name="Oval 37"/>
          <p:cNvSpPr>
            <a:spLocks noChangeArrowheads="1"/>
          </p:cNvSpPr>
          <p:nvPr/>
        </p:nvSpPr>
        <p:spPr bwMode="auto">
          <a:xfrm>
            <a:off x="647700" y="44196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2311400" y="33655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w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</p:txBody>
      </p:sp>
      <p:sp>
        <p:nvSpPr>
          <p:cNvPr id="345128" name="AutoShape 40"/>
          <p:cNvSpPr>
            <a:spLocks noChangeArrowheads="1"/>
          </p:cNvSpPr>
          <p:nvPr/>
        </p:nvSpPr>
        <p:spPr bwMode="auto">
          <a:xfrm>
            <a:off x="2324100" y="44196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9" name="Rectangle 41"/>
          <p:cNvSpPr>
            <a:spLocks noChangeArrowheads="1"/>
          </p:cNvSpPr>
          <p:nvPr/>
        </p:nvSpPr>
        <p:spPr bwMode="auto">
          <a:xfrm>
            <a:off x="2330450" y="4432300"/>
            <a:ext cx="4508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rw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30" name="Rectangle 42"/>
          <p:cNvSpPr>
            <a:spLocks noChangeArrowheads="1"/>
          </p:cNvSpPr>
          <p:nvPr/>
        </p:nvSpPr>
        <p:spPr bwMode="auto">
          <a:xfrm>
            <a:off x="5124450" y="2438400"/>
            <a:ext cx="781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Alice</a:t>
            </a:r>
          </a:p>
        </p:txBody>
      </p:sp>
      <p:sp>
        <p:nvSpPr>
          <p:cNvPr id="345131" name="Oval 43"/>
          <p:cNvSpPr>
            <a:spLocks noChangeArrowheads="1"/>
          </p:cNvSpPr>
          <p:nvPr/>
        </p:nvSpPr>
        <p:spPr bwMode="auto">
          <a:xfrm>
            <a:off x="5124450" y="22860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5181600" y="3505200"/>
            <a:ext cx="6286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Bob</a:t>
            </a:r>
          </a:p>
        </p:txBody>
      </p:sp>
      <p:sp>
        <p:nvSpPr>
          <p:cNvPr id="345133" name="Oval 45"/>
          <p:cNvSpPr>
            <a:spLocks noChangeArrowheads="1"/>
          </p:cNvSpPr>
          <p:nvPr/>
        </p:nvSpPr>
        <p:spPr bwMode="auto">
          <a:xfrm>
            <a:off x="5124450" y="33528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4" name="Rectangle 46"/>
          <p:cNvSpPr>
            <a:spLocks noChangeArrowheads="1"/>
          </p:cNvSpPr>
          <p:nvPr/>
        </p:nvSpPr>
        <p:spPr bwMode="auto">
          <a:xfrm>
            <a:off x="5124450" y="4572000"/>
            <a:ext cx="749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Fred</a:t>
            </a:r>
          </a:p>
        </p:txBody>
      </p:sp>
      <p:sp>
        <p:nvSpPr>
          <p:cNvPr id="345135" name="Oval 47"/>
          <p:cNvSpPr>
            <a:spLocks noChangeArrowheads="1"/>
          </p:cNvSpPr>
          <p:nvPr/>
        </p:nvSpPr>
        <p:spPr bwMode="auto">
          <a:xfrm>
            <a:off x="5124450" y="44196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2" name="Line 54"/>
          <p:cNvSpPr>
            <a:spLocks noChangeShapeType="1"/>
          </p:cNvSpPr>
          <p:nvPr/>
        </p:nvSpPr>
        <p:spPr bwMode="auto">
          <a:xfrm flipH="1">
            <a:off x="13335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3" name="Line 55"/>
          <p:cNvSpPr>
            <a:spLocks noChangeShapeType="1"/>
          </p:cNvSpPr>
          <p:nvPr/>
        </p:nvSpPr>
        <p:spPr bwMode="auto">
          <a:xfrm flipH="1" flipV="1">
            <a:off x="1409700" y="2667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 flipH="1" flipV="1">
            <a:off x="1333500" y="28956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H="1">
            <a:off x="14097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7" name="Line 59"/>
          <p:cNvSpPr>
            <a:spLocks noChangeShapeType="1"/>
          </p:cNvSpPr>
          <p:nvPr/>
        </p:nvSpPr>
        <p:spPr bwMode="auto">
          <a:xfrm flipH="1" flipV="1">
            <a:off x="13335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8" name="Line 60"/>
          <p:cNvSpPr>
            <a:spLocks noChangeShapeType="1"/>
          </p:cNvSpPr>
          <p:nvPr/>
        </p:nvSpPr>
        <p:spPr bwMode="auto">
          <a:xfrm flipH="1">
            <a:off x="13335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1" name="Line 63"/>
          <p:cNvSpPr>
            <a:spLocks noChangeShapeType="1"/>
          </p:cNvSpPr>
          <p:nvPr/>
        </p:nvSpPr>
        <p:spPr bwMode="auto">
          <a:xfrm>
            <a:off x="2324100" y="253206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2" name="Line 64"/>
          <p:cNvSpPr>
            <a:spLocks noChangeShapeType="1"/>
          </p:cNvSpPr>
          <p:nvPr/>
        </p:nvSpPr>
        <p:spPr bwMode="auto">
          <a:xfrm flipV="1">
            <a:off x="2324100" y="2797175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3" name="Line 65"/>
          <p:cNvSpPr>
            <a:spLocks noChangeShapeType="1"/>
          </p:cNvSpPr>
          <p:nvPr/>
        </p:nvSpPr>
        <p:spPr bwMode="auto">
          <a:xfrm>
            <a:off x="2324100" y="363696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4" name="Line 66"/>
          <p:cNvSpPr>
            <a:spLocks noChangeShapeType="1"/>
          </p:cNvSpPr>
          <p:nvPr/>
        </p:nvSpPr>
        <p:spPr bwMode="auto">
          <a:xfrm>
            <a:off x="2324100" y="3886200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5" name="Line 67"/>
          <p:cNvSpPr>
            <a:spLocks noChangeShapeType="1"/>
          </p:cNvSpPr>
          <p:nvPr/>
        </p:nvSpPr>
        <p:spPr bwMode="auto">
          <a:xfrm>
            <a:off x="2324100" y="4679950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6" name="Line 68"/>
          <p:cNvSpPr>
            <a:spLocks noChangeShapeType="1"/>
          </p:cNvSpPr>
          <p:nvPr/>
        </p:nvSpPr>
        <p:spPr bwMode="auto">
          <a:xfrm flipV="1">
            <a:off x="2324100" y="492601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8" name="Rectangle 70"/>
          <p:cNvSpPr>
            <a:spLocks noChangeArrowheads="1"/>
          </p:cNvSpPr>
          <p:nvPr/>
        </p:nvSpPr>
        <p:spPr bwMode="auto">
          <a:xfrm>
            <a:off x="5981700" y="2265363"/>
            <a:ext cx="4508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w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rw</a:t>
            </a:r>
          </a:p>
        </p:txBody>
      </p:sp>
      <p:sp>
        <p:nvSpPr>
          <p:cNvPr id="345159" name="AutoShape 71"/>
          <p:cNvSpPr>
            <a:spLocks noChangeArrowheads="1"/>
          </p:cNvSpPr>
          <p:nvPr/>
        </p:nvSpPr>
        <p:spPr bwMode="auto">
          <a:xfrm>
            <a:off x="5981700" y="3338513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0" name="Rectangle 72"/>
          <p:cNvSpPr>
            <a:spLocks noChangeArrowheads="1"/>
          </p:cNvSpPr>
          <p:nvPr/>
        </p:nvSpPr>
        <p:spPr bwMode="auto">
          <a:xfrm>
            <a:off x="5981700" y="33655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  <a:endParaRPr lang="en-US" sz="1800"/>
          </a:p>
        </p:txBody>
      </p:sp>
      <p:sp>
        <p:nvSpPr>
          <p:cNvPr id="345161" name="AutoShape 73"/>
          <p:cNvSpPr>
            <a:spLocks noChangeArrowheads="1"/>
          </p:cNvSpPr>
          <p:nvPr/>
        </p:nvSpPr>
        <p:spPr bwMode="auto">
          <a:xfrm>
            <a:off x="5981700" y="4405313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2" name="Rectangle 74"/>
          <p:cNvSpPr>
            <a:spLocks noChangeArrowheads="1"/>
          </p:cNvSpPr>
          <p:nvPr/>
        </p:nvSpPr>
        <p:spPr bwMode="auto">
          <a:xfrm>
            <a:off x="5969000" y="44196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63" name="Line 75"/>
          <p:cNvSpPr>
            <a:spLocks noChangeShapeType="1"/>
          </p:cNvSpPr>
          <p:nvPr/>
        </p:nvSpPr>
        <p:spPr bwMode="auto">
          <a:xfrm>
            <a:off x="5981700" y="251777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4" name="Line 76"/>
          <p:cNvSpPr>
            <a:spLocks noChangeShapeType="1"/>
          </p:cNvSpPr>
          <p:nvPr/>
        </p:nvSpPr>
        <p:spPr bwMode="auto">
          <a:xfrm flipV="1">
            <a:off x="5981700" y="2782888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5" name="Line 77"/>
          <p:cNvSpPr>
            <a:spLocks noChangeShapeType="1"/>
          </p:cNvSpPr>
          <p:nvPr/>
        </p:nvSpPr>
        <p:spPr bwMode="auto">
          <a:xfrm>
            <a:off x="5981700" y="362267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6" name="Line 78"/>
          <p:cNvSpPr>
            <a:spLocks noChangeShapeType="1"/>
          </p:cNvSpPr>
          <p:nvPr/>
        </p:nvSpPr>
        <p:spPr bwMode="auto">
          <a:xfrm>
            <a:off x="5981700" y="3871913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7" name="Line 79"/>
          <p:cNvSpPr>
            <a:spLocks noChangeShapeType="1"/>
          </p:cNvSpPr>
          <p:nvPr/>
        </p:nvSpPr>
        <p:spPr bwMode="auto">
          <a:xfrm>
            <a:off x="5981700" y="4665663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8" name="Line 80"/>
          <p:cNvSpPr>
            <a:spLocks noChangeShapeType="1"/>
          </p:cNvSpPr>
          <p:nvPr/>
        </p:nvSpPr>
        <p:spPr bwMode="auto">
          <a:xfrm flipV="1">
            <a:off x="5981700" y="491172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0" name="Line 82"/>
          <p:cNvSpPr>
            <a:spLocks noChangeShapeType="1"/>
          </p:cNvSpPr>
          <p:nvPr/>
        </p:nvSpPr>
        <p:spPr bwMode="auto">
          <a:xfrm>
            <a:off x="6438900" y="241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1" name="Line 83"/>
          <p:cNvSpPr>
            <a:spLocks noChangeShapeType="1"/>
          </p:cNvSpPr>
          <p:nvPr/>
        </p:nvSpPr>
        <p:spPr bwMode="auto">
          <a:xfrm>
            <a:off x="6438900" y="2667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2" name="Line 84"/>
          <p:cNvSpPr>
            <a:spLocks noChangeShapeType="1"/>
          </p:cNvSpPr>
          <p:nvPr/>
        </p:nvSpPr>
        <p:spPr bwMode="auto">
          <a:xfrm>
            <a:off x="6438900" y="2879725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4" name="Line 86"/>
          <p:cNvSpPr>
            <a:spLocks noChangeShapeType="1"/>
          </p:cNvSpPr>
          <p:nvPr/>
        </p:nvSpPr>
        <p:spPr bwMode="auto">
          <a:xfrm>
            <a:off x="64389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7" name="Line 89"/>
          <p:cNvSpPr>
            <a:spLocks noChangeShapeType="1"/>
          </p:cNvSpPr>
          <p:nvPr/>
        </p:nvSpPr>
        <p:spPr bwMode="auto">
          <a:xfrm>
            <a:off x="64389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8" name="Line 90"/>
          <p:cNvSpPr>
            <a:spLocks noChangeShapeType="1"/>
          </p:cNvSpPr>
          <p:nvPr/>
        </p:nvSpPr>
        <p:spPr bwMode="auto">
          <a:xfrm flipV="1">
            <a:off x="6438900" y="28194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9" name="Line 91"/>
          <p:cNvSpPr>
            <a:spLocks noChangeShapeType="1"/>
          </p:cNvSpPr>
          <p:nvPr/>
        </p:nvSpPr>
        <p:spPr bwMode="auto">
          <a:xfrm>
            <a:off x="6438900" y="399415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2" name="AutoShape 94"/>
          <p:cNvSpPr>
            <a:spLocks noChangeArrowheads="1"/>
          </p:cNvSpPr>
          <p:nvPr/>
        </p:nvSpPr>
        <p:spPr bwMode="auto">
          <a:xfrm>
            <a:off x="2324100" y="33528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57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3" name="AutoShape 95"/>
          <p:cNvSpPr>
            <a:spLocks noChangeArrowheads="1"/>
          </p:cNvSpPr>
          <p:nvPr/>
        </p:nvSpPr>
        <p:spPr bwMode="auto">
          <a:xfrm>
            <a:off x="5981700" y="22860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4" name="Line 96"/>
          <p:cNvSpPr>
            <a:spLocks noChangeShapeType="1"/>
          </p:cNvSpPr>
          <p:nvPr/>
        </p:nvSpPr>
        <p:spPr bwMode="auto">
          <a:xfrm flipH="1">
            <a:off x="1333500" y="29718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Mô hình với “owner”</a:t>
            </a:r>
          </a:p>
          <a:p>
            <a:r>
              <a:rPr lang="vi-VN" dirty="0" smtClean="0"/>
              <a:t>Có một chủ thể là “owner”</a:t>
            </a:r>
          </a:p>
          <a:p>
            <a:r>
              <a:rPr lang="vi-VN" dirty="0" smtClean="0"/>
              <a:t>Owner có thể cấp quyền cho mọi chủ thể khác (Linux, Windows)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Mô hình với “capabilities”</a:t>
            </a:r>
          </a:p>
          <a:p>
            <a:r>
              <a:rPr lang="vi-VN" dirty="0" smtClean="0"/>
              <a:t>Một chủ thể có thể chuyển giao cho chủ thể khác mọi quyền mình có</a:t>
            </a:r>
          </a:p>
          <a:p>
            <a:r>
              <a:rPr lang="vi-VN" dirty="0" smtClean="0"/>
              <a:t>Phải có quyền đối với chủ thể nhận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DAC trong thực tế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1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808809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1760144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Cơ chế kiểm soát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Mức</a:t>
            </a:r>
            <a:r>
              <a:rPr lang="en-US" b="1" dirty="0" smtClean="0">
                <a:solidFill>
                  <a:srgbClr val="FF0000"/>
                </a:solidFill>
              </a:rPr>
              <a:t> an </a:t>
            </a:r>
            <a:r>
              <a:rPr lang="en-US" b="1" dirty="0" err="1" smtClean="0">
                <a:solidFill>
                  <a:srgbClr val="FF0000"/>
                </a:solidFill>
              </a:rPr>
              <a:t>toàn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Hạng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an </a:t>
            </a:r>
            <a:r>
              <a:rPr lang="en-US" b="1" dirty="0" err="1">
                <a:solidFill>
                  <a:srgbClr val="FF0000"/>
                </a:solidFill>
              </a:rPr>
              <a:t>toàn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bậc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chúng</a:t>
            </a:r>
            <a:endParaRPr lang="en-US" dirty="0" smtClean="0"/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Nhãn</a:t>
            </a:r>
            <a:r>
              <a:rPr lang="en-US" b="1" dirty="0" smtClean="0">
                <a:solidFill>
                  <a:srgbClr val="FF0000"/>
                </a:solidFill>
              </a:rPr>
              <a:t> an </a:t>
            </a:r>
            <a:r>
              <a:rPr lang="en-US" b="1" dirty="0" err="1" smtClean="0">
                <a:solidFill>
                  <a:srgbClr val="FF0000"/>
                </a:solidFill>
              </a:rPr>
              <a:t>toàn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</a:rPr>
              <a:t>Mức</a:t>
            </a:r>
            <a:r>
              <a:rPr lang="en-US" b="1" dirty="0" smtClean="0">
                <a:solidFill>
                  <a:srgbClr val="FF0000"/>
                </a:solidFill>
              </a:rPr>
              <a:t> AT x </a:t>
            </a:r>
            <a:r>
              <a:rPr lang="en-US" b="1" dirty="0" err="1" smtClean="0">
                <a:solidFill>
                  <a:srgbClr val="FF0000"/>
                </a:solidFill>
              </a:rPr>
              <a:t>Hạng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mục</a:t>
            </a:r>
            <a:r>
              <a:rPr lang="en-US" b="1" dirty="0" smtClean="0">
                <a:solidFill>
                  <a:srgbClr val="FF0000"/>
                </a:solidFill>
              </a:rPr>
              <a:t> 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4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Cơ chế kiểm soát</a:t>
            </a:r>
          </a:p>
          <a:p>
            <a:r>
              <a:rPr lang="vi-VN" dirty="0"/>
              <a:t>Người dùng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/>
              <a:t>được phép truy cập tới những tài liệu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trội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nhãn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AT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AT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quy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tắc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cập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HT.</a:t>
            </a:r>
            <a:endParaRPr lang="vi-V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ym typeface="Wingdings" pitchFamily="2" charset="2"/>
              </a:rPr>
              <a:t> Chỉ phù hợp với hệ thống đòi hỏi tính bảo mật cao, ví dụ như trong quân sự.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trội</a:t>
            </a:r>
            <a:endParaRPr lang="vi-VN" b="1" dirty="0" smtClean="0"/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</a:t>
            </a:r>
            <a:r>
              <a:rPr lang="en-US" dirty="0" smtClean="0"/>
              <a:t>x1,x2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Nhãn</a:t>
            </a:r>
            <a:r>
              <a:rPr lang="en-US" dirty="0" smtClean="0"/>
              <a:t> AT" </a:t>
            </a:r>
            <a:r>
              <a:rPr lang="en-US" dirty="0"/>
              <a:t>:  x1 </a:t>
            </a:r>
            <a:r>
              <a:rPr lang="en-US" dirty="0" err="1" smtClean="0">
                <a:solidFill>
                  <a:srgbClr val="FF0000"/>
                </a:solidFill>
              </a:rPr>
              <a:t>trội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x2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lev(x1</a:t>
            </a:r>
            <a:r>
              <a:rPr lang="en-US" dirty="0">
                <a:solidFill>
                  <a:srgbClr val="FF0000"/>
                </a:solidFill>
              </a:rPr>
              <a:t>) &gt; lev(x2)  </a:t>
            </a:r>
            <a:r>
              <a:rPr lang="en-US" dirty="0" err="1"/>
              <a:t>và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cats(x1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</a:t>
            </a:r>
            <a:r>
              <a:rPr lang="en-US" dirty="0">
                <a:solidFill>
                  <a:srgbClr val="FF0000"/>
                </a:solidFill>
              </a:rPr>
              <a:t>  cats(x2)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lev(x</a:t>
            </a:r>
            <a:r>
              <a:rPr lang="en-US" dirty="0" smtClean="0">
                <a:sym typeface="Wingdings" pitchFamily="2" charset="2"/>
              </a:rPr>
              <a:t>) – </a:t>
            </a:r>
            <a:r>
              <a:rPr lang="en-US" dirty="0" err="1" smtClean="0">
                <a:sym typeface="Wingdings" pitchFamily="2" charset="2"/>
              </a:rPr>
              <a:t>mức</a:t>
            </a:r>
            <a:r>
              <a:rPr lang="en-US" dirty="0" smtClean="0">
                <a:sym typeface="Wingdings" pitchFamily="2" charset="2"/>
              </a:rPr>
              <a:t> AT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cats(x) – </a:t>
            </a:r>
            <a:r>
              <a:rPr lang="en-US" dirty="0" err="1" smtClean="0">
                <a:sym typeface="Wingdings" pitchFamily="2" charset="2"/>
              </a:rPr>
              <a:t>hạng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 AT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x</a:t>
            </a:r>
            <a:r>
              <a:rPr lang="vi-VN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Left-Right Arrow 4"/>
          <p:cNvSpPr/>
          <p:nvPr/>
        </p:nvSpPr>
        <p:spPr>
          <a:xfrm>
            <a:off x="76200" y="3200400"/>
            <a:ext cx="7620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Mức</a:t>
            </a:r>
            <a:r>
              <a:rPr lang="en-US" b="1" dirty="0" smtClean="0"/>
              <a:t> an </a:t>
            </a:r>
            <a:r>
              <a:rPr lang="en-US" b="1" dirty="0" err="1" smtClean="0"/>
              <a:t>toàn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58828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4084" y="1219200"/>
            <a:ext cx="8316516" cy="4838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9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93307823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RBAC </a:t>
            </a:r>
            <a:r>
              <a:rPr lang="vi-VN" b="1" dirty="0"/>
              <a:t>– Role-Based Access Control</a:t>
            </a:r>
          </a:p>
          <a:p>
            <a:r>
              <a:rPr lang="vi-VN" dirty="0" smtClean="0"/>
              <a:t>Trong hệ thống, xác định các vai trò có thể có đối với mọi chủ thể.</a:t>
            </a:r>
          </a:p>
          <a:p>
            <a:r>
              <a:rPr lang="vi-VN" dirty="0" smtClean="0"/>
              <a:t>Đối với mỗi đối tượng O, liệt kê danh sách các nhóm G với các quyền truy cập tới O</a:t>
            </a:r>
          </a:p>
          <a:p>
            <a:r>
              <a:rPr lang="vi-VN" dirty="0" smtClean="0"/>
              <a:t>Mỗi chủ thể có thể là thành viên của một hoặc một số nhóm (có một hoặc nhiều vai trò)</a:t>
            </a:r>
          </a:p>
          <a:p>
            <a:r>
              <a:rPr lang="vi-VN" dirty="0" smtClean="0"/>
              <a:t>Chủ thể có tất cả các quyền của tất cả các nhóm mà nó thuộc về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Role Based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2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Role Based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00842"/>
            <a:ext cx="8648700" cy="38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" y="1295400"/>
            <a:ext cx="89511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6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Cấp quyền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Cấp quyền (Authorization)</a:t>
            </a:r>
            <a:r>
              <a:rPr lang="vi-VN" dirty="0" smtClean="0"/>
              <a:t> là việc xác định một chủ thể (subject) đã được xác thực được phép thực hiện những thao tác nào lên những đối tượng (object) nào trong hệ thống</a:t>
            </a:r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" y="4800600"/>
            <a:ext cx="842391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4495"/>
            <a:ext cx="8077200" cy="503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So sánh Authorization và </a:t>
            </a:r>
            <a:r>
              <a:rPr lang="vi-VN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Authentication</a:t>
            </a:r>
            <a:r>
              <a:rPr lang="vi-VN" dirty="0" smtClean="0"/>
              <a:t>: cho phép/từ chối truy cập</a:t>
            </a:r>
          </a:p>
          <a:p>
            <a:pPr lvl="1"/>
            <a:r>
              <a:rPr lang="vi-VN" dirty="0" smtClean="0"/>
              <a:t>Ví dụ 1: xuất trình giấy tờ và đi qua cổng kiểm soát</a:t>
            </a:r>
          </a:p>
          <a:p>
            <a:pPr lvl="1"/>
            <a:r>
              <a:rPr lang="vi-VN" dirty="0" smtClean="0"/>
              <a:t>Ví dụ 2: nhập định danh, mật khẩu và đăng nhập vào hệ thống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Authorization</a:t>
            </a:r>
            <a:r>
              <a:rPr lang="vi-VN" dirty="0" smtClean="0"/>
              <a:t>: cho phép/từ chối thao tác khi đã được phép truy cập</a:t>
            </a:r>
          </a:p>
          <a:p>
            <a:pPr lvl="1"/>
            <a:r>
              <a:rPr lang="vi-VN" dirty="0" smtClean="0"/>
              <a:t>Ví dụ 1: sau khi vào cơ quan thì có thể đi đến những khu vực nào, vào những phòng nào...</a:t>
            </a:r>
          </a:p>
          <a:p>
            <a:pPr lvl="1"/>
            <a:r>
              <a:rPr lang="vi-VN" dirty="0" smtClean="0"/>
              <a:t>Ví dụ 2: sau khi đăng nhập thì được đọc file nào, thực thi file nào, sửa đổi file nào...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Nguyên tắc Đặc quyền tối thiểu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/>
              <a:t>Nguyên </a:t>
            </a:r>
            <a:r>
              <a:rPr lang="vi-VN" b="1" dirty="0" smtClean="0"/>
              <a:t>tắc</a:t>
            </a:r>
            <a:r>
              <a:rPr lang="vi-VN" dirty="0" smtClean="0"/>
              <a:t>: chỉ cấp cho chủ thể tập hợp tối thiểu các quyền truy cập đủ để chủ thể đó thực hiện chức trách/chức năng của mình trong hệ thống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Ví dụ:</a:t>
            </a:r>
          </a:p>
          <a:p>
            <a:r>
              <a:rPr lang="en-US" dirty="0" smtClean="0"/>
              <a:t>B</a:t>
            </a:r>
            <a:r>
              <a:rPr lang="vi-VN" dirty="0" smtClean="0"/>
              <a:t>án hàng không được xem số liệu kế toán</a:t>
            </a:r>
          </a:p>
          <a:p>
            <a:r>
              <a:rPr lang="vi-VN" dirty="0" smtClean="0"/>
              <a:t>Người dùng không được cài đặt phần mềm, cấu hình mạng...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soát truy cập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b="1" dirty="0" smtClean="0"/>
              <a:t>Kiểm soát truy cập (</a:t>
            </a:r>
            <a:r>
              <a:rPr lang="en-US" b="1" dirty="0" smtClean="0"/>
              <a:t>Access control</a:t>
            </a:r>
            <a:r>
              <a:rPr lang="vi-VN" b="1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là tập hợp các cơ chế cho phép người quản trị hệ thống tác động lên hành vi, công dụng và nội dung của hệ thống đó</a:t>
            </a:r>
            <a:r>
              <a:rPr lang="en-US" dirty="0" smtClean="0"/>
              <a:t>.</a:t>
            </a:r>
            <a:endParaRPr lang="vi-VN" dirty="0" smtClean="0"/>
          </a:p>
          <a:p>
            <a:pPr>
              <a:spcBef>
                <a:spcPts val="2400"/>
              </a:spcBef>
            </a:pPr>
            <a:r>
              <a:rPr lang="vi-VN" dirty="0" smtClean="0"/>
              <a:t>Nó cho phép xác định người dùng được làm những gì, được truy cập những tài nguyên nào, và được thực thi những tác vụ nào trong hệ thống.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soát truy cập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q"/>
            </a:pPr>
            <a:r>
              <a:rPr lang="vi-VN" b="1" dirty="0" smtClean="0"/>
              <a:t>Thực thể trong kiểm soát truy cập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Tập các chủ thể truy cập (subject): 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S = {s}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Tập các đối tượng truy cập (object):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O = {o}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Mỗi một chủ thể cũng là đối tượng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S </a:t>
            </a:r>
            <a:r>
              <a:rPr lang="vi-VN" dirty="0" smtClean="0">
                <a:sym typeface="Symbol"/>
              </a:rPr>
              <a:t>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kiểm soát truy </a:t>
            </a:r>
            <a:r>
              <a:rPr lang="en-US" dirty="0" smtClean="0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/>
              <a:t>Kiểm </a:t>
            </a:r>
            <a:r>
              <a:rPr lang="vi-VN" dirty="0"/>
              <a:t>soát truy cập tùy chọn (DAC - Discretionary Access Control</a:t>
            </a:r>
            <a:r>
              <a:rPr lang="vi-VN" dirty="0" smtClean="0"/>
              <a:t>)</a:t>
            </a:r>
            <a:endParaRPr lang="vi-VN" dirty="0"/>
          </a:p>
          <a:p>
            <a:r>
              <a:rPr lang="vi-VN" dirty="0" smtClean="0"/>
              <a:t>Kiểm soát truy cập bắt buộc (MAC – Mandatory Access Control)</a:t>
            </a:r>
          </a:p>
          <a:p>
            <a:r>
              <a:rPr lang="vi-VN" dirty="0" smtClean="0"/>
              <a:t>Kiểm soát truy cập dựa trên vai trò (RBAC – Role Based Access Control)</a:t>
            </a:r>
          </a:p>
          <a:p>
            <a:r>
              <a:rPr lang="vi-VN" dirty="0" smtClean="0"/>
              <a:t>...(còn nữa)...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502916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6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8DF144363234F99CA1B6EB4420318" ma:contentTypeVersion="5" ma:contentTypeDescription="Create a new document." ma:contentTypeScope="" ma:versionID="08501af7abbbc0e4b81dd86d569dcd6e">
  <xsd:schema xmlns:xsd="http://www.w3.org/2001/XMLSchema" xmlns:xs="http://www.w3.org/2001/XMLSchema" xmlns:p="http://schemas.microsoft.com/office/2006/metadata/properties" xmlns:ns2="c49a46b2-f99a-45a8-b821-acf4d4d71457" targetNamespace="http://schemas.microsoft.com/office/2006/metadata/properties" ma:root="true" ma:fieldsID="f5c0c7d6c91eecea88bc6fabb00467de" ns2:_="">
    <xsd:import namespace="c49a46b2-f99a-45a8-b821-acf4d4d71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46b2-f99a-45a8-b821-acf4d4d71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1BECD-ADA1-4C37-89E3-7C4602F97928}"/>
</file>

<file path=customXml/itemProps2.xml><?xml version="1.0" encoding="utf-8"?>
<ds:datastoreItem xmlns:ds="http://schemas.openxmlformats.org/officeDocument/2006/customXml" ds:itemID="{D139E643-EE2F-4EE8-8C29-8C7AC550E207}"/>
</file>

<file path=customXml/itemProps3.xml><?xml version="1.0" encoding="utf-8"?>
<ds:datastoreItem xmlns:ds="http://schemas.openxmlformats.org/officeDocument/2006/customXml" ds:itemID="{CD09BC82-C7AD-461E-96A3-1696D378A676}"/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1454</TotalTime>
  <Words>1290</Words>
  <Application>Microsoft Office PowerPoint</Application>
  <PresentationFormat>On-screen Show (4:3)</PresentationFormat>
  <Paragraphs>305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Slide bài giảng</vt:lpstr>
      <vt:lpstr>CƠ SỞ AN TOÀN THÔNG TIN</vt:lpstr>
      <vt:lpstr>PowerPoint Presentation</vt:lpstr>
      <vt:lpstr>Cấp quyền</vt:lpstr>
      <vt:lpstr>So sánh Authorization và Authentication</vt:lpstr>
      <vt:lpstr>Nguyên tắc Đặc quyền tối thiểu </vt:lpstr>
      <vt:lpstr>Kiểm soát truy cập</vt:lpstr>
      <vt:lpstr>Kiểm soát truy cập</vt:lpstr>
      <vt:lpstr>Mô hình kiểm soát truy cập</vt:lpstr>
      <vt:lpstr>Mô hình kiểm soát truy cập</vt:lpstr>
      <vt:lpstr>Mô hình kiểm soát truy cập</vt:lpstr>
      <vt:lpstr>Kiểm soát truy cập tùy chọn</vt:lpstr>
      <vt:lpstr>Lampson’s Access Control Matrix</vt:lpstr>
      <vt:lpstr>Đặc điểm của ACM</vt:lpstr>
      <vt:lpstr>Biến thể của ACM</vt:lpstr>
      <vt:lpstr>Access Control Lists (ACLs)</vt:lpstr>
      <vt:lpstr>Access Control Lists (ACLs)</vt:lpstr>
      <vt:lpstr>Capabilities (or C-Lists)</vt:lpstr>
      <vt:lpstr>ACLs vs Capabilities</vt:lpstr>
      <vt:lpstr>DAC trong thực tế</vt:lpstr>
      <vt:lpstr>Mô hình kiểm soát truy cập</vt:lpstr>
      <vt:lpstr>Mandatory Access Control</vt:lpstr>
      <vt:lpstr>Mandatory Access Control</vt:lpstr>
      <vt:lpstr>Mandatory Access Control</vt:lpstr>
      <vt:lpstr>Mandatory Access Control</vt:lpstr>
      <vt:lpstr>Mandatory Access Control</vt:lpstr>
      <vt:lpstr>Mô hình kiểm soát truy cập</vt:lpstr>
      <vt:lpstr>Role Based Access Control</vt:lpstr>
      <vt:lpstr>Role Based Access Control</vt:lpstr>
      <vt:lpstr>Mô hình kiểm soát truy cập khác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Windows User</cp:lastModifiedBy>
  <cp:revision>121</cp:revision>
  <dcterms:created xsi:type="dcterms:W3CDTF">2016-09-04T02:02:16Z</dcterms:created>
  <dcterms:modified xsi:type="dcterms:W3CDTF">2017-08-23T02:15:40Z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0x010100C948DF144363234F99CA1B6EB4420318</vt:lpwstr>
  </property>
</Properties>
</file>