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diagrams/data1.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17.xml" ContentType="application/vnd.openxmlformats-officedocument.presentationml.slide+xml"/>
  <Override PartName="/ppt/slides/slide54.xml" ContentType="application/vnd.openxmlformats-officedocument.presentationml.slide+xml"/>
  <Override PartName="/ppt/slides/slide52.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53.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28.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34.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18.xml" ContentType="application/vnd.openxmlformats-officedocument.presentationml.notesSlide+xml"/>
  <Override PartName="/ppt/slideLayouts/slideLayout13.xml" ContentType="application/vnd.openxmlformats-officedocument.presentationml.slideLayout+xml"/>
  <Override PartName="/ppt/notesSlides/notesSlide32.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31.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rawing2.xml" ContentType="application/vnd.ms-office.drawingml.diagramDrawing+xml"/>
  <Override PartName="/ppt/diagrams/quickStyle2.xml" ContentType="application/vnd.openxmlformats-officedocument.drawingml.diagramStyle+xml"/>
  <Override PartName="/ppt/theme/theme2.xml" ContentType="application/vnd.openxmlformats-officedocument.theme+xml"/>
  <Override PartName="/ppt/diagrams/layout2.xml" ContentType="application/vnd.openxmlformats-officedocument.drawingml.diagramLayout+xml"/>
  <Override PartName="/ppt/theme/theme1.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diagrams/colors2.xml" ContentType="application/vnd.openxmlformats-officedocument.drawingml.diagramColors+xml"/>
  <Override PartName="/ppt/commentAuthors.xml" ContentType="application/vnd.openxmlformats-officedocument.presentationml.commentAuthors+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drawing4.xml" ContentType="application/vnd.ms-office.drawingml.diagramDrawing+xml"/>
  <Override PartName="/ppt/diagrams/quickStyle4.xml" ContentType="application/vnd.openxmlformats-officedocument.drawingml.diagramStyle+xml"/>
  <Override PartName="/ppt/diagrams/colors4.xml" ContentType="application/vnd.openxmlformats-officedocument.drawingml.diagramColors+xml"/>
  <Override PartName="/ppt/diagrams/layout3.xml" ContentType="application/vnd.openxmlformats-officedocument.drawingml.diagramLayout+xml"/>
  <Override PartName="/ppt/diagrams/colors3.xml" ContentType="application/vnd.openxmlformats-officedocument.drawingml.diagramColors+xml"/>
  <Override PartName="/ppt/diagrams/layout4.xml" ContentType="application/vnd.openxmlformats-officedocument.drawingml.diagramLayout+xml"/>
  <Override PartName="/ppt/diagrams/quickStyle3.xml" ContentType="application/vnd.openxmlformats-officedocument.drawingml.diagramStyle+xml"/>
  <Override PartName="/ppt/diagrams/drawing3.xml" ContentType="application/vnd.ms-office.drawingml.diagramDrawing+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256" r:id="rId2"/>
    <p:sldId id="340" r:id="rId3"/>
    <p:sldId id="490" r:id="rId4"/>
    <p:sldId id="492" r:id="rId5"/>
    <p:sldId id="591" r:id="rId6"/>
    <p:sldId id="595" r:id="rId7"/>
    <p:sldId id="596" r:id="rId8"/>
    <p:sldId id="588" r:id="rId9"/>
    <p:sldId id="499" r:id="rId10"/>
    <p:sldId id="501" r:id="rId11"/>
    <p:sldId id="502" r:id="rId12"/>
    <p:sldId id="531" r:id="rId13"/>
    <p:sldId id="532" r:id="rId14"/>
    <p:sldId id="503" r:id="rId15"/>
    <p:sldId id="508" r:id="rId16"/>
    <p:sldId id="509" r:id="rId17"/>
    <p:sldId id="510" r:id="rId18"/>
    <p:sldId id="504" r:id="rId19"/>
    <p:sldId id="533" r:id="rId20"/>
    <p:sldId id="506" r:id="rId21"/>
    <p:sldId id="600" r:id="rId22"/>
    <p:sldId id="507" r:id="rId23"/>
    <p:sldId id="511" r:id="rId24"/>
    <p:sldId id="512" r:id="rId25"/>
    <p:sldId id="513" r:id="rId26"/>
    <p:sldId id="589" r:id="rId27"/>
    <p:sldId id="515" r:id="rId28"/>
    <p:sldId id="516" r:id="rId29"/>
    <p:sldId id="519" r:id="rId30"/>
    <p:sldId id="520" r:id="rId31"/>
    <p:sldId id="603" r:id="rId32"/>
    <p:sldId id="521" r:id="rId33"/>
    <p:sldId id="570" r:id="rId34"/>
    <p:sldId id="572" r:id="rId35"/>
    <p:sldId id="571" r:id="rId36"/>
    <p:sldId id="573" r:id="rId37"/>
    <p:sldId id="574" r:id="rId38"/>
    <p:sldId id="575" r:id="rId39"/>
    <p:sldId id="602" r:id="rId40"/>
    <p:sldId id="522" r:id="rId41"/>
    <p:sldId id="582" r:id="rId42"/>
    <p:sldId id="583" r:id="rId43"/>
    <p:sldId id="581" r:id="rId44"/>
    <p:sldId id="584" r:id="rId45"/>
    <p:sldId id="586" r:id="rId46"/>
    <p:sldId id="585" r:id="rId47"/>
    <p:sldId id="587" r:id="rId48"/>
    <p:sldId id="601" r:id="rId49"/>
    <p:sldId id="604" r:id="rId50"/>
    <p:sldId id="590" r:id="rId51"/>
    <p:sldId id="524" r:id="rId52"/>
    <p:sldId id="535" r:id="rId53"/>
    <p:sldId id="551" r:id="rId54"/>
    <p:sldId id="534" r:id="rId55"/>
    <p:sldId id="536" r:id="rId56"/>
    <p:sldId id="537" r:id="rId57"/>
    <p:sldId id="538" r:id="rId58"/>
    <p:sldId id="539" r:id="rId59"/>
    <p:sldId id="540" r:id="rId60"/>
    <p:sldId id="541" r:id="rId61"/>
    <p:sldId id="542" r:id="rId62"/>
    <p:sldId id="597" r:id="rId63"/>
    <p:sldId id="525" r:id="rId64"/>
    <p:sldId id="552" r:id="rId65"/>
    <p:sldId id="553" r:id="rId66"/>
    <p:sldId id="527" r:id="rId67"/>
    <p:sldId id="566" r:id="rId68"/>
    <p:sldId id="554" r:id="rId69"/>
    <p:sldId id="599" r:id="rId7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 id="490"/>
            <p14:sldId id="492"/>
            <p14:sldId id="591"/>
            <p14:sldId id="595"/>
            <p14:sldId id="596"/>
          </p14:sldIdLst>
        </p14:section>
        <p14:section name="PAP" id="{ED28AEDB-255E-4697-B1ED-AC86CE4F4698}">
          <p14:sldIdLst>
            <p14:sldId id="588"/>
            <p14:sldId id="499"/>
            <p14:sldId id="501"/>
            <p14:sldId id="502"/>
            <p14:sldId id="531"/>
            <p14:sldId id="532"/>
            <p14:sldId id="503"/>
            <p14:sldId id="508"/>
            <p14:sldId id="509"/>
            <p14:sldId id="510"/>
            <p14:sldId id="504"/>
            <p14:sldId id="533"/>
            <p14:sldId id="506"/>
            <p14:sldId id="600"/>
            <p14:sldId id="507"/>
            <p14:sldId id="511"/>
            <p14:sldId id="512"/>
            <p14:sldId id="513"/>
          </p14:sldIdLst>
        </p14:section>
        <p14:section name="Kerberos" id="{31482B67-B563-40AD-BD7B-9A37BF824E4F}">
          <p14:sldIdLst>
            <p14:sldId id="589"/>
            <p14:sldId id="515"/>
            <p14:sldId id="516"/>
            <p14:sldId id="519"/>
            <p14:sldId id="520"/>
            <p14:sldId id="603"/>
            <p14:sldId id="521"/>
            <p14:sldId id="570"/>
            <p14:sldId id="572"/>
            <p14:sldId id="571"/>
            <p14:sldId id="573"/>
            <p14:sldId id="574"/>
            <p14:sldId id="575"/>
            <p14:sldId id="602"/>
            <p14:sldId id="522"/>
            <p14:sldId id="582"/>
            <p14:sldId id="583"/>
            <p14:sldId id="581"/>
            <p14:sldId id="584"/>
            <p14:sldId id="586"/>
            <p14:sldId id="585"/>
            <p14:sldId id="587"/>
            <p14:sldId id="601"/>
            <p14:sldId id="604"/>
          </p14:sldIdLst>
        </p14:section>
        <p14:section name="EAP" id="{66FD3882-375B-4784-83BF-A81A17E315A0}">
          <p14:sldIdLst>
            <p14:sldId id="590"/>
            <p14:sldId id="524"/>
            <p14:sldId id="535"/>
            <p14:sldId id="551"/>
            <p14:sldId id="534"/>
            <p14:sldId id="536"/>
            <p14:sldId id="537"/>
            <p14:sldId id="538"/>
            <p14:sldId id="539"/>
            <p14:sldId id="540"/>
            <p14:sldId id="541"/>
            <p14:sldId id="542"/>
            <p14:sldId id="597"/>
            <p14:sldId id="525"/>
            <p14:sldId id="552"/>
            <p14:sldId id="553"/>
            <p14:sldId id="527"/>
            <p14:sldId id="566"/>
          </p14:sldIdLst>
        </p14:section>
        <p14:section name="End" id="{96B9BDE9-9497-4A45-9361-932B26AD628B}">
          <p14:sldIdLst>
            <p14:sldId id="554"/>
            <p14:sldId id="5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FF00"/>
    <a:srgbClr val="00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912" autoAdjust="0"/>
  </p:normalViewPr>
  <p:slideViewPr>
    <p:cSldViewPr>
      <p:cViewPr varScale="1">
        <p:scale>
          <a:sx n="52" d="100"/>
          <a:sy n="52" d="100"/>
        </p:scale>
        <p:origin x="1866"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80"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78"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374B3CF0-3CBE-41CF-A774-9FD3C3CD3C85}">
      <dgm:prSet custT="1"/>
      <dgm:spPr/>
      <dgm:t>
        <a:bodyPr/>
        <a:lstStyle/>
        <a:p>
          <a:r>
            <a:rPr lang="vi-VN" sz="5400" noProof="0" smtClean="0"/>
            <a:t>Giao thức PAP, CHAP</a:t>
          </a:r>
          <a:endParaRPr lang="vi-VN" sz="5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dgm:t>
        <a:bodyPr/>
        <a:lstStyle/>
        <a:p>
          <a:r>
            <a:rPr lang="vi-VN" sz="6000" noProof="0" smtClean="0"/>
            <a:t>Giao thức Kerberos</a:t>
          </a:r>
          <a:endParaRPr lang="vi-VN" sz="60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dgm:t>
        <a:bodyPr/>
        <a:lstStyle/>
        <a:p>
          <a:r>
            <a:rPr lang="vi-VN" sz="5400" noProof="0" smtClean="0"/>
            <a:t>2</a:t>
          </a:r>
          <a:endParaRPr lang="vi-VN" sz="5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dgm:t>
        <a:bodyPr/>
        <a:lstStyle/>
        <a:p>
          <a:r>
            <a:rPr lang="vi-VN" sz="6000" noProof="0" smtClean="0"/>
            <a:t>Giao thức EAP, 802.1X và RADIUS</a:t>
          </a:r>
          <a:endParaRPr lang="vi-VN" sz="60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dgm:t>
        <a:bodyPr/>
        <a:lstStyle/>
        <a:p>
          <a:r>
            <a:rPr lang="vi-VN" sz="5400" noProof="0" smtClean="0"/>
            <a:t>3</a:t>
          </a:r>
          <a:endParaRPr lang="vi-VN" sz="5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6C03E07F-ECFB-4D2F-BA96-D23DA7C5AC73}">
      <dgm:prSet custT="1"/>
      <dgm:spPr/>
      <dgm:t>
        <a:bodyPr/>
        <a:lstStyle/>
        <a:p>
          <a:r>
            <a:rPr lang="vi-VN" sz="5400" b="1" noProof="0" smtClean="0"/>
            <a:t>1</a:t>
          </a:r>
          <a:endParaRPr lang="vi-VN" sz="5400" b="1" noProof="0"/>
        </a:p>
      </dgm:t>
    </dgm:pt>
    <dgm:pt modelId="{E35E76B6-7078-4B09-B349-C02F66AA5978}" type="sibTrans" cxnId="{740F8903-5739-4710-9802-9B1B3A04DE18}">
      <dgm:prSet/>
      <dgm:spPr/>
      <dgm:t>
        <a:bodyPr/>
        <a:lstStyle/>
        <a:p>
          <a:endParaRPr lang="vi-VN" sz="1600" noProof="0"/>
        </a:p>
      </dgm:t>
    </dgm:pt>
    <dgm:pt modelId="{D1FC4842-2686-45D4-A56A-3F897EF3B16F}" type="parTrans" cxnId="{740F8903-5739-4710-9802-9B1B3A04DE18}">
      <dgm:prSet/>
      <dgm:spPr/>
      <dgm:t>
        <a:bodyPr/>
        <a:lstStyle/>
        <a:p>
          <a:endParaRPr lang="vi-VN" sz="1600"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1"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1" presStyleCnt="3">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2" presStyleCnt="3">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6C03E07F-ECFB-4D2F-BA96-D23DA7C5AC73}" destId="{374B3CF0-3CBE-41CF-A774-9FD3C3CD3C85}" srcOrd="0" destOrd="0" parTransId="{38C67DDF-74A4-4E44-94A7-EDCA9B1C90CC}" sibTransId="{20A933C1-1145-4ADB-BD4B-02D3F506EC76}"/>
    <dgm:cxn modelId="{B65492AC-6018-4A73-8AC9-EA467614D424}" type="presOf" srcId="{374B3CF0-3CBE-41CF-A774-9FD3C3CD3C85}" destId="{A08A9154-0BEB-4230-91C9-16FAC1EF6E1C}" srcOrd="0" destOrd="0" presId="urn:diagrams.loki3.com/NumberedList"/>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2" destOrd="0" parTransId="{F70655E2-769A-451D-AE02-BB5BED8FBC7F}" sibTransId="{4965F2AA-35A2-42EF-82FD-941441DF9E8D}"/>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1"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D158B45-3E24-4F9B-84CA-C89A1A157E4A}" type="presParOf" srcId="{BDFB8683-95A4-4BBF-9344-3A0D69314DBB}" destId="{B9EC4955-F8CE-42B0-ABEE-1928073CEE25}" srcOrd="2"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3" destOrd="0" presId="urn:diagrams.loki3.com/NumberedList"/>
    <dgm:cxn modelId="{00CB71EB-008D-4D47-B89C-EEFAA1BD6256}" type="presParOf" srcId="{BDFB8683-95A4-4BBF-9344-3A0D69314DBB}" destId="{9CB7C94A-ECFC-4EE1-A149-2162BC188C4E}" srcOrd="4"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374B3CF0-3CBE-41CF-A774-9FD3C3CD3C85}">
      <dgm:prSet custT="1"/>
      <dgm:spPr>
        <a:solidFill>
          <a:srgbClr val="00FF00"/>
        </a:solidFill>
      </dgm:spPr>
      <dgm:t>
        <a:bodyPr/>
        <a:lstStyle/>
        <a:p>
          <a:r>
            <a:rPr lang="vi-VN" sz="5400" noProof="0" smtClean="0"/>
            <a:t>Giao thức PAP, CHAP</a:t>
          </a:r>
          <a:endParaRPr lang="vi-VN" sz="5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dgm:t>
        <a:bodyPr/>
        <a:lstStyle/>
        <a:p>
          <a:r>
            <a:rPr lang="vi-VN" sz="6000" noProof="0" smtClean="0"/>
            <a:t>Giao thức Kerberos</a:t>
          </a:r>
          <a:endParaRPr lang="vi-VN" sz="60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dgm:t>
        <a:bodyPr/>
        <a:lstStyle/>
        <a:p>
          <a:r>
            <a:rPr lang="vi-VN" sz="5400" noProof="0" smtClean="0"/>
            <a:t>2</a:t>
          </a:r>
          <a:endParaRPr lang="vi-VN" sz="5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dgm:t>
        <a:bodyPr/>
        <a:lstStyle/>
        <a:p>
          <a:r>
            <a:rPr lang="vi-VN" sz="6000" noProof="0" smtClean="0"/>
            <a:t>Giao thức EAP, 802.1X và RADIUS</a:t>
          </a:r>
          <a:endParaRPr lang="vi-VN" sz="60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dgm:t>
        <a:bodyPr/>
        <a:lstStyle/>
        <a:p>
          <a:r>
            <a:rPr lang="vi-VN" sz="5400" noProof="0" smtClean="0"/>
            <a:t>3</a:t>
          </a:r>
          <a:endParaRPr lang="vi-VN" sz="5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6C03E07F-ECFB-4D2F-BA96-D23DA7C5AC73}">
      <dgm:prSet custT="1"/>
      <dgm:spPr>
        <a:solidFill>
          <a:srgbClr val="00FF00"/>
        </a:solidFill>
      </dgm:spPr>
      <dgm:t>
        <a:bodyPr/>
        <a:lstStyle/>
        <a:p>
          <a:r>
            <a:rPr lang="vi-VN" sz="5400" b="1" noProof="0" smtClean="0"/>
            <a:t>1</a:t>
          </a:r>
          <a:endParaRPr lang="vi-VN" sz="5400" b="1" noProof="0"/>
        </a:p>
      </dgm:t>
    </dgm:pt>
    <dgm:pt modelId="{E35E76B6-7078-4B09-B349-C02F66AA5978}" type="sibTrans" cxnId="{740F8903-5739-4710-9802-9B1B3A04DE18}">
      <dgm:prSet/>
      <dgm:spPr/>
      <dgm:t>
        <a:bodyPr/>
        <a:lstStyle/>
        <a:p>
          <a:endParaRPr lang="vi-VN" sz="1600" noProof="0"/>
        </a:p>
      </dgm:t>
    </dgm:pt>
    <dgm:pt modelId="{D1FC4842-2686-45D4-A56A-3F897EF3B16F}" type="parTrans" cxnId="{740F8903-5739-4710-9802-9B1B3A04DE18}">
      <dgm:prSet/>
      <dgm:spPr/>
      <dgm:t>
        <a:bodyPr/>
        <a:lstStyle/>
        <a:p>
          <a:endParaRPr lang="vi-VN" sz="1600"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1"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1" presStyleCnt="3">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2" presStyleCnt="3">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6C03E07F-ECFB-4D2F-BA96-D23DA7C5AC73}" destId="{374B3CF0-3CBE-41CF-A774-9FD3C3CD3C85}" srcOrd="0" destOrd="0" parTransId="{38C67DDF-74A4-4E44-94A7-EDCA9B1C90CC}" sibTransId="{20A933C1-1145-4ADB-BD4B-02D3F506EC76}"/>
    <dgm:cxn modelId="{B65492AC-6018-4A73-8AC9-EA467614D424}" type="presOf" srcId="{374B3CF0-3CBE-41CF-A774-9FD3C3CD3C85}" destId="{A08A9154-0BEB-4230-91C9-16FAC1EF6E1C}" srcOrd="0" destOrd="0" presId="urn:diagrams.loki3.com/NumberedList"/>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2" destOrd="0" parTransId="{F70655E2-769A-451D-AE02-BB5BED8FBC7F}" sibTransId="{4965F2AA-35A2-42EF-82FD-941441DF9E8D}"/>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1"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D158B45-3E24-4F9B-84CA-C89A1A157E4A}" type="presParOf" srcId="{BDFB8683-95A4-4BBF-9344-3A0D69314DBB}" destId="{B9EC4955-F8CE-42B0-ABEE-1928073CEE25}" srcOrd="2"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3" destOrd="0" presId="urn:diagrams.loki3.com/NumberedList"/>
    <dgm:cxn modelId="{00CB71EB-008D-4D47-B89C-EEFAA1BD6256}" type="presParOf" srcId="{BDFB8683-95A4-4BBF-9344-3A0D69314DBB}" destId="{9CB7C94A-ECFC-4EE1-A149-2162BC188C4E}" srcOrd="4"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374B3CF0-3CBE-41CF-A774-9FD3C3CD3C85}">
      <dgm:prSet custT="1"/>
      <dgm:spPr/>
      <dgm:t>
        <a:bodyPr/>
        <a:lstStyle/>
        <a:p>
          <a:r>
            <a:rPr lang="vi-VN" sz="5400" noProof="0" smtClean="0"/>
            <a:t>Giao thức PAP, CHAP</a:t>
          </a:r>
          <a:endParaRPr lang="vi-VN" sz="5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a:solidFill>
          <a:srgbClr val="00FF00"/>
        </a:solidFill>
      </dgm:spPr>
      <dgm:t>
        <a:bodyPr/>
        <a:lstStyle/>
        <a:p>
          <a:r>
            <a:rPr lang="vi-VN" sz="6000" noProof="0" smtClean="0"/>
            <a:t>Giao thức Kerberos</a:t>
          </a:r>
          <a:endParaRPr lang="vi-VN" sz="60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a:solidFill>
          <a:srgbClr val="00FF00"/>
        </a:solidFill>
      </dgm:spPr>
      <dgm:t>
        <a:bodyPr/>
        <a:lstStyle/>
        <a:p>
          <a:r>
            <a:rPr lang="vi-VN" sz="5400" noProof="0" smtClean="0"/>
            <a:t>2</a:t>
          </a:r>
          <a:endParaRPr lang="vi-VN" sz="5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dgm:t>
        <a:bodyPr/>
        <a:lstStyle/>
        <a:p>
          <a:r>
            <a:rPr lang="vi-VN" sz="6000" noProof="0" smtClean="0"/>
            <a:t>Giao thức EAP, 802.1X và RADIUS</a:t>
          </a:r>
          <a:endParaRPr lang="vi-VN" sz="60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dgm:t>
        <a:bodyPr/>
        <a:lstStyle/>
        <a:p>
          <a:r>
            <a:rPr lang="vi-VN" sz="5400" noProof="0" smtClean="0"/>
            <a:t>3</a:t>
          </a:r>
          <a:endParaRPr lang="vi-VN" sz="5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6C03E07F-ECFB-4D2F-BA96-D23DA7C5AC73}">
      <dgm:prSet custT="1"/>
      <dgm:spPr/>
      <dgm:t>
        <a:bodyPr/>
        <a:lstStyle/>
        <a:p>
          <a:r>
            <a:rPr lang="vi-VN" sz="5400" b="1" noProof="0" smtClean="0"/>
            <a:t>1</a:t>
          </a:r>
          <a:endParaRPr lang="vi-VN" sz="5400" b="1" noProof="0"/>
        </a:p>
      </dgm:t>
    </dgm:pt>
    <dgm:pt modelId="{E35E76B6-7078-4B09-B349-C02F66AA5978}" type="sibTrans" cxnId="{740F8903-5739-4710-9802-9B1B3A04DE18}">
      <dgm:prSet/>
      <dgm:spPr/>
      <dgm:t>
        <a:bodyPr/>
        <a:lstStyle/>
        <a:p>
          <a:endParaRPr lang="vi-VN" sz="1600" noProof="0"/>
        </a:p>
      </dgm:t>
    </dgm:pt>
    <dgm:pt modelId="{D1FC4842-2686-45D4-A56A-3F897EF3B16F}" type="parTrans" cxnId="{740F8903-5739-4710-9802-9B1B3A04DE18}">
      <dgm:prSet/>
      <dgm:spPr/>
      <dgm:t>
        <a:bodyPr/>
        <a:lstStyle/>
        <a:p>
          <a:endParaRPr lang="vi-VN" sz="1600"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1"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1" presStyleCnt="3">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2" presStyleCnt="3">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6C03E07F-ECFB-4D2F-BA96-D23DA7C5AC73}" destId="{374B3CF0-3CBE-41CF-A774-9FD3C3CD3C85}" srcOrd="0" destOrd="0" parTransId="{38C67DDF-74A4-4E44-94A7-EDCA9B1C90CC}" sibTransId="{20A933C1-1145-4ADB-BD4B-02D3F506EC76}"/>
    <dgm:cxn modelId="{B65492AC-6018-4A73-8AC9-EA467614D424}" type="presOf" srcId="{374B3CF0-3CBE-41CF-A774-9FD3C3CD3C85}" destId="{A08A9154-0BEB-4230-91C9-16FAC1EF6E1C}" srcOrd="0" destOrd="0" presId="urn:diagrams.loki3.com/NumberedList"/>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2" destOrd="0" parTransId="{F70655E2-769A-451D-AE02-BB5BED8FBC7F}" sibTransId="{4965F2AA-35A2-42EF-82FD-941441DF9E8D}"/>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1"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D158B45-3E24-4F9B-84CA-C89A1A157E4A}" type="presParOf" srcId="{BDFB8683-95A4-4BBF-9344-3A0D69314DBB}" destId="{B9EC4955-F8CE-42B0-ABEE-1928073CEE25}" srcOrd="2"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3" destOrd="0" presId="urn:diagrams.loki3.com/NumberedList"/>
    <dgm:cxn modelId="{00CB71EB-008D-4D47-B89C-EEFAA1BD6256}" type="presParOf" srcId="{BDFB8683-95A4-4BBF-9344-3A0D69314DBB}" destId="{9CB7C94A-ECFC-4EE1-A149-2162BC188C4E}" srcOrd="4"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374B3CF0-3CBE-41CF-A774-9FD3C3CD3C85}">
      <dgm:prSet custT="1"/>
      <dgm:spPr/>
      <dgm:t>
        <a:bodyPr/>
        <a:lstStyle/>
        <a:p>
          <a:r>
            <a:rPr lang="vi-VN" sz="5400" noProof="0" smtClean="0"/>
            <a:t>Giao thức PAP, CHAP</a:t>
          </a:r>
          <a:endParaRPr lang="vi-VN" sz="5400" noProof="0" dirty="0"/>
        </a:p>
      </dgm:t>
    </dgm:pt>
    <dgm:pt modelId="{38C67DDF-74A4-4E44-94A7-EDCA9B1C90CC}" type="parTrans" cxnId="{4F6400C3-53EC-42A6-81C8-2BBE562DF315}">
      <dgm:prSet/>
      <dgm:spPr/>
      <dgm:t>
        <a:bodyPr/>
        <a:lstStyle/>
        <a:p>
          <a:endParaRPr lang="vi-VN" sz="1600" noProof="0"/>
        </a:p>
      </dgm:t>
    </dgm:pt>
    <dgm:pt modelId="{20A933C1-1145-4ADB-BD4B-02D3F506EC76}" type="sibTrans" cxnId="{4F6400C3-53EC-42A6-81C8-2BBE562DF315}">
      <dgm:prSet/>
      <dgm:spPr/>
      <dgm:t>
        <a:bodyPr/>
        <a:lstStyle/>
        <a:p>
          <a:endParaRPr lang="vi-VN" sz="1600" noProof="0"/>
        </a:p>
      </dgm:t>
    </dgm:pt>
    <dgm:pt modelId="{B388406D-A38C-4897-9997-1C63D79E763E}">
      <dgm:prSet custT="1"/>
      <dgm:spPr/>
      <dgm:t>
        <a:bodyPr/>
        <a:lstStyle/>
        <a:p>
          <a:r>
            <a:rPr lang="vi-VN" sz="6000" noProof="0" smtClean="0"/>
            <a:t>Giao thức Kerberos</a:t>
          </a:r>
          <a:endParaRPr lang="vi-VN" sz="6000" noProof="0" dirty="0"/>
        </a:p>
      </dgm:t>
    </dgm:pt>
    <dgm:pt modelId="{9E7AD46F-351F-4B97-AC90-E076FD4E6933}" type="parTrans" cxnId="{7DF5E18B-2026-447E-AB91-8B25EA160832}">
      <dgm:prSet/>
      <dgm:spPr/>
      <dgm:t>
        <a:bodyPr/>
        <a:lstStyle/>
        <a:p>
          <a:endParaRPr lang="en-US" sz="1600"/>
        </a:p>
      </dgm:t>
    </dgm:pt>
    <dgm:pt modelId="{E85FB0A1-4C99-4BB0-9523-6FA580C26C5B}" type="sibTrans" cxnId="{7DF5E18B-2026-447E-AB91-8B25EA160832}">
      <dgm:prSet/>
      <dgm:spPr/>
      <dgm:t>
        <a:bodyPr/>
        <a:lstStyle/>
        <a:p>
          <a:endParaRPr lang="en-US" sz="1600"/>
        </a:p>
      </dgm:t>
    </dgm:pt>
    <dgm:pt modelId="{05513209-78F1-448C-82FA-B2785EC23FA2}">
      <dgm:prSet custT="1"/>
      <dgm:spPr/>
      <dgm:t>
        <a:bodyPr/>
        <a:lstStyle/>
        <a:p>
          <a:r>
            <a:rPr lang="vi-VN" sz="5400" noProof="0" smtClean="0"/>
            <a:t>2</a:t>
          </a:r>
          <a:endParaRPr lang="vi-VN" sz="5400" noProof="0" dirty="0"/>
        </a:p>
      </dgm:t>
    </dgm:pt>
    <dgm:pt modelId="{2125FF98-D378-4F2A-ACEE-140F8B68D66F}" type="parTrans" cxnId="{4C048470-4DD5-4C68-B38D-D17FD3A41AB5}">
      <dgm:prSet/>
      <dgm:spPr/>
      <dgm:t>
        <a:bodyPr/>
        <a:lstStyle/>
        <a:p>
          <a:endParaRPr lang="en-US" sz="1600"/>
        </a:p>
      </dgm:t>
    </dgm:pt>
    <dgm:pt modelId="{983822D8-F065-4159-AEFB-B129090EF164}" type="sibTrans" cxnId="{4C048470-4DD5-4C68-B38D-D17FD3A41AB5}">
      <dgm:prSet/>
      <dgm:spPr/>
      <dgm:t>
        <a:bodyPr/>
        <a:lstStyle/>
        <a:p>
          <a:endParaRPr lang="en-US" sz="1600"/>
        </a:p>
      </dgm:t>
    </dgm:pt>
    <dgm:pt modelId="{C2758F11-40F1-4E7C-81CE-B3473D2F04AE}">
      <dgm:prSet custT="1"/>
      <dgm:spPr>
        <a:solidFill>
          <a:srgbClr val="00FF00"/>
        </a:solidFill>
      </dgm:spPr>
      <dgm:t>
        <a:bodyPr/>
        <a:lstStyle/>
        <a:p>
          <a:r>
            <a:rPr lang="vi-VN" sz="6000" noProof="0" smtClean="0"/>
            <a:t>Giao thức EAP, 802.1X và RADIUS</a:t>
          </a:r>
          <a:endParaRPr lang="vi-VN" sz="6000" noProof="0" dirty="0"/>
        </a:p>
      </dgm:t>
    </dgm:pt>
    <dgm:pt modelId="{3288F33D-14EF-4B2E-A254-561A682F4C93}" type="parTrans" cxnId="{AF508E4F-A56F-4BF3-8A0C-4F08394D46C3}">
      <dgm:prSet/>
      <dgm:spPr/>
      <dgm:t>
        <a:bodyPr/>
        <a:lstStyle/>
        <a:p>
          <a:endParaRPr lang="en-US" sz="1600"/>
        </a:p>
      </dgm:t>
    </dgm:pt>
    <dgm:pt modelId="{B794B964-5669-4CAA-B757-9DDECCADC161}" type="sibTrans" cxnId="{AF508E4F-A56F-4BF3-8A0C-4F08394D46C3}">
      <dgm:prSet/>
      <dgm:spPr/>
      <dgm:t>
        <a:bodyPr/>
        <a:lstStyle/>
        <a:p>
          <a:endParaRPr lang="en-US" sz="1600"/>
        </a:p>
      </dgm:t>
    </dgm:pt>
    <dgm:pt modelId="{EDDAAEF3-57DC-4779-86B1-A0FC8526C6CD}">
      <dgm:prSet custT="1"/>
      <dgm:spPr>
        <a:solidFill>
          <a:srgbClr val="00FF00"/>
        </a:solidFill>
      </dgm:spPr>
      <dgm:t>
        <a:bodyPr/>
        <a:lstStyle/>
        <a:p>
          <a:r>
            <a:rPr lang="vi-VN" sz="5400" noProof="0" smtClean="0"/>
            <a:t>3</a:t>
          </a:r>
          <a:endParaRPr lang="vi-VN" sz="5400" noProof="0" dirty="0"/>
        </a:p>
      </dgm:t>
    </dgm:pt>
    <dgm:pt modelId="{F70655E2-769A-451D-AE02-BB5BED8FBC7F}" type="parTrans" cxnId="{7F8137ED-C96A-4DB0-BF0F-29284D449F72}">
      <dgm:prSet/>
      <dgm:spPr/>
      <dgm:t>
        <a:bodyPr/>
        <a:lstStyle/>
        <a:p>
          <a:endParaRPr lang="en-US" sz="1600"/>
        </a:p>
      </dgm:t>
    </dgm:pt>
    <dgm:pt modelId="{4965F2AA-35A2-42EF-82FD-941441DF9E8D}" type="sibTrans" cxnId="{7F8137ED-C96A-4DB0-BF0F-29284D449F72}">
      <dgm:prSet/>
      <dgm:spPr/>
      <dgm:t>
        <a:bodyPr/>
        <a:lstStyle/>
        <a:p>
          <a:endParaRPr lang="en-US" sz="1600"/>
        </a:p>
      </dgm:t>
    </dgm:pt>
    <dgm:pt modelId="{6C03E07F-ECFB-4D2F-BA96-D23DA7C5AC73}">
      <dgm:prSet custT="1"/>
      <dgm:spPr/>
      <dgm:t>
        <a:bodyPr/>
        <a:lstStyle/>
        <a:p>
          <a:r>
            <a:rPr lang="vi-VN" sz="5400" b="1" noProof="0" smtClean="0"/>
            <a:t>1</a:t>
          </a:r>
          <a:endParaRPr lang="vi-VN" sz="5400" b="1" noProof="0"/>
        </a:p>
      </dgm:t>
    </dgm:pt>
    <dgm:pt modelId="{E35E76B6-7078-4B09-B349-C02F66AA5978}" type="sibTrans" cxnId="{740F8903-5739-4710-9802-9B1B3A04DE18}">
      <dgm:prSet/>
      <dgm:spPr/>
      <dgm:t>
        <a:bodyPr/>
        <a:lstStyle/>
        <a:p>
          <a:endParaRPr lang="vi-VN" sz="1600" noProof="0"/>
        </a:p>
      </dgm:t>
    </dgm:pt>
    <dgm:pt modelId="{D1FC4842-2686-45D4-A56A-3F897EF3B16F}" type="parTrans" cxnId="{740F8903-5739-4710-9802-9B1B3A04DE18}">
      <dgm:prSet/>
      <dgm:spPr/>
      <dgm:t>
        <a:bodyPr/>
        <a:lstStyle/>
        <a:p>
          <a:endParaRPr lang="vi-VN" sz="1600" noProof="0"/>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3">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1" presStyleCnt="3">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1" presStyleCnt="3">
        <dgm:presLayoutVars>
          <dgm:chMax val="0"/>
          <dgm:chPref val="0"/>
          <dgm:bulletEnabled val="1"/>
        </dgm:presLayoutVars>
      </dgm:prSet>
      <dgm:spPr/>
      <dgm:t>
        <a:bodyPr/>
        <a:lstStyle/>
        <a:p>
          <a:endParaRPr lang="en-US"/>
        </a:p>
      </dgm:t>
    </dgm:pt>
    <dgm:pt modelId="{E222BDA4-7248-4377-8F8D-0BB39FCD4172}" type="pres">
      <dgm:prSet presAssocID="{983822D8-F065-4159-AEFB-B129090EF164}" presName="sp" presStyleCnt="0"/>
      <dgm:spPr/>
    </dgm:pt>
    <dgm:pt modelId="{9CB7C94A-ECFC-4EE1-A149-2162BC188C4E}" type="pres">
      <dgm:prSet presAssocID="{EDDAAEF3-57DC-4779-86B1-A0FC8526C6CD}" presName="composite" presStyleCnt="0"/>
      <dgm:spPr/>
    </dgm:pt>
    <dgm:pt modelId="{F72381BE-65B3-4178-9A18-2504997C4105}" type="pres">
      <dgm:prSet presAssocID="{EDDAAEF3-57DC-4779-86B1-A0FC8526C6CD}" presName="desTx" presStyleLbl="fgAccFollowNode1" presStyleIdx="2" presStyleCnt="3">
        <dgm:presLayoutVars>
          <dgm:bulletEnabled val="1"/>
        </dgm:presLayoutVars>
      </dgm:prSet>
      <dgm:spPr/>
      <dgm:t>
        <a:bodyPr/>
        <a:lstStyle/>
        <a:p>
          <a:endParaRPr lang="en-US"/>
        </a:p>
      </dgm:t>
    </dgm:pt>
    <dgm:pt modelId="{12B01B48-696D-4B6E-A389-AFEAC3ACA8ED}" type="pres">
      <dgm:prSet presAssocID="{EDDAAEF3-57DC-4779-86B1-A0FC8526C6CD}" presName="labelTx" presStyleLbl="node1" presStyleIdx="2" presStyleCnt="3">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AF508E4F-A56F-4BF3-8A0C-4F08394D46C3}" srcId="{EDDAAEF3-57DC-4779-86B1-A0FC8526C6CD}" destId="{C2758F11-40F1-4E7C-81CE-B3473D2F04AE}" srcOrd="0" destOrd="0" parTransId="{3288F33D-14EF-4B2E-A254-561A682F4C93}" sibTransId="{B794B964-5669-4CAA-B757-9DDECCADC161}"/>
    <dgm:cxn modelId="{4F6400C3-53EC-42A6-81C8-2BBE562DF315}" srcId="{6C03E07F-ECFB-4D2F-BA96-D23DA7C5AC73}" destId="{374B3CF0-3CBE-41CF-A774-9FD3C3CD3C85}" srcOrd="0" destOrd="0" parTransId="{38C67DDF-74A4-4E44-94A7-EDCA9B1C90CC}" sibTransId="{20A933C1-1145-4ADB-BD4B-02D3F506EC76}"/>
    <dgm:cxn modelId="{B65492AC-6018-4A73-8AC9-EA467614D424}" type="presOf" srcId="{374B3CF0-3CBE-41CF-A774-9FD3C3CD3C85}" destId="{A08A9154-0BEB-4230-91C9-16FAC1EF6E1C}" srcOrd="0" destOrd="0" presId="urn:diagrams.loki3.com/NumberedList"/>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7F8137ED-C96A-4DB0-BF0F-29284D449F72}" srcId="{8C66E9B3-B12D-4C23-A273-982D7F969BBC}" destId="{EDDAAEF3-57DC-4779-86B1-A0FC8526C6CD}" srcOrd="2" destOrd="0" parTransId="{F70655E2-769A-451D-AE02-BB5BED8FBC7F}" sibTransId="{4965F2AA-35A2-42EF-82FD-941441DF9E8D}"/>
    <dgm:cxn modelId="{E19620D3-773F-434D-8AA3-195491A835EB}" type="presOf" srcId="{C2758F11-40F1-4E7C-81CE-B3473D2F04AE}" destId="{F72381BE-65B3-4178-9A18-2504997C4105}"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1" destOrd="0" parTransId="{2125FF98-D378-4F2A-ACEE-140F8B68D66F}" sibTransId="{983822D8-F065-4159-AEFB-B129090EF164}"/>
    <dgm:cxn modelId="{F5532611-EAD8-4BD3-AE09-B26E7F0AAE3F}" type="presOf" srcId="{EDDAAEF3-57DC-4779-86B1-A0FC8526C6CD}" destId="{12B01B48-696D-4B6E-A389-AFEAC3ACA8E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D158B45-3E24-4F9B-84CA-C89A1A157E4A}" type="presParOf" srcId="{BDFB8683-95A4-4BBF-9344-3A0D69314DBB}" destId="{B9EC4955-F8CE-42B0-ABEE-1928073CEE25}" srcOrd="2"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F7393-1E3B-47D5-AD8D-A97CC5D09680}" type="presParOf" srcId="{BDFB8683-95A4-4BBF-9344-3A0D69314DBB}" destId="{E222BDA4-7248-4377-8F8D-0BB39FCD4172}" srcOrd="3" destOrd="0" presId="urn:diagrams.loki3.com/NumberedList"/>
    <dgm:cxn modelId="{00CB71EB-008D-4D47-B89C-EEFAA1BD6256}" type="presParOf" srcId="{BDFB8683-95A4-4BBF-9344-3A0D69314DBB}" destId="{9CB7C94A-ECFC-4EE1-A149-2162BC188C4E}" srcOrd="4" destOrd="0" presId="urn:diagrams.loki3.com/NumberedList"/>
    <dgm:cxn modelId="{5F9AFB93-366B-4F2A-AFD7-5AD36EF2F873}" type="presParOf" srcId="{9CB7C94A-ECFC-4EE1-A149-2162BC188C4E}" destId="{F72381BE-65B3-4178-9A18-2504997C4105}" srcOrd="0" destOrd="0" presId="urn:diagrams.loki3.com/NumberedList"/>
    <dgm:cxn modelId="{B432CAF7-29CF-488B-9490-F1E1359CDF4B}" type="presParOf" srcId="{9CB7C94A-ECFC-4EE1-A149-2162BC188C4E}" destId="{12B01B48-696D-4B6E-A389-AFEAC3ACA8E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E103745A-D9A1-42D2-A833-E55155915924}" type="doc">
      <dgm:prSet loTypeId="urn:microsoft.com/office/officeart/2005/8/layout/venn1" loCatId="relationship" qsTypeId="urn:microsoft.com/office/officeart/2005/8/quickstyle/3d4" qsCatId="3D" csTypeId="urn:microsoft.com/office/officeart/2005/8/colors/colorful1" csCatId="colorful"/>
      <dgm:spPr/>
      <dgm:t>
        <a:bodyPr/>
        <a:lstStyle/>
        <a:p>
          <a:endParaRPr lang="en-US"/>
        </a:p>
      </dgm:t>
    </dgm:pt>
    <dgm:pt modelId="{AB7002A5-CE11-4FE8-8361-8377D1E74E86}">
      <dgm:prSet/>
      <dgm:spPr/>
      <dgm:t>
        <a:bodyPr/>
        <a:lstStyle/>
        <a:p>
          <a:pPr rtl="0"/>
          <a:r>
            <a:rPr lang="en-US" smtClean="0"/>
            <a:t>EAP</a:t>
          </a:r>
          <a:endParaRPr lang="en-US"/>
        </a:p>
      </dgm:t>
    </dgm:pt>
    <dgm:pt modelId="{3843C684-F32F-4193-A506-91365F47E008}" type="parTrans" cxnId="{BA2351B4-5DA7-4EBC-B8CE-2EF5BADF1077}">
      <dgm:prSet/>
      <dgm:spPr/>
      <dgm:t>
        <a:bodyPr/>
        <a:lstStyle/>
        <a:p>
          <a:endParaRPr lang="en-US"/>
        </a:p>
      </dgm:t>
    </dgm:pt>
    <dgm:pt modelId="{770A92AC-DE5C-4623-97D0-1D92A5D19FB9}" type="sibTrans" cxnId="{BA2351B4-5DA7-4EBC-B8CE-2EF5BADF1077}">
      <dgm:prSet/>
      <dgm:spPr/>
      <dgm:t>
        <a:bodyPr/>
        <a:lstStyle/>
        <a:p>
          <a:endParaRPr lang="en-US"/>
        </a:p>
      </dgm:t>
    </dgm:pt>
    <dgm:pt modelId="{BBAFE4E6-4DCC-4B7F-90F6-9489E63A7E4C}">
      <dgm:prSet/>
      <dgm:spPr/>
      <dgm:t>
        <a:bodyPr/>
        <a:lstStyle/>
        <a:p>
          <a:pPr rtl="0"/>
          <a:r>
            <a:rPr lang="en-US" smtClean="0"/>
            <a:t>802.1X</a:t>
          </a:r>
          <a:endParaRPr lang="en-US"/>
        </a:p>
      </dgm:t>
    </dgm:pt>
    <dgm:pt modelId="{918A0D95-4068-40F2-8026-B7472D26E5A9}" type="parTrans" cxnId="{A702AFC2-4208-45EF-8421-3C4D07E51238}">
      <dgm:prSet/>
      <dgm:spPr/>
      <dgm:t>
        <a:bodyPr/>
        <a:lstStyle/>
        <a:p>
          <a:endParaRPr lang="en-US"/>
        </a:p>
      </dgm:t>
    </dgm:pt>
    <dgm:pt modelId="{119ED54F-20E2-468D-B1BF-979984EB83F9}" type="sibTrans" cxnId="{A702AFC2-4208-45EF-8421-3C4D07E51238}">
      <dgm:prSet/>
      <dgm:spPr/>
      <dgm:t>
        <a:bodyPr/>
        <a:lstStyle/>
        <a:p>
          <a:endParaRPr lang="en-US"/>
        </a:p>
      </dgm:t>
    </dgm:pt>
    <dgm:pt modelId="{F52C7D9E-71FF-4DE9-BE5F-4271C75FEE08}">
      <dgm:prSet/>
      <dgm:spPr/>
      <dgm:t>
        <a:bodyPr/>
        <a:lstStyle/>
        <a:p>
          <a:pPr rtl="0"/>
          <a:r>
            <a:rPr lang="en-US" smtClean="0"/>
            <a:t>RADIUS</a:t>
          </a:r>
          <a:endParaRPr lang="en-US"/>
        </a:p>
      </dgm:t>
    </dgm:pt>
    <dgm:pt modelId="{65E05C28-743F-40C3-81B7-C3795E878DDB}" type="parTrans" cxnId="{856E0197-3614-45D8-9755-D556C45698C0}">
      <dgm:prSet/>
      <dgm:spPr/>
      <dgm:t>
        <a:bodyPr/>
        <a:lstStyle/>
        <a:p>
          <a:endParaRPr lang="en-US"/>
        </a:p>
      </dgm:t>
    </dgm:pt>
    <dgm:pt modelId="{7AE48075-F88B-4DCC-A79D-0459307977A7}" type="sibTrans" cxnId="{856E0197-3614-45D8-9755-D556C45698C0}">
      <dgm:prSet/>
      <dgm:spPr/>
      <dgm:t>
        <a:bodyPr/>
        <a:lstStyle/>
        <a:p>
          <a:endParaRPr lang="en-US"/>
        </a:p>
      </dgm:t>
    </dgm:pt>
    <dgm:pt modelId="{37A2B3B5-5C23-4160-9D98-4D14A4350534}" type="pres">
      <dgm:prSet presAssocID="{E103745A-D9A1-42D2-A833-E55155915924}" presName="compositeShape" presStyleCnt="0">
        <dgm:presLayoutVars>
          <dgm:chMax val="7"/>
          <dgm:dir/>
          <dgm:resizeHandles val="exact"/>
        </dgm:presLayoutVars>
      </dgm:prSet>
      <dgm:spPr/>
      <dgm:t>
        <a:bodyPr/>
        <a:lstStyle/>
        <a:p>
          <a:endParaRPr lang="en-US"/>
        </a:p>
      </dgm:t>
    </dgm:pt>
    <dgm:pt modelId="{36BC11F3-11FF-47CC-9F37-25D89E1C3F41}" type="pres">
      <dgm:prSet presAssocID="{AB7002A5-CE11-4FE8-8361-8377D1E74E86}" presName="circ1" presStyleLbl="vennNode1" presStyleIdx="0" presStyleCnt="3"/>
      <dgm:spPr/>
      <dgm:t>
        <a:bodyPr/>
        <a:lstStyle/>
        <a:p>
          <a:endParaRPr lang="en-US"/>
        </a:p>
      </dgm:t>
    </dgm:pt>
    <dgm:pt modelId="{FD5394FD-BC0C-4D1C-A90B-15C90A54E62E}" type="pres">
      <dgm:prSet presAssocID="{AB7002A5-CE11-4FE8-8361-8377D1E74E86}" presName="circ1Tx" presStyleLbl="revTx" presStyleIdx="0" presStyleCnt="0">
        <dgm:presLayoutVars>
          <dgm:chMax val="0"/>
          <dgm:chPref val="0"/>
          <dgm:bulletEnabled val="1"/>
        </dgm:presLayoutVars>
      </dgm:prSet>
      <dgm:spPr/>
      <dgm:t>
        <a:bodyPr/>
        <a:lstStyle/>
        <a:p>
          <a:endParaRPr lang="en-US"/>
        </a:p>
      </dgm:t>
    </dgm:pt>
    <dgm:pt modelId="{E985B254-3D04-445F-A95A-16E30B917A29}" type="pres">
      <dgm:prSet presAssocID="{BBAFE4E6-4DCC-4B7F-90F6-9489E63A7E4C}" presName="circ2" presStyleLbl="vennNode1" presStyleIdx="1" presStyleCnt="3"/>
      <dgm:spPr/>
      <dgm:t>
        <a:bodyPr/>
        <a:lstStyle/>
        <a:p>
          <a:endParaRPr lang="en-US"/>
        </a:p>
      </dgm:t>
    </dgm:pt>
    <dgm:pt modelId="{7D966A76-CBAA-452D-A9BB-95C651CB7607}" type="pres">
      <dgm:prSet presAssocID="{BBAFE4E6-4DCC-4B7F-90F6-9489E63A7E4C}" presName="circ2Tx" presStyleLbl="revTx" presStyleIdx="0" presStyleCnt="0">
        <dgm:presLayoutVars>
          <dgm:chMax val="0"/>
          <dgm:chPref val="0"/>
          <dgm:bulletEnabled val="1"/>
        </dgm:presLayoutVars>
      </dgm:prSet>
      <dgm:spPr/>
      <dgm:t>
        <a:bodyPr/>
        <a:lstStyle/>
        <a:p>
          <a:endParaRPr lang="en-US"/>
        </a:p>
      </dgm:t>
    </dgm:pt>
    <dgm:pt modelId="{EF58EA08-06CE-4C0C-9D2A-7FC13F4B4F46}" type="pres">
      <dgm:prSet presAssocID="{F52C7D9E-71FF-4DE9-BE5F-4271C75FEE08}" presName="circ3" presStyleLbl="vennNode1" presStyleIdx="2" presStyleCnt="3"/>
      <dgm:spPr/>
      <dgm:t>
        <a:bodyPr/>
        <a:lstStyle/>
        <a:p>
          <a:endParaRPr lang="en-US"/>
        </a:p>
      </dgm:t>
    </dgm:pt>
    <dgm:pt modelId="{EA1387E3-4C1A-40EB-B719-8266C4430986}" type="pres">
      <dgm:prSet presAssocID="{F52C7D9E-71FF-4DE9-BE5F-4271C75FEE08}" presName="circ3Tx" presStyleLbl="revTx" presStyleIdx="0" presStyleCnt="0">
        <dgm:presLayoutVars>
          <dgm:chMax val="0"/>
          <dgm:chPref val="0"/>
          <dgm:bulletEnabled val="1"/>
        </dgm:presLayoutVars>
      </dgm:prSet>
      <dgm:spPr/>
      <dgm:t>
        <a:bodyPr/>
        <a:lstStyle/>
        <a:p>
          <a:endParaRPr lang="en-US"/>
        </a:p>
      </dgm:t>
    </dgm:pt>
  </dgm:ptLst>
  <dgm:cxnLst>
    <dgm:cxn modelId="{BA2351B4-5DA7-4EBC-B8CE-2EF5BADF1077}" srcId="{E103745A-D9A1-42D2-A833-E55155915924}" destId="{AB7002A5-CE11-4FE8-8361-8377D1E74E86}" srcOrd="0" destOrd="0" parTransId="{3843C684-F32F-4193-A506-91365F47E008}" sibTransId="{770A92AC-DE5C-4623-97D0-1D92A5D19FB9}"/>
    <dgm:cxn modelId="{D8DCE518-327A-4F66-8BC4-274DC424E2B4}" type="presOf" srcId="{F52C7D9E-71FF-4DE9-BE5F-4271C75FEE08}" destId="{EA1387E3-4C1A-40EB-B719-8266C4430986}" srcOrd="1" destOrd="0" presId="urn:microsoft.com/office/officeart/2005/8/layout/venn1"/>
    <dgm:cxn modelId="{A702AFC2-4208-45EF-8421-3C4D07E51238}" srcId="{E103745A-D9A1-42D2-A833-E55155915924}" destId="{BBAFE4E6-4DCC-4B7F-90F6-9489E63A7E4C}" srcOrd="1" destOrd="0" parTransId="{918A0D95-4068-40F2-8026-B7472D26E5A9}" sibTransId="{119ED54F-20E2-468D-B1BF-979984EB83F9}"/>
    <dgm:cxn modelId="{9EB04EBB-AAA4-4183-B758-DBFFF9101FD5}" type="presOf" srcId="{BBAFE4E6-4DCC-4B7F-90F6-9489E63A7E4C}" destId="{E985B254-3D04-445F-A95A-16E30B917A29}" srcOrd="0" destOrd="0" presId="urn:microsoft.com/office/officeart/2005/8/layout/venn1"/>
    <dgm:cxn modelId="{0AB90AFB-3A85-4D9A-BE9F-927283676C16}" type="presOf" srcId="{BBAFE4E6-4DCC-4B7F-90F6-9489E63A7E4C}" destId="{7D966A76-CBAA-452D-A9BB-95C651CB7607}" srcOrd="1" destOrd="0" presId="urn:microsoft.com/office/officeart/2005/8/layout/venn1"/>
    <dgm:cxn modelId="{597A06E2-3CBB-42F3-8844-1884CF836585}" type="presOf" srcId="{F52C7D9E-71FF-4DE9-BE5F-4271C75FEE08}" destId="{EF58EA08-06CE-4C0C-9D2A-7FC13F4B4F46}" srcOrd="0" destOrd="0" presId="urn:microsoft.com/office/officeart/2005/8/layout/venn1"/>
    <dgm:cxn modelId="{C7A73F5F-3BC7-48E9-8F8E-F54153F27936}" type="presOf" srcId="{AB7002A5-CE11-4FE8-8361-8377D1E74E86}" destId="{FD5394FD-BC0C-4D1C-A90B-15C90A54E62E}" srcOrd="1" destOrd="0" presId="urn:microsoft.com/office/officeart/2005/8/layout/venn1"/>
    <dgm:cxn modelId="{E0D4CA62-AEFE-4D70-8393-EF23373CFBF7}" type="presOf" srcId="{E103745A-D9A1-42D2-A833-E55155915924}" destId="{37A2B3B5-5C23-4160-9D98-4D14A4350534}" srcOrd="0" destOrd="0" presId="urn:microsoft.com/office/officeart/2005/8/layout/venn1"/>
    <dgm:cxn modelId="{856E0197-3614-45D8-9755-D556C45698C0}" srcId="{E103745A-D9A1-42D2-A833-E55155915924}" destId="{F52C7D9E-71FF-4DE9-BE5F-4271C75FEE08}" srcOrd="2" destOrd="0" parTransId="{65E05C28-743F-40C3-81B7-C3795E878DDB}" sibTransId="{7AE48075-F88B-4DCC-A79D-0459307977A7}"/>
    <dgm:cxn modelId="{98BA195B-FF0B-43D9-87A1-F174DD141151}" type="presOf" srcId="{AB7002A5-CE11-4FE8-8361-8377D1E74E86}" destId="{36BC11F3-11FF-47CC-9F37-25D89E1C3F41}" srcOrd="0" destOrd="0" presId="urn:microsoft.com/office/officeart/2005/8/layout/venn1"/>
    <dgm:cxn modelId="{C1CDB7CD-E58D-4C2B-92E1-A52DD019D343}" type="presParOf" srcId="{37A2B3B5-5C23-4160-9D98-4D14A4350534}" destId="{36BC11F3-11FF-47CC-9F37-25D89E1C3F41}" srcOrd="0" destOrd="0" presId="urn:microsoft.com/office/officeart/2005/8/layout/venn1"/>
    <dgm:cxn modelId="{A63DDD4E-7CFA-4DA9-8018-F2DE4260F714}" type="presParOf" srcId="{37A2B3B5-5C23-4160-9D98-4D14A4350534}" destId="{FD5394FD-BC0C-4D1C-A90B-15C90A54E62E}" srcOrd="1" destOrd="0" presId="urn:microsoft.com/office/officeart/2005/8/layout/venn1"/>
    <dgm:cxn modelId="{701DC446-BBF8-4A35-A84A-41E536F33C2B}" type="presParOf" srcId="{37A2B3B5-5C23-4160-9D98-4D14A4350534}" destId="{E985B254-3D04-445F-A95A-16E30B917A29}" srcOrd="2" destOrd="0" presId="urn:microsoft.com/office/officeart/2005/8/layout/venn1"/>
    <dgm:cxn modelId="{7CC614B9-A45E-411D-ACED-3B3C6B1AC88B}" type="presParOf" srcId="{37A2B3B5-5C23-4160-9D98-4D14A4350534}" destId="{7D966A76-CBAA-452D-A9BB-95C651CB7607}" srcOrd="3" destOrd="0" presId="urn:microsoft.com/office/officeart/2005/8/layout/venn1"/>
    <dgm:cxn modelId="{C6BB72A2-9C2D-4289-A3C1-1BA9DB0375FE}" type="presParOf" srcId="{37A2B3B5-5C23-4160-9D98-4D14A4350534}" destId="{EF58EA08-06CE-4C0C-9D2A-7FC13F4B4F46}" srcOrd="4" destOrd="0" presId="urn:microsoft.com/office/officeart/2005/8/layout/venn1"/>
    <dgm:cxn modelId="{B65D50F4-C657-4E5C-8FBE-3447FFAF2B05}" type="presParOf" srcId="{37A2B3B5-5C23-4160-9D98-4D14A4350534}" destId="{EA1387E3-4C1A-40EB-B719-8266C4430986}"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377275"/>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PAP, CHAP</a:t>
          </a:r>
          <a:endParaRPr lang="vi-VN" sz="5400" kern="1200" noProof="0" dirty="0"/>
        </a:p>
      </dsp:txBody>
      <dsp:txXfrm rot="-5400000">
        <a:off x="1404000" y="597841"/>
        <a:ext cx="7138634" cy="1256368"/>
      </dsp:txXfrm>
    </dsp:sp>
    <dsp:sp modelId="{7D701CF5-2CC3-48B9-A656-E2968A10AA3B}">
      <dsp:nvSpPr>
        <dsp:cNvPr id="0" name=""/>
        <dsp:cNvSpPr/>
      </dsp:nvSpPr>
      <dsp:spPr>
        <a:xfrm>
          <a:off x="0" y="6410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dsp:txBody>
      <dsp:txXfrm>
        <a:off x="171343" y="812368"/>
        <a:ext cx="827314" cy="827314"/>
      </dsp:txXfrm>
    </dsp:sp>
    <dsp:sp modelId="{20BEFA03-6951-4A7C-A59E-41DEF89A1A38}">
      <dsp:nvSpPr>
        <dsp:cNvPr id="0" name=""/>
        <dsp:cNvSpPr/>
      </dsp:nvSpPr>
      <dsp:spPr>
        <a:xfrm rot="5400000">
          <a:off x="4311150" y="-75097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Kerberos</a:t>
          </a:r>
          <a:endParaRPr lang="vi-VN" sz="6000" kern="1200" noProof="0" dirty="0"/>
        </a:p>
      </dsp:txBody>
      <dsp:txXfrm rot="-5400000">
        <a:off x="1404000" y="2224142"/>
        <a:ext cx="7138634" cy="1256368"/>
      </dsp:txXfrm>
    </dsp:sp>
    <dsp:sp modelId="{45392A94-85D4-4213-B167-8FDD4035D4D9}">
      <dsp:nvSpPr>
        <dsp:cNvPr id="0" name=""/>
        <dsp:cNvSpPr/>
      </dsp:nvSpPr>
      <dsp:spPr>
        <a:xfrm>
          <a:off x="0" y="22673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2</a:t>
          </a:r>
          <a:endParaRPr lang="vi-VN" sz="5400" kern="1200" noProof="0" dirty="0"/>
        </a:p>
      </dsp:txBody>
      <dsp:txXfrm>
        <a:off x="171343" y="2438668"/>
        <a:ext cx="827314" cy="827314"/>
      </dsp:txXfrm>
    </dsp:sp>
    <dsp:sp modelId="{F72381BE-65B3-4178-9A18-2504997C4105}">
      <dsp:nvSpPr>
        <dsp:cNvPr id="0" name=""/>
        <dsp:cNvSpPr/>
      </dsp:nvSpPr>
      <dsp:spPr>
        <a:xfrm rot="5400000">
          <a:off x="3963075" y="1223400"/>
          <a:ext cx="208845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EAP, 802.1X và RADIUS</a:t>
          </a:r>
          <a:endParaRPr lang="vi-VN" sz="6000" kern="1200" noProof="0" dirty="0"/>
        </a:p>
      </dsp:txBody>
      <dsp:txXfrm rot="-5400000">
        <a:off x="1404000" y="3884425"/>
        <a:ext cx="7104650" cy="1884550"/>
      </dsp:txXfrm>
    </dsp:sp>
    <dsp:sp modelId="{12B01B48-696D-4B6E-A389-AFEAC3ACA8ED}">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3</a:t>
          </a:r>
          <a:endParaRPr lang="vi-VN" sz="5400" kern="1200" noProof="0" dirty="0"/>
        </a:p>
      </dsp:txBody>
      <dsp:txXfrm>
        <a:off x="171343" y="4413043"/>
        <a:ext cx="827314" cy="827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377275"/>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PAP, CHAP</a:t>
          </a:r>
          <a:endParaRPr lang="vi-VN" sz="5400" kern="1200" noProof="0" dirty="0"/>
        </a:p>
      </dsp:txBody>
      <dsp:txXfrm rot="-5400000">
        <a:off x="1404000" y="597841"/>
        <a:ext cx="7138634" cy="1256368"/>
      </dsp:txXfrm>
    </dsp:sp>
    <dsp:sp modelId="{7D701CF5-2CC3-48B9-A656-E2968A10AA3B}">
      <dsp:nvSpPr>
        <dsp:cNvPr id="0" name=""/>
        <dsp:cNvSpPr/>
      </dsp:nvSpPr>
      <dsp:spPr>
        <a:xfrm>
          <a:off x="0" y="641025"/>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dsp:txBody>
      <dsp:txXfrm>
        <a:off x="171343" y="812368"/>
        <a:ext cx="827314" cy="827314"/>
      </dsp:txXfrm>
    </dsp:sp>
    <dsp:sp modelId="{20BEFA03-6951-4A7C-A59E-41DEF89A1A38}">
      <dsp:nvSpPr>
        <dsp:cNvPr id="0" name=""/>
        <dsp:cNvSpPr/>
      </dsp:nvSpPr>
      <dsp:spPr>
        <a:xfrm rot="5400000">
          <a:off x="4311150" y="-75097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Kerberos</a:t>
          </a:r>
          <a:endParaRPr lang="vi-VN" sz="6000" kern="1200" noProof="0" dirty="0"/>
        </a:p>
      </dsp:txBody>
      <dsp:txXfrm rot="-5400000">
        <a:off x="1404000" y="2224142"/>
        <a:ext cx="7138634" cy="1256368"/>
      </dsp:txXfrm>
    </dsp:sp>
    <dsp:sp modelId="{45392A94-85D4-4213-B167-8FDD4035D4D9}">
      <dsp:nvSpPr>
        <dsp:cNvPr id="0" name=""/>
        <dsp:cNvSpPr/>
      </dsp:nvSpPr>
      <dsp:spPr>
        <a:xfrm>
          <a:off x="0" y="22673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2</a:t>
          </a:r>
          <a:endParaRPr lang="vi-VN" sz="5400" kern="1200" noProof="0" dirty="0"/>
        </a:p>
      </dsp:txBody>
      <dsp:txXfrm>
        <a:off x="171343" y="2438668"/>
        <a:ext cx="827314" cy="827314"/>
      </dsp:txXfrm>
    </dsp:sp>
    <dsp:sp modelId="{F72381BE-65B3-4178-9A18-2504997C4105}">
      <dsp:nvSpPr>
        <dsp:cNvPr id="0" name=""/>
        <dsp:cNvSpPr/>
      </dsp:nvSpPr>
      <dsp:spPr>
        <a:xfrm rot="5400000">
          <a:off x="3963075" y="1223400"/>
          <a:ext cx="208845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EAP, 802.1X và RADIUS</a:t>
          </a:r>
          <a:endParaRPr lang="vi-VN" sz="6000" kern="1200" noProof="0" dirty="0"/>
        </a:p>
      </dsp:txBody>
      <dsp:txXfrm rot="-5400000">
        <a:off x="1404000" y="3884425"/>
        <a:ext cx="7104650" cy="1884550"/>
      </dsp:txXfrm>
    </dsp:sp>
    <dsp:sp modelId="{12B01B48-696D-4B6E-A389-AFEAC3ACA8ED}">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3</a:t>
          </a:r>
          <a:endParaRPr lang="vi-VN" sz="5400" kern="1200" noProof="0" dirty="0"/>
        </a:p>
      </dsp:txBody>
      <dsp:txXfrm>
        <a:off x="171343" y="4413043"/>
        <a:ext cx="827314" cy="827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377275"/>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PAP, CHAP</a:t>
          </a:r>
          <a:endParaRPr lang="vi-VN" sz="5400" kern="1200" noProof="0" dirty="0"/>
        </a:p>
      </dsp:txBody>
      <dsp:txXfrm rot="-5400000">
        <a:off x="1404000" y="597841"/>
        <a:ext cx="7138634" cy="1256368"/>
      </dsp:txXfrm>
    </dsp:sp>
    <dsp:sp modelId="{7D701CF5-2CC3-48B9-A656-E2968A10AA3B}">
      <dsp:nvSpPr>
        <dsp:cNvPr id="0" name=""/>
        <dsp:cNvSpPr/>
      </dsp:nvSpPr>
      <dsp:spPr>
        <a:xfrm>
          <a:off x="0" y="6410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dsp:txBody>
      <dsp:txXfrm>
        <a:off x="171343" y="812368"/>
        <a:ext cx="827314" cy="827314"/>
      </dsp:txXfrm>
    </dsp:sp>
    <dsp:sp modelId="{20BEFA03-6951-4A7C-A59E-41DEF89A1A38}">
      <dsp:nvSpPr>
        <dsp:cNvPr id="0" name=""/>
        <dsp:cNvSpPr/>
      </dsp:nvSpPr>
      <dsp:spPr>
        <a:xfrm rot="5400000">
          <a:off x="4311150" y="-750974"/>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Kerberos</a:t>
          </a:r>
          <a:endParaRPr lang="vi-VN" sz="6000" kern="1200" noProof="0" dirty="0"/>
        </a:p>
      </dsp:txBody>
      <dsp:txXfrm rot="-5400000">
        <a:off x="1404000" y="2224142"/>
        <a:ext cx="7138634" cy="1256368"/>
      </dsp:txXfrm>
    </dsp:sp>
    <dsp:sp modelId="{45392A94-85D4-4213-B167-8FDD4035D4D9}">
      <dsp:nvSpPr>
        <dsp:cNvPr id="0" name=""/>
        <dsp:cNvSpPr/>
      </dsp:nvSpPr>
      <dsp:spPr>
        <a:xfrm>
          <a:off x="0" y="2267325"/>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2</a:t>
          </a:r>
          <a:endParaRPr lang="vi-VN" sz="5400" kern="1200" noProof="0" dirty="0"/>
        </a:p>
      </dsp:txBody>
      <dsp:txXfrm>
        <a:off x="171343" y="2438668"/>
        <a:ext cx="827314" cy="827314"/>
      </dsp:txXfrm>
    </dsp:sp>
    <dsp:sp modelId="{F72381BE-65B3-4178-9A18-2504997C4105}">
      <dsp:nvSpPr>
        <dsp:cNvPr id="0" name=""/>
        <dsp:cNvSpPr/>
      </dsp:nvSpPr>
      <dsp:spPr>
        <a:xfrm rot="5400000">
          <a:off x="3963075" y="1223400"/>
          <a:ext cx="208845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EAP, 802.1X và RADIUS</a:t>
          </a:r>
          <a:endParaRPr lang="vi-VN" sz="6000" kern="1200" noProof="0" dirty="0"/>
        </a:p>
      </dsp:txBody>
      <dsp:txXfrm rot="-5400000">
        <a:off x="1404000" y="3884425"/>
        <a:ext cx="7104650" cy="1884550"/>
      </dsp:txXfrm>
    </dsp:sp>
    <dsp:sp modelId="{12B01B48-696D-4B6E-A389-AFEAC3ACA8ED}">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3</a:t>
          </a:r>
          <a:endParaRPr lang="vi-VN" sz="5400" kern="1200" noProof="0" dirty="0"/>
        </a:p>
      </dsp:txBody>
      <dsp:txXfrm>
        <a:off x="171343" y="4413043"/>
        <a:ext cx="827314" cy="827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377275"/>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5740" tIns="137160" rIns="205740" bIns="137160" numCol="1" spcCol="1270" anchor="ctr" anchorCtr="0">
          <a:noAutofit/>
        </a:bodyPr>
        <a:lstStyle/>
        <a:p>
          <a:pPr lvl="0" algn="l" defTabSz="2400300">
            <a:lnSpc>
              <a:spcPct val="90000"/>
            </a:lnSpc>
            <a:spcBef>
              <a:spcPct val="0"/>
            </a:spcBef>
            <a:spcAft>
              <a:spcPct val="35000"/>
            </a:spcAft>
          </a:pPr>
          <a:r>
            <a:rPr lang="vi-VN" sz="5400" kern="1200" noProof="0" smtClean="0"/>
            <a:t>Giao thức PAP, CHAP</a:t>
          </a:r>
          <a:endParaRPr lang="vi-VN" sz="5400" kern="1200" noProof="0" dirty="0"/>
        </a:p>
      </dsp:txBody>
      <dsp:txXfrm rot="-5400000">
        <a:off x="1404000" y="597841"/>
        <a:ext cx="7138634" cy="1256368"/>
      </dsp:txXfrm>
    </dsp:sp>
    <dsp:sp modelId="{7D701CF5-2CC3-48B9-A656-E2968A10AA3B}">
      <dsp:nvSpPr>
        <dsp:cNvPr id="0" name=""/>
        <dsp:cNvSpPr/>
      </dsp:nvSpPr>
      <dsp:spPr>
        <a:xfrm>
          <a:off x="0" y="6410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b="1" kern="1200" noProof="0" smtClean="0"/>
            <a:t>1</a:t>
          </a:r>
          <a:endParaRPr lang="vi-VN" sz="5400" b="1" kern="1200" noProof="0"/>
        </a:p>
      </dsp:txBody>
      <dsp:txXfrm>
        <a:off x="171343" y="812368"/>
        <a:ext cx="827314" cy="827314"/>
      </dsp:txXfrm>
    </dsp:sp>
    <dsp:sp modelId="{20BEFA03-6951-4A7C-A59E-41DEF89A1A38}">
      <dsp:nvSpPr>
        <dsp:cNvPr id="0" name=""/>
        <dsp:cNvSpPr/>
      </dsp:nvSpPr>
      <dsp:spPr>
        <a:xfrm rot="5400000">
          <a:off x="4311150" y="-750974"/>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Kerberos</a:t>
          </a:r>
          <a:endParaRPr lang="vi-VN" sz="6000" kern="1200" noProof="0" dirty="0"/>
        </a:p>
      </dsp:txBody>
      <dsp:txXfrm rot="-5400000">
        <a:off x="1404000" y="2224142"/>
        <a:ext cx="7138634" cy="1256368"/>
      </dsp:txXfrm>
    </dsp:sp>
    <dsp:sp modelId="{45392A94-85D4-4213-B167-8FDD4035D4D9}">
      <dsp:nvSpPr>
        <dsp:cNvPr id="0" name=""/>
        <dsp:cNvSpPr/>
      </dsp:nvSpPr>
      <dsp:spPr>
        <a:xfrm>
          <a:off x="0" y="2267325"/>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2</a:t>
          </a:r>
          <a:endParaRPr lang="vi-VN" sz="5400" kern="1200" noProof="0" dirty="0"/>
        </a:p>
      </dsp:txBody>
      <dsp:txXfrm>
        <a:off x="171343" y="2438668"/>
        <a:ext cx="827314" cy="827314"/>
      </dsp:txXfrm>
    </dsp:sp>
    <dsp:sp modelId="{F72381BE-65B3-4178-9A18-2504997C4105}">
      <dsp:nvSpPr>
        <dsp:cNvPr id="0" name=""/>
        <dsp:cNvSpPr/>
      </dsp:nvSpPr>
      <dsp:spPr>
        <a:xfrm rot="5400000">
          <a:off x="3963075" y="1223400"/>
          <a:ext cx="208845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0" tIns="152400" rIns="228600" bIns="152400" numCol="1" spcCol="1270" anchor="ctr" anchorCtr="0">
          <a:noAutofit/>
        </a:bodyPr>
        <a:lstStyle/>
        <a:p>
          <a:pPr lvl="0" algn="l" defTabSz="2667000">
            <a:lnSpc>
              <a:spcPct val="90000"/>
            </a:lnSpc>
            <a:spcBef>
              <a:spcPct val="0"/>
            </a:spcBef>
            <a:spcAft>
              <a:spcPct val="35000"/>
            </a:spcAft>
          </a:pPr>
          <a:r>
            <a:rPr lang="vi-VN" sz="6000" kern="1200" noProof="0" smtClean="0"/>
            <a:t>Giao thức EAP, 802.1X và RADIUS</a:t>
          </a:r>
          <a:endParaRPr lang="vi-VN" sz="6000" kern="1200" noProof="0" dirty="0"/>
        </a:p>
      </dsp:txBody>
      <dsp:txXfrm rot="-5400000">
        <a:off x="1404000" y="3884425"/>
        <a:ext cx="7104650" cy="1884550"/>
      </dsp:txXfrm>
    </dsp:sp>
    <dsp:sp modelId="{12B01B48-696D-4B6E-A389-AFEAC3ACA8ED}">
      <dsp:nvSpPr>
        <dsp:cNvPr id="0" name=""/>
        <dsp:cNvSpPr/>
      </dsp:nvSpPr>
      <dsp:spPr>
        <a:xfrm>
          <a:off x="0" y="42417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400300">
            <a:lnSpc>
              <a:spcPct val="90000"/>
            </a:lnSpc>
            <a:spcBef>
              <a:spcPct val="0"/>
            </a:spcBef>
            <a:spcAft>
              <a:spcPct val="35000"/>
            </a:spcAft>
          </a:pPr>
          <a:r>
            <a:rPr lang="vi-VN" sz="5400" kern="1200" noProof="0" smtClean="0"/>
            <a:t>3</a:t>
          </a:r>
          <a:endParaRPr lang="vi-VN" sz="5400" kern="1200" noProof="0" dirty="0"/>
        </a:p>
      </dsp:txBody>
      <dsp:txXfrm>
        <a:off x="171343" y="4413043"/>
        <a:ext cx="827314" cy="8273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C11F3-11FF-47CC-9F37-25D89E1C3F41}">
      <dsp:nvSpPr>
        <dsp:cNvPr id="0" name=""/>
        <dsp:cNvSpPr/>
      </dsp:nvSpPr>
      <dsp:spPr>
        <a:xfrm>
          <a:off x="2720340" y="77152"/>
          <a:ext cx="3703320" cy="3703320"/>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89200" rtl="0">
            <a:lnSpc>
              <a:spcPct val="90000"/>
            </a:lnSpc>
            <a:spcBef>
              <a:spcPct val="0"/>
            </a:spcBef>
            <a:spcAft>
              <a:spcPct val="35000"/>
            </a:spcAft>
          </a:pPr>
          <a:r>
            <a:rPr lang="en-US" sz="5600" kern="1200" smtClean="0"/>
            <a:t>EAP</a:t>
          </a:r>
          <a:endParaRPr lang="en-US" sz="5600" kern="1200"/>
        </a:p>
      </dsp:txBody>
      <dsp:txXfrm>
        <a:off x="3214116" y="725233"/>
        <a:ext cx="2715768" cy="1666494"/>
      </dsp:txXfrm>
    </dsp:sp>
    <dsp:sp modelId="{E985B254-3D04-445F-A95A-16E30B917A29}">
      <dsp:nvSpPr>
        <dsp:cNvPr id="0" name=""/>
        <dsp:cNvSpPr/>
      </dsp:nvSpPr>
      <dsp:spPr>
        <a:xfrm>
          <a:off x="4056621" y="2391727"/>
          <a:ext cx="3703320" cy="3703320"/>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89200" rtl="0">
            <a:lnSpc>
              <a:spcPct val="90000"/>
            </a:lnSpc>
            <a:spcBef>
              <a:spcPct val="0"/>
            </a:spcBef>
            <a:spcAft>
              <a:spcPct val="35000"/>
            </a:spcAft>
          </a:pPr>
          <a:r>
            <a:rPr lang="en-US" sz="5600" kern="1200" smtClean="0"/>
            <a:t>802.1X</a:t>
          </a:r>
          <a:endParaRPr lang="en-US" sz="5600" kern="1200"/>
        </a:p>
      </dsp:txBody>
      <dsp:txXfrm>
        <a:off x="5189220" y="3348418"/>
        <a:ext cx="2221992" cy="2036826"/>
      </dsp:txXfrm>
    </dsp:sp>
    <dsp:sp modelId="{EF58EA08-06CE-4C0C-9D2A-7FC13F4B4F46}">
      <dsp:nvSpPr>
        <dsp:cNvPr id="0" name=""/>
        <dsp:cNvSpPr/>
      </dsp:nvSpPr>
      <dsp:spPr>
        <a:xfrm>
          <a:off x="1384058" y="2391727"/>
          <a:ext cx="3703320" cy="3703320"/>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89200" rtl="0">
            <a:lnSpc>
              <a:spcPct val="90000"/>
            </a:lnSpc>
            <a:spcBef>
              <a:spcPct val="0"/>
            </a:spcBef>
            <a:spcAft>
              <a:spcPct val="35000"/>
            </a:spcAft>
          </a:pPr>
          <a:r>
            <a:rPr lang="en-US" sz="5600" kern="1200" smtClean="0"/>
            <a:t>RADIUS</a:t>
          </a:r>
          <a:endParaRPr lang="en-US" sz="5600" kern="1200"/>
        </a:p>
      </dsp:txBody>
      <dsp:txXfrm>
        <a:off x="1732788" y="3348418"/>
        <a:ext cx="2221992" cy="2036826"/>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08.05.2020</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08.05.2020</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tutorials.org/Networking/Wireless+lan+security/Chapter+2.+Basic+Security+Mechanics+and+Mechanisms/Authentication+and+Identity+Protocol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C023:</a:t>
            </a:r>
            <a:r>
              <a:rPr lang="en-US" baseline="0" smtClean="0"/>
              <a:t> PAP</a:t>
            </a:r>
          </a:p>
          <a:p>
            <a:r>
              <a:rPr lang="en-US" baseline="0" smtClean="0"/>
              <a:t>01 </a:t>
            </a:r>
            <a:r>
              <a:rPr lang="en-US" baseline="0" smtClean="0">
                <a:sym typeface="Wingdings" panose="05000000000000000000" pitchFamily="2" charset="2"/>
              </a:rPr>
              <a:t> Authentication Request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2224303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C023:</a:t>
            </a:r>
            <a:r>
              <a:rPr lang="en-US" baseline="0" smtClean="0"/>
              <a:t> PAP</a:t>
            </a:r>
          </a:p>
          <a:p>
            <a:r>
              <a:rPr lang="en-US" baseline="0" smtClean="0"/>
              <a:t>01 </a:t>
            </a:r>
            <a:r>
              <a:rPr lang="en-US" baseline="0" smtClean="0">
                <a:sym typeface="Wingdings" panose="05000000000000000000" pitchFamily="2" charset="2"/>
              </a:rPr>
              <a:t> Authentication Request</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2958360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smtClean="0"/>
              <a:t>PAP được</a:t>
            </a:r>
            <a:r>
              <a:rPr lang="en-US" baseline="0" smtClean="0"/>
              <a:t> sử dụng trong PPP, tức là ở tầng datalink. Mà ở tầng này thì kết nối là node-to-node (khác với end-to-end như ở các tầng cao hơn) nên hình dung về khả năng chặn thu trên đường truyền sẽ khó hơn. Slide này cho thấy kết nối node-to-node vẫn có thể thực hiện với khoảng cách hàng chục km </a:t>
            </a:r>
            <a:r>
              <a:rPr lang="vi-VN" baseline="0" smtClean="0"/>
              <a:t>và đi qua các thiết bị của bên thứ ba, từ đó làm rõ khả năng chặn thu trên đường truyền đối với PAP.</a:t>
            </a:r>
          </a:p>
          <a:p>
            <a:pPr marL="171450" indent="-171450">
              <a:buFont typeface="Wingdings" panose="05000000000000000000" pitchFamily="2" charset="2"/>
              <a:buChar char="§"/>
            </a:pPr>
            <a:r>
              <a:rPr lang="vi-VN" baseline="0" smtClean="0"/>
              <a:t>Mặt khác, giao thức PPP có thể được đóng gói vào một giao thức ở tầng cao hơn (GRE), như các slide trước minh họa dữ liệu chặn thu dữ liệu PAP bằng Wireshark mà các node lại có địa chỉ IP (!!!!) nên việc bị chặn thu là hoàn toàn có thể.</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2369363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RFC 1334:</a:t>
            </a:r>
          </a:p>
          <a:p>
            <a:r>
              <a:rPr lang="en-US" smtClean="0"/>
              <a:t>The </a:t>
            </a:r>
            <a:r>
              <a:rPr lang="en-US" b="1" smtClean="0"/>
              <a:t>Challenge</a:t>
            </a:r>
            <a:r>
              <a:rPr lang="en-US" smtClean="0"/>
              <a:t> Value is a variable stream of octets. The importance of the uniqueness of the Challenge Value and its relationship to the secret is described above. The Challenge Value MUST be changed each time a Challenge is sent. The length of the Challenge Value depends upon the method used to generate the octets, and is independent of the hash algorithm used. </a:t>
            </a:r>
          </a:p>
          <a:p>
            <a:r>
              <a:rPr lang="en-US" smtClean="0"/>
              <a:t>The </a:t>
            </a:r>
            <a:r>
              <a:rPr lang="en-US" b="1" smtClean="0"/>
              <a:t>Response</a:t>
            </a:r>
            <a:r>
              <a:rPr lang="en-US" smtClean="0"/>
              <a:t> Value is the one-way hash calculated over a stream of octets consisting of the Identifier, followed by (concatenated with) the "secret", followed by (concatenated with) the Challenge Value. The length of the Response Value depends upon the hash algorithm used (16 octets for MD5).</a:t>
            </a:r>
          </a:p>
          <a:p>
            <a:r>
              <a:rPr lang="en-US" smtClean="0"/>
              <a:t>The </a:t>
            </a:r>
            <a:r>
              <a:rPr lang="en-US" b="1" smtClean="0"/>
              <a:t>Name</a:t>
            </a:r>
            <a:r>
              <a:rPr lang="en-US" smtClean="0"/>
              <a:t> field is one or more octets representing the identification of the system transmitting the packet. There are no limitations on the content of this field. For example, it MAY contain ASCII character strings or globally unique identifiers in ASN.1 syntax. The Name should not be NUL or CR/LF terminated. The size is determined from the Length field. </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1542823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Nếu</a:t>
            </a:r>
            <a:r>
              <a:rPr lang="en-US" baseline="0" smtClean="0"/>
              <a:t> trong cấu hình PPP có yêu cầu xác thực bằng </a:t>
            </a:r>
            <a:r>
              <a:rPr lang="vi-VN" baseline="0" smtClean="0"/>
              <a:t>CH</a:t>
            </a:r>
            <a:r>
              <a:rPr lang="en-US" baseline="0" smtClean="0"/>
              <a:t>AP thì giao thức </a:t>
            </a:r>
            <a:r>
              <a:rPr lang="vi-VN" baseline="0" smtClean="0"/>
              <a:t>CH</a:t>
            </a:r>
            <a:r>
              <a:rPr lang="en-US" baseline="0" smtClean="0"/>
              <a:t>AP sẽ được thực thi sau khi kết nối LCP được thiết lập.</a:t>
            </a:r>
          </a:p>
          <a:p>
            <a:r>
              <a:rPr lang="en-US" baseline="0" smtClean="0"/>
              <a:t>Hình này chỉ nhằm mục đích cho thấy vị trí của </a:t>
            </a:r>
            <a:r>
              <a:rPr lang="vi-VN" baseline="0" smtClean="0"/>
              <a:t>CH</a:t>
            </a:r>
            <a:r>
              <a:rPr lang="en-US" baseline="0" smtClean="0"/>
              <a:t>AP trong PPP, không thực sự quan trọng.</a:t>
            </a:r>
            <a:endParaRPr lang="en-US" smtClean="0"/>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20</a:t>
            </a:fld>
            <a:endParaRPr lang="ru-RU"/>
          </a:p>
        </p:txBody>
      </p:sp>
    </p:spTree>
    <p:extLst>
      <p:ext uri="{BB962C8B-B14F-4D97-AF65-F5344CB8AC3E}">
        <p14:creationId xmlns:p14="http://schemas.microsoft.com/office/powerpoint/2010/main" val="2106213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http://etutorials.org/Networking/Wireless+lan+security/Chapter+2.+Basic+Security+Mechanics+and+Mechanisms/Authentication+and+Identity+Protocols/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32274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22</a:t>
            </a:fld>
            <a:endParaRPr lang="ru-RU"/>
          </a:p>
        </p:txBody>
      </p:sp>
    </p:spTree>
    <p:extLst>
      <p:ext uri="{BB962C8B-B14F-4D97-AF65-F5344CB8AC3E}">
        <p14:creationId xmlns:p14="http://schemas.microsoft.com/office/powerpoint/2010/main" val="1346998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2490834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Nguồn:</a:t>
            </a:r>
            <a:r>
              <a:rPr lang="vi-VN" baseline="0" smtClean="0"/>
              <a:t> </a:t>
            </a:r>
            <a:r>
              <a:rPr lang="en-US" smtClean="0"/>
              <a:t>https://medium.com/@robert.broeckelmann/kerberos-wireshark-captures-a-windows-login-example-151fabf3375a</a:t>
            </a:r>
            <a:endParaRPr lang="vi-VN" smtClean="0"/>
          </a:p>
          <a:p>
            <a:r>
              <a:rPr lang="vi-VN" smtClean="0"/>
              <a:t>"...</a:t>
            </a:r>
            <a:r>
              <a:rPr lang="vi-VN" baseline="0" smtClean="0"/>
              <a:t> và  4, 5" là vì trên thị trường chỉ dùng phiên bản 4 và 5.</a:t>
            </a:r>
            <a:endParaRPr lang="en-US" baseline="0" smtClean="0"/>
          </a:p>
          <a:p>
            <a:endParaRPr lang="en-US" baseline="0" smtClean="0"/>
          </a:p>
          <a:p>
            <a:r>
              <a:rPr lang="en-US" baseline="0" smtClean="0"/>
              <a:t>Về tính xác thực 2 chiều (mutual authentication) của Kerberos thì có thể đọc thêm ở đây: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https://www.attachmate.com/documentation/rsit-unix-802/rsit-unix-guide/data/rsit_unix_kerberos_server_client_pr.htm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smtClean="0"/>
              <a:t>https://doc.milestonesys.com/2020r1/en-US/system/security/hardeningguide/hg_kerberosauthenticationexplained.htm</a:t>
            </a:r>
          </a:p>
          <a:p>
            <a:endParaRPr lang="en-US" smtClean="0"/>
          </a:p>
          <a:p>
            <a:r>
              <a:rPr lang="en-US" smtClean="0"/>
              <a:t>Ngoài</a:t>
            </a:r>
            <a:r>
              <a:rPr lang="en-US" baseline="0" smtClean="0"/>
              <a:t> ra, chi tiết về các thông điệp của Kerberos qua từng version phải đọc trong [Wiliam Stalling, "Cryptography and network security"] thì mới thực sự rõ ràng.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1934995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Xác</a:t>
            </a:r>
            <a:r>
              <a:rPr lang="vi-VN" baseline="0" smtClean="0"/>
              <a:t> thực trong Kerberos là dựa trên giao thức Needham-Schroeder, do vậy, cần trình bày giao thức này trước khi trình bày Kerberos.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309452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 Timestamp</a:t>
            </a:r>
          </a:p>
          <a:p>
            <a:r>
              <a:rPr lang="en-US" smtClean="0"/>
              <a:t>L: </a:t>
            </a:r>
            <a:r>
              <a:rPr lang="vi-VN" smtClean="0"/>
              <a:t>Lifetime</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29</a:t>
            </a:fld>
            <a:endParaRPr lang="ru-RU"/>
          </a:p>
        </p:txBody>
      </p:sp>
    </p:spTree>
    <p:extLst>
      <p:ext uri="{BB962C8B-B14F-4D97-AF65-F5344CB8AC3E}">
        <p14:creationId xmlns:p14="http://schemas.microsoft.com/office/powerpoint/2010/main" val="269065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Như vậy,</a:t>
            </a:r>
            <a:r>
              <a:rPr lang="vi-VN" baseline="0" smtClean="0"/>
              <a:t> TGS còn đóng vai trò là Authorization Server</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1306400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41</a:t>
            </a:fld>
            <a:endParaRPr lang="ru-RU"/>
          </a:p>
        </p:txBody>
      </p:sp>
    </p:spTree>
    <p:extLst>
      <p:ext uri="{BB962C8B-B14F-4D97-AF65-F5344CB8AC3E}">
        <p14:creationId xmlns:p14="http://schemas.microsoft.com/office/powerpoint/2010/main" val="1650678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42</a:t>
            </a:fld>
            <a:endParaRPr lang="ru-RU"/>
          </a:p>
        </p:txBody>
      </p:sp>
    </p:spTree>
    <p:extLst>
      <p:ext uri="{BB962C8B-B14F-4D97-AF65-F5344CB8AC3E}">
        <p14:creationId xmlns:p14="http://schemas.microsoft.com/office/powerpoint/2010/main" val="586602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Với</a:t>
            </a:r>
            <a:r>
              <a:rPr lang="en-US" baseline="0" smtClean="0"/>
              <a:t> Kerberos v4, AS không cần xác thực User trước khi cấp vé TGT (vì cho rằng chỉ có User tương ứng mới giải mã được thông điệp thứ nhất để tìm ra K</a:t>
            </a:r>
            <a:r>
              <a:rPr lang="en-US" baseline="-25000" smtClean="0"/>
              <a:t>C_TGS</a:t>
            </a:r>
            <a:r>
              <a:rPr lang="en-US" baseline="0" smtClean="0"/>
              <a:t>). Còn trong Kerberoos v5 thì AS có thể (nhưng không mặc định) yêu cầu User phải xác thực trước khi được cấp vé.</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43</a:t>
            </a:fld>
            <a:endParaRPr lang="ru-RU"/>
          </a:p>
        </p:txBody>
      </p:sp>
    </p:spTree>
    <p:extLst>
      <p:ext uri="{BB962C8B-B14F-4D97-AF65-F5344CB8AC3E}">
        <p14:creationId xmlns:p14="http://schemas.microsoft.com/office/powerpoint/2010/main" val="3115839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46</a:t>
            </a:fld>
            <a:endParaRPr lang="ru-RU"/>
          </a:p>
        </p:txBody>
      </p:sp>
    </p:spTree>
    <p:extLst>
      <p:ext uri="{BB962C8B-B14F-4D97-AF65-F5344CB8AC3E}">
        <p14:creationId xmlns:p14="http://schemas.microsoft.com/office/powerpoint/2010/main" val="1791889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smtClean="0"/>
          </a:p>
        </p:txBody>
      </p:sp>
      <p:sp>
        <p:nvSpPr>
          <p:cNvPr id="4" name="Slide Number Placeholder 3"/>
          <p:cNvSpPr>
            <a:spLocks noGrp="1"/>
          </p:cNvSpPr>
          <p:nvPr>
            <p:ph type="sldNum" sz="quarter" idx="10"/>
          </p:nvPr>
        </p:nvSpPr>
        <p:spPr/>
        <p:txBody>
          <a:bodyPr/>
          <a:lstStyle/>
          <a:p>
            <a:fld id="{391F8C0C-5812-497D-B352-B5908CC200C0}" type="slidenum">
              <a:rPr lang="ru-RU" smtClean="0"/>
              <a:t>48</a:t>
            </a:fld>
            <a:endParaRPr lang="ru-RU"/>
          </a:p>
        </p:txBody>
      </p:sp>
    </p:spTree>
    <p:extLst>
      <p:ext uri="{BB962C8B-B14F-4D97-AF65-F5344CB8AC3E}">
        <p14:creationId xmlns:p14="http://schemas.microsoft.com/office/powerpoint/2010/main" val="3774361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49</a:t>
            </a:fld>
            <a:endParaRPr lang="ru-RU"/>
          </a:p>
        </p:txBody>
      </p:sp>
    </p:spTree>
    <p:extLst>
      <p:ext uri="{BB962C8B-B14F-4D97-AF65-F5344CB8AC3E}">
        <p14:creationId xmlns:p14="http://schemas.microsoft.com/office/powerpoint/2010/main" val="2433498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50</a:t>
            </a:fld>
            <a:endParaRPr lang="ru-RU"/>
          </a:p>
        </p:txBody>
      </p:sp>
    </p:spTree>
    <p:extLst>
      <p:ext uri="{BB962C8B-B14F-4D97-AF65-F5344CB8AC3E}">
        <p14:creationId xmlns:p14="http://schemas.microsoft.com/office/powerpoint/2010/main" val="984191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https://en.wikipedia.org/wiki/Extensible_Authentication_Protocol#Methods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53</a:t>
            </a:fld>
            <a:endParaRPr lang="ru-RU"/>
          </a:p>
        </p:txBody>
      </p:sp>
    </p:spTree>
    <p:extLst>
      <p:ext uri="{BB962C8B-B14F-4D97-AF65-F5344CB8AC3E}">
        <p14:creationId xmlns:p14="http://schemas.microsoft.com/office/powerpoint/2010/main" val="294665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5</a:t>
            </a:fld>
            <a:endParaRPr lang="en-US"/>
          </a:p>
        </p:txBody>
      </p:sp>
    </p:spTree>
    <p:extLst>
      <p:ext uri="{BB962C8B-B14F-4D97-AF65-F5344CB8AC3E}">
        <p14:creationId xmlns:p14="http://schemas.microsoft.com/office/powerpoint/2010/main" val="3439237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http://etutorials.org/Networking/Wireless+lan+security/Chapter+2.+Basic+Security+Mechanics+and+Mechanisms/Authentication+and+Identity+Protocols/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54</a:t>
            </a:fld>
            <a:endParaRPr lang="ru-RU"/>
          </a:p>
        </p:txBody>
      </p:sp>
    </p:spTree>
    <p:extLst>
      <p:ext uri="{BB962C8B-B14F-4D97-AF65-F5344CB8AC3E}">
        <p14:creationId xmlns:p14="http://schemas.microsoft.com/office/powerpoint/2010/main" val="501718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62</a:t>
            </a:fld>
            <a:endParaRPr lang="ru-RU"/>
          </a:p>
        </p:txBody>
      </p:sp>
    </p:spTree>
    <p:extLst>
      <p:ext uri="{BB962C8B-B14F-4D97-AF65-F5344CB8AC3E}">
        <p14:creationId xmlns:p14="http://schemas.microsoft.com/office/powerpoint/2010/main" val="3927800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https://sites.google.com/site/amitsciscozone/home/switching/802-1x</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64</a:t>
            </a:fld>
            <a:endParaRPr lang="ru-RU"/>
          </a:p>
        </p:txBody>
      </p:sp>
    </p:spTree>
    <p:extLst>
      <p:ext uri="{BB962C8B-B14F-4D97-AF65-F5344CB8AC3E}">
        <p14:creationId xmlns:p14="http://schemas.microsoft.com/office/powerpoint/2010/main" val="1976029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smtClean="0">
                <a:solidFill>
                  <a:schemeClr val="tx1"/>
                </a:solidFill>
                <a:effectLst/>
                <a:latin typeface="Arial" charset="0"/>
                <a:ea typeface="+mn-ea"/>
                <a:cs typeface="+mn-cs"/>
              </a:rPr>
              <a:t>EAP không đòi hỏi phía authenticator cần phải biết phía client sử dụng phương thức xác thực nào, thay vào đó nó cho phép sử dụng một server xác thực đứng sau authenticator để thực hiện các thủ tục kiểm tra định danh của client thay cho authenticator.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sz="1200" kern="1200" smtClean="0">
                <a:solidFill>
                  <a:schemeClr val="tx1"/>
                </a:solidFill>
                <a:effectLst/>
                <a:latin typeface="Arial" charset="0"/>
                <a:ea typeface="+mn-ea"/>
                <a:cs typeface="+mn-cs"/>
              </a:rPr>
              <a:t>Server xác thực này sẽ được cài đặt một vài hoặc tất cả các phương thức xác thực được sử dụng để xác thực client. Khi đó authenticator sẽ đóng vai trò chuyển tiếp tất cả các thông báo EAP giữa client và server xác thực. </a:t>
            </a:r>
          </a:p>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66</a:t>
            </a:fld>
            <a:endParaRPr lang="ru-RU"/>
          </a:p>
        </p:txBody>
      </p:sp>
    </p:spTree>
    <p:extLst>
      <p:ext uri="{BB962C8B-B14F-4D97-AF65-F5344CB8AC3E}">
        <p14:creationId xmlns:p14="http://schemas.microsoft.com/office/powerpoint/2010/main" val="3872215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67</a:t>
            </a:fld>
            <a:endParaRPr lang="ru-RU"/>
          </a:p>
        </p:txBody>
      </p:sp>
    </p:spTree>
    <p:extLst>
      <p:ext uri="{BB962C8B-B14F-4D97-AF65-F5344CB8AC3E}">
        <p14:creationId xmlns:p14="http://schemas.microsoft.com/office/powerpoint/2010/main" val="281454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6</a:t>
            </a:fld>
            <a:endParaRPr lang="en-US"/>
          </a:p>
        </p:txBody>
      </p:sp>
    </p:spTree>
    <p:extLst>
      <p:ext uri="{BB962C8B-B14F-4D97-AF65-F5344CB8AC3E}">
        <p14:creationId xmlns:p14="http://schemas.microsoft.com/office/powerpoint/2010/main" val="213587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7</a:t>
            </a:fld>
            <a:endParaRPr lang="en-US"/>
          </a:p>
        </p:txBody>
      </p:sp>
    </p:spTree>
    <p:extLst>
      <p:ext uri="{BB962C8B-B14F-4D97-AF65-F5344CB8AC3E}">
        <p14:creationId xmlns:p14="http://schemas.microsoft.com/office/powerpoint/2010/main" val="116215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11111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Nếu</a:t>
            </a:r>
            <a:r>
              <a:rPr lang="en-US" baseline="0" smtClean="0"/>
              <a:t> trong cấu hình PPP có yêu cầu xác thực bằng PAP thì giao thức PAP sẽ được thực thi sau khi kết nối LCP được thiết lập.</a:t>
            </a:r>
          </a:p>
          <a:p>
            <a:r>
              <a:rPr lang="en-US" baseline="0" smtClean="0"/>
              <a:t>Hình này chỉ nhằm mục đích cho thấy vị trí của PAP trong PPP, không thực sự quan trọng.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623750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http://etutorials.org/Networking/Wireless+lan+security/Chapter+2.+Basic+Security+Mechanics+and+Mechanisms/Authentication+and+Identity+Protocols/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4103446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http://etutorials.org/Networking/Wireless+lan+security/Chapter+2.+Basic+Security+Mechanics+and+Mechanisms/Authentication+and+Identity+Protocols/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342715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dirty="0" smtClean="0"/>
              <a:t>http://www.caridad.com/wp-content/uploads/2015/11/thankyou.jpg</a:t>
            </a:r>
            <a:endParaRPr lang="vi-VN" sz="800" dirty="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dirty="0" smtClean="0"/>
              <a:t>http://www.emoticonswallpapers.com/images/thank-you/thank-you-glitter-pictures-010.jpg</a:t>
            </a:r>
            <a:endParaRPr lang="vi-VN" sz="800" dirty="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dirty="0" smtClean="0"/>
              <a:t>http://www.corydoiron.com/wp-content/uploads/2012/11/Thank-You-Kids-.jpg</a:t>
            </a:r>
            <a:endParaRPr lang="vi-VN" sz="800" dirty="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dirty="0" smtClean="0"/>
              <a:t>http://www.marketingyourpurpose.com/wp-content/uploads/2014/04/Thank-You.jpg</a:t>
            </a:r>
            <a:endParaRPr lang="vi-VN" sz="800" dirty="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dirty="0" smtClean="0"/>
              <a:t>http://f.tqn.com/y/jobsearch/1/W/J/7/1/185275200.jpg</a:t>
            </a:r>
            <a:endParaRPr lang="vi-VN" sz="800" dirty="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53" r:id="rId18"/>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8.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8.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30.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a:t>GIAO THỨC AN TOÀN MẠNG</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smtClean="0"/>
              <a:t>Bài 2.2. Một số giao thức xác thực</a:t>
            </a:r>
            <a:endParaRPr lang="vi-VN" dirty="0" smtClean="0"/>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spcBef>
                <a:spcPts val="0"/>
              </a:spcBef>
              <a:spcAft>
                <a:spcPts val="0"/>
              </a:spcAft>
            </a:pPr>
            <a:r>
              <a:rPr lang="vi-VN" smtClean="0"/>
              <a:t>Password </a:t>
            </a:r>
            <a:r>
              <a:rPr lang="vi-VN"/>
              <a:t>Authentication Protocol </a:t>
            </a:r>
            <a:endParaRPr lang="vi-VN" smtClean="0"/>
          </a:p>
          <a:p>
            <a:pPr>
              <a:spcBef>
                <a:spcPts val="0"/>
              </a:spcBef>
              <a:spcAft>
                <a:spcPts val="0"/>
              </a:spcAft>
            </a:pPr>
            <a:r>
              <a:rPr lang="vi-VN" smtClean="0"/>
              <a:t>Là </a:t>
            </a:r>
            <a:r>
              <a:rPr lang="vi-VN"/>
              <a:t>giao thức bắt tay 2 bước (2-way)</a:t>
            </a:r>
          </a:p>
          <a:p>
            <a:pPr>
              <a:spcBef>
                <a:spcPts val="0"/>
              </a:spcBef>
              <a:spcAft>
                <a:spcPts val="0"/>
              </a:spcAft>
            </a:pPr>
            <a:r>
              <a:rPr lang="vi-VN"/>
              <a:t>Xác thực bằng mật </a:t>
            </a:r>
            <a:r>
              <a:rPr lang="vi-VN" smtClean="0"/>
              <a:t>khẩu</a:t>
            </a:r>
            <a:endParaRPr lang="vi-VN"/>
          </a:p>
        </p:txBody>
      </p:sp>
      <p:sp>
        <p:nvSpPr>
          <p:cNvPr id="3" name="Title 2"/>
          <p:cNvSpPr>
            <a:spLocks noGrp="1"/>
          </p:cNvSpPr>
          <p:nvPr>
            <p:ph type="title"/>
          </p:nvPr>
        </p:nvSpPr>
        <p:spPr/>
        <p:txBody>
          <a:bodyPr/>
          <a:lstStyle/>
          <a:p>
            <a:r>
              <a:rPr lang="en-US"/>
              <a:t>Giao thức PAP</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pic>
        <p:nvPicPr>
          <p:cNvPr id="5" name="Picture 4"/>
          <p:cNvPicPr>
            <a:picLocks noChangeAspect="1"/>
          </p:cNvPicPr>
          <p:nvPr/>
        </p:nvPicPr>
        <p:blipFill>
          <a:blip r:embed="rId2"/>
          <a:stretch>
            <a:fillRect/>
          </a:stretch>
        </p:blipFill>
        <p:spPr>
          <a:xfrm>
            <a:off x="747525" y="2819400"/>
            <a:ext cx="7648950" cy="3674269"/>
          </a:xfrm>
          <a:prstGeom prst="rect">
            <a:avLst/>
          </a:prstGeom>
        </p:spPr>
      </p:pic>
    </p:spTree>
    <p:extLst>
      <p:ext uri="{BB962C8B-B14F-4D97-AF65-F5344CB8AC3E}">
        <p14:creationId xmlns:p14="http://schemas.microsoft.com/office/powerpoint/2010/main" val="6877442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PAP</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pic>
        <p:nvPicPr>
          <p:cNvPr id="7" name="Picture 4" descr="http://www.tcpipguide.com/free/diagrams/pppp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2298"/>
            <a:ext cx="9144000" cy="5831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575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Three PPP PAP Frame </a:t>
            </a:r>
            <a:r>
              <a:rPr lang="en-US" smtClean="0"/>
              <a:t>Types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12</a:t>
            </a:fld>
            <a:endParaRPr lang="ru-RU" dirty="0"/>
          </a:p>
        </p:txBody>
      </p:sp>
      <p:pic>
        <p:nvPicPr>
          <p:cNvPr id="4098" name="Picture 2" descr="http://etutorials.org/shared/images/tutorials/tutorial_57/02fig0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1" y="726878"/>
            <a:ext cx="8668138" cy="6131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556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PPP PAP Authentication Request</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13</a:t>
            </a:fld>
            <a:endParaRPr lang="ru-RU" dirty="0"/>
          </a:p>
        </p:txBody>
      </p:sp>
      <p:pic>
        <p:nvPicPr>
          <p:cNvPr id="4" name="Picture 3"/>
          <p:cNvPicPr>
            <a:picLocks noChangeAspect="1"/>
          </p:cNvPicPr>
          <p:nvPr/>
        </p:nvPicPr>
        <p:blipFill>
          <a:blip r:embed="rId3"/>
          <a:stretch>
            <a:fillRect/>
          </a:stretch>
        </p:blipFill>
        <p:spPr>
          <a:xfrm>
            <a:off x="0" y="1524000"/>
            <a:ext cx="9144000" cy="2346476"/>
          </a:xfrm>
          <a:prstGeom prst="rect">
            <a:avLst/>
          </a:prstGeom>
        </p:spPr>
      </p:pic>
    </p:spTree>
    <p:extLst>
      <p:ext uri="{BB962C8B-B14F-4D97-AF65-F5344CB8AC3E}">
        <p14:creationId xmlns:p14="http://schemas.microsoft.com/office/powerpoint/2010/main" val="34393204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a:t>
            </a:r>
            <a:r>
              <a:rPr lang="en-US" smtClean="0"/>
              <a:t>PAP: 2 bước xác thực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pic>
        <p:nvPicPr>
          <p:cNvPr id="6" name="Picture 5"/>
          <p:cNvPicPr>
            <a:picLocks noChangeAspect="1"/>
          </p:cNvPicPr>
          <p:nvPr/>
        </p:nvPicPr>
        <p:blipFill>
          <a:blip r:embed="rId2"/>
          <a:stretch>
            <a:fillRect/>
          </a:stretch>
        </p:blipFill>
        <p:spPr>
          <a:xfrm>
            <a:off x="0" y="1600200"/>
            <a:ext cx="9070848" cy="3200400"/>
          </a:xfrm>
          <a:prstGeom prst="rect">
            <a:avLst/>
          </a:prstGeom>
        </p:spPr>
      </p:pic>
    </p:spTree>
    <p:extLst>
      <p:ext uri="{BB962C8B-B14F-4D97-AF65-F5344CB8AC3E}">
        <p14:creationId xmlns:p14="http://schemas.microsoft.com/office/powerpoint/2010/main" val="13166907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PPP PAP Authentication Request</a:t>
            </a:r>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pic>
        <p:nvPicPr>
          <p:cNvPr id="8" name="Picture 7"/>
          <p:cNvPicPr>
            <a:picLocks noChangeAspect="1"/>
          </p:cNvPicPr>
          <p:nvPr/>
        </p:nvPicPr>
        <p:blipFill>
          <a:blip r:embed="rId3"/>
          <a:stretch>
            <a:fillRect/>
          </a:stretch>
        </p:blipFill>
        <p:spPr>
          <a:xfrm>
            <a:off x="0" y="712237"/>
            <a:ext cx="9074613" cy="6142563"/>
          </a:xfrm>
          <a:prstGeom prst="rect">
            <a:avLst/>
          </a:prstGeom>
        </p:spPr>
      </p:pic>
    </p:spTree>
    <p:extLst>
      <p:ext uri="{BB962C8B-B14F-4D97-AF65-F5344CB8AC3E}">
        <p14:creationId xmlns:p14="http://schemas.microsoft.com/office/powerpoint/2010/main" val="33765209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Giao thức </a:t>
            </a:r>
            <a:r>
              <a:rPr lang="en-US" smtClean="0"/>
              <a:t>PAP: Auth Ack</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pic>
        <p:nvPicPr>
          <p:cNvPr id="5" name="Picture 4"/>
          <p:cNvPicPr>
            <a:picLocks noChangeAspect="1"/>
          </p:cNvPicPr>
          <p:nvPr/>
        </p:nvPicPr>
        <p:blipFill>
          <a:blip r:embed="rId3"/>
          <a:stretch>
            <a:fillRect/>
          </a:stretch>
        </p:blipFill>
        <p:spPr>
          <a:xfrm>
            <a:off x="-1" y="685800"/>
            <a:ext cx="9056981" cy="6169000"/>
          </a:xfrm>
          <a:prstGeom prst="rect">
            <a:avLst/>
          </a:prstGeom>
        </p:spPr>
      </p:pic>
    </p:spTree>
    <p:extLst>
      <p:ext uri="{BB962C8B-B14F-4D97-AF65-F5344CB8AC3E}">
        <p14:creationId xmlns:p14="http://schemas.microsoft.com/office/powerpoint/2010/main" val="36908200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US" smtClean="0"/>
              <a:t>Mật khẩu truyền ở dạng rõ</a:t>
            </a:r>
          </a:p>
          <a:p>
            <a:r>
              <a:rPr lang="en-US" smtClean="0"/>
              <a:t>Có thể bị chặn thu trên đường truyền</a:t>
            </a:r>
          </a:p>
          <a:p>
            <a:pPr lvl="1"/>
            <a:r>
              <a:rPr lang="en-US" smtClean="0"/>
              <a:t>Đường hầm GRE</a:t>
            </a:r>
          </a:p>
          <a:p>
            <a:pPr lvl="1"/>
            <a:r>
              <a:rPr lang="en-US" smtClean="0"/>
              <a:t>Thuê kênh truyền số liệu</a:t>
            </a:r>
            <a:endParaRPr lang="en-US"/>
          </a:p>
        </p:txBody>
      </p:sp>
      <p:sp>
        <p:nvSpPr>
          <p:cNvPr id="2" name="Title 1"/>
          <p:cNvSpPr>
            <a:spLocks noGrp="1"/>
          </p:cNvSpPr>
          <p:nvPr>
            <p:ph type="title"/>
          </p:nvPr>
        </p:nvSpPr>
        <p:spPr/>
        <p:txBody>
          <a:bodyPr/>
          <a:lstStyle/>
          <a:p>
            <a:r>
              <a:rPr lang="en-US" smtClean="0"/>
              <a:t>Giao thức PAP: Vấn đề an toàn</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17</a:t>
            </a:fld>
            <a:endParaRPr lang="ru-RU" dirty="0"/>
          </a:p>
        </p:txBody>
      </p:sp>
      <p:pic>
        <p:nvPicPr>
          <p:cNvPr id="5" name="Picture 4"/>
          <p:cNvPicPr>
            <a:picLocks noChangeAspect="1"/>
          </p:cNvPicPr>
          <p:nvPr/>
        </p:nvPicPr>
        <p:blipFill>
          <a:blip r:embed="rId3"/>
          <a:stretch>
            <a:fillRect/>
          </a:stretch>
        </p:blipFill>
        <p:spPr>
          <a:xfrm>
            <a:off x="641412" y="3664655"/>
            <a:ext cx="7861176" cy="2873518"/>
          </a:xfrm>
          <a:prstGeom prst="rect">
            <a:avLst/>
          </a:prstGeom>
        </p:spPr>
      </p:pic>
    </p:spTree>
    <p:extLst>
      <p:ext uri="{BB962C8B-B14F-4D97-AF65-F5344CB8AC3E}">
        <p14:creationId xmlns:p14="http://schemas.microsoft.com/office/powerpoint/2010/main" val="24912923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vi-VN"/>
              <a:t>CHAP = Challenge Handshake Authentication Protocol</a:t>
            </a:r>
          </a:p>
          <a:p>
            <a:r>
              <a:rPr lang="vi-VN"/>
              <a:t>Là giao thức bắt tay 3 bước (3-way)</a:t>
            </a:r>
          </a:p>
          <a:p>
            <a:r>
              <a:rPr lang="vi-VN"/>
              <a:t>Xác thực sử dụng mật khẩu</a:t>
            </a:r>
          </a:p>
          <a:p>
            <a:r>
              <a:rPr lang="vi-VN"/>
              <a:t>Không truyền mật khẩu dạng </a:t>
            </a:r>
            <a:r>
              <a:rPr lang="vi-VN" smtClean="0"/>
              <a:t>rõ (nhưng vẫn </a:t>
            </a:r>
            <a:r>
              <a:rPr lang="vi-VN"/>
              <a:t>lưu mật khẩu dạng </a:t>
            </a:r>
            <a:r>
              <a:rPr lang="vi-VN" smtClean="0"/>
              <a:t>rõ)</a:t>
            </a:r>
            <a:endParaRPr lang="en-US"/>
          </a:p>
        </p:txBody>
      </p:sp>
      <p:sp>
        <p:nvSpPr>
          <p:cNvPr id="2" name="Title 1"/>
          <p:cNvSpPr>
            <a:spLocks noGrp="1"/>
          </p:cNvSpPr>
          <p:nvPr>
            <p:ph type="title"/>
          </p:nvPr>
        </p:nvSpPr>
        <p:spPr/>
        <p:txBody>
          <a:bodyPr/>
          <a:lstStyle/>
          <a:p>
            <a:r>
              <a:rPr lang="en-US"/>
              <a:t>Giao thức CHAP</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16593595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CHAP</a:t>
            </a:r>
          </a:p>
        </p:txBody>
      </p:sp>
      <p:sp>
        <p:nvSpPr>
          <p:cNvPr id="3" name="Slide Number Placeholder 2"/>
          <p:cNvSpPr>
            <a:spLocks noGrp="1"/>
          </p:cNvSpPr>
          <p:nvPr>
            <p:ph type="sldNum" sz="quarter" idx="12"/>
          </p:nvPr>
        </p:nvSpPr>
        <p:spPr/>
        <p:txBody>
          <a:bodyPr/>
          <a:lstStyle/>
          <a:p>
            <a:fld id="{3E15BD7C-E074-4D4A-84C3-500EE5B9C190}" type="slidenum">
              <a:rPr lang="ru-RU" smtClean="0"/>
              <a:pPr/>
              <a:t>19</a:t>
            </a:fld>
            <a:endParaRPr lang="ru-RU" dirty="0"/>
          </a:p>
        </p:txBody>
      </p:sp>
      <p:sp>
        <p:nvSpPr>
          <p:cNvPr id="6" name="Line 211"/>
          <p:cNvSpPr>
            <a:spLocks noChangeShapeType="1"/>
          </p:cNvSpPr>
          <p:nvPr/>
        </p:nvSpPr>
        <p:spPr bwMode="auto">
          <a:xfrm rot="1929354" flipH="1">
            <a:off x="2686110" y="2771533"/>
            <a:ext cx="4291817" cy="2742240"/>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sz="2800"/>
          </a:p>
        </p:txBody>
      </p:sp>
      <p:sp>
        <p:nvSpPr>
          <p:cNvPr id="8" name="Rectangle 7"/>
          <p:cNvSpPr/>
          <p:nvPr/>
        </p:nvSpPr>
        <p:spPr bwMode="auto">
          <a:xfrm>
            <a:off x="2364730" y="3594041"/>
            <a:ext cx="5013766" cy="523220"/>
          </a:xfrm>
          <a:prstGeom prst="rect">
            <a:avLst/>
          </a:prstGeom>
        </p:spPr>
        <p:txBody>
          <a:bodyPr wrap="square">
            <a:spAutoFit/>
          </a:bodyPr>
          <a:lstStyle/>
          <a:p>
            <a:pPr algn="ctr">
              <a:defRPr/>
            </a:pPr>
            <a:r>
              <a:rPr lang="en-US" sz="2800" smtClean="0"/>
              <a:t>nonce, auth-id</a:t>
            </a:r>
            <a:endParaRPr lang="en-US" sz="2800" dirty="0"/>
          </a:p>
        </p:txBody>
      </p:sp>
      <p:sp>
        <p:nvSpPr>
          <p:cNvPr id="9" name="Line 211"/>
          <p:cNvSpPr>
            <a:spLocks noChangeShapeType="1"/>
          </p:cNvSpPr>
          <p:nvPr/>
        </p:nvSpPr>
        <p:spPr bwMode="auto">
          <a:xfrm flipV="1">
            <a:off x="2285999" y="5102676"/>
            <a:ext cx="5105401" cy="0"/>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sz="2800"/>
          </a:p>
        </p:txBody>
      </p:sp>
      <p:sp>
        <p:nvSpPr>
          <p:cNvPr id="10" name="Rectangle 9"/>
          <p:cNvSpPr/>
          <p:nvPr/>
        </p:nvSpPr>
        <p:spPr bwMode="auto">
          <a:xfrm>
            <a:off x="2205780" y="4503258"/>
            <a:ext cx="5185620" cy="523220"/>
          </a:xfrm>
          <a:prstGeom prst="rect">
            <a:avLst/>
          </a:prstGeom>
        </p:spPr>
        <p:txBody>
          <a:bodyPr wrap="square">
            <a:spAutoFit/>
          </a:bodyPr>
          <a:lstStyle/>
          <a:p>
            <a:pPr algn="ctr">
              <a:defRPr/>
            </a:pPr>
            <a:r>
              <a:rPr lang="en-US" sz="2800" smtClean="0">
                <a:latin typeface="+mn-lt"/>
              </a:rPr>
              <a:t>sup-id, H(sup-id || pass || nonce)</a:t>
            </a:r>
            <a:endParaRPr lang="en-US" sz="2800" dirty="0">
              <a:latin typeface="+mn-lt"/>
            </a:endParaRPr>
          </a:p>
        </p:txBody>
      </p:sp>
      <p:grpSp>
        <p:nvGrpSpPr>
          <p:cNvPr id="17" name="Group 16"/>
          <p:cNvGrpSpPr>
            <a:grpSpLocks/>
          </p:cNvGrpSpPr>
          <p:nvPr/>
        </p:nvGrpSpPr>
        <p:grpSpPr bwMode="auto">
          <a:xfrm>
            <a:off x="6884892" y="3442153"/>
            <a:ext cx="1954308" cy="2564745"/>
            <a:chOff x="6172200" y="2301236"/>
            <a:chExt cx="2261068" cy="2564745"/>
          </a:xfrm>
        </p:grpSpPr>
        <p:graphicFrame>
          <p:nvGraphicFramePr>
            <p:cNvPr id="18" name="Object 204"/>
            <p:cNvGraphicFramePr>
              <a:graphicFrameLocks noChangeAspect="1"/>
            </p:cNvGraphicFramePr>
            <p:nvPr>
              <p:extLst>
                <p:ext uri="{D42A27DB-BD31-4B8C-83A1-F6EECF244321}">
                  <p14:modId xmlns:p14="http://schemas.microsoft.com/office/powerpoint/2010/main" val="822403636"/>
                </p:ext>
              </p:extLst>
            </p:nvPr>
          </p:nvGraphicFramePr>
          <p:xfrm>
            <a:off x="7280575" y="2301236"/>
            <a:ext cx="1066800" cy="1969690"/>
          </p:xfrm>
          <a:graphic>
            <a:graphicData uri="http://schemas.openxmlformats.org/presentationml/2006/ole">
              <mc:AlternateContent xmlns:mc="http://schemas.openxmlformats.org/markup-compatibility/2006">
                <mc:Choice xmlns:v="urn:schemas-microsoft-com:vml" Requires="v">
                  <p:oleObj spid="_x0000_s6397" name="ClipArt" r:id="rId4" imgW="1927225" imgH="3382963" progId="MS_ClipArt_Gallery.2">
                    <p:embed/>
                  </p:oleObj>
                </mc:Choice>
                <mc:Fallback>
                  <p:oleObj name="ClipArt" r:id="rId4" imgW="1927225" imgH="3382963" progId="MS_ClipArt_Gallery.2">
                    <p:embed/>
                    <p:pic>
                      <p:nvPicPr>
                        <p:cNvPr id="18" name="Object 2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0575" y="2301236"/>
                          <a:ext cx="1066800" cy="196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18"/>
            <p:cNvSpPr/>
            <p:nvPr/>
          </p:nvSpPr>
          <p:spPr bwMode="auto">
            <a:xfrm>
              <a:off x="6172200" y="4342761"/>
              <a:ext cx="2261068" cy="523220"/>
            </a:xfrm>
            <a:prstGeom prst="rect">
              <a:avLst/>
            </a:prstGeom>
          </p:spPr>
          <p:txBody>
            <a:bodyPr wrap="none">
              <a:spAutoFit/>
            </a:bodyPr>
            <a:lstStyle/>
            <a:p>
              <a:pPr>
                <a:defRPr/>
              </a:pPr>
              <a:r>
                <a:rPr lang="en-US" sz="2800" b="1" smtClean="0">
                  <a:latin typeface="+mn-lt"/>
                </a:rPr>
                <a:t>Authenticator</a:t>
              </a:r>
              <a:endParaRPr lang="en-US" sz="2800" b="1" dirty="0">
                <a:latin typeface="+mn-lt"/>
              </a:endParaRPr>
            </a:p>
          </p:txBody>
        </p:sp>
      </p:grpSp>
      <p:grpSp>
        <p:nvGrpSpPr>
          <p:cNvPr id="20" name="Group 19"/>
          <p:cNvGrpSpPr>
            <a:grpSpLocks/>
          </p:cNvGrpSpPr>
          <p:nvPr/>
        </p:nvGrpSpPr>
        <p:grpSpPr bwMode="auto">
          <a:xfrm>
            <a:off x="152400" y="3899353"/>
            <a:ext cx="1748556" cy="1677333"/>
            <a:chOff x="1219200" y="2758991"/>
            <a:chExt cx="1748555" cy="1676722"/>
          </a:xfrm>
        </p:grpSpPr>
        <p:grpSp>
          <p:nvGrpSpPr>
            <p:cNvPr id="21" name="Group 7"/>
            <p:cNvGrpSpPr>
              <a:grpSpLocks noChangeAspect="1"/>
            </p:cNvGrpSpPr>
            <p:nvPr/>
          </p:nvGrpSpPr>
          <p:grpSpPr bwMode="auto">
            <a:xfrm>
              <a:off x="1600200" y="2758991"/>
              <a:ext cx="1042987" cy="1074710"/>
              <a:chOff x="1032" y="2710"/>
              <a:chExt cx="1060" cy="1081"/>
            </a:xfrm>
          </p:grpSpPr>
          <p:grpSp>
            <p:nvGrpSpPr>
              <p:cNvPr id="23" name="Group 8"/>
              <p:cNvGrpSpPr>
                <a:grpSpLocks noChangeAspect="1"/>
              </p:cNvGrpSpPr>
              <p:nvPr/>
            </p:nvGrpSpPr>
            <p:grpSpPr bwMode="auto">
              <a:xfrm>
                <a:off x="1272" y="2710"/>
                <a:ext cx="820" cy="874"/>
                <a:chOff x="1272" y="2710"/>
                <a:chExt cx="820" cy="874"/>
              </a:xfrm>
            </p:grpSpPr>
            <p:sp>
              <p:nvSpPr>
                <p:cNvPr id="33" name="Freeform 9"/>
                <p:cNvSpPr>
                  <a:spLocks noChangeAspect="1"/>
                </p:cNvSpPr>
                <p:nvPr/>
              </p:nvSpPr>
              <p:spPr bwMode="auto">
                <a:xfrm>
                  <a:off x="1809" y="3272"/>
                  <a:ext cx="283" cy="312"/>
                </a:xfrm>
                <a:custGeom>
                  <a:avLst/>
                  <a:gdLst>
                    <a:gd name="T0" fmla="*/ 0 w 283"/>
                    <a:gd name="T1" fmla="*/ 311 h 312"/>
                    <a:gd name="T2" fmla="*/ 0 w 283"/>
                    <a:gd name="T3" fmla="*/ 168 h 312"/>
                    <a:gd name="T4" fmla="*/ 282 w 283"/>
                    <a:gd name="T5" fmla="*/ 0 h 312"/>
                    <a:gd name="T6" fmla="*/ 282 w 283"/>
                    <a:gd name="T7" fmla="*/ 141 h 312"/>
                    <a:gd name="T8" fmla="*/ 0 w 283"/>
                    <a:gd name="T9" fmla="*/ 311 h 312"/>
                    <a:gd name="T10" fmla="*/ 0 60000 65536"/>
                    <a:gd name="T11" fmla="*/ 0 60000 65536"/>
                    <a:gd name="T12" fmla="*/ 0 60000 65536"/>
                    <a:gd name="T13" fmla="*/ 0 60000 65536"/>
                    <a:gd name="T14" fmla="*/ 0 60000 65536"/>
                    <a:gd name="T15" fmla="*/ 0 w 283"/>
                    <a:gd name="T16" fmla="*/ 0 h 312"/>
                    <a:gd name="T17" fmla="*/ 283 w 283"/>
                    <a:gd name="T18" fmla="*/ 312 h 312"/>
                  </a:gdLst>
                  <a:ahLst/>
                  <a:cxnLst>
                    <a:cxn ang="T10">
                      <a:pos x="T0" y="T1"/>
                    </a:cxn>
                    <a:cxn ang="T11">
                      <a:pos x="T2" y="T3"/>
                    </a:cxn>
                    <a:cxn ang="T12">
                      <a:pos x="T4" y="T5"/>
                    </a:cxn>
                    <a:cxn ang="T13">
                      <a:pos x="T6" y="T7"/>
                    </a:cxn>
                    <a:cxn ang="T14">
                      <a:pos x="T8" y="T9"/>
                    </a:cxn>
                  </a:cxnLst>
                  <a:rect l="T15" t="T16" r="T17" b="T18"/>
                  <a:pathLst>
                    <a:path w="283" h="312">
                      <a:moveTo>
                        <a:pt x="0" y="311"/>
                      </a:moveTo>
                      <a:lnTo>
                        <a:pt x="0" y="168"/>
                      </a:lnTo>
                      <a:lnTo>
                        <a:pt x="282" y="0"/>
                      </a:lnTo>
                      <a:lnTo>
                        <a:pt x="282" y="141"/>
                      </a:lnTo>
                      <a:lnTo>
                        <a:pt x="0" y="311"/>
                      </a:lnTo>
                    </a:path>
                  </a:pathLst>
                </a:custGeom>
                <a:solidFill>
                  <a:srgbClr val="DADADA"/>
                </a:solidFill>
                <a:ln w="12700" cap="rnd" cmpd="sng">
                  <a:solidFill>
                    <a:srgbClr val="000000"/>
                  </a:solidFill>
                  <a:prstDash val="solid"/>
                  <a:round/>
                  <a:headEnd/>
                  <a:tailEnd/>
                </a:ln>
              </p:spPr>
              <p:txBody>
                <a:bodyPr/>
                <a:lstStyle/>
                <a:p>
                  <a:endParaRPr lang="en-US" sz="2800"/>
                </a:p>
              </p:txBody>
            </p:sp>
            <p:sp>
              <p:nvSpPr>
                <p:cNvPr id="34" name="Freeform 10"/>
                <p:cNvSpPr>
                  <a:spLocks noChangeAspect="1"/>
                </p:cNvSpPr>
                <p:nvPr/>
              </p:nvSpPr>
              <p:spPr bwMode="auto">
                <a:xfrm>
                  <a:off x="1272" y="3159"/>
                  <a:ext cx="820" cy="282"/>
                </a:xfrm>
                <a:custGeom>
                  <a:avLst/>
                  <a:gdLst>
                    <a:gd name="T0" fmla="*/ 537 w 820"/>
                    <a:gd name="T1" fmla="*/ 281 h 282"/>
                    <a:gd name="T2" fmla="*/ 0 w 820"/>
                    <a:gd name="T3" fmla="*/ 141 h 282"/>
                    <a:gd name="T4" fmla="*/ 297 w 820"/>
                    <a:gd name="T5" fmla="*/ 0 h 282"/>
                    <a:gd name="T6" fmla="*/ 819 w 820"/>
                    <a:gd name="T7" fmla="*/ 113 h 282"/>
                    <a:gd name="T8" fmla="*/ 537 w 820"/>
                    <a:gd name="T9" fmla="*/ 281 h 282"/>
                    <a:gd name="T10" fmla="*/ 0 60000 65536"/>
                    <a:gd name="T11" fmla="*/ 0 60000 65536"/>
                    <a:gd name="T12" fmla="*/ 0 60000 65536"/>
                    <a:gd name="T13" fmla="*/ 0 60000 65536"/>
                    <a:gd name="T14" fmla="*/ 0 60000 65536"/>
                    <a:gd name="T15" fmla="*/ 0 w 820"/>
                    <a:gd name="T16" fmla="*/ 0 h 282"/>
                    <a:gd name="T17" fmla="*/ 820 w 820"/>
                    <a:gd name="T18" fmla="*/ 282 h 282"/>
                  </a:gdLst>
                  <a:ahLst/>
                  <a:cxnLst>
                    <a:cxn ang="T10">
                      <a:pos x="T0" y="T1"/>
                    </a:cxn>
                    <a:cxn ang="T11">
                      <a:pos x="T2" y="T3"/>
                    </a:cxn>
                    <a:cxn ang="T12">
                      <a:pos x="T4" y="T5"/>
                    </a:cxn>
                    <a:cxn ang="T13">
                      <a:pos x="T6" y="T7"/>
                    </a:cxn>
                    <a:cxn ang="T14">
                      <a:pos x="T8" y="T9"/>
                    </a:cxn>
                  </a:cxnLst>
                  <a:rect l="T15" t="T16" r="T17" b="T18"/>
                  <a:pathLst>
                    <a:path w="820" h="282">
                      <a:moveTo>
                        <a:pt x="537" y="281"/>
                      </a:moveTo>
                      <a:lnTo>
                        <a:pt x="0" y="141"/>
                      </a:lnTo>
                      <a:lnTo>
                        <a:pt x="297" y="0"/>
                      </a:lnTo>
                      <a:lnTo>
                        <a:pt x="819" y="113"/>
                      </a:lnTo>
                      <a:lnTo>
                        <a:pt x="537" y="281"/>
                      </a:lnTo>
                    </a:path>
                  </a:pathLst>
                </a:custGeom>
                <a:solidFill>
                  <a:srgbClr val="DADADA"/>
                </a:solidFill>
                <a:ln w="12700" cap="rnd" cmpd="sng">
                  <a:solidFill>
                    <a:srgbClr val="000000"/>
                  </a:solidFill>
                  <a:prstDash val="solid"/>
                  <a:round/>
                  <a:headEnd/>
                  <a:tailEnd/>
                </a:ln>
              </p:spPr>
              <p:txBody>
                <a:bodyPr/>
                <a:lstStyle/>
                <a:p>
                  <a:endParaRPr lang="en-US" sz="2800"/>
                </a:p>
              </p:txBody>
            </p:sp>
            <p:sp>
              <p:nvSpPr>
                <p:cNvPr id="35" name="Freeform 11"/>
                <p:cNvSpPr>
                  <a:spLocks noChangeAspect="1"/>
                </p:cNvSpPr>
                <p:nvPr/>
              </p:nvSpPr>
              <p:spPr bwMode="auto">
                <a:xfrm>
                  <a:off x="1272" y="3301"/>
                  <a:ext cx="538" cy="283"/>
                </a:xfrm>
                <a:custGeom>
                  <a:avLst/>
                  <a:gdLst>
                    <a:gd name="T0" fmla="*/ 0 w 538"/>
                    <a:gd name="T1" fmla="*/ 0 h 283"/>
                    <a:gd name="T2" fmla="*/ 0 w 538"/>
                    <a:gd name="T3" fmla="*/ 147 h 283"/>
                    <a:gd name="T4" fmla="*/ 537 w 538"/>
                    <a:gd name="T5" fmla="*/ 282 h 283"/>
                    <a:gd name="T6" fmla="*/ 537 w 538"/>
                    <a:gd name="T7" fmla="*/ 142 h 283"/>
                    <a:gd name="T8" fmla="*/ 0 w 538"/>
                    <a:gd name="T9" fmla="*/ 0 h 283"/>
                    <a:gd name="T10" fmla="*/ 0 60000 65536"/>
                    <a:gd name="T11" fmla="*/ 0 60000 65536"/>
                    <a:gd name="T12" fmla="*/ 0 60000 65536"/>
                    <a:gd name="T13" fmla="*/ 0 60000 65536"/>
                    <a:gd name="T14" fmla="*/ 0 60000 65536"/>
                    <a:gd name="T15" fmla="*/ 0 w 538"/>
                    <a:gd name="T16" fmla="*/ 0 h 283"/>
                    <a:gd name="T17" fmla="*/ 538 w 538"/>
                    <a:gd name="T18" fmla="*/ 283 h 283"/>
                  </a:gdLst>
                  <a:ahLst/>
                  <a:cxnLst>
                    <a:cxn ang="T10">
                      <a:pos x="T0" y="T1"/>
                    </a:cxn>
                    <a:cxn ang="T11">
                      <a:pos x="T2" y="T3"/>
                    </a:cxn>
                    <a:cxn ang="T12">
                      <a:pos x="T4" y="T5"/>
                    </a:cxn>
                    <a:cxn ang="T13">
                      <a:pos x="T6" y="T7"/>
                    </a:cxn>
                    <a:cxn ang="T14">
                      <a:pos x="T8" y="T9"/>
                    </a:cxn>
                  </a:cxnLst>
                  <a:rect l="T15" t="T16" r="T17" b="T18"/>
                  <a:pathLst>
                    <a:path w="538" h="283">
                      <a:moveTo>
                        <a:pt x="0" y="0"/>
                      </a:moveTo>
                      <a:lnTo>
                        <a:pt x="0" y="147"/>
                      </a:lnTo>
                      <a:lnTo>
                        <a:pt x="537" y="282"/>
                      </a:lnTo>
                      <a:lnTo>
                        <a:pt x="537" y="142"/>
                      </a:lnTo>
                      <a:lnTo>
                        <a:pt x="0" y="0"/>
                      </a:lnTo>
                    </a:path>
                  </a:pathLst>
                </a:custGeom>
                <a:solidFill>
                  <a:srgbClr val="FFFFFF"/>
                </a:solidFill>
                <a:ln w="12700" cap="rnd" cmpd="sng">
                  <a:solidFill>
                    <a:srgbClr val="000000"/>
                  </a:solidFill>
                  <a:prstDash val="solid"/>
                  <a:round/>
                  <a:headEnd/>
                  <a:tailEnd/>
                </a:ln>
              </p:spPr>
              <p:txBody>
                <a:bodyPr/>
                <a:lstStyle/>
                <a:p>
                  <a:endParaRPr lang="en-US" sz="2800"/>
                </a:p>
              </p:txBody>
            </p:sp>
            <p:sp>
              <p:nvSpPr>
                <p:cNvPr id="36" name="Freeform 12"/>
                <p:cNvSpPr>
                  <a:spLocks noChangeAspect="1"/>
                </p:cNvSpPr>
                <p:nvPr/>
              </p:nvSpPr>
              <p:spPr bwMode="auto">
                <a:xfrm>
                  <a:off x="1307" y="3351"/>
                  <a:ext cx="108" cy="66"/>
                </a:xfrm>
                <a:custGeom>
                  <a:avLst/>
                  <a:gdLst>
                    <a:gd name="T0" fmla="*/ 107 w 108"/>
                    <a:gd name="T1" fmla="*/ 65 h 66"/>
                    <a:gd name="T2" fmla="*/ 0 w 108"/>
                    <a:gd name="T3" fmla="*/ 36 h 66"/>
                    <a:gd name="T4" fmla="*/ 0 w 108"/>
                    <a:gd name="T5" fmla="*/ 0 h 66"/>
                    <a:gd name="T6" fmla="*/ 107 w 108"/>
                    <a:gd name="T7" fmla="*/ 30 h 66"/>
                    <a:gd name="T8" fmla="*/ 107 w 108"/>
                    <a:gd name="T9" fmla="*/ 65 h 66"/>
                    <a:gd name="T10" fmla="*/ 0 60000 65536"/>
                    <a:gd name="T11" fmla="*/ 0 60000 65536"/>
                    <a:gd name="T12" fmla="*/ 0 60000 65536"/>
                    <a:gd name="T13" fmla="*/ 0 60000 65536"/>
                    <a:gd name="T14" fmla="*/ 0 60000 65536"/>
                    <a:gd name="T15" fmla="*/ 0 w 108"/>
                    <a:gd name="T16" fmla="*/ 0 h 66"/>
                    <a:gd name="T17" fmla="*/ 108 w 108"/>
                    <a:gd name="T18" fmla="*/ 66 h 66"/>
                  </a:gdLst>
                  <a:ahLst/>
                  <a:cxnLst>
                    <a:cxn ang="T10">
                      <a:pos x="T0" y="T1"/>
                    </a:cxn>
                    <a:cxn ang="T11">
                      <a:pos x="T2" y="T3"/>
                    </a:cxn>
                    <a:cxn ang="T12">
                      <a:pos x="T4" y="T5"/>
                    </a:cxn>
                    <a:cxn ang="T13">
                      <a:pos x="T6" y="T7"/>
                    </a:cxn>
                    <a:cxn ang="T14">
                      <a:pos x="T8" y="T9"/>
                    </a:cxn>
                  </a:cxnLst>
                  <a:rect l="T15" t="T16" r="T17" b="T18"/>
                  <a:pathLst>
                    <a:path w="108" h="66">
                      <a:moveTo>
                        <a:pt x="107" y="65"/>
                      </a:moveTo>
                      <a:lnTo>
                        <a:pt x="0" y="36"/>
                      </a:lnTo>
                      <a:lnTo>
                        <a:pt x="0" y="0"/>
                      </a:lnTo>
                      <a:lnTo>
                        <a:pt x="107" y="30"/>
                      </a:lnTo>
                      <a:lnTo>
                        <a:pt x="107" y="65"/>
                      </a:lnTo>
                    </a:path>
                  </a:pathLst>
                </a:custGeom>
                <a:solidFill>
                  <a:srgbClr val="CECECE"/>
                </a:solidFill>
                <a:ln w="12700" cap="rnd" cmpd="sng">
                  <a:solidFill>
                    <a:srgbClr val="000000"/>
                  </a:solidFill>
                  <a:prstDash val="solid"/>
                  <a:round/>
                  <a:headEnd/>
                  <a:tailEnd/>
                </a:ln>
              </p:spPr>
              <p:txBody>
                <a:bodyPr/>
                <a:lstStyle/>
                <a:p>
                  <a:endParaRPr lang="en-US" sz="2800"/>
                </a:p>
              </p:txBody>
            </p:sp>
            <p:sp>
              <p:nvSpPr>
                <p:cNvPr id="37" name="Freeform 13"/>
                <p:cNvSpPr>
                  <a:spLocks noChangeAspect="1"/>
                </p:cNvSpPr>
                <p:nvPr/>
              </p:nvSpPr>
              <p:spPr bwMode="auto">
                <a:xfrm>
                  <a:off x="1553" y="3405"/>
                  <a:ext cx="212" cy="140"/>
                </a:xfrm>
                <a:custGeom>
                  <a:avLst/>
                  <a:gdLst>
                    <a:gd name="T0" fmla="*/ 0 w 212"/>
                    <a:gd name="T1" fmla="*/ 0 h 140"/>
                    <a:gd name="T2" fmla="*/ 211 w 212"/>
                    <a:gd name="T3" fmla="*/ 56 h 140"/>
                    <a:gd name="T4" fmla="*/ 211 w 212"/>
                    <a:gd name="T5" fmla="*/ 139 h 140"/>
                    <a:gd name="T6" fmla="*/ 0 w 212"/>
                    <a:gd name="T7" fmla="*/ 87 h 140"/>
                    <a:gd name="T8" fmla="*/ 0 w 212"/>
                    <a:gd name="T9" fmla="*/ 0 h 140"/>
                    <a:gd name="T10" fmla="*/ 0 60000 65536"/>
                    <a:gd name="T11" fmla="*/ 0 60000 65536"/>
                    <a:gd name="T12" fmla="*/ 0 60000 65536"/>
                    <a:gd name="T13" fmla="*/ 0 60000 65536"/>
                    <a:gd name="T14" fmla="*/ 0 60000 65536"/>
                    <a:gd name="T15" fmla="*/ 0 w 212"/>
                    <a:gd name="T16" fmla="*/ 0 h 140"/>
                    <a:gd name="T17" fmla="*/ 212 w 212"/>
                    <a:gd name="T18" fmla="*/ 140 h 140"/>
                  </a:gdLst>
                  <a:ahLst/>
                  <a:cxnLst>
                    <a:cxn ang="T10">
                      <a:pos x="T0" y="T1"/>
                    </a:cxn>
                    <a:cxn ang="T11">
                      <a:pos x="T2" y="T3"/>
                    </a:cxn>
                    <a:cxn ang="T12">
                      <a:pos x="T4" y="T5"/>
                    </a:cxn>
                    <a:cxn ang="T13">
                      <a:pos x="T6" y="T7"/>
                    </a:cxn>
                    <a:cxn ang="T14">
                      <a:pos x="T8" y="T9"/>
                    </a:cxn>
                  </a:cxnLst>
                  <a:rect l="T15" t="T16" r="T17" b="T18"/>
                  <a:pathLst>
                    <a:path w="212" h="140">
                      <a:moveTo>
                        <a:pt x="0" y="0"/>
                      </a:moveTo>
                      <a:lnTo>
                        <a:pt x="211" y="56"/>
                      </a:lnTo>
                      <a:lnTo>
                        <a:pt x="211" y="139"/>
                      </a:lnTo>
                      <a:lnTo>
                        <a:pt x="0" y="87"/>
                      </a:lnTo>
                      <a:lnTo>
                        <a:pt x="0" y="0"/>
                      </a:lnTo>
                    </a:path>
                  </a:pathLst>
                </a:custGeom>
                <a:solidFill>
                  <a:srgbClr val="FFFFFF"/>
                </a:solidFill>
                <a:ln w="12700" cap="rnd" cmpd="sng">
                  <a:solidFill>
                    <a:srgbClr val="000000"/>
                  </a:solidFill>
                  <a:prstDash val="solid"/>
                  <a:round/>
                  <a:headEnd/>
                  <a:tailEnd/>
                </a:ln>
              </p:spPr>
              <p:txBody>
                <a:bodyPr/>
                <a:lstStyle/>
                <a:p>
                  <a:endParaRPr lang="en-US" sz="2800"/>
                </a:p>
              </p:txBody>
            </p:sp>
            <p:sp>
              <p:nvSpPr>
                <p:cNvPr id="38" name="Line 14"/>
                <p:cNvSpPr>
                  <a:spLocks noChangeAspect="1" noChangeShapeType="1"/>
                </p:cNvSpPr>
                <p:nvPr/>
              </p:nvSpPr>
              <p:spPr bwMode="auto">
                <a:xfrm>
                  <a:off x="1555" y="3451"/>
                  <a:ext cx="205" cy="5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800"/>
                </a:p>
              </p:txBody>
            </p:sp>
            <p:sp>
              <p:nvSpPr>
                <p:cNvPr id="39" name="Freeform 15"/>
                <p:cNvSpPr>
                  <a:spLocks noChangeAspect="1"/>
                </p:cNvSpPr>
                <p:nvPr/>
              </p:nvSpPr>
              <p:spPr bwMode="auto">
                <a:xfrm>
                  <a:off x="1614" y="3483"/>
                  <a:ext cx="76" cy="34"/>
                </a:xfrm>
                <a:custGeom>
                  <a:avLst/>
                  <a:gdLst>
                    <a:gd name="T0" fmla="*/ 0 w 76"/>
                    <a:gd name="T1" fmla="*/ 0 h 34"/>
                    <a:gd name="T2" fmla="*/ 0 w 76"/>
                    <a:gd name="T3" fmla="*/ 10 h 34"/>
                    <a:gd name="T4" fmla="*/ 75 w 76"/>
                    <a:gd name="T5" fmla="*/ 33 h 34"/>
                    <a:gd name="T6" fmla="*/ 75 w 76"/>
                    <a:gd name="T7" fmla="*/ 19 h 34"/>
                    <a:gd name="T8" fmla="*/ 0 w 76"/>
                    <a:gd name="T9" fmla="*/ 0 h 34"/>
                    <a:gd name="T10" fmla="*/ 0 60000 65536"/>
                    <a:gd name="T11" fmla="*/ 0 60000 65536"/>
                    <a:gd name="T12" fmla="*/ 0 60000 65536"/>
                    <a:gd name="T13" fmla="*/ 0 60000 65536"/>
                    <a:gd name="T14" fmla="*/ 0 60000 65536"/>
                    <a:gd name="T15" fmla="*/ 0 w 76"/>
                    <a:gd name="T16" fmla="*/ 0 h 34"/>
                    <a:gd name="T17" fmla="*/ 76 w 76"/>
                    <a:gd name="T18" fmla="*/ 34 h 34"/>
                  </a:gdLst>
                  <a:ahLst/>
                  <a:cxnLst>
                    <a:cxn ang="T10">
                      <a:pos x="T0" y="T1"/>
                    </a:cxn>
                    <a:cxn ang="T11">
                      <a:pos x="T2" y="T3"/>
                    </a:cxn>
                    <a:cxn ang="T12">
                      <a:pos x="T4" y="T5"/>
                    </a:cxn>
                    <a:cxn ang="T13">
                      <a:pos x="T6" y="T7"/>
                    </a:cxn>
                    <a:cxn ang="T14">
                      <a:pos x="T8" y="T9"/>
                    </a:cxn>
                  </a:cxnLst>
                  <a:rect l="T15" t="T16" r="T17" b="T18"/>
                  <a:pathLst>
                    <a:path w="76" h="34">
                      <a:moveTo>
                        <a:pt x="0" y="0"/>
                      </a:moveTo>
                      <a:lnTo>
                        <a:pt x="0" y="10"/>
                      </a:lnTo>
                      <a:lnTo>
                        <a:pt x="75" y="33"/>
                      </a:lnTo>
                      <a:lnTo>
                        <a:pt x="75" y="19"/>
                      </a:lnTo>
                      <a:lnTo>
                        <a:pt x="0" y="0"/>
                      </a:lnTo>
                    </a:path>
                  </a:pathLst>
                </a:custGeom>
                <a:solidFill>
                  <a:srgbClr val="000000"/>
                </a:solidFill>
                <a:ln w="12700" cap="rnd" cmpd="sng">
                  <a:solidFill>
                    <a:srgbClr val="000000"/>
                  </a:solidFill>
                  <a:prstDash val="solid"/>
                  <a:round/>
                  <a:headEnd/>
                  <a:tailEnd/>
                </a:ln>
              </p:spPr>
              <p:txBody>
                <a:bodyPr/>
                <a:lstStyle/>
                <a:p>
                  <a:endParaRPr lang="en-US" sz="2800"/>
                </a:p>
              </p:txBody>
            </p:sp>
            <p:sp>
              <p:nvSpPr>
                <p:cNvPr id="40" name="Freeform 16"/>
                <p:cNvSpPr>
                  <a:spLocks noChangeAspect="1"/>
                </p:cNvSpPr>
                <p:nvPr/>
              </p:nvSpPr>
              <p:spPr bwMode="auto">
                <a:xfrm>
                  <a:off x="1711" y="3508"/>
                  <a:ext cx="24" cy="22"/>
                </a:xfrm>
                <a:custGeom>
                  <a:avLst/>
                  <a:gdLst>
                    <a:gd name="T0" fmla="*/ 0 w 24"/>
                    <a:gd name="T1" fmla="*/ 0 h 22"/>
                    <a:gd name="T2" fmla="*/ 0 w 24"/>
                    <a:gd name="T3" fmla="*/ 10 h 22"/>
                    <a:gd name="T4" fmla="*/ 23 w 24"/>
                    <a:gd name="T5" fmla="*/ 21 h 22"/>
                    <a:gd name="T6" fmla="*/ 23 w 24"/>
                    <a:gd name="T7" fmla="*/ 8 h 22"/>
                    <a:gd name="T8" fmla="*/ 0 w 24"/>
                    <a:gd name="T9" fmla="*/ 0 h 22"/>
                    <a:gd name="T10" fmla="*/ 0 60000 65536"/>
                    <a:gd name="T11" fmla="*/ 0 60000 65536"/>
                    <a:gd name="T12" fmla="*/ 0 60000 65536"/>
                    <a:gd name="T13" fmla="*/ 0 60000 65536"/>
                    <a:gd name="T14" fmla="*/ 0 60000 65536"/>
                    <a:gd name="T15" fmla="*/ 0 w 24"/>
                    <a:gd name="T16" fmla="*/ 0 h 22"/>
                    <a:gd name="T17" fmla="*/ 24 w 24"/>
                    <a:gd name="T18" fmla="*/ 22 h 22"/>
                  </a:gdLst>
                  <a:ahLst/>
                  <a:cxnLst>
                    <a:cxn ang="T10">
                      <a:pos x="T0" y="T1"/>
                    </a:cxn>
                    <a:cxn ang="T11">
                      <a:pos x="T2" y="T3"/>
                    </a:cxn>
                    <a:cxn ang="T12">
                      <a:pos x="T4" y="T5"/>
                    </a:cxn>
                    <a:cxn ang="T13">
                      <a:pos x="T6" y="T7"/>
                    </a:cxn>
                    <a:cxn ang="T14">
                      <a:pos x="T8" y="T9"/>
                    </a:cxn>
                  </a:cxnLst>
                  <a:rect l="T15" t="T16" r="T17" b="T18"/>
                  <a:pathLst>
                    <a:path w="24" h="22">
                      <a:moveTo>
                        <a:pt x="0" y="0"/>
                      </a:moveTo>
                      <a:lnTo>
                        <a:pt x="0" y="10"/>
                      </a:lnTo>
                      <a:lnTo>
                        <a:pt x="23" y="21"/>
                      </a:lnTo>
                      <a:lnTo>
                        <a:pt x="23" y="8"/>
                      </a:lnTo>
                      <a:lnTo>
                        <a:pt x="0" y="0"/>
                      </a:lnTo>
                    </a:path>
                  </a:pathLst>
                </a:custGeom>
                <a:solidFill>
                  <a:srgbClr val="000000"/>
                </a:solidFill>
                <a:ln w="12700" cap="rnd" cmpd="sng">
                  <a:solidFill>
                    <a:srgbClr val="000000"/>
                  </a:solidFill>
                  <a:prstDash val="solid"/>
                  <a:round/>
                  <a:headEnd/>
                  <a:tailEnd/>
                </a:ln>
              </p:spPr>
              <p:txBody>
                <a:bodyPr/>
                <a:lstStyle/>
                <a:p>
                  <a:endParaRPr lang="en-US" sz="2800"/>
                </a:p>
              </p:txBody>
            </p:sp>
            <p:sp>
              <p:nvSpPr>
                <p:cNvPr id="41" name="Freeform 17"/>
                <p:cNvSpPr>
                  <a:spLocks noChangeAspect="1"/>
                </p:cNvSpPr>
                <p:nvPr/>
              </p:nvSpPr>
              <p:spPr bwMode="auto">
                <a:xfrm>
                  <a:off x="1614" y="3437"/>
                  <a:ext cx="76" cy="32"/>
                </a:xfrm>
                <a:custGeom>
                  <a:avLst/>
                  <a:gdLst>
                    <a:gd name="T0" fmla="*/ 0 w 76"/>
                    <a:gd name="T1" fmla="*/ 0 h 32"/>
                    <a:gd name="T2" fmla="*/ 0 w 76"/>
                    <a:gd name="T3" fmla="*/ 12 h 32"/>
                    <a:gd name="T4" fmla="*/ 75 w 76"/>
                    <a:gd name="T5" fmla="*/ 31 h 32"/>
                    <a:gd name="T6" fmla="*/ 75 w 76"/>
                    <a:gd name="T7" fmla="*/ 21 h 32"/>
                    <a:gd name="T8" fmla="*/ 0 w 76"/>
                    <a:gd name="T9" fmla="*/ 0 h 32"/>
                    <a:gd name="T10" fmla="*/ 0 60000 65536"/>
                    <a:gd name="T11" fmla="*/ 0 60000 65536"/>
                    <a:gd name="T12" fmla="*/ 0 60000 65536"/>
                    <a:gd name="T13" fmla="*/ 0 60000 65536"/>
                    <a:gd name="T14" fmla="*/ 0 60000 65536"/>
                    <a:gd name="T15" fmla="*/ 0 w 76"/>
                    <a:gd name="T16" fmla="*/ 0 h 32"/>
                    <a:gd name="T17" fmla="*/ 76 w 76"/>
                    <a:gd name="T18" fmla="*/ 32 h 32"/>
                  </a:gdLst>
                  <a:ahLst/>
                  <a:cxnLst>
                    <a:cxn ang="T10">
                      <a:pos x="T0" y="T1"/>
                    </a:cxn>
                    <a:cxn ang="T11">
                      <a:pos x="T2" y="T3"/>
                    </a:cxn>
                    <a:cxn ang="T12">
                      <a:pos x="T4" y="T5"/>
                    </a:cxn>
                    <a:cxn ang="T13">
                      <a:pos x="T6" y="T7"/>
                    </a:cxn>
                    <a:cxn ang="T14">
                      <a:pos x="T8" y="T9"/>
                    </a:cxn>
                  </a:cxnLst>
                  <a:rect l="T15" t="T16" r="T17" b="T18"/>
                  <a:pathLst>
                    <a:path w="76" h="32">
                      <a:moveTo>
                        <a:pt x="0" y="0"/>
                      </a:moveTo>
                      <a:lnTo>
                        <a:pt x="0" y="12"/>
                      </a:lnTo>
                      <a:lnTo>
                        <a:pt x="75" y="31"/>
                      </a:lnTo>
                      <a:lnTo>
                        <a:pt x="75" y="21"/>
                      </a:lnTo>
                      <a:lnTo>
                        <a:pt x="0" y="0"/>
                      </a:lnTo>
                    </a:path>
                  </a:pathLst>
                </a:custGeom>
                <a:solidFill>
                  <a:srgbClr val="000000"/>
                </a:solidFill>
                <a:ln w="12700" cap="rnd" cmpd="sng">
                  <a:solidFill>
                    <a:srgbClr val="000000"/>
                  </a:solidFill>
                  <a:prstDash val="solid"/>
                  <a:round/>
                  <a:headEnd/>
                  <a:tailEnd/>
                </a:ln>
              </p:spPr>
              <p:txBody>
                <a:bodyPr/>
                <a:lstStyle/>
                <a:p>
                  <a:endParaRPr lang="en-US" sz="2800"/>
                </a:p>
              </p:txBody>
            </p:sp>
            <p:sp>
              <p:nvSpPr>
                <p:cNvPr id="42" name="Freeform 18"/>
                <p:cNvSpPr>
                  <a:spLocks noChangeAspect="1"/>
                </p:cNvSpPr>
                <p:nvPr/>
              </p:nvSpPr>
              <p:spPr bwMode="auto">
                <a:xfrm>
                  <a:off x="1711" y="3463"/>
                  <a:ext cx="24" cy="20"/>
                </a:xfrm>
                <a:custGeom>
                  <a:avLst/>
                  <a:gdLst>
                    <a:gd name="T0" fmla="*/ 0 w 24"/>
                    <a:gd name="T1" fmla="*/ 0 h 20"/>
                    <a:gd name="T2" fmla="*/ 0 w 24"/>
                    <a:gd name="T3" fmla="*/ 10 h 20"/>
                    <a:gd name="T4" fmla="*/ 23 w 24"/>
                    <a:gd name="T5" fmla="*/ 19 h 20"/>
                    <a:gd name="T6" fmla="*/ 23 w 24"/>
                    <a:gd name="T7" fmla="*/ 8 h 20"/>
                    <a:gd name="T8" fmla="*/ 0 w 24"/>
                    <a:gd name="T9" fmla="*/ 0 h 20"/>
                    <a:gd name="T10" fmla="*/ 0 60000 65536"/>
                    <a:gd name="T11" fmla="*/ 0 60000 65536"/>
                    <a:gd name="T12" fmla="*/ 0 60000 65536"/>
                    <a:gd name="T13" fmla="*/ 0 60000 65536"/>
                    <a:gd name="T14" fmla="*/ 0 60000 65536"/>
                    <a:gd name="T15" fmla="*/ 0 w 24"/>
                    <a:gd name="T16" fmla="*/ 0 h 20"/>
                    <a:gd name="T17" fmla="*/ 24 w 24"/>
                    <a:gd name="T18" fmla="*/ 20 h 20"/>
                  </a:gdLst>
                  <a:ahLst/>
                  <a:cxnLst>
                    <a:cxn ang="T10">
                      <a:pos x="T0" y="T1"/>
                    </a:cxn>
                    <a:cxn ang="T11">
                      <a:pos x="T2" y="T3"/>
                    </a:cxn>
                    <a:cxn ang="T12">
                      <a:pos x="T4" y="T5"/>
                    </a:cxn>
                    <a:cxn ang="T13">
                      <a:pos x="T6" y="T7"/>
                    </a:cxn>
                    <a:cxn ang="T14">
                      <a:pos x="T8" y="T9"/>
                    </a:cxn>
                  </a:cxnLst>
                  <a:rect l="T15" t="T16" r="T17" b="T18"/>
                  <a:pathLst>
                    <a:path w="24" h="20">
                      <a:moveTo>
                        <a:pt x="0" y="0"/>
                      </a:moveTo>
                      <a:lnTo>
                        <a:pt x="0" y="10"/>
                      </a:lnTo>
                      <a:lnTo>
                        <a:pt x="23" y="19"/>
                      </a:lnTo>
                      <a:lnTo>
                        <a:pt x="23" y="8"/>
                      </a:lnTo>
                      <a:lnTo>
                        <a:pt x="0" y="0"/>
                      </a:lnTo>
                    </a:path>
                  </a:pathLst>
                </a:custGeom>
                <a:solidFill>
                  <a:srgbClr val="000000"/>
                </a:solidFill>
                <a:ln w="12700" cap="rnd" cmpd="sng">
                  <a:solidFill>
                    <a:srgbClr val="000000"/>
                  </a:solidFill>
                  <a:prstDash val="solid"/>
                  <a:round/>
                  <a:headEnd/>
                  <a:tailEnd/>
                </a:ln>
              </p:spPr>
              <p:txBody>
                <a:bodyPr/>
                <a:lstStyle/>
                <a:p>
                  <a:endParaRPr lang="en-US" sz="2800"/>
                </a:p>
              </p:txBody>
            </p:sp>
            <p:sp>
              <p:nvSpPr>
                <p:cNvPr id="43" name="Freeform 19"/>
                <p:cNvSpPr>
                  <a:spLocks noChangeAspect="1"/>
                </p:cNvSpPr>
                <p:nvPr/>
              </p:nvSpPr>
              <p:spPr bwMode="auto">
                <a:xfrm>
                  <a:off x="1565" y="2710"/>
                  <a:ext cx="495" cy="482"/>
                </a:xfrm>
                <a:custGeom>
                  <a:avLst/>
                  <a:gdLst>
                    <a:gd name="T0" fmla="*/ 406 w 495"/>
                    <a:gd name="T1" fmla="*/ 481 h 482"/>
                    <a:gd name="T2" fmla="*/ 494 w 495"/>
                    <a:gd name="T3" fmla="*/ 374 h 482"/>
                    <a:gd name="T4" fmla="*/ 494 w 495"/>
                    <a:gd name="T5" fmla="*/ 83 h 482"/>
                    <a:gd name="T6" fmla="*/ 128 w 495"/>
                    <a:gd name="T7" fmla="*/ 0 h 482"/>
                    <a:gd name="T8" fmla="*/ 0 w 495"/>
                    <a:gd name="T9" fmla="*/ 35 h 482"/>
                    <a:gd name="T10" fmla="*/ 406 w 495"/>
                    <a:gd name="T11" fmla="*/ 481 h 482"/>
                    <a:gd name="T12" fmla="*/ 0 60000 65536"/>
                    <a:gd name="T13" fmla="*/ 0 60000 65536"/>
                    <a:gd name="T14" fmla="*/ 0 60000 65536"/>
                    <a:gd name="T15" fmla="*/ 0 60000 65536"/>
                    <a:gd name="T16" fmla="*/ 0 60000 65536"/>
                    <a:gd name="T17" fmla="*/ 0 60000 65536"/>
                    <a:gd name="T18" fmla="*/ 0 w 495"/>
                    <a:gd name="T19" fmla="*/ 0 h 482"/>
                    <a:gd name="T20" fmla="*/ 495 w 495"/>
                    <a:gd name="T21" fmla="*/ 482 h 482"/>
                  </a:gdLst>
                  <a:ahLst/>
                  <a:cxnLst>
                    <a:cxn ang="T12">
                      <a:pos x="T0" y="T1"/>
                    </a:cxn>
                    <a:cxn ang="T13">
                      <a:pos x="T2" y="T3"/>
                    </a:cxn>
                    <a:cxn ang="T14">
                      <a:pos x="T4" y="T5"/>
                    </a:cxn>
                    <a:cxn ang="T15">
                      <a:pos x="T6" y="T7"/>
                    </a:cxn>
                    <a:cxn ang="T16">
                      <a:pos x="T8" y="T9"/>
                    </a:cxn>
                    <a:cxn ang="T17">
                      <a:pos x="T10" y="T11"/>
                    </a:cxn>
                  </a:cxnLst>
                  <a:rect l="T18" t="T19" r="T20" b="T21"/>
                  <a:pathLst>
                    <a:path w="495" h="482">
                      <a:moveTo>
                        <a:pt x="406" y="481"/>
                      </a:moveTo>
                      <a:lnTo>
                        <a:pt x="494" y="374"/>
                      </a:lnTo>
                      <a:lnTo>
                        <a:pt x="494" y="83"/>
                      </a:lnTo>
                      <a:lnTo>
                        <a:pt x="128" y="0"/>
                      </a:lnTo>
                      <a:lnTo>
                        <a:pt x="0" y="35"/>
                      </a:lnTo>
                      <a:lnTo>
                        <a:pt x="406" y="481"/>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2800"/>
                </a:p>
              </p:txBody>
            </p:sp>
            <p:sp>
              <p:nvSpPr>
                <p:cNvPr id="44" name="Freeform 20"/>
                <p:cNvSpPr>
                  <a:spLocks noChangeAspect="1"/>
                </p:cNvSpPr>
                <p:nvPr/>
              </p:nvSpPr>
              <p:spPr bwMode="auto">
                <a:xfrm>
                  <a:off x="1565" y="2710"/>
                  <a:ext cx="495" cy="482"/>
                </a:xfrm>
                <a:custGeom>
                  <a:avLst/>
                  <a:gdLst>
                    <a:gd name="T0" fmla="*/ 406 w 495"/>
                    <a:gd name="T1" fmla="*/ 481 h 482"/>
                    <a:gd name="T2" fmla="*/ 494 w 495"/>
                    <a:gd name="T3" fmla="*/ 374 h 482"/>
                    <a:gd name="T4" fmla="*/ 494 w 495"/>
                    <a:gd name="T5" fmla="*/ 83 h 482"/>
                    <a:gd name="T6" fmla="*/ 128 w 495"/>
                    <a:gd name="T7" fmla="*/ 0 h 482"/>
                    <a:gd name="T8" fmla="*/ 0 w 495"/>
                    <a:gd name="T9" fmla="*/ 35 h 482"/>
                    <a:gd name="T10" fmla="*/ 0 60000 65536"/>
                    <a:gd name="T11" fmla="*/ 0 60000 65536"/>
                    <a:gd name="T12" fmla="*/ 0 60000 65536"/>
                    <a:gd name="T13" fmla="*/ 0 60000 65536"/>
                    <a:gd name="T14" fmla="*/ 0 60000 65536"/>
                    <a:gd name="T15" fmla="*/ 0 w 495"/>
                    <a:gd name="T16" fmla="*/ 0 h 482"/>
                    <a:gd name="T17" fmla="*/ 495 w 495"/>
                    <a:gd name="T18" fmla="*/ 482 h 482"/>
                  </a:gdLst>
                  <a:ahLst/>
                  <a:cxnLst>
                    <a:cxn ang="T10">
                      <a:pos x="T0" y="T1"/>
                    </a:cxn>
                    <a:cxn ang="T11">
                      <a:pos x="T2" y="T3"/>
                    </a:cxn>
                    <a:cxn ang="T12">
                      <a:pos x="T4" y="T5"/>
                    </a:cxn>
                    <a:cxn ang="T13">
                      <a:pos x="T6" y="T7"/>
                    </a:cxn>
                    <a:cxn ang="T14">
                      <a:pos x="T8" y="T9"/>
                    </a:cxn>
                  </a:cxnLst>
                  <a:rect l="T15" t="T16" r="T17" b="T18"/>
                  <a:pathLst>
                    <a:path w="495" h="482">
                      <a:moveTo>
                        <a:pt x="406" y="481"/>
                      </a:moveTo>
                      <a:lnTo>
                        <a:pt x="494" y="374"/>
                      </a:lnTo>
                      <a:lnTo>
                        <a:pt x="494" y="83"/>
                      </a:lnTo>
                      <a:lnTo>
                        <a:pt x="128" y="0"/>
                      </a:lnTo>
                      <a:lnTo>
                        <a:pt x="0" y="35"/>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45" name="Freeform 21"/>
                <p:cNvSpPr>
                  <a:spLocks noChangeAspect="1"/>
                </p:cNvSpPr>
                <p:nvPr/>
              </p:nvSpPr>
              <p:spPr bwMode="auto">
                <a:xfrm>
                  <a:off x="1808" y="2835"/>
                  <a:ext cx="161" cy="531"/>
                </a:xfrm>
                <a:custGeom>
                  <a:avLst/>
                  <a:gdLst>
                    <a:gd name="T0" fmla="*/ 0 w 161"/>
                    <a:gd name="T1" fmla="*/ 530 h 531"/>
                    <a:gd name="T2" fmla="*/ 0 w 161"/>
                    <a:gd name="T3" fmla="*/ 85 h 531"/>
                    <a:gd name="T4" fmla="*/ 160 w 161"/>
                    <a:gd name="T5" fmla="*/ 0 h 531"/>
                    <a:gd name="T6" fmla="*/ 160 w 161"/>
                    <a:gd name="T7" fmla="*/ 427 h 531"/>
                    <a:gd name="T8" fmla="*/ 0 w 161"/>
                    <a:gd name="T9" fmla="*/ 530 h 531"/>
                    <a:gd name="T10" fmla="*/ 0 60000 65536"/>
                    <a:gd name="T11" fmla="*/ 0 60000 65536"/>
                    <a:gd name="T12" fmla="*/ 0 60000 65536"/>
                    <a:gd name="T13" fmla="*/ 0 60000 65536"/>
                    <a:gd name="T14" fmla="*/ 0 60000 65536"/>
                    <a:gd name="T15" fmla="*/ 0 w 161"/>
                    <a:gd name="T16" fmla="*/ 0 h 531"/>
                    <a:gd name="T17" fmla="*/ 161 w 161"/>
                    <a:gd name="T18" fmla="*/ 531 h 531"/>
                  </a:gdLst>
                  <a:ahLst/>
                  <a:cxnLst>
                    <a:cxn ang="T10">
                      <a:pos x="T0" y="T1"/>
                    </a:cxn>
                    <a:cxn ang="T11">
                      <a:pos x="T2" y="T3"/>
                    </a:cxn>
                    <a:cxn ang="T12">
                      <a:pos x="T4" y="T5"/>
                    </a:cxn>
                    <a:cxn ang="T13">
                      <a:pos x="T6" y="T7"/>
                    </a:cxn>
                    <a:cxn ang="T14">
                      <a:pos x="T8" y="T9"/>
                    </a:cxn>
                  </a:cxnLst>
                  <a:rect l="T15" t="T16" r="T17" b="T18"/>
                  <a:pathLst>
                    <a:path w="161" h="531">
                      <a:moveTo>
                        <a:pt x="0" y="530"/>
                      </a:moveTo>
                      <a:lnTo>
                        <a:pt x="0" y="85"/>
                      </a:lnTo>
                      <a:lnTo>
                        <a:pt x="160" y="0"/>
                      </a:lnTo>
                      <a:lnTo>
                        <a:pt x="160" y="427"/>
                      </a:lnTo>
                      <a:lnTo>
                        <a:pt x="0" y="530"/>
                      </a:lnTo>
                    </a:path>
                  </a:pathLst>
                </a:custGeom>
                <a:solidFill>
                  <a:srgbClr val="DADADA"/>
                </a:solidFill>
                <a:ln w="12700" cap="rnd" cmpd="sng">
                  <a:solidFill>
                    <a:srgbClr val="000000"/>
                  </a:solidFill>
                  <a:prstDash val="solid"/>
                  <a:round/>
                  <a:headEnd/>
                  <a:tailEnd/>
                </a:ln>
              </p:spPr>
              <p:txBody>
                <a:bodyPr/>
                <a:lstStyle/>
                <a:p>
                  <a:endParaRPr lang="en-US" sz="2800"/>
                </a:p>
              </p:txBody>
            </p:sp>
            <p:sp>
              <p:nvSpPr>
                <p:cNvPr id="46" name="Freeform 22"/>
                <p:cNvSpPr>
                  <a:spLocks noChangeAspect="1"/>
                </p:cNvSpPr>
                <p:nvPr/>
              </p:nvSpPr>
              <p:spPr bwMode="auto">
                <a:xfrm>
                  <a:off x="1303" y="2725"/>
                  <a:ext cx="666" cy="198"/>
                </a:xfrm>
                <a:custGeom>
                  <a:avLst/>
                  <a:gdLst>
                    <a:gd name="T0" fmla="*/ 504 w 666"/>
                    <a:gd name="T1" fmla="*/ 197 h 198"/>
                    <a:gd name="T2" fmla="*/ 0 w 666"/>
                    <a:gd name="T3" fmla="*/ 76 h 198"/>
                    <a:gd name="T4" fmla="*/ 186 w 666"/>
                    <a:gd name="T5" fmla="*/ 0 h 198"/>
                    <a:gd name="T6" fmla="*/ 665 w 666"/>
                    <a:gd name="T7" fmla="*/ 110 h 198"/>
                    <a:gd name="T8" fmla="*/ 504 w 666"/>
                    <a:gd name="T9" fmla="*/ 197 h 198"/>
                    <a:gd name="T10" fmla="*/ 0 60000 65536"/>
                    <a:gd name="T11" fmla="*/ 0 60000 65536"/>
                    <a:gd name="T12" fmla="*/ 0 60000 65536"/>
                    <a:gd name="T13" fmla="*/ 0 60000 65536"/>
                    <a:gd name="T14" fmla="*/ 0 60000 65536"/>
                    <a:gd name="T15" fmla="*/ 0 w 666"/>
                    <a:gd name="T16" fmla="*/ 0 h 198"/>
                    <a:gd name="T17" fmla="*/ 666 w 666"/>
                    <a:gd name="T18" fmla="*/ 198 h 198"/>
                  </a:gdLst>
                  <a:ahLst/>
                  <a:cxnLst>
                    <a:cxn ang="T10">
                      <a:pos x="T0" y="T1"/>
                    </a:cxn>
                    <a:cxn ang="T11">
                      <a:pos x="T2" y="T3"/>
                    </a:cxn>
                    <a:cxn ang="T12">
                      <a:pos x="T4" y="T5"/>
                    </a:cxn>
                    <a:cxn ang="T13">
                      <a:pos x="T6" y="T7"/>
                    </a:cxn>
                    <a:cxn ang="T14">
                      <a:pos x="T8" y="T9"/>
                    </a:cxn>
                  </a:cxnLst>
                  <a:rect l="T15" t="T16" r="T17" b="T18"/>
                  <a:pathLst>
                    <a:path w="666" h="198">
                      <a:moveTo>
                        <a:pt x="504" y="197"/>
                      </a:moveTo>
                      <a:lnTo>
                        <a:pt x="0" y="76"/>
                      </a:lnTo>
                      <a:lnTo>
                        <a:pt x="186" y="0"/>
                      </a:lnTo>
                      <a:lnTo>
                        <a:pt x="665" y="110"/>
                      </a:lnTo>
                      <a:lnTo>
                        <a:pt x="504" y="197"/>
                      </a:lnTo>
                    </a:path>
                  </a:pathLst>
                </a:custGeom>
                <a:solidFill>
                  <a:srgbClr val="FFFFFF"/>
                </a:solidFill>
                <a:ln w="12700" cap="rnd" cmpd="sng">
                  <a:solidFill>
                    <a:srgbClr val="000000"/>
                  </a:solidFill>
                  <a:prstDash val="solid"/>
                  <a:round/>
                  <a:headEnd/>
                  <a:tailEnd/>
                </a:ln>
              </p:spPr>
              <p:txBody>
                <a:bodyPr/>
                <a:lstStyle/>
                <a:p>
                  <a:endParaRPr lang="en-US" sz="2800"/>
                </a:p>
              </p:txBody>
            </p:sp>
            <p:sp>
              <p:nvSpPr>
                <p:cNvPr id="47" name="Freeform 23"/>
                <p:cNvSpPr>
                  <a:spLocks noChangeAspect="1"/>
                </p:cNvSpPr>
                <p:nvPr/>
              </p:nvSpPr>
              <p:spPr bwMode="auto">
                <a:xfrm>
                  <a:off x="1402" y="3261"/>
                  <a:ext cx="354" cy="109"/>
                </a:xfrm>
                <a:custGeom>
                  <a:avLst/>
                  <a:gdLst>
                    <a:gd name="T0" fmla="*/ 0 w 354"/>
                    <a:gd name="T1" fmla="*/ 0 h 109"/>
                    <a:gd name="T2" fmla="*/ 0 w 354"/>
                    <a:gd name="T3" fmla="*/ 19 h 109"/>
                    <a:gd name="T4" fmla="*/ 323 w 354"/>
                    <a:gd name="T5" fmla="*/ 108 h 109"/>
                    <a:gd name="T6" fmla="*/ 353 w 354"/>
                    <a:gd name="T7" fmla="*/ 94 h 109"/>
                    <a:gd name="T8" fmla="*/ 0 w 354"/>
                    <a:gd name="T9" fmla="*/ 0 h 109"/>
                    <a:gd name="T10" fmla="*/ 0 60000 65536"/>
                    <a:gd name="T11" fmla="*/ 0 60000 65536"/>
                    <a:gd name="T12" fmla="*/ 0 60000 65536"/>
                    <a:gd name="T13" fmla="*/ 0 60000 65536"/>
                    <a:gd name="T14" fmla="*/ 0 60000 65536"/>
                    <a:gd name="T15" fmla="*/ 0 w 354"/>
                    <a:gd name="T16" fmla="*/ 0 h 109"/>
                    <a:gd name="T17" fmla="*/ 354 w 354"/>
                    <a:gd name="T18" fmla="*/ 109 h 109"/>
                  </a:gdLst>
                  <a:ahLst/>
                  <a:cxnLst>
                    <a:cxn ang="T10">
                      <a:pos x="T0" y="T1"/>
                    </a:cxn>
                    <a:cxn ang="T11">
                      <a:pos x="T2" y="T3"/>
                    </a:cxn>
                    <a:cxn ang="T12">
                      <a:pos x="T4" y="T5"/>
                    </a:cxn>
                    <a:cxn ang="T13">
                      <a:pos x="T6" y="T7"/>
                    </a:cxn>
                    <a:cxn ang="T14">
                      <a:pos x="T8" y="T9"/>
                    </a:cxn>
                  </a:cxnLst>
                  <a:rect l="T15" t="T16" r="T17" b="T18"/>
                  <a:pathLst>
                    <a:path w="354" h="109">
                      <a:moveTo>
                        <a:pt x="0" y="0"/>
                      </a:moveTo>
                      <a:lnTo>
                        <a:pt x="0" y="19"/>
                      </a:lnTo>
                      <a:lnTo>
                        <a:pt x="323" y="108"/>
                      </a:lnTo>
                      <a:lnTo>
                        <a:pt x="353" y="94"/>
                      </a:lnTo>
                      <a:lnTo>
                        <a:pt x="0"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2800"/>
                </a:p>
              </p:txBody>
            </p:sp>
            <p:sp>
              <p:nvSpPr>
                <p:cNvPr id="48" name="Freeform 24"/>
                <p:cNvSpPr>
                  <a:spLocks noChangeAspect="1"/>
                </p:cNvSpPr>
                <p:nvPr/>
              </p:nvSpPr>
              <p:spPr bwMode="auto">
                <a:xfrm>
                  <a:off x="1402" y="3261"/>
                  <a:ext cx="354" cy="109"/>
                </a:xfrm>
                <a:custGeom>
                  <a:avLst/>
                  <a:gdLst>
                    <a:gd name="T0" fmla="*/ 0 w 354"/>
                    <a:gd name="T1" fmla="*/ 0 h 109"/>
                    <a:gd name="T2" fmla="*/ 0 w 354"/>
                    <a:gd name="T3" fmla="*/ 19 h 109"/>
                    <a:gd name="T4" fmla="*/ 323 w 354"/>
                    <a:gd name="T5" fmla="*/ 108 h 109"/>
                    <a:gd name="T6" fmla="*/ 353 w 354"/>
                    <a:gd name="T7" fmla="*/ 94 h 109"/>
                    <a:gd name="T8" fmla="*/ 0 60000 65536"/>
                    <a:gd name="T9" fmla="*/ 0 60000 65536"/>
                    <a:gd name="T10" fmla="*/ 0 60000 65536"/>
                    <a:gd name="T11" fmla="*/ 0 60000 65536"/>
                    <a:gd name="T12" fmla="*/ 0 w 354"/>
                    <a:gd name="T13" fmla="*/ 0 h 109"/>
                    <a:gd name="T14" fmla="*/ 354 w 354"/>
                    <a:gd name="T15" fmla="*/ 109 h 109"/>
                  </a:gdLst>
                  <a:ahLst/>
                  <a:cxnLst>
                    <a:cxn ang="T8">
                      <a:pos x="T0" y="T1"/>
                    </a:cxn>
                    <a:cxn ang="T9">
                      <a:pos x="T2" y="T3"/>
                    </a:cxn>
                    <a:cxn ang="T10">
                      <a:pos x="T4" y="T5"/>
                    </a:cxn>
                    <a:cxn ang="T11">
                      <a:pos x="T6" y="T7"/>
                    </a:cxn>
                  </a:cxnLst>
                  <a:rect l="T12" t="T13" r="T14" b="T15"/>
                  <a:pathLst>
                    <a:path w="354" h="109">
                      <a:moveTo>
                        <a:pt x="0" y="0"/>
                      </a:moveTo>
                      <a:lnTo>
                        <a:pt x="0" y="19"/>
                      </a:lnTo>
                      <a:lnTo>
                        <a:pt x="323" y="108"/>
                      </a:lnTo>
                      <a:lnTo>
                        <a:pt x="353" y="94"/>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49" name="Freeform 25"/>
                <p:cNvSpPr>
                  <a:spLocks noChangeAspect="1"/>
                </p:cNvSpPr>
                <p:nvPr/>
              </p:nvSpPr>
              <p:spPr bwMode="auto">
                <a:xfrm>
                  <a:off x="1303" y="2800"/>
                  <a:ext cx="506" cy="566"/>
                </a:xfrm>
                <a:custGeom>
                  <a:avLst/>
                  <a:gdLst>
                    <a:gd name="T0" fmla="*/ 505 w 506"/>
                    <a:gd name="T1" fmla="*/ 565 h 566"/>
                    <a:gd name="T2" fmla="*/ 505 w 506"/>
                    <a:gd name="T3" fmla="*/ 120 h 566"/>
                    <a:gd name="T4" fmla="*/ 0 w 506"/>
                    <a:gd name="T5" fmla="*/ 0 h 566"/>
                    <a:gd name="T6" fmla="*/ 0 w 506"/>
                    <a:gd name="T7" fmla="*/ 435 h 566"/>
                    <a:gd name="T8" fmla="*/ 505 w 506"/>
                    <a:gd name="T9" fmla="*/ 565 h 566"/>
                    <a:gd name="T10" fmla="*/ 0 60000 65536"/>
                    <a:gd name="T11" fmla="*/ 0 60000 65536"/>
                    <a:gd name="T12" fmla="*/ 0 60000 65536"/>
                    <a:gd name="T13" fmla="*/ 0 60000 65536"/>
                    <a:gd name="T14" fmla="*/ 0 60000 65536"/>
                    <a:gd name="T15" fmla="*/ 0 w 506"/>
                    <a:gd name="T16" fmla="*/ 0 h 566"/>
                    <a:gd name="T17" fmla="*/ 506 w 506"/>
                    <a:gd name="T18" fmla="*/ 566 h 566"/>
                  </a:gdLst>
                  <a:ahLst/>
                  <a:cxnLst>
                    <a:cxn ang="T10">
                      <a:pos x="T0" y="T1"/>
                    </a:cxn>
                    <a:cxn ang="T11">
                      <a:pos x="T2" y="T3"/>
                    </a:cxn>
                    <a:cxn ang="T12">
                      <a:pos x="T4" y="T5"/>
                    </a:cxn>
                    <a:cxn ang="T13">
                      <a:pos x="T6" y="T7"/>
                    </a:cxn>
                    <a:cxn ang="T14">
                      <a:pos x="T8" y="T9"/>
                    </a:cxn>
                  </a:cxnLst>
                  <a:rect l="T15" t="T16" r="T17" b="T18"/>
                  <a:pathLst>
                    <a:path w="506" h="566">
                      <a:moveTo>
                        <a:pt x="505" y="565"/>
                      </a:moveTo>
                      <a:lnTo>
                        <a:pt x="505" y="120"/>
                      </a:lnTo>
                      <a:lnTo>
                        <a:pt x="0" y="0"/>
                      </a:lnTo>
                      <a:lnTo>
                        <a:pt x="0" y="435"/>
                      </a:lnTo>
                      <a:lnTo>
                        <a:pt x="505" y="565"/>
                      </a:lnTo>
                    </a:path>
                  </a:pathLst>
                </a:custGeom>
                <a:solidFill>
                  <a:srgbClr val="FFFFFF"/>
                </a:solidFill>
                <a:ln w="12700" cap="rnd" cmpd="sng">
                  <a:solidFill>
                    <a:srgbClr val="000000"/>
                  </a:solidFill>
                  <a:prstDash val="solid"/>
                  <a:round/>
                  <a:headEnd/>
                  <a:tailEnd/>
                </a:ln>
              </p:spPr>
              <p:txBody>
                <a:bodyPr/>
                <a:lstStyle/>
                <a:p>
                  <a:endParaRPr lang="en-US" sz="2800"/>
                </a:p>
              </p:txBody>
            </p:sp>
            <p:sp>
              <p:nvSpPr>
                <p:cNvPr id="50" name="Freeform 26"/>
                <p:cNvSpPr>
                  <a:spLocks noChangeAspect="1"/>
                </p:cNvSpPr>
                <p:nvPr/>
              </p:nvSpPr>
              <p:spPr bwMode="auto">
                <a:xfrm>
                  <a:off x="1367" y="2865"/>
                  <a:ext cx="368" cy="415"/>
                </a:xfrm>
                <a:custGeom>
                  <a:avLst/>
                  <a:gdLst>
                    <a:gd name="T0" fmla="*/ 367 w 368"/>
                    <a:gd name="T1" fmla="*/ 414 h 415"/>
                    <a:gd name="T2" fmla="*/ 367 w 368"/>
                    <a:gd name="T3" fmla="*/ 88 h 415"/>
                    <a:gd name="T4" fmla="*/ 0 w 368"/>
                    <a:gd name="T5" fmla="*/ 0 h 415"/>
                    <a:gd name="T6" fmla="*/ 0 w 368"/>
                    <a:gd name="T7" fmla="*/ 318 h 415"/>
                    <a:gd name="T8" fmla="*/ 367 w 368"/>
                    <a:gd name="T9" fmla="*/ 414 h 415"/>
                    <a:gd name="T10" fmla="*/ 0 60000 65536"/>
                    <a:gd name="T11" fmla="*/ 0 60000 65536"/>
                    <a:gd name="T12" fmla="*/ 0 60000 65536"/>
                    <a:gd name="T13" fmla="*/ 0 60000 65536"/>
                    <a:gd name="T14" fmla="*/ 0 60000 65536"/>
                    <a:gd name="T15" fmla="*/ 0 w 368"/>
                    <a:gd name="T16" fmla="*/ 0 h 415"/>
                    <a:gd name="T17" fmla="*/ 368 w 368"/>
                    <a:gd name="T18" fmla="*/ 415 h 415"/>
                  </a:gdLst>
                  <a:ahLst/>
                  <a:cxnLst>
                    <a:cxn ang="T10">
                      <a:pos x="T0" y="T1"/>
                    </a:cxn>
                    <a:cxn ang="T11">
                      <a:pos x="T2" y="T3"/>
                    </a:cxn>
                    <a:cxn ang="T12">
                      <a:pos x="T4" y="T5"/>
                    </a:cxn>
                    <a:cxn ang="T13">
                      <a:pos x="T6" y="T7"/>
                    </a:cxn>
                    <a:cxn ang="T14">
                      <a:pos x="T8" y="T9"/>
                    </a:cxn>
                  </a:cxnLst>
                  <a:rect l="T15" t="T16" r="T17" b="T18"/>
                  <a:pathLst>
                    <a:path w="368" h="415">
                      <a:moveTo>
                        <a:pt x="367" y="414"/>
                      </a:moveTo>
                      <a:lnTo>
                        <a:pt x="367" y="88"/>
                      </a:lnTo>
                      <a:lnTo>
                        <a:pt x="0" y="0"/>
                      </a:lnTo>
                      <a:lnTo>
                        <a:pt x="0" y="318"/>
                      </a:lnTo>
                      <a:lnTo>
                        <a:pt x="367" y="414"/>
                      </a:lnTo>
                    </a:path>
                  </a:pathLst>
                </a:custGeom>
                <a:solidFill>
                  <a:srgbClr val="CECECE"/>
                </a:solidFill>
                <a:ln w="12700" cap="rnd" cmpd="sng">
                  <a:solidFill>
                    <a:srgbClr val="000000"/>
                  </a:solidFill>
                  <a:prstDash val="solid"/>
                  <a:round/>
                  <a:headEnd/>
                  <a:tailEnd/>
                </a:ln>
              </p:spPr>
              <p:txBody>
                <a:bodyPr/>
                <a:lstStyle/>
                <a:p>
                  <a:endParaRPr lang="en-US" sz="2800"/>
                </a:p>
              </p:txBody>
            </p:sp>
            <p:sp>
              <p:nvSpPr>
                <p:cNvPr id="51" name="Freeform 27"/>
                <p:cNvSpPr>
                  <a:spLocks noChangeAspect="1"/>
                </p:cNvSpPr>
                <p:nvPr/>
              </p:nvSpPr>
              <p:spPr bwMode="auto">
                <a:xfrm>
                  <a:off x="1396" y="2894"/>
                  <a:ext cx="326" cy="350"/>
                </a:xfrm>
                <a:custGeom>
                  <a:avLst/>
                  <a:gdLst>
                    <a:gd name="T0" fmla="*/ 325 w 326"/>
                    <a:gd name="T1" fmla="*/ 349 h 350"/>
                    <a:gd name="T2" fmla="*/ 325 w 326"/>
                    <a:gd name="T3" fmla="*/ 74 h 350"/>
                    <a:gd name="T4" fmla="*/ 0 w 326"/>
                    <a:gd name="T5" fmla="*/ 0 h 350"/>
                    <a:gd name="T6" fmla="*/ 0 w 326"/>
                    <a:gd name="T7" fmla="*/ 269 h 350"/>
                    <a:gd name="T8" fmla="*/ 325 w 326"/>
                    <a:gd name="T9" fmla="*/ 349 h 350"/>
                    <a:gd name="T10" fmla="*/ 0 60000 65536"/>
                    <a:gd name="T11" fmla="*/ 0 60000 65536"/>
                    <a:gd name="T12" fmla="*/ 0 60000 65536"/>
                    <a:gd name="T13" fmla="*/ 0 60000 65536"/>
                    <a:gd name="T14" fmla="*/ 0 60000 65536"/>
                    <a:gd name="T15" fmla="*/ 0 w 326"/>
                    <a:gd name="T16" fmla="*/ 0 h 350"/>
                    <a:gd name="T17" fmla="*/ 326 w 326"/>
                    <a:gd name="T18" fmla="*/ 350 h 350"/>
                  </a:gdLst>
                  <a:ahLst/>
                  <a:cxnLst>
                    <a:cxn ang="T10">
                      <a:pos x="T0" y="T1"/>
                    </a:cxn>
                    <a:cxn ang="T11">
                      <a:pos x="T2" y="T3"/>
                    </a:cxn>
                    <a:cxn ang="T12">
                      <a:pos x="T4" y="T5"/>
                    </a:cxn>
                    <a:cxn ang="T13">
                      <a:pos x="T6" y="T7"/>
                    </a:cxn>
                    <a:cxn ang="T14">
                      <a:pos x="T8" y="T9"/>
                    </a:cxn>
                  </a:cxnLst>
                  <a:rect l="T15" t="T16" r="T17" b="T18"/>
                  <a:pathLst>
                    <a:path w="326" h="350">
                      <a:moveTo>
                        <a:pt x="325" y="349"/>
                      </a:moveTo>
                      <a:lnTo>
                        <a:pt x="325" y="74"/>
                      </a:lnTo>
                      <a:lnTo>
                        <a:pt x="0" y="0"/>
                      </a:lnTo>
                      <a:lnTo>
                        <a:pt x="0" y="269"/>
                      </a:lnTo>
                      <a:lnTo>
                        <a:pt x="325" y="349"/>
                      </a:lnTo>
                    </a:path>
                  </a:pathLst>
                </a:custGeom>
                <a:solidFill>
                  <a:srgbClr val="618FFD"/>
                </a:solidFill>
                <a:ln w="12700" cap="rnd" cmpd="sng">
                  <a:solidFill>
                    <a:srgbClr val="000000"/>
                  </a:solidFill>
                  <a:prstDash val="solid"/>
                  <a:round/>
                  <a:headEnd/>
                  <a:tailEnd/>
                </a:ln>
              </p:spPr>
              <p:txBody>
                <a:bodyPr/>
                <a:lstStyle/>
                <a:p>
                  <a:endParaRPr lang="en-US" sz="2800"/>
                </a:p>
              </p:txBody>
            </p:sp>
            <p:sp>
              <p:nvSpPr>
                <p:cNvPr id="52" name="Rectangle 28"/>
                <p:cNvSpPr>
                  <a:spLocks noChangeAspect="1" noChangeArrowheads="1"/>
                </p:cNvSpPr>
                <p:nvPr/>
              </p:nvSpPr>
              <p:spPr bwMode="auto">
                <a:xfrm>
                  <a:off x="1441" y="2944"/>
                  <a:ext cx="35"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sz="2800"/>
                </a:p>
              </p:txBody>
            </p:sp>
          </p:grpSp>
          <p:grpSp>
            <p:nvGrpSpPr>
              <p:cNvPr id="24" name="Group 29"/>
              <p:cNvGrpSpPr>
                <a:grpSpLocks noChangeAspect="1"/>
              </p:cNvGrpSpPr>
              <p:nvPr/>
            </p:nvGrpSpPr>
            <p:grpSpPr bwMode="auto">
              <a:xfrm>
                <a:off x="1032" y="3457"/>
                <a:ext cx="785" cy="334"/>
                <a:chOff x="1032" y="3457"/>
                <a:chExt cx="785" cy="334"/>
              </a:xfrm>
            </p:grpSpPr>
            <p:sp>
              <p:nvSpPr>
                <p:cNvPr id="25" name="Freeform 30"/>
                <p:cNvSpPr>
                  <a:spLocks noChangeAspect="1"/>
                </p:cNvSpPr>
                <p:nvPr/>
              </p:nvSpPr>
              <p:spPr bwMode="auto">
                <a:xfrm>
                  <a:off x="1032" y="3586"/>
                  <a:ext cx="785" cy="205"/>
                </a:xfrm>
                <a:custGeom>
                  <a:avLst/>
                  <a:gdLst>
                    <a:gd name="T0" fmla="*/ 0 w 785"/>
                    <a:gd name="T1" fmla="*/ 0 h 205"/>
                    <a:gd name="T2" fmla="*/ 0 w 785"/>
                    <a:gd name="T3" fmla="*/ 23 h 205"/>
                    <a:gd name="T4" fmla="*/ 638 w 785"/>
                    <a:gd name="T5" fmla="*/ 204 h 205"/>
                    <a:gd name="T6" fmla="*/ 784 w 785"/>
                    <a:gd name="T7" fmla="*/ 97 h 205"/>
                    <a:gd name="T8" fmla="*/ 784 w 785"/>
                    <a:gd name="T9" fmla="*/ 29 h 205"/>
                    <a:gd name="T10" fmla="*/ 0 w 785"/>
                    <a:gd name="T11" fmla="*/ 0 h 205"/>
                    <a:gd name="T12" fmla="*/ 0 60000 65536"/>
                    <a:gd name="T13" fmla="*/ 0 60000 65536"/>
                    <a:gd name="T14" fmla="*/ 0 60000 65536"/>
                    <a:gd name="T15" fmla="*/ 0 60000 65536"/>
                    <a:gd name="T16" fmla="*/ 0 60000 65536"/>
                    <a:gd name="T17" fmla="*/ 0 60000 65536"/>
                    <a:gd name="T18" fmla="*/ 0 w 785"/>
                    <a:gd name="T19" fmla="*/ 0 h 205"/>
                    <a:gd name="T20" fmla="*/ 785 w 785"/>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785" h="205">
                      <a:moveTo>
                        <a:pt x="0" y="0"/>
                      </a:moveTo>
                      <a:lnTo>
                        <a:pt x="0" y="23"/>
                      </a:lnTo>
                      <a:lnTo>
                        <a:pt x="638" y="204"/>
                      </a:lnTo>
                      <a:lnTo>
                        <a:pt x="784" y="97"/>
                      </a:lnTo>
                      <a:lnTo>
                        <a:pt x="784" y="29"/>
                      </a:lnTo>
                      <a:lnTo>
                        <a:pt x="0" y="0"/>
                      </a:lnTo>
                    </a:path>
                  </a:pathLst>
                </a:custGeom>
                <a:solidFill>
                  <a:srgbClr val="DADAD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2800"/>
                </a:p>
              </p:txBody>
            </p:sp>
            <p:sp>
              <p:nvSpPr>
                <p:cNvPr id="26" name="Freeform 31"/>
                <p:cNvSpPr>
                  <a:spLocks noChangeAspect="1"/>
                </p:cNvSpPr>
                <p:nvPr/>
              </p:nvSpPr>
              <p:spPr bwMode="auto">
                <a:xfrm>
                  <a:off x="1032" y="3586"/>
                  <a:ext cx="785" cy="205"/>
                </a:xfrm>
                <a:custGeom>
                  <a:avLst/>
                  <a:gdLst>
                    <a:gd name="T0" fmla="*/ 0 w 785"/>
                    <a:gd name="T1" fmla="*/ 0 h 205"/>
                    <a:gd name="T2" fmla="*/ 0 w 785"/>
                    <a:gd name="T3" fmla="*/ 23 h 205"/>
                    <a:gd name="T4" fmla="*/ 638 w 785"/>
                    <a:gd name="T5" fmla="*/ 204 h 205"/>
                    <a:gd name="T6" fmla="*/ 784 w 785"/>
                    <a:gd name="T7" fmla="*/ 97 h 205"/>
                    <a:gd name="T8" fmla="*/ 784 w 785"/>
                    <a:gd name="T9" fmla="*/ 29 h 205"/>
                    <a:gd name="T10" fmla="*/ 0 60000 65536"/>
                    <a:gd name="T11" fmla="*/ 0 60000 65536"/>
                    <a:gd name="T12" fmla="*/ 0 60000 65536"/>
                    <a:gd name="T13" fmla="*/ 0 60000 65536"/>
                    <a:gd name="T14" fmla="*/ 0 60000 65536"/>
                    <a:gd name="T15" fmla="*/ 0 w 785"/>
                    <a:gd name="T16" fmla="*/ 0 h 205"/>
                    <a:gd name="T17" fmla="*/ 785 w 785"/>
                    <a:gd name="T18" fmla="*/ 205 h 205"/>
                  </a:gdLst>
                  <a:ahLst/>
                  <a:cxnLst>
                    <a:cxn ang="T10">
                      <a:pos x="T0" y="T1"/>
                    </a:cxn>
                    <a:cxn ang="T11">
                      <a:pos x="T2" y="T3"/>
                    </a:cxn>
                    <a:cxn ang="T12">
                      <a:pos x="T4" y="T5"/>
                    </a:cxn>
                    <a:cxn ang="T13">
                      <a:pos x="T6" y="T7"/>
                    </a:cxn>
                    <a:cxn ang="T14">
                      <a:pos x="T8" y="T9"/>
                    </a:cxn>
                  </a:cxnLst>
                  <a:rect l="T15" t="T16" r="T17" b="T18"/>
                  <a:pathLst>
                    <a:path w="785" h="205">
                      <a:moveTo>
                        <a:pt x="0" y="0"/>
                      </a:moveTo>
                      <a:lnTo>
                        <a:pt x="0" y="23"/>
                      </a:lnTo>
                      <a:lnTo>
                        <a:pt x="638" y="204"/>
                      </a:lnTo>
                      <a:lnTo>
                        <a:pt x="784" y="97"/>
                      </a:lnTo>
                      <a:lnTo>
                        <a:pt x="784" y="29"/>
                      </a:lnTo>
                    </a:path>
                  </a:pathLst>
                </a:custGeom>
                <a:noFill/>
                <a:ln w="12700" cap="rnd"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sz="2800"/>
                </a:p>
              </p:txBody>
            </p:sp>
            <p:sp>
              <p:nvSpPr>
                <p:cNvPr id="27" name="Freeform 32"/>
                <p:cNvSpPr>
                  <a:spLocks noChangeAspect="1"/>
                </p:cNvSpPr>
                <p:nvPr/>
              </p:nvSpPr>
              <p:spPr bwMode="auto">
                <a:xfrm>
                  <a:off x="1032" y="3457"/>
                  <a:ext cx="785" cy="307"/>
                </a:xfrm>
                <a:custGeom>
                  <a:avLst/>
                  <a:gdLst>
                    <a:gd name="T0" fmla="*/ 173 w 785"/>
                    <a:gd name="T1" fmla="*/ 0 h 307"/>
                    <a:gd name="T2" fmla="*/ 784 w 785"/>
                    <a:gd name="T3" fmla="*/ 156 h 307"/>
                    <a:gd name="T4" fmla="*/ 633 w 785"/>
                    <a:gd name="T5" fmla="*/ 306 h 307"/>
                    <a:gd name="T6" fmla="*/ 0 w 785"/>
                    <a:gd name="T7" fmla="*/ 128 h 307"/>
                    <a:gd name="T8" fmla="*/ 173 w 785"/>
                    <a:gd name="T9" fmla="*/ 0 h 307"/>
                    <a:gd name="T10" fmla="*/ 0 60000 65536"/>
                    <a:gd name="T11" fmla="*/ 0 60000 65536"/>
                    <a:gd name="T12" fmla="*/ 0 60000 65536"/>
                    <a:gd name="T13" fmla="*/ 0 60000 65536"/>
                    <a:gd name="T14" fmla="*/ 0 60000 65536"/>
                    <a:gd name="T15" fmla="*/ 0 w 785"/>
                    <a:gd name="T16" fmla="*/ 0 h 307"/>
                    <a:gd name="T17" fmla="*/ 785 w 785"/>
                    <a:gd name="T18" fmla="*/ 307 h 307"/>
                  </a:gdLst>
                  <a:ahLst/>
                  <a:cxnLst>
                    <a:cxn ang="T10">
                      <a:pos x="T0" y="T1"/>
                    </a:cxn>
                    <a:cxn ang="T11">
                      <a:pos x="T2" y="T3"/>
                    </a:cxn>
                    <a:cxn ang="T12">
                      <a:pos x="T4" y="T5"/>
                    </a:cxn>
                    <a:cxn ang="T13">
                      <a:pos x="T6" y="T7"/>
                    </a:cxn>
                    <a:cxn ang="T14">
                      <a:pos x="T8" y="T9"/>
                    </a:cxn>
                  </a:cxnLst>
                  <a:rect l="T15" t="T16" r="T17" b="T18"/>
                  <a:pathLst>
                    <a:path w="785" h="307">
                      <a:moveTo>
                        <a:pt x="173" y="0"/>
                      </a:moveTo>
                      <a:lnTo>
                        <a:pt x="784" y="156"/>
                      </a:lnTo>
                      <a:lnTo>
                        <a:pt x="633" y="306"/>
                      </a:lnTo>
                      <a:lnTo>
                        <a:pt x="0" y="128"/>
                      </a:lnTo>
                      <a:lnTo>
                        <a:pt x="173" y="0"/>
                      </a:lnTo>
                    </a:path>
                  </a:pathLst>
                </a:custGeom>
                <a:solidFill>
                  <a:srgbClr val="FFFFFF"/>
                </a:solidFill>
                <a:ln w="12700" cap="rnd" cmpd="sng">
                  <a:solidFill>
                    <a:srgbClr val="000000"/>
                  </a:solidFill>
                  <a:prstDash val="solid"/>
                  <a:round/>
                  <a:headEnd/>
                  <a:tailEnd/>
                </a:ln>
              </p:spPr>
              <p:txBody>
                <a:bodyPr/>
                <a:lstStyle/>
                <a:p>
                  <a:endParaRPr lang="en-US" sz="2800"/>
                </a:p>
              </p:txBody>
            </p:sp>
            <p:sp>
              <p:nvSpPr>
                <p:cNvPr id="28" name="Freeform 33"/>
                <p:cNvSpPr>
                  <a:spLocks noChangeAspect="1"/>
                </p:cNvSpPr>
                <p:nvPr/>
              </p:nvSpPr>
              <p:spPr bwMode="auto">
                <a:xfrm>
                  <a:off x="1194" y="3472"/>
                  <a:ext cx="475" cy="139"/>
                </a:xfrm>
                <a:custGeom>
                  <a:avLst/>
                  <a:gdLst>
                    <a:gd name="T0" fmla="*/ 20 w 475"/>
                    <a:gd name="T1" fmla="*/ 0 h 139"/>
                    <a:gd name="T2" fmla="*/ 0 w 475"/>
                    <a:gd name="T3" fmla="*/ 14 h 139"/>
                    <a:gd name="T4" fmla="*/ 458 w 475"/>
                    <a:gd name="T5" fmla="*/ 138 h 139"/>
                    <a:gd name="T6" fmla="*/ 474 w 475"/>
                    <a:gd name="T7" fmla="*/ 123 h 139"/>
                    <a:gd name="T8" fmla="*/ 20 w 475"/>
                    <a:gd name="T9" fmla="*/ 0 h 139"/>
                    <a:gd name="T10" fmla="*/ 0 60000 65536"/>
                    <a:gd name="T11" fmla="*/ 0 60000 65536"/>
                    <a:gd name="T12" fmla="*/ 0 60000 65536"/>
                    <a:gd name="T13" fmla="*/ 0 60000 65536"/>
                    <a:gd name="T14" fmla="*/ 0 60000 65536"/>
                    <a:gd name="T15" fmla="*/ 0 w 475"/>
                    <a:gd name="T16" fmla="*/ 0 h 139"/>
                    <a:gd name="T17" fmla="*/ 475 w 475"/>
                    <a:gd name="T18" fmla="*/ 139 h 139"/>
                  </a:gdLst>
                  <a:ahLst/>
                  <a:cxnLst>
                    <a:cxn ang="T10">
                      <a:pos x="T0" y="T1"/>
                    </a:cxn>
                    <a:cxn ang="T11">
                      <a:pos x="T2" y="T3"/>
                    </a:cxn>
                    <a:cxn ang="T12">
                      <a:pos x="T4" y="T5"/>
                    </a:cxn>
                    <a:cxn ang="T13">
                      <a:pos x="T6" y="T7"/>
                    </a:cxn>
                    <a:cxn ang="T14">
                      <a:pos x="T8" y="T9"/>
                    </a:cxn>
                  </a:cxnLst>
                  <a:rect l="T15" t="T16" r="T17" b="T18"/>
                  <a:pathLst>
                    <a:path w="475" h="139">
                      <a:moveTo>
                        <a:pt x="20" y="0"/>
                      </a:moveTo>
                      <a:lnTo>
                        <a:pt x="0" y="14"/>
                      </a:lnTo>
                      <a:lnTo>
                        <a:pt x="458" y="138"/>
                      </a:lnTo>
                      <a:lnTo>
                        <a:pt x="474" y="123"/>
                      </a:lnTo>
                      <a:lnTo>
                        <a:pt x="20"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2800"/>
                </a:p>
              </p:txBody>
            </p:sp>
            <p:sp>
              <p:nvSpPr>
                <p:cNvPr id="29" name="Freeform 34"/>
                <p:cNvSpPr>
                  <a:spLocks noChangeAspect="1"/>
                </p:cNvSpPr>
                <p:nvPr/>
              </p:nvSpPr>
              <p:spPr bwMode="auto">
                <a:xfrm>
                  <a:off x="1092" y="3503"/>
                  <a:ext cx="462" cy="168"/>
                </a:xfrm>
                <a:custGeom>
                  <a:avLst/>
                  <a:gdLst>
                    <a:gd name="T0" fmla="*/ 87 w 462"/>
                    <a:gd name="T1" fmla="*/ 0 h 168"/>
                    <a:gd name="T2" fmla="*/ 0 w 462"/>
                    <a:gd name="T3" fmla="*/ 62 h 168"/>
                    <a:gd name="T4" fmla="*/ 29 w 462"/>
                    <a:gd name="T5" fmla="*/ 69 h 168"/>
                    <a:gd name="T6" fmla="*/ 46 w 462"/>
                    <a:gd name="T7" fmla="*/ 59 h 168"/>
                    <a:gd name="T8" fmla="*/ 66 w 462"/>
                    <a:gd name="T9" fmla="*/ 64 h 168"/>
                    <a:gd name="T10" fmla="*/ 51 w 462"/>
                    <a:gd name="T11" fmla="*/ 76 h 168"/>
                    <a:gd name="T12" fmla="*/ 331 w 462"/>
                    <a:gd name="T13" fmla="*/ 153 h 168"/>
                    <a:gd name="T14" fmla="*/ 345 w 462"/>
                    <a:gd name="T15" fmla="*/ 141 h 168"/>
                    <a:gd name="T16" fmla="*/ 371 w 462"/>
                    <a:gd name="T17" fmla="*/ 148 h 168"/>
                    <a:gd name="T18" fmla="*/ 356 w 462"/>
                    <a:gd name="T19" fmla="*/ 160 h 168"/>
                    <a:gd name="T20" fmla="*/ 380 w 462"/>
                    <a:gd name="T21" fmla="*/ 167 h 168"/>
                    <a:gd name="T22" fmla="*/ 461 w 462"/>
                    <a:gd name="T23" fmla="*/ 96 h 168"/>
                    <a:gd name="T24" fmla="*/ 87 w 462"/>
                    <a:gd name="T25" fmla="*/ 0 h 1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2"/>
                    <a:gd name="T40" fmla="*/ 0 h 168"/>
                    <a:gd name="T41" fmla="*/ 462 w 462"/>
                    <a:gd name="T42" fmla="*/ 168 h 1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2" h="168">
                      <a:moveTo>
                        <a:pt x="87" y="0"/>
                      </a:moveTo>
                      <a:lnTo>
                        <a:pt x="0" y="62"/>
                      </a:lnTo>
                      <a:lnTo>
                        <a:pt x="29" y="69"/>
                      </a:lnTo>
                      <a:lnTo>
                        <a:pt x="46" y="59"/>
                      </a:lnTo>
                      <a:lnTo>
                        <a:pt x="66" y="64"/>
                      </a:lnTo>
                      <a:lnTo>
                        <a:pt x="51" y="76"/>
                      </a:lnTo>
                      <a:lnTo>
                        <a:pt x="331" y="153"/>
                      </a:lnTo>
                      <a:lnTo>
                        <a:pt x="345" y="141"/>
                      </a:lnTo>
                      <a:lnTo>
                        <a:pt x="371" y="148"/>
                      </a:lnTo>
                      <a:lnTo>
                        <a:pt x="356" y="160"/>
                      </a:lnTo>
                      <a:lnTo>
                        <a:pt x="380" y="167"/>
                      </a:lnTo>
                      <a:lnTo>
                        <a:pt x="461" y="96"/>
                      </a:lnTo>
                      <a:lnTo>
                        <a:pt x="87"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2800"/>
                </a:p>
              </p:txBody>
            </p:sp>
            <p:sp>
              <p:nvSpPr>
                <p:cNvPr id="30" name="Freeform 35"/>
                <p:cNvSpPr>
                  <a:spLocks noChangeAspect="1"/>
                </p:cNvSpPr>
                <p:nvPr/>
              </p:nvSpPr>
              <p:spPr bwMode="auto">
                <a:xfrm>
                  <a:off x="1542" y="3606"/>
                  <a:ext cx="98" cy="43"/>
                </a:xfrm>
                <a:custGeom>
                  <a:avLst/>
                  <a:gdLst>
                    <a:gd name="T0" fmla="*/ 33 w 98"/>
                    <a:gd name="T1" fmla="*/ 0 h 43"/>
                    <a:gd name="T2" fmla="*/ 97 w 98"/>
                    <a:gd name="T3" fmla="*/ 14 h 43"/>
                    <a:gd name="T4" fmla="*/ 66 w 98"/>
                    <a:gd name="T5" fmla="*/ 42 h 43"/>
                    <a:gd name="T6" fmla="*/ 0 w 98"/>
                    <a:gd name="T7" fmla="*/ 24 h 43"/>
                    <a:gd name="T8" fmla="*/ 33 w 98"/>
                    <a:gd name="T9" fmla="*/ 0 h 43"/>
                    <a:gd name="T10" fmla="*/ 0 60000 65536"/>
                    <a:gd name="T11" fmla="*/ 0 60000 65536"/>
                    <a:gd name="T12" fmla="*/ 0 60000 65536"/>
                    <a:gd name="T13" fmla="*/ 0 60000 65536"/>
                    <a:gd name="T14" fmla="*/ 0 60000 65536"/>
                    <a:gd name="T15" fmla="*/ 0 w 98"/>
                    <a:gd name="T16" fmla="*/ 0 h 43"/>
                    <a:gd name="T17" fmla="*/ 98 w 98"/>
                    <a:gd name="T18" fmla="*/ 43 h 43"/>
                  </a:gdLst>
                  <a:ahLst/>
                  <a:cxnLst>
                    <a:cxn ang="T10">
                      <a:pos x="T0" y="T1"/>
                    </a:cxn>
                    <a:cxn ang="T11">
                      <a:pos x="T2" y="T3"/>
                    </a:cxn>
                    <a:cxn ang="T12">
                      <a:pos x="T4" y="T5"/>
                    </a:cxn>
                    <a:cxn ang="T13">
                      <a:pos x="T6" y="T7"/>
                    </a:cxn>
                    <a:cxn ang="T14">
                      <a:pos x="T8" y="T9"/>
                    </a:cxn>
                  </a:cxnLst>
                  <a:rect l="T15" t="T16" r="T17" b="T18"/>
                  <a:pathLst>
                    <a:path w="98" h="43">
                      <a:moveTo>
                        <a:pt x="33" y="0"/>
                      </a:moveTo>
                      <a:lnTo>
                        <a:pt x="97" y="14"/>
                      </a:lnTo>
                      <a:lnTo>
                        <a:pt x="66" y="42"/>
                      </a:lnTo>
                      <a:lnTo>
                        <a:pt x="0" y="24"/>
                      </a:lnTo>
                      <a:lnTo>
                        <a:pt x="33"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2800"/>
                </a:p>
              </p:txBody>
            </p:sp>
            <p:sp>
              <p:nvSpPr>
                <p:cNvPr id="31" name="Freeform 36"/>
                <p:cNvSpPr>
                  <a:spLocks noChangeAspect="1"/>
                </p:cNvSpPr>
                <p:nvPr/>
              </p:nvSpPr>
              <p:spPr bwMode="auto">
                <a:xfrm>
                  <a:off x="1493" y="3656"/>
                  <a:ext cx="83" cy="38"/>
                </a:xfrm>
                <a:custGeom>
                  <a:avLst/>
                  <a:gdLst>
                    <a:gd name="T0" fmla="*/ 15 w 83"/>
                    <a:gd name="T1" fmla="*/ 4 h 38"/>
                    <a:gd name="T2" fmla="*/ 35 w 83"/>
                    <a:gd name="T3" fmla="*/ 9 h 38"/>
                    <a:gd name="T4" fmla="*/ 48 w 83"/>
                    <a:gd name="T5" fmla="*/ 0 h 38"/>
                    <a:gd name="T6" fmla="*/ 70 w 83"/>
                    <a:gd name="T7" fmla="*/ 6 h 38"/>
                    <a:gd name="T8" fmla="*/ 59 w 83"/>
                    <a:gd name="T9" fmla="*/ 17 h 38"/>
                    <a:gd name="T10" fmla="*/ 82 w 83"/>
                    <a:gd name="T11" fmla="*/ 23 h 38"/>
                    <a:gd name="T12" fmla="*/ 66 w 83"/>
                    <a:gd name="T13" fmla="*/ 37 h 38"/>
                    <a:gd name="T14" fmla="*/ 0 w 83"/>
                    <a:gd name="T15" fmla="*/ 19 h 38"/>
                    <a:gd name="T16" fmla="*/ 15 w 83"/>
                    <a:gd name="T17" fmla="*/ 4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3"/>
                    <a:gd name="T28" fmla="*/ 0 h 38"/>
                    <a:gd name="T29" fmla="*/ 83 w 83"/>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3" h="38">
                      <a:moveTo>
                        <a:pt x="15" y="4"/>
                      </a:moveTo>
                      <a:lnTo>
                        <a:pt x="35" y="9"/>
                      </a:lnTo>
                      <a:lnTo>
                        <a:pt x="48" y="0"/>
                      </a:lnTo>
                      <a:lnTo>
                        <a:pt x="70" y="6"/>
                      </a:lnTo>
                      <a:lnTo>
                        <a:pt x="59" y="17"/>
                      </a:lnTo>
                      <a:lnTo>
                        <a:pt x="82" y="23"/>
                      </a:lnTo>
                      <a:lnTo>
                        <a:pt x="66" y="37"/>
                      </a:lnTo>
                      <a:lnTo>
                        <a:pt x="0" y="19"/>
                      </a:lnTo>
                      <a:lnTo>
                        <a:pt x="15" y="4"/>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2800"/>
                </a:p>
              </p:txBody>
            </p:sp>
            <p:sp>
              <p:nvSpPr>
                <p:cNvPr id="32" name="Freeform 37"/>
                <p:cNvSpPr>
                  <a:spLocks noChangeAspect="1"/>
                </p:cNvSpPr>
                <p:nvPr/>
              </p:nvSpPr>
              <p:spPr bwMode="auto">
                <a:xfrm>
                  <a:off x="1582" y="3632"/>
                  <a:ext cx="162" cy="97"/>
                </a:xfrm>
                <a:custGeom>
                  <a:avLst/>
                  <a:gdLst>
                    <a:gd name="T0" fmla="*/ 83 w 162"/>
                    <a:gd name="T1" fmla="*/ 0 h 97"/>
                    <a:gd name="T2" fmla="*/ 161 w 162"/>
                    <a:gd name="T3" fmla="*/ 20 h 97"/>
                    <a:gd name="T4" fmla="*/ 79 w 162"/>
                    <a:gd name="T5" fmla="*/ 96 h 97"/>
                    <a:gd name="T6" fmla="*/ 0 w 162"/>
                    <a:gd name="T7" fmla="*/ 70 h 97"/>
                    <a:gd name="T8" fmla="*/ 83 w 162"/>
                    <a:gd name="T9" fmla="*/ 0 h 97"/>
                    <a:gd name="T10" fmla="*/ 0 60000 65536"/>
                    <a:gd name="T11" fmla="*/ 0 60000 65536"/>
                    <a:gd name="T12" fmla="*/ 0 60000 65536"/>
                    <a:gd name="T13" fmla="*/ 0 60000 65536"/>
                    <a:gd name="T14" fmla="*/ 0 60000 65536"/>
                    <a:gd name="T15" fmla="*/ 0 w 162"/>
                    <a:gd name="T16" fmla="*/ 0 h 97"/>
                    <a:gd name="T17" fmla="*/ 162 w 162"/>
                    <a:gd name="T18" fmla="*/ 97 h 97"/>
                  </a:gdLst>
                  <a:ahLst/>
                  <a:cxnLst>
                    <a:cxn ang="T10">
                      <a:pos x="T0" y="T1"/>
                    </a:cxn>
                    <a:cxn ang="T11">
                      <a:pos x="T2" y="T3"/>
                    </a:cxn>
                    <a:cxn ang="T12">
                      <a:pos x="T4" y="T5"/>
                    </a:cxn>
                    <a:cxn ang="T13">
                      <a:pos x="T6" y="T7"/>
                    </a:cxn>
                    <a:cxn ang="T14">
                      <a:pos x="T8" y="T9"/>
                    </a:cxn>
                  </a:cxnLst>
                  <a:rect l="T15" t="T16" r="T17" b="T18"/>
                  <a:pathLst>
                    <a:path w="162" h="97">
                      <a:moveTo>
                        <a:pt x="83" y="0"/>
                      </a:moveTo>
                      <a:lnTo>
                        <a:pt x="161" y="20"/>
                      </a:lnTo>
                      <a:lnTo>
                        <a:pt x="79" y="96"/>
                      </a:lnTo>
                      <a:lnTo>
                        <a:pt x="0" y="70"/>
                      </a:lnTo>
                      <a:lnTo>
                        <a:pt x="83" y="0"/>
                      </a:lnTo>
                    </a:path>
                  </a:pathLst>
                </a:custGeom>
                <a:solidFill>
                  <a:srgbClr val="CECECE"/>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2800"/>
                </a:p>
              </p:txBody>
            </p:sp>
          </p:grpSp>
        </p:grpSp>
        <p:sp>
          <p:nvSpPr>
            <p:cNvPr id="22" name="Rectangle 21"/>
            <p:cNvSpPr/>
            <p:nvPr/>
          </p:nvSpPr>
          <p:spPr bwMode="auto">
            <a:xfrm>
              <a:off x="1219200" y="3912684"/>
              <a:ext cx="1748555" cy="523029"/>
            </a:xfrm>
            <a:prstGeom prst="rect">
              <a:avLst/>
            </a:prstGeom>
          </p:spPr>
          <p:txBody>
            <a:bodyPr wrap="none">
              <a:spAutoFit/>
            </a:bodyPr>
            <a:lstStyle/>
            <a:p>
              <a:pPr>
                <a:defRPr/>
              </a:pPr>
              <a:r>
                <a:rPr lang="en-US" sz="2800" b="1" smtClean="0">
                  <a:latin typeface="+mn-lt"/>
                </a:rPr>
                <a:t>Supplicant</a:t>
              </a:r>
              <a:endParaRPr lang="en-US" sz="2800" b="1" dirty="0">
                <a:latin typeface="+mn-lt"/>
              </a:endParaRPr>
            </a:p>
          </p:txBody>
        </p:sp>
      </p:grpSp>
      <p:sp>
        <p:nvSpPr>
          <p:cNvPr id="56" name="Line 211"/>
          <p:cNvSpPr>
            <a:spLocks noChangeShapeType="1"/>
          </p:cNvSpPr>
          <p:nvPr/>
        </p:nvSpPr>
        <p:spPr bwMode="auto">
          <a:xfrm rot="1929354" flipH="1">
            <a:off x="2611316" y="4543294"/>
            <a:ext cx="3862907" cy="250797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sz="2800"/>
          </a:p>
        </p:txBody>
      </p:sp>
      <p:sp>
        <p:nvSpPr>
          <p:cNvPr id="57" name="Rectangle 56"/>
          <p:cNvSpPr/>
          <p:nvPr/>
        </p:nvSpPr>
        <p:spPr bwMode="auto">
          <a:xfrm>
            <a:off x="2743199" y="5265258"/>
            <a:ext cx="3527883" cy="523220"/>
          </a:xfrm>
          <a:prstGeom prst="rect">
            <a:avLst/>
          </a:prstGeom>
        </p:spPr>
        <p:txBody>
          <a:bodyPr wrap="square">
            <a:spAutoFit/>
          </a:bodyPr>
          <a:lstStyle/>
          <a:p>
            <a:pPr algn="ctr">
              <a:defRPr/>
            </a:pPr>
            <a:r>
              <a:rPr lang="en-US" sz="2800" smtClean="0"/>
              <a:t>3. Ack/Nak</a:t>
            </a:r>
            <a:endParaRPr lang="en-US" sz="2800" dirty="0"/>
          </a:p>
        </p:txBody>
      </p:sp>
      <p:pic>
        <p:nvPicPr>
          <p:cNvPr id="4" name="Picture 3"/>
          <p:cNvPicPr>
            <a:picLocks noChangeAspect="1"/>
          </p:cNvPicPr>
          <p:nvPr/>
        </p:nvPicPr>
        <p:blipFill>
          <a:blip r:embed="rId6"/>
          <a:stretch>
            <a:fillRect/>
          </a:stretch>
        </p:blipFill>
        <p:spPr>
          <a:xfrm>
            <a:off x="457200" y="1812670"/>
            <a:ext cx="1336298" cy="1512125"/>
          </a:xfrm>
          <a:prstGeom prst="rect">
            <a:avLst/>
          </a:prstGeom>
        </p:spPr>
      </p:pic>
      <p:pic>
        <p:nvPicPr>
          <p:cNvPr id="58" name="Picture 57"/>
          <p:cNvPicPr>
            <a:picLocks noChangeAspect="1"/>
          </p:cNvPicPr>
          <p:nvPr/>
        </p:nvPicPr>
        <p:blipFill>
          <a:blip r:embed="rId6"/>
          <a:stretch>
            <a:fillRect/>
          </a:stretch>
        </p:blipFill>
        <p:spPr>
          <a:xfrm>
            <a:off x="6656007" y="1812669"/>
            <a:ext cx="1336298" cy="1512125"/>
          </a:xfrm>
          <a:prstGeom prst="rect">
            <a:avLst/>
          </a:prstGeom>
        </p:spPr>
      </p:pic>
    </p:spTree>
    <p:extLst>
      <p:ext uri="{BB962C8B-B14F-4D97-AF65-F5344CB8AC3E}">
        <p14:creationId xmlns:p14="http://schemas.microsoft.com/office/powerpoint/2010/main" val="19480228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886547085"/>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CHAP</a:t>
            </a:r>
          </a:p>
        </p:txBody>
      </p:sp>
      <p:sp>
        <p:nvSpPr>
          <p:cNvPr id="3" name="Slide Number Placeholder 2"/>
          <p:cNvSpPr>
            <a:spLocks noGrp="1"/>
          </p:cNvSpPr>
          <p:nvPr>
            <p:ph type="sldNum" sz="quarter" idx="12"/>
          </p:nvPr>
        </p:nvSpPr>
        <p:spPr/>
        <p:txBody>
          <a:bodyPr/>
          <a:lstStyle/>
          <a:p>
            <a:fld id="{3E15BD7C-E074-4D4A-84C3-500EE5B9C190}" type="slidenum">
              <a:rPr lang="ru-RU" smtClean="0"/>
              <a:pPr/>
              <a:t>20</a:t>
            </a:fld>
            <a:endParaRPr lang="ru-RU" dirty="0"/>
          </a:p>
        </p:txBody>
      </p:sp>
      <p:pic>
        <p:nvPicPr>
          <p:cNvPr id="56" name="Picture 2" descr="http://www.tcpipguide.com/free/diagrams/pppch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838200"/>
            <a:ext cx="7742476" cy="601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6198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PPP CHAP Frame </a:t>
            </a:r>
            <a:r>
              <a:rPr lang="en-US" smtClean="0"/>
              <a:t>Types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21</a:t>
            </a:fld>
            <a:endParaRPr lang="ru-RU" dirty="0"/>
          </a:p>
        </p:txBody>
      </p:sp>
      <p:pic>
        <p:nvPicPr>
          <p:cNvPr id="7170" name="Picture 2" descr="http://etutorials.org/shared/images/tutorials/tutorial_57/02fig1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620000" cy="559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7977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CHAP: Xác thực 3 bước, 2 chiều</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22</a:t>
            </a:fld>
            <a:endParaRPr lang="ru-RU" dirty="0"/>
          </a:p>
        </p:txBody>
      </p:sp>
      <p:pic>
        <p:nvPicPr>
          <p:cNvPr id="4" name="Picture 3"/>
          <p:cNvPicPr>
            <a:picLocks noChangeAspect="1"/>
          </p:cNvPicPr>
          <p:nvPr/>
        </p:nvPicPr>
        <p:blipFill>
          <a:blip r:embed="rId3"/>
          <a:stretch>
            <a:fillRect/>
          </a:stretch>
        </p:blipFill>
        <p:spPr>
          <a:xfrm>
            <a:off x="1555" y="1242230"/>
            <a:ext cx="9142445" cy="4286096"/>
          </a:xfrm>
          <a:prstGeom prst="rect">
            <a:avLst/>
          </a:prstGeom>
        </p:spPr>
      </p:pic>
    </p:spTree>
    <p:extLst>
      <p:ext uri="{BB962C8B-B14F-4D97-AF65-F5344CB8AC3E}">
        <p14:creationId xmlns:p14="http://schemas.microsoft.com/office/powerpoint/2010/main" val="24569281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CHAP: Challenge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23</a:t>
            </a:fld>
            <a:endParaRPr lang="ru-RU" dirty="0"/>
          </a:p>
        </p:txBody>
      </p:sp>
      <p:pic>
        <p:nvPicPr>
          <p:cNvPr id="5" name="Picture 4"/>
          <p:cNvPicPr>
            <a:picLocks noChangeAspect="1"/>
          </p:cNvPicPr>
          <p:nvPr/>
        </p:nvPicPr>
        <p:blipFill>
          <a:blip r:embed="rId2"/>
          <a:stretch>
            <a:fillRect/>
          </a:stretch>
        </p:blipFill>
        <p:spPr>
          <a:xfrm>
            <a:off x="43213" y="769776"/>
            <a:ext cx="9024587" cy="4716624"/>
          </a:xfrm>
          <a:prstGeom prst="rect">
            <a:avLst/>
          </a:prstGeom>
        </p:spPr>
      </p:pic>
      <p:sp>
        <p:nvSpPr>
          <p:cNvPr id="6" name="Rounded Rectangular Callout 5"/>
          <p:cNvSpPr/>
          <p:nvPr/>
        </p:nvSpPr>
        <p:spPr>
          <a:xfrm>
            <a:off x="1295400" y="5715000"/>
            <a:ext cx="6172200" cy="1143000"/>
          </a:xfrm>
          <a:prstGeom prst="wedgeRoundRectCallout">
            <a:avLst>
              <a:gd name="adj1" fmla="val 10686"/>
              <a:gd name="adj2" fmla="val -16261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Giải thích đại lượng này!</a:t>
            </a:r>
            <a:endParaRPr lang="en-US" sz="2400"/>
          </a:p>
        </p:txBody>
      </p:sp>
    </p:spTree>
    <p:extLst>
      <p:ext uri="{BB962C8B-B14F-4D97-AF65-F5344CB8AC3E}">
        <p14:creationId xmlns:p14="http://schemas.microsoft.com/office/powerpoint/2010/main" val="1182973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CHAP: Response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24</a:t>
            </a:fld>
            <a:endParaRPr lang="ru-RU" dirty="0"/>
          </a:p>
        </p:txBody>
      </p:sp>
      <p:pic>
        <p:nvPicPr>
          <p:cNvPr id="4" name="Picture 3"/>
          <p:cNvPicPr>
            <a:picLocks noChangeAspect="1"/>
          </p:cNvPicPr>
          <p:nvPr/>
        </p:nvPicPr>
        <p:blipFill>
          <a:blip r:embed="rId2"/>
          <a:stretch>
            <a:fillRect/>
          </a:stretch>
        </p:blipFill>
        <p:spPr>
          <a:xfrm>
            <a:off x="0" y="990600"/>
            <a:ext cx="9144000" cy="4752135"/>
          </a:xfrm>
          <a:prstGeom prst="rect">
            <a:avLst/>
          </a:prstGeom>
        </p:spPr>
      </p:pic>
      <p:sp>
        <p:nvSpPr>
          <p:cNvPr id="5" name="Rounded Rectangular Callout 4"/>
          <p:cNvSpPr/>
          <p:nvPr/>
        </p:nvSpPr>
        <p:spPr>
          <a:xfrm>
            <a:off x="1295400" y="5715000"/>
            <a:ext cx="6172200" cy="1143000"/>
          </a:xfrm>
          <a:prstGeom prst="wedgeRoundRectCallout">
            <a:avLst>
              <a:gd name="adj1" fmla="val 11291"/>
              <a:gd name="adj2" fmla="val -14139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Giải thích đại lượng này!</a:t>
            </a:r>
            <a:endParaRPr lang="en-US" sz="2400"/>
          </a:p>
        </p:txBody>
      </p:sp>
    </p:spTree>
    <p:extLst>
      <p:ext uri="{BB962C8B-B14F-4D97-AF65-F5344CB8AC3E}">
        <p14:creationId xmlns:p14="http://schemas.microsoft.com/office/powerpoint/2010/main" val="10856584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CHAP: Success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25</a:t>
            </a:fld>
            <a:endParaRPr lang="ru-RU" dirty="0"/>
          </a:p>
        </p:txBody>
      </p:sp>
      <p:pic>
        <p:nvPicPr>
          <p:cNvPr id="5" name="Picture 4"/>
          <p:cNvPicPr>
            <a:picLocks noChangeAspect="1"/>
          </p:cNvPicPr>
          <p:nvPr/>
        </p:nvPicPr>
        <p:blipFill>
          <a:blip r:embed="rId2"/>
          <a:stretch>
            <a:fillRect/>
          </a:stretch>
        </p:blipFill>
        <p:spPr>
          <a:xfrm>
            <a:off x="4665" y="1066800"/>
            <a:ext cx="9139335" cy="5125043"/>
          </a:xfrm>
          <a:prstGeom prst="rect">
            <a:avLst/>
          </a:prstGeom>
        </p:spPr>
      </p:pic>
    </p:spTree>
    <p:extLst>
      <p:ext uri="{BB962C8B-B14F-4D97-AF65-F5344CB8AC3E}">
        <p14:creationId xmlns:p14="http://schemas.microsoft.com/office/powerpoint/2010/main" val="29360189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05764518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33544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en-US"/>
              <a:t>Mục tiêu: xác thực hai chiều trong mô hình client-server</a:t>
            </a:r>
          </a:p>
          <a:p>
            <a:pPr>
              <a:buFont typeface="Wingdings" panose="05000000000000000000" pitchFamily="2" charset="2"/>
              <a:buChar char="q"/>
            </a:pPr>
            <a:r>
              <a:rPr lang="en-US"/>
              <a:t>Dựa trên giao thức Needham-Schroeder</a:t>
            </a:r>
          </a:p>
          <a:p>
            <a:pPr>
              <a:buFont typeface="Wingdings" panose="05000000000000000000" pitchFamily="2" charset="2"/>
              <a:buChar char="q"/>
            </a:pPr>
            <a:r>
              <a:rPr lang="en-US"/>
              <a:t>Sử dụng mật mã đối xứng; có bên thứ ba tin cậy là “Trung tâm phân phối khóa” (Key Distribution Center). </a:t>
            </a:r>
          </a:p>
          <a:p>
            <a:pPr>
              <a:buFont typeface="Wingdings" panose="05000000000000000000" pitchFamily="2" charset="2"/>
              <a:buChar char="q"/>
            </a:pPr>
            <a:r>
              <a:rPr lang="en-US" smtClean="0"/>
              <a:t>Là giao thức Single Sign-On (SSO)</a:t>
            </a:r>
          </a:p>
          <a:p>
            <a:pPr>
              <a:buFont typeface="Wingdings" panose="05000000000000000000" pitchFamily="2" charset="2"/>
              <a:buChar char="q"/>
            </a:pPr>
            <a:r>
              <a:rPr lang="en-US" smtClean="0"/>
              <a:t>Có nhiều phiên bản: 1, 2, 3 và 4, 5</a:t>
            </a:r>
            <a:endParaRPr lang="en-US"/>
          </a:p>
        </p:txBody>
      </p:sp>
      <p:sp>
        <p:nvSpPr>
          <p:cNvPr id="3" name="Title 2"/>
          <p:cNvSpPr>
            <a:spLocks noGrp="1"/>
          </p:cNvSpPr>
          <p:nvPr>
            <p:ph type="title"/>
          </p:nvPr>
        </p:nvSpPr>
        <p:spPr/>
        <p:txBody>
          <a:bodyPr/>
          <a:lstStyle/>
          <a:p>
            <a:r>
              <a:rPr lang="en-US" smtClean="0"/>
              <a:t>Thông tin chung về Kerberos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spTree>
    <p:extLst>
      <p:ext uri="{BB962C8B-B14F-4D97-AF65-F5344CB8AC3E}">
        <p14:creationId xmlns:p14="http://schemas.microsoft.com/office/powerpoint/2010/main" val="38552198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a:t>Điều </a:t>
            </a:r>
            <a:r>
              <a:rPr lang="en-US" b="1" smtClean="0"/>
              <a:t>kiện ban đầu: </a:t>
            </a:r>
            <a:endParaRPr lang="en-US" b="1"/>
          </a:p>
          <a:p>
            <a:r>
              <a:rPr lang="en-US" smtClean="0"/>
              <a:t>Alice và Bob cùng tin tưởng Sandy</a:t>
            </a:r>
          </a:p>
          <a:p>
            <a:r>
              <a:rPr lang="en-US" smtClean="0"/>
              <a:t>Alice </a:t>
            </a:r>
            <a:r>
              <a:rPr lang="en-US"/>
              <a:t>và </a:t>
            </a:r>
            <a:r>
              <a:rPr lang="en-US" smtClean="0"/>
              <a:t>Sandy </a:t>
            </a:r>
            <a:r>
              <a:rPr lang="en-US"/>
              <a:t>chia sẻ khóa </a:t>
            </a:r>
            <a:r>
              <a:rPr lang="en-US" smtClean="0"/>
              <a:t>K</a:t>
            </a:r>
            <a:r>
              <a:rPr lang="en-US" baseline="-25000" smtClean="0"/>
              <a:t>AS</a:t>
            </a:r>
            <a:r>
              <a:rPr lang="en-US" smtClean="0"/>
              <a:t>; </a:t>
            </a:r>
            <a:endParaRPr lang="en-US"/>
          </a:p>
          <a:p>
            <a:r>
              <a:rPr lang="en-US"/>
              <a:t>Bob và </a:t>
            </a:r>
            <a:r>
              <a:rPr lang="en-US" smtClean="0"/>
              <a:t>Sandy </a:t>
            </a:r>
            <a:r>
              <a:rPr lang="en-US"/>
              <a:t>chia sẻ </a:t>
            </a:r>
            <a:r>
              <a:rPr lang="en-US" smtClean="0"/>
              <a:t>K</a:t>
            </a:r>
            <a:r>
              <a:rPr lang="en-US" baseline="-25000" smtClean="0"/>
              <a:t>BS</a:t>
            </a:r>
            <a:r>
              <a:rPr lang="en-US" smtClean="0"/>
              <a:t>;</a:t>
            </a:r>
            <a:endParaRPr lang="en-US"/>
          </a:p>
          <a:p>
            <a:pPr>
              <a:buFont typeface="Wingdings" panose="05000000000000000000" pitchFamily="2" charset="2"/>
              <a:buChar char="q"/>
            </a:pPr>
            <a:r>
              <a:rPr lang="en-US" b="1"/>
              <a:t>Yêu cầu:</a:t>
            </a:r>
          </a:p>
          <a:p>
            <a:r>
              <a:rPr lang="en-US"/>
              <a:t>Alice và </a:t>
            </a:r>
            <a:r>
              <a:rPr lang="en-US" smtClean="0"/>
              <a:t>Bob</a:t>
            </a:r>
            <a:r>
              <a:rPr lang="vi-VN" smtClean="0"/>
              <a:t> xác thực lẫn nhau, đồng thời</a:t>
            </a:r>
            <a:r>
              <a:rPr lang="en-US" smtClean="0"/>
              <a:t> </a:t>
            </a:r>
            <a:r>
              <a:rPr lang="en-US"/>
              <a:t>thiết lập khóa chia sẻ </a:t>
            </a:r>
            <a:r>
              <a:rPr lang="en-US" smtClean="0"/>
              <a:t>K</a:t>
            </a:r>
            <a:endParaRPr lang="en-US"/>
          </a:p>
        </p:txBody>
      </p:sp>
      <p:sp>
        <p:nvSpPr>
          <p:cNvPr id="3" name="Title 2"/>
          <p:cNvSpPr>
            <a:spLocks noGrp="1"/>
          </p:cNvSpPr>
          <p:nvPr>
            <p:ph type="title"/>
          </p:nvPr>
        </p:nvSpPr>
        <p:spPr/>
        <p:txBody>
          <a:bodyPr/>
          <a:lstStyle/>
          <a:p>
            <a:r>
              <a:rPr lang="en-US"/>
              <a:t>Giao thức Needham-Schroeder</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spTree>
    <p:extLst>
      <p:ext uri="{BB962C8B-B14F-4D97-AF65-F5344CB8AC3E}">
        <p14:creationId xmlns:p14="http://schemas.microsoft.com/office/powerpoint/2010/main" val="17946477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45720" indent="0">
              <a:spcBef>
                <a:spcPts val="1200"/>
              </a:spcBef>
              <a:spcAft>
                <a:spcPts val="1200"/>
              </a:spcAft>
              <a:buNone/>
            </a:pPr>
            <a:r>
              <a:rPr lang="vi-VN"/>
              <a:t>1. A </a:t>
            </a:r>
            <a:r>
              <a:rPr lang="vi-VN">
                <a:sym typeface="Symbol"/>
              </a:rPr>
              <a:t> </a:t>
            </a:r>
            <a:r>
              <a:rPr lang="vi-VN" smtClean="0">
                <a:sym typeface="Symbol"/>
              </a:rPr>
              <a:t>S:</a:t>
            </a:r>
            <a:r>
              <a:rPr lang="en-US">
                <a:sym typeface="Symbol"/>
              </a:rPr>
              <a:t> </a:t>
            </a:r>
            <a:r>
              <a:rPr lang="vi-VN" smtClean="0">
                <a:sym typeface="Symbol"/>
              </a:rPr>
              <a:t>Alice</a:t>
            </a:r>
            <a:r>
              <a:rPr lang="vi-VN">
                <a:sym typeface="Symbol"/>
              </a:rPr>
              <a:t>, Bob</a:t>
            </a:r>
          </a:p>
          <a:p>
            <a:pPr marL="45720" indent="0">
              <a:spcBef>
                <a:spcPts val="1200"/>
              </a:spcBef>
              <a:spcAft>
                <a:spcPts val="1200"/>
              </a:spcAft>
              <a:buNone/>
            </a:pPr>
            <a:r>
              <a:rPr lang="vi-VN"/>
              <a:t>2. S </a:t>
            </a:r>
            <a:r>
              <a:rPr lang="vi-VN">
                <a:sym typeface="Symbol"/>
              </a:rPr>
              <a:t> A</a:t>
            </a:r>
            <a:r>
              <a:rPr lang="vi-VN" smtClean="0">
                <a:sym typeface="Symbol"/>
              </a:rPr>
              <a:t>:</a:t>
            </a:r>
            <a:r>
              <a:rPr lang="en-US">
                <a:sym typeface="Symbol"/>
              </a:rPr>
              <a:t> </a:t>
            </a:r>
            <a:r>
              <a:rPr lang="vi-VN" smtClean="0">
                <a:sym typeface="Symbol"/>
              </a:rPr>
              <a:t>{</a:t>
            </a:r>
            <a:r>
              <a:rPr lang="vi-VN">
                <a:sym typeface="Symbol"/>
              </a:rPr>
              <a:t>T</a:t>
            </a:r>
            <a:r>
              <a:rPr lang="vi-VN" baseline="-25000">
                <a:sym typeface="Symbol"/>
              </a:rPr>
              <a:t>S</a:t>
            </a:r>
            <a:r>
              <a:rPr lang="vi-VN">
                <a:sym typeface="Symbol"/>
              </a:rPr>
              <a:t>, L, K, Bob, </a:t>
            </a:r>
            <a:endParaRPr lang="en-US" smtClean="0">
              <a:sym typeface="Symbol"/>
            </a:endParaRPr>
          </a:p>
          <a:p>
            <a:pPr marL="45720" indent="0">
              <a:spcBef>
                <a:spcPts val="1200"/>
              </a:spcBef>
              <a:spcAft>
                <a:spcPts val="1200"/>
              </a:spcAft>
              <a:buNone/>
            </a:pPr>
            <a:r>
              <a:rPr lang="en-US">
                <a:sym typeface="Symbol"/>
              </a:rPr>
              <a:t>	</a:t>
            </a:r>
            <a:r>
              <a:rPr lang="en-US" smtClean="0">
                <a:sym typeface="Symbol"/>
              </a:rPr>
              <a:t>			</a:t>
            </a:r>
            <a:r>
              <a:rPr lang="vi-VN" smtClean="0">
                <a:solidFill>
                  <a:srgbClr val="FF00FF"/>
                </a:solidFill>
                <a:sym typeface="Symbol"/>
              </a:rPr>
              <a:t>{</a:t>
            </a:r>
            <a:r>
              <a:rPr lang="vi-VN">
                <a:solidFill>
                  <a:srgbClr val="FF00FF"/>
                </a:solidFill>
                <a:sym typeface="Symbol"/>
              </a:rPr>
              <a:t>T</a:t>
            </a:r>
            <a:r>
              <a:rPr lang="vi-VN" baseline="-25000">
                <a:solidFill>
                  <a:srgbClr val="FF00FF"/>
                </a:solidFill>
                <a:sym typeface="Symbol"/>
              </a:rPr>
              <a:t>S</a:t>
            </a:r>
            <a:r>
              <a:rPr lang="vi-VN">
                <a:solidFill>
                  <a:srgbClr val="FF00FF"/>
                </a:solidFill>
                <a:sym typeface="Symbol"/>
              </a:rPr>
              <a:t>, L, K, Alice}K</a:t>
            </a:r>
            <a:r>
              <a:rPr lang="vi-VN" baseline="-25000">
                <a:solidFill>
                  <a:srgbClr val="FF00FF"/>
                </a:solidFill>
                <a:sym typeface="Symbol"/>
              </a:rPr>
              <a:t>BS</a:t>
            </a:r>
            <a:r>
              <a:rPr lang="vi-VN">
                <a:sym typeface="Symbol"/>
              </a:rPr>
              <a:t>}</a:t>
            </a:r>
            <a:r>
              <a:rPr lang="vi-VN">
                <a:solidFill>
                  <a:srgbClr val="00B050"/>
                </a:solidFill>
                <a:sym typeface="Symbol"/>
              </a:rPr>
              <a:t>K</a:t>
            </a:r>
            <a:r>
              <a:rPr lang="vi-VN" baseline="-25000">
                <a:solidFill>
                  <a:srgbClr val="00B050"/>
                </a:solidFill>
                <a:sym typeface="Symbol"/>
              </a:rPr>
              <a:t>AS</a:t>
            </a:r>
            <a:endParaRPr lang="vi-VN">
              <a:solidFill>
                <a:srgbClr val="00B050"/>
              </a:solidFill>
              <a:sym typeface="Symbol"/>
            </a:endParaRPr>
          </a:p>
          <a:p>
            <a:pPr marL="45720" indent="0">
              <a:spcBef>
                <a:spcPts val="1200"/>
              </a:spcBef>
              <a:spcAft>
                <a:spcPts val="1200"/>
              </a:spcAft>
              <a:buNone/>
            </a:pPr>
            <a:r>
              <a:rPr lang="vi-VN">
                <a:sym typeface="Symbol"/>
              </a:rPr>
              <a:t>3. A  B: {T</a:t>
            </a:r>
            <a:r>
              <a:rPr lang="vi-VN" baseline="-25000">
                <a:sym typeface="Symbol"/>
              </a:rPr>
              <a:t>S</a:t>
            </a:r>
            <a:r>
              <a:rPr lang="vi-VN">
                <a:sym typeface="Symbol"/>
              </a:rPr>
              <a:t>, L, K, Alice}K</a:t>
            </a:r>
            <a:r>
              <a:rPr lang="vi-VN" baseline="-25000">
                <a:sym typeface="Symbol"/>
              </a:rPr>
              <a:t>BS</a:t>
            </a:r>
            <a:r>
              <a:rPr lang="vi-VN">
                <a:sym typeface="Symbol"/>
              </a:rPr>
              <a:t>, {Alice, T</a:t>
            </a:r>
            <a:r>
              <a:rPr lang="vi-VN" baseline="-25000">
                <a:sym typeface="Symbol"/>
              </a:rPr>
              <a:t>A</a:t>
            </a:r>
            <a:r>
              <a:rPr lang="vi-VN">
                <a:sym typeface="Symbol"/>
              </a:rPr>
              <a:t>}</a:t>
            </a:r>
            <a:r>
              <a:rPr lang="vi-VN">
                <a:solidFill>
                  <a:srgbClr val="00B050"/>
                </a:solidFill>
                <a:sym typeface="Symbol"/>
              </a:rPr>
              <a:t>K</a:t>
            </a:r>
          </a:p>
          <a:p>
            <a:pPr marL="45720" indent="0">
              <a:spcBef>
                <a:spcPts val="1200"/>
              </a:spcBef>
              <a:spcAft>
                <a:spcPts val="1200"/>
              </a:spcAft>
              <a:buNone/>
            </a:pPr>
            <a:r>
              <a:rPr lang="vi-VN">
                <a:sym typeface="Symbol"/>
              </a:rPr>
              <a:t>4. B  A: {</a:t>
            </a:r>
            <a:r>
              <a:rPr lang="vi-VN" smtClean="0">
                <a:sym typeface="Symbol"/>
              </a:rPr>
              <a:t>T</a:t>
            </a:r>
            <a:r>
              <a:rPr lang="vi-VN" baseline="-25000" smtClean="0">
                <a:sym typeface="Symbol"/>
              </a:rPr>
              <a:t>A</a:t>
            </a:r>
            <a:r>
              <a:rPr lang="vi-VN" smtClean="0">
                <a:sym typeface="Symbol"/>
              </a:rPr>
              <a:t>+1}</a:t>
            </a:r>
            <a:r>
              <a:rPr lang="vi-VN" smtClean="0">
                <a:solidFill>
                  <a:srgbClr val="00B050"/>
                </a:solidFill>
                <a:sym typeface="Symbol"/>
              </a:rPr>
              <a:t>K</a:t>
            </a:r>
            <a:endParaRPr lang="en-US"/>
          </a:p>
        </p:txBody>
      </p:sp>
      <p:sp>
        <p:nvSpPr>
          <p:cNvPr id="3" name="Title 2"/>
          <p:cNvSpPr>
            <a:spLocks noGrp="1"/>
          </p:cNvSpPr>
          <p:nvPr>
            <p:ph type="title"/>
          </p:nvPr>
        </p:nvSpPr>
        <p:spPr/>
        <p:txBody>
          <a:bodyPr/>
          <a:lstStyle/>
          <a:p>
            <a:r>
              <a:rPr lang="en-US"/>
              <a:t>Giao thức Needham-Schroeder</a:t>
            </a:r>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spTree>
    <p:extLst>
      <p:ext uri="{BB962C8B-B14F-4D97-AF65-F5344CB8AC3E}">
        <p14:creationId xmlns:p14="http://schemas.microsoft.com/office/powerpoint/2010/main" val="21202663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buFont typeface="Wingdings" panose="05000000000000000000" pitchFamily="2" charset="2"/>
              <a:buChar char="q"/>
            </a:pPr>
            <a:r>
              <a:rPr lang="vi-VN" b="1" smtClean="0"/>
              <a:t>Kiến thức</a:t>
            </a:r>
          </a:p>
          <a:p>
            <a:pPr lvl="1">
              <a:buFont typeface="Wingdings" panose="05000000000000000000" pitchFamily="2" charset="2"/>
              <a:buChar char="§"/>
            </a:pPr>
            <a:r>
              <a:rPr lang="en-US" smtClean="0"/>
              <a:t>H</a:t>
            </a:r>
            <a:r>
              <a:rPr lang="vi-VN" smtClean="0"/>
              <a:t>iểu được hoạt động của một số giao thức xác thực thường gặp</a:t>
            </a:r>
          </a:p>
          <a:p>
            <a:pPr lvl="1">
              <a:buFont typeface="Wingdings" panose="05000000000000000000" pitchFamily="2" charset="2"/>
              <a:buChar char="§"/>
            </a:pPr>
            <a:r>
              <a:rPr lang="en-US" smtClean="0"/>
              <a:t>H</a:t>
            </a:r>
            <a:r>
              <a:rPr lang="vi-VN" smtClean="0"/>
              <a:t>iểu được cơ chế xác thực qua bên thứ ba tin cậy nói chung, SSO nói riêng</a:t>
            </a:r>
          </a:p>
          <a:p>
            <a:pPr lvl="1">
              <a:buFont typeface="Wingdings" panose="05000000000000000000" pitchFamily="2" charset="2"/>
              <a:buChar char="§"/>
            </a:pPr>
            <a:r>
              <a:rPr lang="en-US" smtClean="0"/>
              <a:t>H</a:t>
            </a:r>
            <a:r>
              <a:rPr lang="vi-VN" smtClean="0"/>
              <a:t>iểu được ý nghĩa của tính năng khả mở rộng của giao thức xác thực</a:t>
            </a:r>
          </a:p>
          <a:p>
            <a:pPr>
              <a:buFont typeface="Wingdings" panose="05000000000000000000" pitchFamily="2" charset="2"/>
              <a:buChar char="q"/>
            </a:pPr>
            <a:r>
              <a:rPr lang="vi-VN" b="1" smtClean="0"/>
              <a:t>Kỹ năng</a:t>
            </a:r>
          </a:p>
          <a:p>
            <a:pPr lvl="1">
              <a:buFont typeface="Wingdings" panose="05000000000000000000" pitchFamily="2" charset="2"/>
              <a:buChar char="§"/>
            </a:pPr>
            <a:r>
              <a:rPr lang="vi-VN" smtClean="0"/>
              <a:t>Phân tích cơ chế xác thực của các giao thức</a:t>
            </a:r>
          </a:p>
          <a:p>
            <a:pPr lvl="1">
              <a:buFont typeface="Wingdings" panose="05000000000000000000" pitchFamily="2" charset="2"/>
              <a:buChar char="§"/>
            </a:pPr>
            <a:r>
              <a:rPr lang="vi-VN" smtClean="0"/>
              <a:t>Phân tích hoạt động của giao thức qua việc chặn thu lưu lượng mạng</a:t>
            </a:r>
          </a:p>
        </p:txBody>
      </p:sp>
      <p:sp>
        <p:nvSpPr>
          <p:cNvPr id="3" name="Title 2"/>
          <p:cNvSpPr>
            <a:spLocks noGrp="1"/>
          </p:cNvSpPr>
          <p:nvPr>
            <p:ph type="title"/>
          </p:nvPr>
        </p:nvSpPr>
        <p:spPr/>
        <p:txBody>
          <a:bodyPr/>
          <a:lstStyle/>
          <a:p>
            <a:r>
              <a:rPr lang="vi-VN" smtClean="0"/>
              <a:t>Mục tiêu bài học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dirty="0"/>
          </a:p>
        </p:txBody>
      </p:sp>
    </p:spTree>
    <p:extLst>
      <p:ext uri="{BB962C8B-B14F-4D97-AF65-F5344CB8AC3E}">
        <p14:creationId xmlns:p14="http://schemas.microsoft.com/office/powerpoint/2010/main" val="3422083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anose="05000000000000000000" pitchFamily="2" charset="2"/>
              <a:buChar char="q"/>
            </a:pPr>
            <a:r>
              <a:rPr lang="en-US" b="1" smtClean="0"/>
              <a:t>Từ viết tắt</a:t>
            </a:r>
          </a:p>
          <a:p>
            <a:r>
              <a:rPr lang="en-US" smtClean="0"/>
              <a:t>AS: </a:t>
            </a:r>
            <a:r>
              <a:rPr lang="en-US"/>
              <a:t>Authentication Server</a:t>
            </a:r>
          </a:p>
          <a:p>
            <a:r>
              <a:rPr lang="en-US" smtClean="0"/>
              <a:t>TGS: </a:t>
            </a:r>
            <a:r>
              <a:rPr lang="en-US"/>
              <a:t>Ticket Granting </a:t>
            </a:r>
            <a:r>
              <a:rPr lang="en-US" smtClean="0"/>
              <a:t>Server</a:t>
            </a:r>
          </a:p>
          <a:p>
            <a:r>
              <a:rPr lang="en-US" smtClean="0"/>
              <a:t>KDC (= AS+TGS): Key Distribution Center</a:t>
            </a:r>
            <a:endParaRPr lang="en-US"/>
          </a:p>
          <a:p>
            <a:r>
              <a:rPr lang="en-US" smtClean="0"/>
              <a:t>SS: </a:t>
            </a:r>
            <a:r>
              <a:rPr lang="en-US"/>
              <a:t>Service Server</a:t>
            </a:r>
          </a:p>
          <a:p>
            <a:r>
              <a:rPr lang="en-US" smtClean="0"/>
              <a:t>TGT: </a:t>
            </a:r>
            <a:r>
              <a:rPr lang="en-US"/>
              <a:t>Ticket Granting </a:t>
            </a:r>
            <a:r>
              <a:rPr lang="en-US" smtClean="0"/>
              <a:t>Ticket</a:t>
            </a:r>
          </a:p>
          <a:p>
            <a:r>
              <a:rPr lang="en-US" smtClean="0"/>
              <a:t>ST: Service Ticket</a:t>
            </a:r>
            <a:endParaRPr lang="en-US"/>
          </a:p>
        </p:txBody>
      </p:sp>
      <p:sp>
        <p:nvSpPr>
          <p:cNvPr id="3" name="Title 2"/>
          <p:cNvSpPr>
            <a:spLocks noGrp="1"/>
          </p:cNvSpPr>
          <p:nvPr>
            <p:ph type="title"/>
          </p:nvPr>
        </p:nvSpPr>
        <p:spPr/>
        <p:txBody>
          <a:bodyPr/>
          <a:lstStyle/>
          <a:p>
            <a:r>
              <a:rPr lang="en-US" smtClean="0"/>
              <a:t>Giao thức Kerberos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spTree>
    <p:extLst>
      <p:ext uri="{BB962C8B-B14F-4D97-AF65-F5344CB8AC3E}">
        <p14:creationId xmlns:p14="http://schemas.microsoft.com/office/powerpoint/2010/main" val="33904967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spTree>
    <p:extLst>
      <p:ext uri="{BB962C8B-B14F-4D97-AF65-F5344CB8AC3E}">
        <p14:creationId xmlns:p14="http://schemas.microsoft.com/office/powerpoint/2010/main" val="2352604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32</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452839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sp>
        <p:nvSpPr>
          <p:cNvPr id="10" name="Rounded Rectangular Callout 9"/>
          <p:cNvSpPr/>
          <p:nvPr/>
        </p:nvSpPr>
        <p:spPr>
          <a:xfrm>
            <a:off x="305797" y="5487333"/>
            <a:ext cx="3934281" cy="1311086"/>
          </a:xfrm>
          <a:prstGeom prst="wedgeRoundRectCallout">
            <a:avLst>
              <a:gd name="adj1" fmla="val -3104"/>
              <a:gd name="adj2" fmla="val -176767"/>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Client yêu cầu truy cập</a:t>
            </a:r>
            <a:endParaRPr lang="en-US" sz="3600"/>
          </a:p>
        </p:txBody>
      </p:sp>
    </p:spTree>
    <p:extLst>
      <p:ext uri="{BB962C8B-B14F-4D97-AF65-F5344CB8AC3E}">
        <p14:creationId xmlns:p14="http://schemas.microsoft.com/office/powerpoint/2010/main" val="361557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sp>
        <p:nvSpPr>
          <p:cNvPr id="39" name="Rounded Rectangular Callout 38"/>
          <p:cNvSpPr/>
          <p:nvPr/>
        </p:nvSpPr>
        <p:spPr>
          <a:xfrm>
            <a:off x="2922280" y="5487333"/>
            <a:ext cx="4850120" cy="1311086"/>
          </a:xfrm>
          <a:prstGeom prst="wedgeRoundRectCallout">
            <a:avLst>
              <a:gd name="adj1" fmla="val -50327"/>
              <a:gd name="adj2" fmla="val -186730"/>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KDC cấp một phiếu truy cập (TGT)</a:t>
            </a:r>
            <a:endParaRPr lang="en-US" sz="3600"/>
          </a:p>
        </p:txBody>
      </p:sp>
    </p:spTree>
    <p:extLst>
      <p:ext uri="{BB962C8B-B14F-4D97-AF65-F5344CB8AC3E}">
        <p14:creationId xmlns:p14="http://schemas.microsoft.com/office/powerpoint/2010/main" val="3768072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grpSp>
        <p:nvGrpSpPr>
          <p:cNvPr id="6" name="Group 5"/>
          <p:cNvGrpSpPr/>
          <p:nvPr/>
        </p:nvGrpSpPr>
        <p:grpSpPr>
          <a:xfrm>
            <a:off x="3276601" y="2017711"/>
            <a:ext cx="1676400" cy="1802983"/>
            <a:chOff x="3276601" y="2017711"/>
            <a:chExt cx="1676400" cy="1802983"/>
          </a:xfrm>
        </p:grpSpPr>
        <p:sp>
          <p:nvSpPr>
            <p:cNvPr id="67" name="Line 211"/>
            <p:cNvSpPr>
              <a:spLocks noChangeShapeType="1"/>
            </p:cNvSpPr>
            <p:nvPr/>
          </p:nvSpPr>
          <p:spPr bwMode="auto">
            <a:xfrm flipV="1">
              <a:off x="3276601" y="2017711"/>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8" name="Oval 210"/>
            <p:cNvSpPr>
              <a:spLocks noChangeArrowheads="1"/>
            </p:cNvSpPr>
            <p:nvPr/>
          </p:nvSpPr>
          <p:spPr bwMode="auto">
            <a:xfrm>
              <a:off x="3906837" y="2771777"/>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sp>
        <p:nvSpPr>
          <p:cNvPr id="40" name="Rounded Rectangular Callout 39"/>
          <p:cNvSpPr/>
          <p:nvPr/>
        </p:nvSpPr>
        <p:spPr>
          <a:xfrm>
            <a:off x="2742099" y="5499378"/>
            <a:ext cx="5534819" cy="1311086"/>
          </a:xfrm>
          <a:prstGeom prst="wedgeRoundRectCallout">
            <a:avLst>
              <a:gd name="adj1" fmla="val -25115"/>
              <a:gd name="adj2" fmla="val -225161"/>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Sử dụng TG</a:t>
            </a:r>
            <a:r>
              <a:rPr lang="vi-VN" sz="3600" smtClean="0"/>
              <a:t>T</a:t>
            </a:r>
            <a:r>
              <a:rPr lang="en-US" sz="3600" smtClean="0"/>
              <a:t> để yêu cầu truy cập một dịch vụ cụ thể</a:t>
            </a:r>
            <a:endParaRPr lang="en-US" sz="3600"/>
          </a:p>
        </p:txBody>
      </p:sp>
    </p:spTree>
    <p:extLst>
      <p:ext uri="{BB962C8B-B14F-4D97-AF65-F5344CB8AC3E}">
        <p14:creationId xmlns:p14="http://schemas.microsoft.com/office/powerpoint/2010/main" val="100209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down)">
                                      <p:cBhvr>
                                        <p:cTn id="1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grpSp>
        <p:nvGrpSpPr>
          <p:cNvPr id="6" name="Group 5"/>
          <p:cNvGrpSpPr/>
          <p:nvPr/>
        </p:nvGrpSpPr>
        <p:grpSpPr>
          <a:xfrm>
            <a:off x="3276601" y="2017711"/>
            <a:ext cx="1676400" cy="1802983"/>
            <a:chOff x="3276601" y="2017711"/>
            <a:chExt cx="1676400" cy="1802983"/>
          </a:xfrm>
        </p:grpSpPr>
        <p:sp>
          <p:nvSpPr>
            <p:cNvPr id="67" name="Line 211"/>
            <p:cNvSpPr>
              <a:spLocks noChangeShapeType="1"/>
            </p:cNvSpPr>
            <p:nvPr/>
          </p:nvSpPr>
          <p:spPr bwMode="auto">
            <a:xfrm flipV="1">
              <a:off x="3276601" y="2017711"/>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8" name="Oval 210"/>
            <p:cNvSpPr>
              <a:spLocks noChangeArrowheads="1"/>
            </p:cNvSpPr>
            <p:nvPr/>
          </p:nvSpPr>
          <p:spPr bwMode="auto">
            <a:xfrm>
              <a:off x="3906837" y="2771777"/>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7" name="Group 6"/>
          <p:cNvGrpSpPr/>
          <p:nvPr/>
        </p:nvGrpSpPr>
        <p:grpSpPr>
          <a:xfrm>
            <a:off x="4306796" y="1826665"/>
            <a:ext cx="510596" cy="2661166"/>
            <a:chOff x="4306796" y="1826665"/>
            <a:chExt cx="510596" cy="2661166"/>
          </a:xfrm>
        </p:grpSpPr>
        <p:sp>
          <p:nvSpPr>
            <p:cNvPr id="69" name="Line 211"/>
            <p:cNvSpPr>
              <a:spLocks noChangeShapeType="1"/>
            </p:cNvSpPr>
            <p:nvPr/>
          </p:nvSpPr>
          <p:spPr bwMode="auto">
            <a:xfrm rot="1929354" flipH="1">
              <a:off x="4306796" y="1826665"/>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0" name="Oval 210"/>
            <p:cNvSpPr>
              <a:spLocks noChangeArrowheads="1"/>
            </p:cNvSpPr>
            <p:nvPr/>
          </p:nvSpPr>
          <p:spPr bwMode="auto">
            <a:xfrm>
              <a:off x="4343400" y="299243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sp>
        <p:nvSpPr>
          <p:cNvPr id="39" name="Rounded Rectangular Callout 38"/>
          <p:cNvSpPr/>
          <p:nvPr/>
        </p:nvSpPr>
        <p:spPr>
          <a:xfrm>
            <a:off x="2742099" y="5499378"/>
            <a:ext cx="5534819" cy="1311086"/>
          </a:xfrm>
          <a:prstGeom prst="wedgeRoundRectCallout">
            <a:avLst>
              <a:gd name="adj1" fmla="val -23092"/>
              <a:gd name="adj2" fmla="val -19669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vi-VN" sz="3600" smtClean="0"/>
              <a:t>Kiểm tra quyền rồi</a:t>
            </a:r>
            <a:br>
              <a:rPr lang="vi-VN" sz="3600" smtClean="0"/>
            </a:br>
            <a:r>
              <a:rPr lang="en-US" sz="3600" smtClean="0"/>
              <a:t>Cấp </a:t>
            </a:r>
            <a:r>
              <a:rPr lang="vi-VN" sz="3600" smtClean="0"/>
              <a:t>vé</a:t>
            </a:r>
            <a:r>
              <a:rPr lang="en-US" sz="3600" smtClean="0"/>
              <a:t> truy cập dịch vụ (ST)</a:t>
            </a:r>
            <a:endParaRPr lang="en-US" sz="3600"/>
          </a:p>
        </p:txBody>
      </p:sp>
    </p:spTree>
    <p:extLst>
      <p:ext uri="{BB962C8B-B14F-4D97-AF65-F5344CB8AC3E}">
        <p14:creationId xmlns:p14="http://schemas.microsoft.com/office/powerpoint/2010/main" val="1262446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grpSp>
        <p:nvGrpSpPr>
          <p:cNvPr id="6" name="Group 5"/>
          <p:cNvGrpSpPr/>
          <p:nvPr/>
        </p:nvGrpSpPr>
        <p:grpSpPr>
          <a:xfrm>
            <a:off x="3276601" y="2017711"/>
            <a:ext cx="1676400" cy="1802983"/>
            <a:chOff x="3276601" y="2017711"/>
            <a:chExt cx="1676400" cy="1802983"/>
          </a:xfrm>
        </p:grpSpPr>
        <p:sp>
          <p:nvSpPr>
            <p:cNvPr id="67" name="Line 211"/>
            <p:cNvSpPr>
              <a:spLocks noChangeShapeType="1"/>
            </p:cNvSpPr>
            <p:nvPr/>
          </p:nvSpPr>
          <p:spPr bwMode="auto">
            <a:xfrm flipV="1">
              <a:off x="3276601" y="2017711"/>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8" name="Oval 210"/>
            <p:cNvSpPr>
              <a:spLocks noChangeArrowheads="1"/>
            </p:cNvSpPr>
            <p:nvPr/>
          </p:nvSpPr>
          <p:spPr bwMode="auto">
            <a:xfrm>
              <a:off x="3906837" y="2771777"/>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7" name="Group 6"/>
          <p:cNvGrpSpPr/>
          <p:nvPr/>
        </p:nvGrpSpPr>
        <p:grpSpPr>
          <a:xfrm>
            <a:off x="4306796" y="1826665"/>
            <a:ext cx="510596" cy="2661166"/>
            <a:chOff x="4306796" y="1826665"/>
            <a:chExt cx="510596" cy="2661166"/>
          </a:xfrm>
        </p:grpSpPr>
        <p:sp>
          <p:nvSpPr>
            <p:cNvPr id="69" name="Line 211"/>
            <p:cNvSpPr>
              <a:spLocks noChangeShapeType="1"/>
            </p:cNvSpPr>
            <p:nvPr/>
          </p:nvSpPr>
          <p:spPr bwMode="auto">
            <a:xfrm rot="1929354" flipH="1">
              <a:off x="4306796" y="1826665"/>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0" name="Oval 210"/>
            <p:cNvSpPr>
              <a:spLocks noChangeArrowheads="1"/>
            </p:cNvSpPr>
            <p:nvPr/>
          </p:nvSpPr>
          <p:spPr bwMode="auto">
            <a:xfrm>
              <a:off x="4343400" y="299243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8" name="Group 7"/>
          <p:cNvGrpSpPr/>
          <p:nvPr/>
        </p:nvGrpSpPr>
        <p:grpSpPr>
          <a:xfrm>
            <a:off x="3886200" y="4287838"/>
            <a:ext cx="2971800" cy="360362"/>
            <a:chOff x="3886200" y="4287838"/>
            <a:chExt cx="2971800" cy="360362"/>
          </a:xfrm>
        </p:grpSpPr>
        <p:sp>
          <p:nvSpPr>
            <p:cNvPr id="73" name="Line 211"/>
            <p:cNvSpPr>
              <a:spLocks noChangeShapeType="1"/>
            </p:cNvSpPr>
            <p:nvPr/>
          </p:nvSpPr>
          <p:spPr bwMode="auto">
            <a:xfrm>
              <a:off x="3886200" y="4440237"/>
              <a:ext cx="2971800" cy="12481"/>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4" name="Oval 210"/>
            <p:cNvSpPr>
              <a:spLocks noChangeArrowheads="1"/>
            </p:cNvSpPr>
            <p:nvPr/>
          </p:nvSpPr>
          <p:spPr bwMode="auto">
            <a:xfrm>
              <a:off x="5181600" y="4287838"/>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5</a:t>
              </a:r>
            </a:p>
          </p:txBody>
        </p:sp>
      </p:grpSp>
      <p:sp>
        <p:nvSpPr>
          <p:cNvPr id="39" name="Rounded Rectangular Callout 38"/>
          <p:cNvSpPr/>
          <p:nvPr/>
        </p:nvSpPr>
        <p:spPr>
          <a:xfrm>
            <a:off x="2742099" y="5499378"/>
            <a:ext cx="4359557" cy="1311086"/>
          </a:xfrm>
          <a:prstGeom prst="wedgeRoundRectCallout">
            <a:avLst>
              <a:gd name="adj1" fmla="val -16686"/>
              <a:gd name="adj2" fmla="val -12410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Sử dụng ST để yêu cầu phục vụ</a:t>
            </a:r>
            <a:endParaRPr lang="en-US" sz="3600"/>
          </a:p>
        </p:txBody>
      </p:sp>
    </p:spTree>
    <p:extLst>
      <p:ext uri="{BB962C8B-B14F-4D97-AF65-F5344CB8AC3E}">
        <p14:creationId xmlns:p14="http://schemas.microsoft.com/office/powerpoint/2010/main" val="882009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Giao thức Kerberos: Nguyên lý chung</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grpSp>
        <p:nvGrpSpPr>
          <p:cNvPr id="42" name="Group 41"/>
          <p:cNvGrpSpPr/>
          <p:nvPr/>
        </p:nvGrpSpPr>
        <p:grpSpPr>
          <a:xfrm>
            <a:off x="63496" y="1023937"/>
            <a:ext cx="6413504" cy="1632883"/>
            <a:chOff x="63496" y="1404937"/>
            <a:chExt cx="6413504" cy="1632883"/>
          </a:xfrm>
        </p:grpSpPr>
        <p:grpSp>
          <p:nvGrpSpPr>
            <p:cNvPr id="43" name="Group 19"/>
            <p:cNvGrpSpPr>
              <a:grpSpLocks/>
            </p:cNvGrpSpPr>
            <p:nvPr/>
          </p:nvGrpSpPr>
          <p:grpSpPr bwMode="auto">
            <a:xfrm>
              <a:off x="1722226" y="1600200"/>
              <a:ext cx="4754774" cy="685800"/>
              <a:chOff x="7086600" y="685800"/>
              <a:chExt cx="1600200" cy="800100"/>
            </a:xfrm>
          </p:grpSpPr>
          <p:sp>
            <p:nvSpPr>
              <p:cNvPr id="48" name="Rounded Rectangle 47"/>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1800" dirty="0">
                  <a:solidFill>
                    <a:srgbClr val="FFFFFF"/>
                  </a:solidFill>
                </a:endParaRPr>
              </a:p>
            </p:txBody>
          </p:sp>
          <p:sp>
            <p:nvSpPr>
              <p:cNvPr id="49" name="Freeform 48"/>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a:p>
            </p:txBody>
          </p:sp>
        </p:grpSp>
        <p:pic>
          <p:nvPicPr>
            <p:cNvPr id="44"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174354"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Group 44"/>
            <p:cNvGrpSpPr/>
            <p:nvPr/>
          </p:nvGrpSpPr>
          <p:grpSpPr>
            <a:xfrm>
              <a:off x="63496" y="1404937"/>
              <a:ext cx="1231904" cy="1632883"/>
              <a:chOff x="63496" y="1404937"/>
              <a:chExt cx="1231904" cy="1632883"/>
            </a:xfrm>
          </p:grpSpPr>
          <p:sp>
            <p:nvSpPr>
              <p:cNvPr id="46" name="Rectangle 45"/>
              <p:cNvSpPr/>
              <p:nvPr/>
            </p:nvSpPr>
            <p:spPr bwMode="auto">
              <a:xfrm>
                <a:off x="305797" y="2514600"/>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47"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96" y="1404937"/>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1" name="Rectangle 28"/>
          <p:cNvSpPr>
            <a:spLocks noChangeAspect="1" noChangeArrowheads="1"/>
          </p:cNvSpPr>
          <p:nvPr/>
        </p:nvSpPr>
        <p:spPr bwMode="auto">
          <a:xfrm>
            <a:off x="2026437" y="3661737"/>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52" name="Rounded Rectangle 32"/>
          <p:cNvSpPr>
            <a:spLocks noChangeArrowheads="1"/>
          </p:cNvSpPr>
          <p:nvPr/>
        </p:nvSpPr>
        <p:spPr bwMode="auto">
          <a:xfrm>
            <a:off x="1771303"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53" name="Rounded Rectangle 33"/>
          <p:cNvSpPr>
            <a:spLocks noChangeArrowheads="1"/>
          </p:cNvSpPr>
          <p:nvPr/>
        </p:nvSpPr>
        <p:spPr bwMode="auto">
          <a:xfrm>
            <a:off x="4240078" y="1295400"/>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54" name="Group 53"/>
          <p:cNvGrpSpPr/>
          <p:nvPr/>
        </p:nvGrpSpPr>
        <p:grpSpPr>
          <a:xfrm>
            <a:off x="2362200" y="4118938"/>
            <a:ext cx="1058552" cy="1368395"/>
            <a:chOff x="1829901" y="4118937"/>
            <a:chExt cx="1058552" cy="1368395"/>
          </a:xfrm>
        </p:grpSpPr>
        <p:sp>
          <p:nvSpPr>
            <p:cNvPr id="55" name="Rectangle 5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56"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7101656" y="2935069"/>
            <a:ext cx="1338764" cy="2554307"/>
            <a:chOff x="6949256" y="3276600"/>
            <a:chExt cx="1338764" cy="2554307"/>
          </a:xfrm>
        </p:grpSpPr>
        <p:sp>
          <p:nvSpPr>
            <p:cNvPr id="58" name="Rectangle 57"/>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59"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p:nvPr/>
        </p:nvGrpSpPr>
        <p:grpSpPr>
          <a:xfrm>
            <a:off x="2057400" y="1981199"/>
            <a:ext cx="360363" cy="1792287"/>
            <a:chOff x="2057400" y="1981199"/>
            <a:chExt cx="360363" cy="1792287"/>
          </a:xfrm>
        </p:grpSpPr>
        <p:sp>
          <p:nvSpPr>
            <p:cNvPr id="60" name="Line 211"/>
            <p:cNvSpPr>
              <a:spLocks noChangeShapeType="1"/>
            </p:cNvSpPr>
            <p:nvPr/>
          </p:nvSpPr>
          <p:spPr bwMode="auto">
            <a:xfrm flipH="1" flipV="1">
              <a:off x="2237581" y="1981199"/>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1" name="Oval 210"/>
            <p:cNvSpPr>
              <a:spLocks noChangeArrowheads="1"/>
            </p:cNvSpPr>
            <p:nvPr/>
          </p:nvSpPr>
          <p:spPr bwMode="auto">
            <a:xfrm>
              <a:off x="2057400" y="2735262"/>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5" name="Group 4"/>
          <p:cNvGrpSpPr/>
          <p:nvPr/>
        </p:nvGrpSpPr>
        <p:grpSpPr>
          <a:xfrm>
            <a:off x="2252587" y="2122287"/>
            <a:ext cx="979024" cy="1557321"/>
            <a:chOff x="2252587" y="2122287"/>
            <a:chExt cx="979024" cy="1557321"/>
          </a:xfrm>
        </p:grpSpPr>
        <p:sp>
          <p:nvSpPr>
            <p:cNvPr id="64" name="Line 211"/>
            <p:cNvSpPr>
              <a:spLocks noChangeShapeType="1"/>
            </p:cNvSpPr>
            <p:nvPr/>
          </p:nvSpPr>
          <p:spPr bwMode="auto">
            <a:xfrm rot="1929354">
              <a:off x="2252587" y="2122287"/>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5" name="Oval 210"/>
            <p:cNvSpPr>
              <a:spLocks noChangeArrowheads="1"/>
            </p:cNvSpPr>
            <p:nvPr/>
          </p:nvSpPr>
          <p:spPr bwMode="auto">
            <a:xfrm>
              <a:off x="2561918" y="2743200"/>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a:t>2</a:t>
              </a:r>
            </a:p>
          </p:txBody>
        </p:sp>
      </p:grpSp>
      <p:grpSp>
        <p:nvGrpSpPr>
          <p:cNvPr id="6" name="Group 5"/>
          <p:cNvGrpSpPr/>
          <p:nvPr/>
        </p:nvGrpSpPr>
        <p:grpSpPr>
          <a:xfrm>
            <a:off x="3276601" y="2017711"/>
            <a:ext cx="1676400" cy="1802983"/>
            <a:chOff x="3276601" y="2017711"/>
            <a:chExt cx="1676400" cy="1802983"/>
          </a:xfrm>
        </p:grpSpPr>
        <p:sp>
          <p:nvSpPr>
            <p:cNvPr id="67" name="Line 211"/>
            <p:cNvSpPr>
              <a:spLocks noChangeShapeType="1"/>
            </p:cNvSpPr>
            <p:nvPr/>
          </p:nvSpPr>
          <p:spPr bwMode="auto">
            <a:xfrm flipV="1">
              <a:off x="3276601" y="2017711"/>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68" name="Oval 210"/>
            <p:cNvSpPr>
              <a:spLocks noChangeArrowheads="1"/>
            </p:cNvSpPr>
            <p:nvPr/>
          </p:nvSpPr>
          <p:spPr bwMode="auto">
            <a:xfrm>
              <a:off x="3906837" y="2771777"/>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7" name="Group 6"/>
          <p:cNvGrpSpPr/>
          <p:nvPr/>
        </p:nvGrpSpPr>
        <p:grpSpPr>
          <a:xfrm>
            <a:off x="4306796" y="1826665"/>
            <a:ext cx="510596" cy="2661166"/>
            <a:chOff x="4306796" y="1826665"/>
            <a:chExt cx="510596" cy="2661166"/>
          </a:xfrm>
        </p:grpSpPr>
        <p:sp>
          <p:nvSpPr>
            <p:cNvPr id="69" name="Line 211"/>
            <p:cNvSpPr>
              <a:spLocks noChangeShapeType="1"/>
            </p:cNvSpPr>
            <p:nvPr/>
          </p:nvSpPr>
          <p:spPr bwMode="auto">
            <a:xfrm rot="1929354" flipH="1">
              <a:off x="4306796" y="1826665"/>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0" name="Oval 210"/>
            <p:cNvSpPr>
              <a:spLocks noChangeArrowheads="1"/>
            </p:cNvSpPr>
            <p:nvPr/>
          </p:nvSpPr>
          <p:spPr bwMode="auto">
            <a:xfrm>
              <a:off x="4343400" y="299243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8" name="Group 7"/>
          <p:cNvGrpSpPr/>
          <p:nvPr/>
        </p:nvGrpSpPr>
        <p:grpSpPr>
          <a:xfrm>
            <a:off x="3886200" y="4287838"/>
            <a:ext cx="2971800" cy="360362"/>
            <a:chOff x="3886200" y="4287838"/>
            <a:chExt cx="2971800" cy="360362"/>
          </a:xfrm>
        </p:grpSpPr>
        <p:sp>
          <p:nvSpPr>
            <p:cNvPr id="73" name="Line 211"/>
            <p:cNvSpPr>
              <a:spLocks noChangeShapeType="1"/>
            </p:cNvSpPr>
            <p:nvPr/>
          </p:nvSpPr>
          <p:spPr bwMode="auto">
            <a:xfrm>
              <a:off x="3886200" y="4440237"/>
              <a:ext cx="2971800" cy="12481"/>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4" name="Oval 210"/>
            <p:cNvSpPr>
              <a:spLocks noChangeArrowheads="1"/>
            </p:cNvSpPr>
            <p:nvPr/>
          </p:nvSpPr>
          <p:spPr bwMode="auto">
            <a:xfrm>
              <a:off x="5181600" y="4287838"/>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5</a:t>
              </a:r>
            </a:p>
          </p:txBody>
        </p:sp>
      </p:grpSp>
      <p:grpSp>
        <p:nvGrpSpPr>
          <p:cNvPr id="9" name="Group 8"/>
          <p:cNvGrpSpPr/>
          <p:nvPr/>
        </p:nvGrpSpPr>
        <p:grpSpPr>
          <a:xfrm>
            <a:off x="4106415" y="4177640"/>
            <a:ext cx="2455169" cy="1535152"/>
            <a:chOff x="4106415" y="4177640"/>
            <a:chExt cx="2455169" cy="1535152"/>
          </a:xfrm>
        </p:grpSpPr>
        <p:sp>
          <p:nvSpPr>
            <p:cNvPr id="75" name="Line 211"/>
            <p:cNvSpPr>
              <a:spLocks noChangeShapeType="1"/>
            </p:cNvSpPr>
            <p:nvPr/>
          </p:nvSpPr>
          <p:spPr bwMode="auto">
            <a:xfrm rot="1929354" flipH="1">
              <a:off x="4106415" y="4177640"/>
              <a:ext cx="2455169" cy="1535152"/>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76" name="Oval 210"/>
            <p:cNvSpPr>
              <a:spLocks noChangeArrowheads="1"/>
            </p:cNvSpPr>
            <p:nvPr/>
          </p:nvSpPr>
          <p:spPr bwMode="auto">
            <a:xfrm>
              <a:off x="5181600" y="474503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6</a:t>
              </a:r>
            </a:p>
          </p:txBody>
        </p:sp>
      </p:grpSp>
      <p:sp>
        <p:nvSpPr>
          <p:cNvPr id="39" name="Rounded Rectangular Callout 38"/>
          <p:cNvSpPr/>
          <p:nvPr/>
        </p:nvSpPr>
        <p:spPr>
          <a:xfrm>
            <a:off x="2742099" y="5499378"/>
            <a:ext cx="4359557" cy="1311086"/>
          </a:xfrm>
          <a:prstGeom prst="wedgeRoundRectCallout">
            <a:avLst>
              <a:gd name="adj1" fmla="val 12422"/>
              <a:gd name="adj2" fmla="val -81404"/>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600" smtClean="0"/>
              <a:t>Đáp ứng yêu cầu</a:t>
            </a:r>
            <a:endParaRPr lang="en-US" sz="3600"/>
          </a:p>
        </p:txBody>
      </p:sp>
    </p:spTree>
    <p:extLst>
      <p:ext uri="{BB962C8B-B14F-4D97-AF65-F5344CB8AC3E}">
        <p14:creationId xmlns:p14="http://schemas.microsoft.com/office/powerpoint/2010/main" val="3176662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Chi tiết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39</a:t>
            </a:fld>
            <a:endParaRPr lang="ru-RU" dirty="0"/>
          </a:p>
        </p:txBody>
      </p:sp>
    </p:spTree>
    <p:extLst>
      <p:ext uri="{BB962C8B-B14F-4D97-AF65-F5344CB8AC3E}">
        <p14:creationId xmlns:p14="http://schemas.microsoft.com/office/powerpoint/2010/main" val="5987473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pPr marL="742950" indent="-742950">
              <a:buFont typeface="+mj-lt"/>
              <a:buAutoNum type="arabicPeriod"/>
            </a:pPr>
            <a:r>
              <a:rPr lang="vi-VN" smtClean="0"/>
              <a:t>Giáo trình "Giao thức an toàn mạng máy tính"// Chương 2 "</a:t>
            </a:r>
            <a:r>
              <a:rPr lang="vi-VN" b="1" smtClean="0"/>
              <a:t>Các giao thức xác thực</a:t>
            </a:r>
            <a:r>
              <a:rPr lang="vi-VN" smtClean="0"/>
              <a:t>"</a:t>
            </a:r>
          </a:p>
          <a:p>
            <a:pPr marL="742950" indent="-742950">
              <a:buFont typeface="+mj-lt"/>
              <a:buAutoNum type="arabicPeriod"/>
            </a:pPr>
            <a:r>
              <a:rPr lang="vi-VN" smtClean="0"/>
              <a:t>"</a:t>
            </a:r>
            <a:r>
              <a:rPr lang="vi-VN" b="1" smtClean="0"/>
              <a:t>Authentication </a:t>
            </a:r>
            <a:r>
              <a:rPr lang="vi-VN" b="1"/>
              <a:t>and Identity </a:t>
            </a:r>
            <a:r>
              <a:rPr lang="vi-VN" b="1" smtClean="0"/>
              <a:t>Protocols</a:t>
            </a:r>
            <a:r>
              <a:rPr lang="vi-VN" smtClean="0"/>
              <a:t>", </a:t>
            </a:r>
            <a:r>
              <a:rPr lang="vi-VN"/>
              <a:t>https://goo.gl/aWuGxb</a:t>
            </a:r>
            <a:endParaRPr lang="vi-VN" smtClean="0"/>
          </a:p>
          <a:p>
            <a:pPr marL="742950" indent="-742950">
              <a:buFont typeface="+mj-lt"/>
              <a:buAutoNum type="arabicPeriod"/>
            </a:pPr>
            <a:r>
              <a:rPr lang="en-US"/>
              <a:t>William Stalling, </a:t>
            </a:r>
            <a:r>
              <a:rPr lang="en-US" b="1"/>
              <a:t>Cryptography and Network Security Principles and Practice (5e)</a:t>
            </a:r>
            <a:r>
              <a:rPr lang="vi-VN" b="1"/>
              <a:t>//</a:t>
            </a:r>
            <a:r>
              <a:rPr lang="en-US" b="1"/>
              <a:t>Chapter 15.3</a:t>
            </a:r>
            <a:r>
              <a:rPr lang="en-US"/>
              <a:t>, Prentice Hall, 2011</a:t>
            </a:r>
          </a:p>
          <a:p>
            <a:pPr marL="742950" indent="-742950">
              <a:buFont typeface="+mj-lt"/>
              <a:buAutoNum type="arabicPeriod"/>
            </a:pPr>
            <a:r>
              <a:rPr lang="en-US" smtClean="0"/>
              <a:t>Dirk </a:t>
            </a:r>
            <a:r>
              <a:rPr lang="en-US"/>
              <a:t>van er Walt, </a:t>
            </a:r>
            <a:r>
              <a:rPr lang="en-US" b="1"/>
              <a:t>FreeRADIUS Beginner's Guide</a:t>
            </a:r>
            <a:r>
              <a:rPr lang="en-US"/>
              <a:t>, Pack Publishing, </a:t>
            </a:r>
            <a:r>
              <a:rPr lang="en-US" smtClean="0"/>
              <a:t>2011</a:t>
            </a:r>
            <a:endParaRPr lang="en-US"/>
          </a:p>
        </p:txBody>
      </p:sp>
      <p:sp>
        <p:nvSpPr>
          <p:cNvPr id="3" name="Title 2"/>
          <p:cNvSpPr>
            <a:spLocks noGrp="1"/>
          </p:cNvSpPr>
          <p:nvPr>
            <p:ph type="title"/>
          </p:nvPr>
        </p:nvSpPr>
        <p:spPr/>
        <p:txBody>
          <a:bodyPr/>
          <a:lstStyle/>
          <a:p>
            <a:r>
              <a:rPr lang="vi-VN" smtClean="0"/>
              <a:t>Tài liệu tham khảo</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31380010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40</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5" name="Group 14"/>
          <p:cNvGrpSpPr/>
          <p:nvPr/>
        </p:nvGrpSpPr>
        <p:grpSpPr>
          <a:xfrm>
            <a:off x="3036080" y="3404062"/>
            <a:ext cx="1058552" cy="1368395"/>
            <a:chOff x="1829901" y="4118937"/>
            <a:chExt cx="1058552" cy="1368395"/>
          </a:xfrm>
        </p:grpSpPr>
        <p:sp>
          <p:nvSpPr>
            <p:cNvPr id="16" name="Rectangle 15"/>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17" name="Picture 40" descr="ICON_Laptop_Q3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86"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492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41</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5" name="Group 14"/>
          <p:cNvGrpSpPr/>
          <p:nvPr/>
        </p:nvGrpSpPr>
        <p:grpSpPr>
          <a:xfrm>
            <a:off x="3036080" y="3404062"/>
            <a:ext cx="1058552" cy="1368395"/>
            <a:chOff x="1829901" y="4118937"/>
            <a:chExt cx="1058552" cy="1368395"/>
          </a:xfrm>
        </p:grpSpPr>
        <p:sp>
          <p:nvSpPr>
            <p:cNvPr id="16" name="Rectangle 15"/>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17"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86" name="Picture 2" descr="Image result for us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rot="5400000">
            <a:off x="1990215" y="3279224"/>
            <a:ext cx="362688" cy="1729041"/>
            <a:chOff x="2755904" y="1906587"/>
            <a:chExt cx="360363" cy="1792287"/>
          </a:xfrm>
        </p:grpSpPr>
        <p:sp>
          <p:nvSpPr>
            <p:cNvPr id="28"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9"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25" name="Rounded Rectangular Callout 24"/>
          <p:cNvSpPr/>
          <p:nvPr/>
        </p:nvSpPr>
        <p:spPr>
          <a:xfrm>
            <a:off x="152401" y="4953000"/>
            <a:ext cx="7301707" cy="1857464"/>
          </a:xfrm>
          <a:prstGeom prst="wedgeRoundRectCallout">
            <a:avLst>
              <a:gd name="adj1" fmla="val -16432"/>
              <a:gd name="adj2" fmla="val -8819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t>User: Enter username, password</a:t>
            </a:r>
          </a:p>
          <a:p>
            <a:r>
              <a:rPr lang="en-US" sz="3600" smtClean="0"/>
              <a:t>Client: K</a:t>
            </a:r>
            <a:r>
              <a:rPr lang="en-US" sz="3600" baseline="-25000" smtClean="0"/>
              <a:t>c</a:t>
            </a:r>
            <a:r>
              <a:rPr lang="en-US" sz="3600" smtClean="0"/>
              <a:t> = PBKDF(</a:t>
            </a:r>
            <a:r>
              <a:rPr lang="en-US" sz="3600" smtClean="0">
                <a:solidFill>
                  <a:srgbClr val="00B050"/>
                </a:solidFill>
              </a:rPr>
              <a:t>password</a:t>
            </a:r>
            <a:r>
              <a:rPr lang="en-US" sz="3600" smtClean="0"/>
              <a:t>)</a:t>
            </a:r>
            <a:endParaRPr lang="en-US" sz="3600" baseline="-25000"/>
          </a:p>
        </p:txBody>
      </p:sp>
    </p:spTree>
    <p:extLst>
      <p:ext uri="{BB962C8B-B14F-4D97-AF65-F5344CB8AC3E}">
        <p14:creationId xmlns:p14="http://schemas.microsoft.com/office/powerpoint/2010/main" val="1857931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42</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5" name="Group 14"/>
          <p:cNvGrpSpPr/>
          <p:nvPr/>
        </p:nvGrpSpPr>
        <p:grpSpPr>
          <a:xfrm>
            <a:off x="3036080" y="3404062"/>
            <a:ext cx="1058552" cy="1368395"/>
            <a:chOff x="1829901" y="4118937"/>
            <a:chExt cx="1058552" cy="1368395"/>
          </a:xfrm>
        </p:grpSpPr>
        <p:sp>
          <p:nvSpPr>
            <p:cNvPr id="16" name="Rectangle 15"/>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17"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386" name="Picture 2" descr="Image result for us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rot="5400000">
            <a:off x="1990215" y="3279224"/>
            <a:ext cx="362688" cy="1729041"/>
            <a:chOff x="2755904" y="1906587"/>
            <a:chExt cx="360363" cy="1792287"/>
          </a:xfrm>
        </p:grpSpPr>
        <p:sp>
          <p:nvSpPr>
            <p:cNvPr id="28"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9"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25" name="Rounded Rectangular Callout 24"/>
          <p:cNvSpPr/>
          <p:nvPr/>
        </p:nvSpPr>
        <p:spPr>
          <a:xfrm>
            <a:off x="152401" y="4953000"/>
            <a:ext cx="7301707" cy="1857464"/>
          </a:xfrm>
          <a:prstGeom prst="wedgeRoundRectCallout">
            <a:avLst>
              <a:gd name="adj1" fmla="val -12854"/>
              <a:gd name="adj2" fmla="val -13541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a:t>Client yêu cầu truy cập</a:t>
            </a:r>
          </a:p>
          <a:p>
            <a:r>
              <a:rPr lang="en-US" sz="3600"/>
              <a:t>C</a:t>
            </a:r>
            <a:r>
              <a:rPr lang="en-US" sz="3600">
                <a:sym typeface="Wingdings" panose="05000000000000000000" pitchFamily="2" charset="2"/>
              </a:rPr>
              <a:t>AS: ID</a:t>
            </a:r>
            <a:r>
              <a:rPr lang="en-US" sz="3600" baseline="-25000">
                <a:sym typeface="Wingdings" panose="05000000000000000000" pitchFamily="2" charset="2"/>
              </a:rPr>
              <a:t>C</a:t>
            </a:r>
            <a:r>
              <a:rPr lang="en-US" sz="3600">
                <a:sym typeface="Wingdings" panose="05000000000000000000" pitchFamily="2" charset="2"/>
              </a:rPr>
              <a:t>, ID</a:t>
            </a:r>
            <a:r>
              <a:rPr lang="en-US" sz="3600" baseline="-25000">
                <a:sym typeface="Wingdings" panose="05000000000000000000" pitchFamily="2" charset="2"/>
              </a:rPr>
              <a:t>TGS</a:t>
            </a:r>
            <a:endParaRPr lang="en-US" sz="3600" baseline="-25000"/>
          </a:p>
        </p:txBody>
      </p:sp>
      <p:grpSp>
        <p:nvGrpSpPr>
          <p:cNvPr id="26" name="Group 25"/>
          <p:cNvGrpSpPr/>
          <p:nvPr/>
        </p:nvGrpSpPr>
        <p:grpSpPr>
          <a:xfrm>
            <a:off x="2755904" y="1906587"/>
            <a:ext cx="360363" cy="1792287"/>
            <a:chOff x="2755904" y="1906587"/>
            <a:chExt cx="360363" cy="1792287"/>
          </a:xfrm>
        </p:grpSpPr>
        <p:sp>
          <p:nvSpPr>
            <p:cNvPr id="30"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31"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spTree>
    <p:extLst>
      <p:ext uri="{BB962C8B-B14F-4D97-AF65-F5344CB8AC3E}">
        <p14:creationId xmlns:p14="http://schemas.microsoft.com/office/powerpoint/2010/main" val="2684898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43</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57" name="Rounded Rectangular Callout 56"/>
          <p:cNvSpPr/>
          <p:nvPr/>
        </p:nvSpPr>
        <p:spPr>
          <a:xfrm>
            <a:off x="152401" y="4953000"/>
            <a:ext cx="7301707" cy="1857464"/>
          </a:xfrm>
          <a:prstGeom prst="wedgeRoundRectCallout">
            <a:avLst>
              <a:gd name="adj1" fmla="val -5442"/>
              <a:gd name="adj2" fmla="val -135412"/>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t>Cấp vé TGT</a:t>
            </a:r>
            <a:endParaRPr lang="en-US" sz="3600"/>
          </a:p>
          <a:p>
            <a:r>
              <a:rPr lang="en-US" sz="3600" smtClean="0">
                <a:sym typeface="Wingdings" panose="05000000000000000000" pitchFamily="2" charset="2"/>
              </a:rPr>
              <a:t>ASC: {</a:t>
            </a:r>
            <a:r>
              <a:rPr lang="en-US" sz="3600" b="1" smtClean="0">
                <a:solidFill>
                  <a:srgbClr val="FF0000"/>
                </a:solidFill>
                <a:sym typeface="Wingdings" panose="05000000000000000000" pitchFamily="2" charset="2"/>
              </a:rPr>
              <a:t>{TGT}K</a:t>
            </a:r>
            <a:r>
              <a:rPr lang="en-US" sz="3600" b="1" baseline="-25000" smtClean="0">
                <a:solidFill>
                  <a:srgbClr val="FF0000"/>
                </a:solidFill>
                <a:sym typeface="Wingdings" panose="05000000000000000000" pitchFamily="2" charset="2"/>
              </a:rPr>
              <a:t>AS_TGS</a:t>
            </a:r>
            <a:r>
              <a:rPr lang="en-US" sz="3600" smtClean="0">
                <a:sym typeface="Wingdings" panose="05000000000000000000" pitchFamily="2" charset="2"/>
              </a:rPr>
              <a:t>, K</a:t>
            </a:r>
            <a:r>
              <a:rPr lang="en-US" sz="3600" baseline="-25000" smtClean="0">
                <a:sym typeface="Wingdings" panose="05000000000000000000" pitchFamily="2" charset="2"/>
              </a:rPr>
              <a:t>C_TGS</a:t>
            </a:r>
            <a:r>
              <a:rPr lang="en-US" sz="3600" smtClean="0">
                <a:sym typeface="Wingdings" panose="05000000000000000000" pitchFamily="2" charset="2"/>
              </a:rPr>
              <a:t>, t</a:t>
            </a:r>
            <a:r>
              <a:rPr lang="en-US" sz="3600" baseline="-25000" smtClean="0">
                <a:sym typeface="Wingdings" panose="05000000000000000000" pitchFamily="2" charset="2"/>
              </a:rPr>
              <a:t>1</a:t>
            </a:r>
            <a:r>
              <a:rPr lang="en-US" sz="3600" smtClean="0">
                <a:sym typeface="Wingdings" panose="05000000000000000000" pitchFamily="2" charset="2"/>
              </a:rPr>
              <a:t>}</a:t>
            </a:r>
            <a:r>
              <a:rPr lang="en-US" sz="3600" smtClean="0">
                <a:solidFill>
                  <a:srgbClr val="00B050"/>
                </a:solidFill>
                <a:sym typeface="Wingdings" panose="05000000000000000000" pitchFamily="2" charset="2"/>
              </a:rPr>
              <a:t>K</a:t>
            </a:r>
            <a:r>
              <a:rPr lang="en-US" sz="3600" baseline="-25000" smtClean="0">
                <a:solidFill>
                  <a:srgbClr val="00B050"/>
                </a:solidFill>
                <a:sym typeface="Wingdings" panose="05000000000000000000" pitchFamily="2" charset="2"/>
              </a:rPr>
              <a:t>C</a:t>
            </a:r>
          </a:p>
          <a:p>
            <a:r>
              <a:rPr lang="en-US" sz="3600" smtClean="0">
                <a:sym typeface="Wingdings" panose="05000000000000000000" pitchFamily="2" charset="2"/>
              </a:rPr>
              <a:t>TGT = {ID</a:t>
            </a:r>
            <a:r>
              <a:rPr lang="en-US" sz="3600" baseline="-25000" smtClean="0">
                <a:sym typeface="Wingdings" panose="05000000000000000000" pitchFamily="2" charset="2"/>
              </a:rPr>
              <a:t>C</a:t>
            </a:r>
            <a:r>
              <a:rPr lang="en-US" sz="3600" smtClean="0">
                <a:sym typeface="Wingdings" panose="05000000000000000000" pitchFamily="2" charset="2"/>
              </a:rPr>
              <a:t>, ID</a:t>
            </a:r>
            <a:r>
              <a:rPr lang="en-US" sz="3600" baseline="-25000" smtClean="0">
                <a:sym typeface="Wingdings" panose="05000000000000000000" pitchFamily="2" charset="2"/>
              </a:rPr>
              <a:t>TGS</a:t>
            </a:r>
            <a:r>
              <a:rPr lang="en-US" sz="3600" smtClean="0">
                <a:sym typeface="Wingdings" panose="05000000000000000000" pitchFamily="2" charset="2"/>
              </a:rPr>
              <a:t>, t</a:t>
            </a:r>
            <a:r>
              <a:rPr lang="en-US" sz="3600" baseline="-25000" smtClean="0">
                <a:sym typeface="Wingdings" panose="05000000000000000000" pitchFamily="2" charset="2"/>
              </a:rPr>
              <a:t>1</a:t>
            </a:r>
            <a:r>
              <a:rPr lang="en-US" sz="3600" smtClean="0">
                <a:sym typeface="Wingdings" panose="05000000000000000000" pitchFamily="2" charset="2"/>
              </a:rPr>
              <a:t>, </a:t>
            </a:r>
            <a:r>
              <a:rPr lang="vi-VN" sz="3600" smtClean="0">
                <a:sym typeface="Wingdings" panose="05000000000000000000" pitchFamily="2" charset="2"/>
              </a:rPr>
              <a:t>l</a:t>
            </a:r>
            <a:r>
              <a:rPr lang="en-US" sz="3600" baseline="-25000" smtClean="0">
                <a:sym typeface="Wingdings" panose="05000000000000000000" pitchFamily="2" charset="2"/>
              </a:rPr>
              <a:t>1</a:t>
            </a:r>
            <a:r>
              <a:rPr lang="en-US" sz="3600" smtClean="0">
                <a:sym typeface="Wingdings" panose="05000000000000000000" pitchFamily="2" charset="2"/>
              </a:rPr>
              <a:t>, K</a:t>
            </a:r>
            <a:r>
              <a:rPr lang="en-US" sz="3600" baseline="-25000" smtClean="0">
                <a:sym typeface="Wingdings" panose="05000000000000000000" pitchFamily="2" charset="2"/>
              </a:rPr>
              <a:t>C_TGS</a:t>
            </a:r>
            <a:r>
              <a:rPr lang="en-US" sz="3600" smtClean="0">
                <a:sym typeface="Wingdings" panose="05000000000000000000" pitchFamily="2" charset="2"/>
              </a:rPr>
              <a:t>}</a:t>
            </a:r>
            <a:endParaRPr lang="en-US" sz="3600"/>
          </a:p>
        </p:txBody>
      </p:sp>
    </p:spTree>
    <p:extLst>
      <p:ext uri="{BB962C8B-B14F-4D97-AF65-F5344CB8AC3E}">
        <p14:creationId xmlns:p14="http://schemas.microsoft.com/office/powerpoint/2010/main" val="3481908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up)">
                                      <p:cBhvr>
                                        <p:cTn id="7" dur="500"/>
                                        <p:tgtEl>
                                          <p:spTgt spid="8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down)">
                                      <p:cBhvr>
                                        <p:cTn id="1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44</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83" name="Group 82"/>
          <p:cNvGrpSpPr/>
          <p:nvPr/>
        </p:nvGrpSpPr>
        <p:grpSpPr>
          <a:xfrm>
            <a:off x="3975105" y="1943099"/>
            <a:ext cx="1676400" cy="1802983"/>
            <a:chOff x="3975105" y="1943099"/>
            <a:chExt cx="1676400" cy="1802983"/>
          </a:xfrm>
        </p:grpSpPr>
        <p:sp>
          <p:nvSpPr>
            <p:cNvPr id="25" name="Line 211"/>
            <p:cNvSpPr>
              <a:spLocks noChangeShapeType="1"/>
            </p:cNvSpPr>
            <p:nvPr/>
          </p:nvSpPr>
          <p:spPr bwMode="auto">
            <a:xfrm flipV="1">
              <a:off x="3975105" y="1943099"/>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6" name="Oval 210"/>
            <p:cNvSpPr>
              <a:spLocks noChangeArrowheads="1"/>
            </p:cNvSpPr>
            <p:nvPr/>
          </p:nvSpPr>
          <p:spPr bwMode="auto">
            <a:xfrm>
              <a:off x="4605341" y="2697165"/>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47" name="Rounded Rectangular Callout 46"/>
          <p:cNvSpPr/>
          <p:nvPr/>
        </p:nvSpPr>
        <p:spPr>
          <a:xfrm>
            <a:off x="1" y="4953000"/>
            <a:ext cx="8851903" cy="1857464"/>
          </a:xfrm>
          <a:prstGeom prst="wedgeRoundRectCallout">
            <a:avLst>
              <a:gd name="adj1" fmla="val 948"/>
              <a:gd name="adj2" fmla="val -13239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t>Yêu cầu một dịch vụ cụ thể</a:t>
            </a:r>
            <a:endParaRPr lang="en-US" sz="3600"/>
          </a:p>
          <a:p>
            <a:r>
              <a:rPr lang="en-US" sz="3600" smtClean="0">
                <a:sym typeface="Wingdings" panose="05000000000000000000" pitchFamily="2" charset="2"/>
              </a:rPr>
              <a:t>CTGS: </a:t>
            </a:r>
            <a:r>
              <a:rPr lang="en-US" sz="3600" b="1" smtClean="0">
                <a:solidFill>
                  <a:srgbClr val="FF0000"/>
                </a:solidFill>
                <a:sym typeface="Wingdings" panose="05000000000000000000" pitchFamily="2" charset="2"/>
              </a:rPr>
              <a:t>{TGT}K</a:t>
            </a:r>
            <a:r>
              <a:rPr lang="en-US" sz="3600" b="1" baseline="-25000" smtClean="0">
                <a:solidFill>
                  <a:srgbClr val="FF0000"/>
                </a:solidFill>
                <a:sym typeface="Wingdings" panose="05000000000000000000" pitchFamily="2" charset="2"/>
              </a:rPr>
              <a:t>AS_TGS</a:t>
            </a:r>
            <a:r>
              <a:rPr lang="en-US" sz="3600" smtClean="0">
                <a:sym typeface="Wingdings" panose="05000000000000000000" pitchFamily="2" charset="2"/>
              </a:rPr>
              <a:t>, {Aut</a:t>
            </a:r>
            <a:r>
              <a:rPr lang="en-US" sz="3600" baseline="-25000" smtClean="0">
                <a:sym typeface="Wingdings" panose="05000000000000000000" pitchFamily="2" charset="2"/>
              </a:rPr>
              <a:t>1</a:t>
            </a:r>
            <a:r>
              <a:rPr lang="en-US" sz="3600" smtClean="0">
                <a:sym typeface="Wingdings" panose="05000000000000000000" pitchFamily="2" charset="2"/>
              </a:rPr>
              <a:t>: ID</a:t>
            </a:r>
            <a:r>
              <a:rPr lang="en-US" sz="3600" baseline="-25000" smtClean="0">
                <a:sym typeface="Wingdings" panose="05000000000000000000" pitchFamily="2" charset="2"/>
              </a:rPr>
              <a:t>C</a:t>
            </a:r>
            <a:r>
              <a:rPr lang="en-US" sz="3600" smtClean="0">
                <a:sym typeface="Wingdings" panose="05000000000000000000" pitchFamily="2" charset="2"/>
              </a:rPr>
              <a:t>, t</a:t>
            </a:r>
            <a:r>
              <a:rPr lang="en-US" sz="3600" baseline="-25000" smtClean="0">
                <a:sym typeface="Wingdings" panose="05000000000000000000" pitchFamily="2" charset="2"/>
              </a:rPr>
              <a:t>2</a:t>
            </a:r>
            <a:r>
              <a:rPr lang="en-US" sz="3600" smtClean="0">
                <a:sym typeface="Wingdings" panose="05000000000000000000" pitchFamily="2" charset="2"/>
              </a:rPr>
              <a:t>}</a:t>
            </a:r>
            <a:r>
              <a:rPr lang="en-US" sz="3600" smtClean="0">
                <a:solidFill>
                  <a:srgbClr val="00B050"/>
                </a:solidFill>
                <a:sym typeface="Wingdings" panose="05000000000000000000" pitchFamily="2" charset="2"/>
              </a:rPr>
              <a:t>K</a:t>
            </a:r>
            <a:r>
              <a:rPr lang="en-US" sz="3600" baseline="-25000" smtClean="0">
                <a:solidFill>
                  <a:srgbClr val="00B050"/>
                </a:solidFill>
                <a:sym typeface="Wingdings" panose="05000000000000000000" pitchFamily="2" charset="2"/>
              </a:rPr>
              <a:t>C_TGS</a:t>
            </a:r>
            <a:r>
              <a:rPr lang="en-US" sz="3600" smtClean="0">
                <a:sym typeface="Wingdings" panose="05000000000000000000" pitchFamily="2" charset="2"/>
              </a:rPr>
              <a:t>, ID</a:t>
            </a:r>
            <a:r>
              <a:rPr lang="en-US" sz="3600" baseline="-25000" smtClean="0">
                <a:sym typeface="Wingdings" panose="05000000000000000000" pitchFamily="2" charset="2"/>
              </a:rPr>
              <a:t>SS</a:t>
            </a:r>
            <a:r>
              <a:rPr lang="en-US" sz="3600" smtClean="0">
                <a:sym typeface="Wingdings" panose="05000000000000000000" pitchFamily="2" charset="2"/>
              </a:rPr>
              <a:t> </a:t>
            </a:r>
          </a:p>
          <a:p>
            <a:r>
              <a:rPr lang="en-US" sz="3600">
                <a:sym typeface="Wingdings" panose="05000000000000000000" pitchFamily="2" charset="2"/>
              </a:rPr>
              <a:t>TGT = {ID</a:t>
            </a:r>
            <a:r>
              <a:rPr lang="en-US" sz="3600" baseline="-25000">
                <a:sym typeface="Wingdings" panose="05000000000000000000" pitchFamily="2" charset="2"/>
              </a:rPr>
              <a:t>C</a:t>
            </a:r>
            <a:r>
              <a:rPr lang="en-US" sz="3600">
                <a:sym typeface="Wingdings" panose="05000000000000000000" pitchFamily="2" charset="2"/>
              </a:rPr>
              <a:t>, ID</a:t>
            </a:r>
            <a:r>
              <a:rPr lang="en-US" sz="3600" baseline="-25000">
                <a:sym typeface="Wingdings" panose="05000000000000000000" pitchFamily="2" charset="2"/>
              </a:rPr>
              <a:t>TGS</a:t>
            </a:r>
            <a:r>
              <a:rPr lang="en-US" sz="3600">
                <a:sym typeface="Wingdings" panose="05000000000000000000" pitchFamily="2" charset="2"/>
              </a:rPr>
              <a:t>, t</a:t>
            </a:r>
            <a:r>
              <a:rPr lang="en-US" sz="3600" baseline="-25000">
                <a:sym typeface="Wingdings" panose="05000000000000000000" pitchFamily="2" charset="2"/>
              </a:rPr>
              <a:t>1</a:t>
            </a:r>
            <a:r>
              <a:rPr lang="en-US" sz="3600">
                <a:sym typeface="Wingdings" panose="05000000000000000000" pitchFamily="2" charset="2"/>
              </a:rPr>
              <a:t>, </a:t>
            </a:r>
            <a:r>
              <a:rPr lang="vi-VN" sz="3600" smtClean="0">
                <a:sym typeface="Wingdings" panose="05000000000000000000" pitchFamily="2" charset="2"/>
              </a:rPr>
              <a:t>l</a:t>
            </a:r>
            <a:r>
              <a:rPr lang="en-US" sz="3600" baseline="-25000" smtClean="0">
                <a:sym typeface="Wingdings" panose="05000000000000000000" pitchFamily="2" charset="2"/>
              </a:rPr>
              <a:t>1</a:t>
            </a:r>
            <a:r>
              <a:rPr lang="en-US" sz="3600">
                <a:sym typeface="Wingdings" panose="05000000000000000000" pitchFamily="2" charset="2"/>
              </a:rPr>
              <a:t>, K</a:t>
            </a:r>
            <a:r>
              <a:rPr lang="en-US" sz="3600" baseline="-25000">
                <a:sym typeface="Wingdings" panose="05000000000000000000" pitchFamily="2" charset="2"/>
              </a:rPr>
              <a:t>C_TGS</a:t>
            </a:r>
            <a:r>
              <a:rPr lang="en-US" sz="3600" smtClean="0">
                <a:sym typeface="Wingdings" panose="05000000000000000000" pitchFamily="2" charset="2"/>
              </a:rPr>
              <a:t>}</a:t>
            </a:r>
            <a:endParaRPr lang="en-US" sz="3600"/>
          </a:p>
        </p:txBody>
      </p:sp>
    </p:spTree>
    <p:extLst>
      <p:ext uri="{BB962C8B-B14F-4D97-AF65-F5344CB8AC3E}">
        <p14:creationId xmlns:p14="http://schemas.microsoft.com/office/powerpoint/2010/main" val="1587187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500"/>
                                        <p:tgtEl>
                                          <p:spTgt spid="8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down)">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45</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83" name="Group 82"/>
          <p:cNvGrpSpPr/>
          <p:nvPr/>
        </p:nvGrpSpPr>
        <p:grpSpPr>
          <a:xfrm>
            <a:off x="3975105" y="1943099"/>
            <a:ext cx="1676400" cy="1802983"/>
            <a:chOff x="3975105" y="1943099"/>
            <a:chExt cx="1676400" cy="1802983"/>
          </a:xfrm>
        </p:grpSpPr>
        <p:sp>
          <p:nvSpPr>
            <p:cNvPr id="25" name="Line 211"/>
            <p:cNvSpPr>
              <a:spLocks noChangeShapeType="1"/>
            </p:cNvSpPr>
            <p:nvPr/>
          </p:nvSpPr>
          <p:spPr bwMode="auto">
            <a:xfrm flipV="1">
              <a:off x="3975105" y="1943099"/>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6" name="Oval 210"/>
            <p:cNvSpPr>
              <a:spLocks noChangeArrowheads="1"/>
            </p:cNvSpPr>
            <p:nvPr/>
          </p:nvSpPr>
          <p:spPr bwMode="auto">
            <a:xfrm>
              <a:off x="4605341" y="2697165"/>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84" name="Group 83"/>
          <p:cNvGrpSpPr/>
          <p:nvPr/>
        </p:nvGrpSpPr>
        <p:grpSpPr>
          <a:xfrm>
            <a:off x="5005300" y="1752053"/>
            <a:ext cx="510596" cy="2661166"/>
            <a:chOff x="5005300" y="1752053"/>
            <a:chExt cx="510596" cy="2661166"/>
          </a:xfrm>
        </p:grpSpPr>
        <p:sp>
          <p:nvSpPr>
            <p:cNvPr id="27" name="Line 211"/>
            <p:cNvSpPr>
              <a:spLocks noChangeShapeType="1"/>
            </p:cNvSpPr>
            <p:nvPr/>
          </p:nvSpPr>
          <p:spPr bwMode="auto">
            <a:xfrm rot="1929354" flipH="1">
              <a:off x="5005300" y="1752053"/>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8" name="Oval 210"/>
            <p:cNvSpPr>
              <a:spLocks noChangeArrowheads="1"/>
            </p:cNvSpPr>
            <p:nvPr/>
          </p:nvSpPr>
          <p:spPr bwMode="auto">
            <a:xfrm>
              <a:off x="5041904" y="2917826"/>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47" name="Rounded Rectangular Callout 46"/>
          <p:cNvSpPr/>
          <p:nvPr/>
        </p:nvSpPr>
        <p:spPr>
          <a:xfrm>
            <a:off x="1" y="4953000"/>
            <a:ext cx="7238999" cy="1857464"/>
          </a:xfrm>
          <a:prstGeom prst="wedgeRoundRectCallout">
            <a:avLst>
              <a:gd name="adj1" fmla="val 20790"/>
              <a:gd name="adj2" fmla="val -12837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vi-VN" sz="3600" dirty="0" smtClean="0"/>
              <a:t>Kiểm tra quyền, cấp </a:t>
            </a:r>
            <a:r>
              <a:rPr lang="vi-VN" sz="3600" smtClean="0"/>
              <a:t>vé dịch </a:t>
            </a:r>
            <a:r>
              <a:rPr lang="vi-VN" sz="3600" dirty="0" smtClean="0"/>
              <a:t>vụ</a:t>
            </a:r>
          </a:p>
          <a:p>
            <a:r>
              <a:rPr lang="en-US" sz="3600" dirty="0" smtClean="0">
                <a:sym typeface="Wingdings" panose="05000000000000000000" pitchFamily="2" charset="2"/>
              </a:rPr>
              <a:t>TGSC: {</a:t>
            </a:r>
            <a:r>
              <a:rPr lang="en-US" sz="3600" b="1" dirty="0" smtClean="0">
                <a:solidFill>
                  <a:srgbClr val="FF00FF"/>
                </a:solidFill>
                <a:sym typeface="Wingdings" panose="05000000000000000000" pitchFamily="2" charset="2"/>
              </a:rPr>
              <a:t>{ST}K</a:t>
            </a:r>
            <a:r>
              <a:rPr lang="en-US" sz="3600" b="1" baseline="-25000" dirty="0" smtClean="0">
                <a:solidFill>
                  <a:srgbClr val="FF00FF"/>
                </a:solidFill>
                <a:sym typeface="Wingdings" panose="05000000000000000000" pitchFamily="2" charset="2"/>
              </a:rPr>
              <a:t>TGS_SS</a:t>
            </a:r>
            <a:r>
              <a:rPr lang="en-US" sz="3600" smtClean="0">
                <a:sym typeface="Wingdings" panose="05000000000000000000" pitchFamily="2" charset="2"/>
              </a:rPr>
              <a:t>, K</a:t>
            </a:r>
            <a:r>
              <a:rPr lang="en-US" sz="3600" baseline="-25000" smtClean="0">
                <a:sym typeface="Wingdings" panose="05000000000000000000" pitchFamily="2" charset="2"/>
              </a:rPr>
              <a:t>C_SS</a:t>
            </a:r>
            <a:r>
              <a:rPr lang="vi-VN" sz="3600" smtClean="0">
                <a:sym typeface="Wingdings" panose="05000000000000000000" pitchFamily="2" charset="2"/>
              </a:rPr>
              <a:t>, t</a:t>
            </a:r>
            <a:r>
              <a:rPr lang="en-US" sz="3600" baseline="-25000" smtClean="0">
                <a:sym typeface="Wingdings" panose="05000000000000000000" pitchFamily="2" charset="2"/>
              </a:rPr>
              <a:t>3</a:t>
            </a:r>
            <a:r>
              <a:rPr lang="en-US" sz="3600" smtClean="0">
                <a:sym typeface="Wingdings" panose="05000000000000000000" pitchFamily="2" charset="2"/>
              </a:rPr>
              <a:t>} </a:t>
            </a:r>
            <a:r>
              <a:rPr lang="en-US" sz="3600" dirty="0" smtClean="0">
                <a:solidFill>
                  <a:srgbClr val="00B050"/>
                </a:solidFill>
                <a:sym typeface="Wingdings" panose="05000000000000000000" pitchFamily="2" charset="2"/>
              </a:rPr>
              <a:t>K</a:t>
            </a:r>
            <a:r>
              <a:rPr lang="en-US" sz="3600" baseline="-25000" dirty="0" smtClean="0">
                <a:solidFill>
                  <a:srgbClr val="00B050"/>
                </a:solidFill>
                <a:sym typeface="Wingdings" panose="05000000000000000000" pitchFamily="2" charset="2"/>
              </a:rPr>
              <a:t>C_TGS</a:t>
            </a:r>
          </a:p>
          <a:p>
            <a:r>
              <a:rPr lang="en-US" sz="3600" dirty="0" smtClean="0">
                <a:sym typeface="Wingdings" panose="05000000000000000000" pitchFamily="2" charset="2"/>
              </a:rPr>
              <a:t>ST = {ID</a:t>
            </a:r>
            <a:r>
              <a:rPr lang="en-US" sz="3600" baseline="-25000" dirty="0" smtClean="0">
                <a:sym typeface="Wingdings" panose="05000000000000000000" pitchFamily="2" charset="2"/>
              </a:rPr>
              <a:t>C</a:t>
            </a:r>
            <a:r>
              <a:rPr lang="en-US" sz="3600" dirty="0" smtClean="0">
                <a:sym typeface="Wingdings" panose="05000000000000000000" pitchFamily="2" charset="2"/>
              </a:rPr>
              <a:t>, ID</a:t>
            </a:r>
            <a:r>
              <a:rPr lang="en-US" sz="3600" baseline="-25000" dirty="0" smtClean="0">
                <a:sym typeface="Wingdings" panose="05000000000000000000" pitchFamily="2" charset="2"/>
              </a:rPr>
              <a:t>SS</a:t>
            </a:r>
            <a:r>
              <a:rPr lang="en-US" sz="3600" dirty="0" smtClean="0">
                <a:sym typeface="Wingdings" panose="05000000000000000000" pitchFamily="2" charset="2"/>
              </a:rPr>
              <a:t>, t</a:t>
            </a:r>
            <a:r>
              <a:rPr lang="en-US" sz="3600" baseline="-25000" dirty="0" smtClean="0">
                <a:sym typeface="Wingdings" panose="05000000000000000000" pitchFamily="2" charset="2"/>
              </a:rPr>
              <a:t>3</a:t>
            </a:r>
            <a:r>
              <a:rPr lang="en-US" sz="3600" smtClean="0">
                <a:sym typeface="Wingdings" panose="05000000000000000000" pitchFamily="2" charset="2"/>
              </a:rPr>
              <a:t>, </a:t>
            </a:r>
            <a:r>
              <a:rPr lang="vi-VN" sz="3600" smtClean="0">
                <a:sym typeface="Wingdings" panose="05000000000000000000" pitchFamily="2" charset="2"/>
              </a:rPr>
              <a:t>l</a:t>
            </a:r>
            <a:r>
              <a:rPr lang="en-US" sz="3600" baseline="-25000" smtClean="0">
                <a:sym typeface="Wingdings" panose="05000000000000000000" pitchFamily="2" charset="2"/>
              </a:rPr>
              <a:t>2</a:t>
            </a:r>
            <a:r>
              <a:rPr lang="en-US" sz="3600" dirty="0" smtClean="0">
                <a:sym typeface="Wingdings" panose="05000000000000000000" pitchFamily="2" charset="2"/>
              </a:rPr>
              <a:t>, K</a:t>
            </a:r>
            <a:r>
              <a:rPr lang="en-US" sz="3600" baseline="-25000" dirty="0" smtClean="0">
                <a:sym typeface="Wingdings" panose="05000000000000000000" pitchFamily="2" charset="2"/>
              </a:rPr>
              <a:t>C_SS</a:t>
            </a:r>
            <a:r>
              <a:rPr lang="en-US" sz="3600" dirty="0" smtClean="0">
                <a:sym typeface="Wingdings" panose="05000000000000000000" pitchFamily="2" charset="2"/>
              </a:rPr>
              <a:t>}</a:t>
            </a:r>
          </a:p>
        </p:txBody>
      </p:sp>
    </p:spTree>
    <p:extLst>
      <p:ext uri="{BB962C8B-B14F-4D97-AF65-F5344CB8AC3E}">
        <p14:creationId xmlns:p14="http://schemas.microsoft.com/office/powerpoint/2010/main" val="3297480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up)">
                                      <p:cBhvr>
                                        <p:cTn id="7" dur="500"/>
                                        <p:tgtEl>
                                          <p:spTgt spid="8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down)">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46</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83" name="Group 82"/>
          <p:cNvGrpSpPr/>
          <p:nvPr/>
        </p:nvGrpSpPr>
        <p:grpSpPr>
          <a:xfrm>
            <a:off x="3975105" y="1943099"/>
            <a:ext cx="1676400" cy="1802983"/>
            <a:chOff x="3975105" y="1943099"/>
            <a:chExt cx="1676400" cy="1802983"/>
          </a:xfrm>
        </p:grpSpPr>
        <p:sp>
          <p:nvSpPr>
            <p:cNvPr id="25" name="Line 211"/>
            <p:cNvSpPr>
              <a:spLocks noChangeShapeType="1"/>
            </p:cNvSpPr>
            <p:nvPr/>
          </p:nvSpPr>
          <p:spPr bwMode="auto">
            <a:xfrm flipV="1">
              <a:off x="3975105" y="1943099"/>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6" name="Oval 210"/>
            <p:cNvSpPr>
              <a:spLocks noChangeArrowheads="1"/>
            </p:cNvSpPr>
            <p:nvPr/>
          </p:nvSpPr>
          <p:spPr bwMode="auto">
            <a:xfrm>
              <a:off x="4605341" y="2697165"/>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84" name="Group 83"/>
          <p:cNvGrpSpPr/>
          <p:nvPr/>
        </p:nvGrpSpPr>
        <p:grpSpPr>
          <a:xfrm>
            <a:off x="5005300" y="1752053"/>
            <a:ext cx="510596" cy="2661166"/>
            <a:chOff x="5005300" y="1752053"/>
            <a:chExt cx="510596" cy="2661166"/>
          </a:xfrm>
        </p:grpSpPr>
        <p:sp>
          <p:nvSpPr>
            <p:cNvPr id="27" name="Line 211"/>
            <p:cNvSpPr>
              <a:spLocks noChangeShapeType="1"/>
            </p:cNvSpPr>
            <p:nvPr/>
          </p:nvSpPr>
          <p:spPr bwMode="auto">
            <a:xfrm rot="1929354" flipH="1">
              <a:off x="5005300" y="1752053"/>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8" name="Oval 210"/>
            <p:cNvSpPr>
              <a:spLocks noChangeArrowheads="1"/>
            </p:cNvSpPr>
            <p:nvPr/>
          </p:nvSpPr>
          <p:spPr bwMode="auto">
            <a:xfrm>
              <a:off x="5041904" y="2917826"/>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85" name="Group 84"/>
          <p:cNvGrpSpPr/>
          <p:nvPr/>
        </p:nvGrpSpPr>
        <p:grpSpPr>
          <a:xfrm>
            <a:off x="4584704" y="4213226"/>
            <a:ext cx="2971800" cy="360362"/>
            <a:chOff x="4584704" y="4213226"/>
            <a:chExt cx="2971800" cy="360362"/>
          </a:xfrm>
        </p:grpSpPr>
        <p:sp>
          <p:nvSpPr>
            <p:cNvPr id="29" name="Line 211"/>
            <p:cNvSpPr>
              <a:spLocks noChangeShapeType="1"/>
            </p:cNvSpPr>
            <p:nvPr/>
          </p:nvSpPr>
          <p:spPr bwMode="auto">
            <a:xfrm>
              <a:off x="4584704" y="4365625"/>
              <a:ext cx="2971800" cy="12481"/>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30" name="Oval 210"/>
            <p:cNvSpPr>
              <a:spLocks noChangeArrowheads="1"/>
            </p:cNvSpPr>
            <p:nvPr/>
          </p:nvSpPr>
          <p:spPr bwMode="auto">
            <a:xfrm>
              <a:off x="5880104" y="4213226"/>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5</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48" name="Rounded Rectangular Callout 47"/>
          <p:cNvSpPr/>
          <p:nvPr/>
        </p:nvSpPr>
        <p:spPr>
          <a:xfrm>
            <a:off x="1" y="4953000"/>
            <a:ext cx="7556503" cy="1857464"/>
          </a:xfrm>
          <a:prstGeom prst="wedgeRoundRectCallout">
            <a:avLst>
              <a:gd name="adj1" fmla="val 29155"/>
              <a:gd name="adj2" fmla="val -66090"/>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t>Yêu cầu truy cập</a:t>
            </a:r>
            <a:endParaRPr lang="en-US" sz="3600"/>
          </a:p>
          <a:p>
            <a:r>
              <a:rPr lang="en-US" sz="3600" smtClean="0">
                <a:sym typeface="Wingdings" panose="05000000000000000000" pitchFamily="2" charset="2"/>
              </a:rPr>
              <a:t>CSS: </a:t>
            </a:r>
            <a:r>
              <a:rPr lang="en-US" sz="3600" b="1" smtClean="0">
                <a:solidFill>
                  <a:srgbClr val="FF00FF"/>
                </a:solidFill>
                <a:sym typeface="Wingdings" panose="05000000000000000000" pitchFamily="2" charset="2"/>
              </a:rPr>
              <a:t>{ST}K</a:t>
            </a:r>
            <a:r>
              <a:rPr lang="en-US" sz="3600" b="1" baseline="-25000" smtClean="0">
                <a:solidFill>
                  <a:srgbClr val="FF00FF"/>
                </a:solidFill>
                <a:sym typeface="Wingdings" panose="05000000000000000000" pitchFamily="2" charset="2"/>
              </a:rPr>
              <a:t>TGS_SS</a:t>
            </a:r>
            <a:r>
              <a:rPr lang="en-US" sz="3600" smtClean="0">
                <a:sym typeface="Wingdings" panose="05000000000000000000" pitchFamily="2" charset="2"/>
              </a:rPr>
              <a:t>, {Aut2: ID</a:t>
            </a:r>
            <a:r>
              <a:rPr lang="en-US" sz="3600" baseline="-25000" smtClean="0">
                <a:sym typeface="Wingdings" panose="05000000000000000000" pitchFamily="2" charset="2"/>
              </a:rPr>
              <a:t>C</a:t>
            </a:r>
            <a:r>
              <a:rPr lang="en-US" sz="3600" smtClean="0">
                <a:sym typeface="Wingdings" panose="05000000000000000000" pitchFamily="2" charset="2"/>
              </a:rPr>
              <a:t>, t</a:t>
            </a:r>
            <a:r>
              <a:rPr lang="en-US" sz="3600" baseline="-25000" smtClean="0">
                <a:sym typeface="Wingdings" panose="05000000000000000000" pitchFamily="2" charset="2"/>
              </a:rPr>
              <a:t>4</a:t>
            </a:r>
            <a:r>
              <a:rPr lang="en-US" sz="3600" smtClean="0">
                <a:sym typeface="Wingdings" panose="05000000000000000000" pitchFamily="2" charset="2"/>
              </a:rPr>
              <a:t>}</a:t>
            </a:r>
            <a:r>
              <a:rPr lang="en-US" sz="3600" smtClean="0">
                <a:solidFill>
                  <a:srgbClr val="00B050"/>
                </a:solidFill>
                <a:sym typeface="Wingdings" panose="05000000000000000000" pitchFamily="2" charset="2"/>
              </a:rPr>
              <a:t>K</a:t>
            </a:r>
            <a:r>
              <a:rPr lang="en-US" sz="3600" baseline="-25000" smtClean="0">
                <a:solidFill>
                  <a:srgbClr val="00B050"/>
                </a:solidFill>
                <a:sym typeface="Wingdings" panose="05000000000000000000" pitchFamily="2" charset="2"/>
              </a:rPr>
              <a:t>C_SS</a:t>
            </a:r>
          </a:p>
          <a:p>
            <a:r>
              <a:rPr lang="en-US" sz="3600" smtClean="0">
                <a:sym typeface="Wingdings" panose="05000000000000000000" pitchFamily="2" charset="2"/>
              </a:rPr>
              <a:t>ST = {ID</a:t>
            </a:r>
            <a:r>
              <a:rPr lang="en-US" sz="3600" baseline="-25000" smtClean="0">
                <a:sym typeface="Wingdings" panose="05000000000000000000" pitchFamily="2" charset="2"/>
              </a:rPr>
              <a:t>C</a:t>
            </a:r>
            <a:r>
              <a:rPr lang="en-US" sz="3600" smtClean="0">
                <a:sym typeface="Wingdings" panose="05000000000000000000" pitchFamily="2" charset="2"/>
              </a:rPr>
              <a:t>, ID</a:t>
            </a:r>
            <a:r>
              <a:rPr lang="en-US" sz="3600" baseline="-25000" smtClean="0">
                <a:sym typeface="Wingdings" panose="05000000000000000000" pitchFamily="2" charset="2"/>
              </a:rPr>
              <a:t>SS</a:t>
            </a:r>
            <a:r>
              <a:rPr lang="en-US" sz="3600" smtClean="0">
                <a:sym typeface="Wingdings" panose="05000000000000000000" pitchFamily="2" charset="2"/>
              </a:rPr>
              <a:t>, t</a:t>
            </a:r>
            <a:r>
              <a:rPr lang="en-US" sz="3600" baseline="-25000" smtClean="0">
                <a:sym typeface="Wingdings" panose="05000000000000000000" pitchFamily="2" charset="2"/>
              </a:rPr>
              <a:t>3</a:t>
            </a:r>
            <a:r>
              <a:rPr lang="en-US" sz="3600" smtClean="0">
                <a:sym typeface="Wingdings" panose="05000000000000000000" pitchFamily="2" charset="2"/>
              </a:rPr>
              <a:t>, </a:t>
            </a:r>
            <a:r>
              <a:rPr lang="vi-VN" sz="3600" smtClean="0">
                <a:sym typeface="Wingdings" panose="05000000000000000000" pitchFamily="2" charset="2"/>
              </a:rPr>
              <a:t>l</a:t>
            </a:r>
            <a:r>
              <a:rPr lang="en-US" sz="3600" baseline="-25000" smtClean="0">
                <a:sym typeface="Wingdings" panose="05000000000000000000" pitchFamily="2" charset="2"/>
              </a:rPr>
              <a:t>2</a:t>
            </a:r>
            <a:r>
              <a:rPr lang="en-US" sz="3600" smtClean="0">
                <a:sym typeface="Wingdings" panose="05000000000000000000" pitchFamily="2" charset="2"/>
              </a:rPr>
              <a:t>, K</a:t>
            </a:r>
            <a:r>
              <a:rPr lang="en-US" sz="3600" baseline="-25000" smtClean="0">
                <a:sym typeface="Wingdings" panose="05000000000000000000" pitchFamily="2" charset="2"/>
              </a:rPr>
              <a:t>C_SS</a:t>
            </a:r>
            <a:r>
              <a:rPr lang="en-US" sz="3600" smtClean="0">
                <a:sym typeface="Wingdings" panose="05000000000000000000" pitchFamily="2" charset="2"/>
              </a:rPr>
              <a:t>}</a:t>
            </a:r>
          </a:p>
        </p:txBody>
      </p:sp>
    </p:spTree>
    <p:extLst>
      <p:ext uri="{BB962C8B-B14F-4D97-AF65-F5344CB8AC3E}">
        <p14:creationId xmlns:p14="http://schemas.microsoft.com/office/powerpoint/2010/main" val="1493351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down)">
                                      <p:cBhvr>
                                        <p:cTn id="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a:t>
            </a:r>
            <a:r>
              <a:rPr lang="en-US" smtClean="0"/>
              <a:t>Kerberos: Các thông điệp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47</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800160" y="2860457"/>
            <a:ext cx="1338764" cy="2554307"/>
            <a:chOff x="6949256" y="3276600"/>
            <a:chExt cx="1338764" cy="2554307"/>
          </a:xfrm>
        </p:grpSpPr>
        <p:sp>
          <p:nvSpPr>
            <p:cNvPr id="19" name="Rectangle 18"/>
            <p:cNvSpPr/>
            <p:nvPr/>
          </p:nvSpPr>
          <p:spPr bwMode="auto">
            <a:xfrm>
              <a:off x="6949256" y="4876800"/>
              <a:ext cx="1338764" cy="954107"/>
            </a:xfrm>
            <a:prstGeom prst="rect">
              <a:avLst/>
            </a:prstGeom>
          </p:spPr>
          <p:txBody>
            <a:bodyPr wrap="none">
              <a:spAutoFit/>
            </a:bodyPr>
            <a:lstStyle/>
            <a:p>
              <a:pPr algn="ctr">
                <a:defRPr/>
              </a:pPr>
              <a:r>
                <a:rPr lang="en-US" sz="2800" b="1" dirty="0" smtClean="0">
                  <a:latin typeface="+mn-lt"/>
                </a:rPr>
                <a:t>Service </a:t>
              </a:r>
            </a:p>
            <a:p>
              <a:pPr algn="ctr">
                <a:defRPr/>
              </a:pPr>
              <a:r>
                <a:rPr lang="en-US" sz="2800" b="1" dirty="0" smtClean="0">
                  <a:latin typeface="+mn-lt"/>
                </a:rPr>
                <a:t>Server</a:t>
              </a:r>
              <a:endParaRPr lang="en-US" sz="2800" b="1" dirty="0">
                <a:latin typeface="+mn-lt"/>
              </a:endParaRPr>
            </a:p>
          </p:txBody>
        </p:sp>
        <p:pic>
          <p:nvPicPr>
            <p:cNvPr id="20" name="Picture 7" descr="ICON_Datacenter_wStorage_1up_Q4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80"/>
          <p:cNvGrpSpPr/>
          <p:nvPr/>
        </p:nvGrpSpPr>
        <p:grpSpPr>
          <a:xfrm>
            <a:off x="2755904" y="1906587"/>
            <a:ext cx="360363" cy="1792287"/>
            <a:chOff x="2755904" y="1906587"/>
            <a:chExt cx="360363" cy="1792287"/>
          </a:xfrm>
        </p:grpSpPr>
        <p:sp>
          <p:nvSpPr>
            <p:cNvPr id="21"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2"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1</a:t>
              </a:r>
            </a:p>
          </p:txBody>
        </p:sp>
      </p:grpSp>
      <p:grpSp>
        <p:nvGrpSpPr>
          <p:cNvPr id="82" name="Group 81"/>
          <p:cNvGrpSpPr/>
          <p:nvPr/>
        </p:nvGrpSpPr>
        <p:grpSpPr>
          <a:xfrm>
            <a:off x="2951091" y="1752600"/>
            <a:ext cx="979024" cy="1557321"/>
            <a:chOff x="2951091" y="2047675"/>
            <a:chExt cx="979024" cy="1557321"/>
          </a:xfrm>
        </p:grpSpPr>
        <p:sp>
          <p:nvSpPr>
            <p:cNvPr id="23" name="Line 211"/>
            <p:cNvSpPr>
              <a:spLocks noChangeShapeType="1"/>
            </p:cNvSpPr>
            <p:nvPr/>
          </p:nvSpPr>
          <p:spPr bwMode="auto">
            <a:xfrm rot="1929354">
              <a:off x="2951091" y="2047675"/>
              <a:ext cx="979024" cy="1557321"/>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4" name="Oval 210"/>
            <p:cNvSpPr>
              <a:spLocks noChangeArrowheads="1"/>
            </p:cNvSpPr>
            <p:nvPr/>
          </p:nvSpPr>
          <p:spPr bwMode="auto">
            <a:xfrm>
              <a:off x="3260422" y="2668588"/>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2</a:t>
              </a:r>
            </a:p>
          </p:txBody>
        </p:sp>
      </p:grpSp>
      <p:grpSp>
        <p:nvGrpSpPr>
          <p:cNvPr id="83" name="Group 82"/>
          <p:cNvGrpSpPr/>
          <p:nvPr/>
        </p:nvGrpSpPr>
        <p:grpSpPr>
          <a:xfrm>
            <a:off x="3975105" y="1943099"/>
            <a:ext cx="1676400" cy="1802983"/>
            <a:chOff x="3975105" y="1943099"/>
            <a:chExt cx="1676400" cy="1802983"/>
          </a:xfrm>
        </p:grpSpPr>
        <p:sp>
          <p:nvSpPr>
            <p:cNvPr id="25" name="Line 211"/>
            <p:cNvSpPr>
              <a:spLocks noChangeShapeType="1"/>
            </p:cNvSpPr>
            <p:nvPr/>
          </p:nvSpPr>
          <p:spPr bwMode="auto">
            <a:xfrm flipV="1">
              <a:off x="3975105" y="1943099"/>
              <a:ext cx="1676400" cy="1802983"/>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6" name="Oval 210"/>
            <p:cNvSpPr>
              <a:spLocks noChangeArrowheads="1"/>
            </p:cNvSpPr>
            <p:nvPr/>
          </p:nvSpPr>
          <p:spPr bwMode="auto">
            <a:xfrm>
              <a:off x="4605341" y="2697165"/>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3</a:t>
              </a:r>
            </a:p>
          </p:txBody>
        </p:sp>
      </p:grpSp>
      <p:grpSp>
        <p:nvGrpSpPr>
          <p:cNvPr id="84" name="Group 83"/>
          <p:cNvGrpSpPr/>
          <p:nvPr/>
        </p:nvGrpSpPr>
        <p:grpSpPr>
          <a:xfrm>
            <a:off x="5005300" y="1752053"/>
            <a:ext cx="510596" cy="2661166"/>
            <a:chOff x="5005300" y="1752053"/>
            <a:chExt cx="510596" cy="2661166"/>
          </a:xfrm>
        </p:grpSpPr>
        <p:sp>
          <p:nvSpPr>
            <p:cNvPr id="27" name="Line 211"/>
            <p:cNvSpPr>
              <a:spLocks noChangeShapeType="1"/>
            </p:cNvSpPr>
            <p:nvPr/>
          </p:nvSpPr>
          <p:spPr bwMode="auto">
            <a:xfrm rot="1929354" flipH="1">
              <a:off x="5005300" y="1752053"/>
              <a:ext cx="510596" cy="2661166"/>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28" name="Oval 210"/>
            <p:cNvSpPr>
              <a:spLocks noChangeArrowheads="1"/>
            </p:cNvSpPr>
            <p:nvPr/>
          </p:nvSpPr>
          <p:spPr bwMode="auto">
            <a:xfrm>
              <a:off x="5041904" y="2917826"/>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4</a:t>
              </a:r>
            </a:p>
          </p:txBody>
        </p:sp>
      </p:grpSp>
      <p:grpSp>
        <p:nvGrpSpPr>
          <p:cNvPr id="85" name="Group 84"/>
          <p:cNvGrpSpPr/>
          <p:nvPr/>
        </p:nvGrpSpPr>
        <p:grpSpPr>
          <a:xfrm>
            <a:off x="4584704" y="4213226"/>
            <a:ext cx="2971800" cy="360362"/>
            <a:chOff x="4584704" y="4213226"/>
            <a:chExt cx="2971800" cy="360362"/>
          </a:xfrm>
        </p:grpSpPr>
        <p:sp>
          <p:nvSpPr>
            <p:cNvPr id="29" name="Line 211"/>
            <p:cNvSpPr>
              <a:spLocks noChangeShapeType="1"/>
            </p:cNvSpPr>
            <p:nvPr/>
          </p:nvSpPr>
          <p:spPr bwMode="auto">
            <a:xfrm>
              <a:off x="4584704" y="4365625"/>
              <a:ext cx="2971800" cy="12481"/>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30" name="Oval 210"/>
            <p:cNvSpPr>
              <a:spLocks noChangeArrowheads="1"/>
            </p:cNvSpPr>
            <p:nvPr/>
          </p:nvSpPr>
          <p:spPr bwMode="auto">
            <a:xfrm>
              <a:off x="5880104" y="4213226"/>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dirty="0"/>
                <a:t>5</a:t>
              </a:r>
            </a:p>
          </p:txBody>
        </p:sp>
      </p:grpSp>
      <p:grpSp>
        <p:nvGrpSpPr>
          <p:cNvPr id="86" name="Group 85"/>
          <p:cNvGrpSpPr/>
          <p:nvPr/>
        </p:nvGrpSpPr>
        <p:grpSpPr>
          <a:xfrm>
            <a:off x="4804919" y="4103028"/>
            <a:ext cx="2455169" cy="1535152"/>
            <a:chOff x="4804919" y="4103028"/>
            <a:chExt cx="2455169" cy="1535152"/>
          </a:xfrm>
        </p:grpSpPr>
        <p:sp>
          <p:nvSpPr>
            <p:cNvPr id="31" name="Line 211"/>
            <p:cNvSpPr>
              <a:spLocks noChangeShapeType="1"/>
            </p:cNvSpPr>
            <p:nvPr/>
          </p:nvSpPr>
          <p:spPr bwMode="auto">
            <a:xfrm rot="1929354" flipH="1">
              <a:off x="4804919" y="4103028"/>
              <a:ext cx="2455169" cy="1535152"/>
            </a:xfrm>
            <a:prstGeom prst="line">
              <a:avLst/>
            </a:prstGeom>
            <a:noFill/>
            <a:ln w="101600">
              <a:solidFill>
                <a:srgbClr val="FF33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32" name="Oval 210"/>
            <p:cNvSpPr>
              <a:spLocks noChangeArrowheads="1"/>
            </p:cNvSpPr>
            <p:nvPr/>
          </p:nvSpPr>
          <p:spPr bwMode="auto">
            <a:xfrm>
              <a:off x="5880104" y="4670426"/>
              <a:ext cx="360362" cy="360362"/>
            </a:xfrm>
            <a:prstGeom prst="ellipse">
              <a:avLst/>
            </a:prstGeom>
            <a:solidFill>
              <a:srgbClr val="FFCC00"/>
            </a:solidFill>
            <a:ln w="12700">
              <a:solidFill>
                <a:srgbClr val="FF0000"/>
              </a:solidFill>
              <a:round/>
              <a:headEnd type="none" w="sm" len="sm"/>
              <a:tailEnd type="none" w="sm" len="sm"/>
            </a:ln>
          </p:spPr>
          <p:txBody>
            <a:bodyPr wrap="none" anchor="ctr"/>
            <a:lstStyle/>
            <a:p>
              <a:pPr algn="ctr"/>
              <a:r>
                <a:rPr lang="it-IT" dirty="0"/>
                <a:t>6</a:t>
              </a:r>
            </a:p>
          </p:txBody>
        </p:sp>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p:nvPr/>
        </p:nvGrpSpPr>
        <p:grpSpPr>
          <a:xfrm rot="5400000">
            <a:off x="1990215" y="3279224"/>
            <a:ext cx="362688" cy="1729041"/>
            <a:chOff x="2755904" y="1906587"/>
            <a:chExt cx="360363" cy="1792287"/>
          </a:xfrm>
        </p:grpSpPr>
        <p:sp>
          <p:nvSpPr>
            <p:cNvPr id="55" name="Line 211"/>
            <p:cNvSpPr>
              <a:spLocks noChangeShapeType="1"/>
            </p:cNvSpPr>
            <p:nvPr/>
          </p:nvSpPr>
          <p:spPr bwMode="auto">
            <a:xfrm flipH="1" flipV="1">
              <a:off x="2936085" y="1906587"/>
              <a:ext cx="1" cy="1792287"/>
            </a:xfrm>
            <a:prstGeom prst="line">
              <a:avLst/>
            </a:prstGeom>
            <a:noFill/>
            <a:ln w="101600">
              <a:solidFill>
                <a:srgbClr val="00CC00"/>
              </a:solidFill>
              <a:round/>
              <a:headEnd type="none" w="sm" len="sm"/>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56" name="Oval 210"/>
            <p:cNvSpPr>
              <a:spLocks noChangeArrowheads="1"/>
            </p:cNvSpPr>
            <p:nvPr/>
          </p:nvSpPr>
          <p:spPr bwMode="auto">
            <a:xfrm>
              <a:off x="2755904" y="2660650"/>
              <a:ext cx="360363" cy="360362"/>
            </a:xfrm>
            <a:prstGeom prst="ellipse">
              <a:avLst/>
            </a:prstGeom>
            <a:solidFill>
              <a:srgbClr val="FFCC00"/>
            </a:solidFill>
            <a:ln w="12700">
              <a:solidFill>
                <a:srgbClr val="00B050"/>
              </a:solidFill>
              <a:round/>
              <a:headEnd type="none" w="sm" len="sm"/>
              <a:tailEnd type="none" w="sm" len="sm"/>
            </a:ln>
          </p:spPr>
          <p:txBody>
            <a:bodyPr wrap="none" anchor="ctr"/>
            <a:lstStyle/>
            <a:p>
              <a:pPr algn="ctr"/>
              <a:r>
                <a:rPr lang="it-IT" smtClean="0"/>
                <a:t>0</a:t>
              </a:r>
              <a:endParaRPr lang="it-IT" dirty="0"/>
            </a:p>
          </p:txBody>
        </p:sp>
      </p:grpSp>
      <p:sp>
        <p:nvSpPr>
          <p:cNvPr id="47" name="Rounded Rectangular Callout 46"/>
          <p:cNvSpPr/>
          <p:nvPr/>
        </p:nvSpPr>
        <p:spPr>
          <a:xfrm>
            <a:off x="1" y="5483114"/>
            <a:ext cx="7238999" cy="1327350"/>
          </a:xfrm>
          <a:prstGeom prst="wedgeRoundRectCallout">
            <a:avLst>
              <a:gd name="adj1" fmla="val 25076"/>
              <a:gd name="adj2" fmla="val -9039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600" smtClean="0">
                <a:sym typeface="Wingdings" panose="05000000000000000000" pitchFamily="2" charset="2"/>
              </a:rPr>
              <a:t>Đáp ứng dịch vụ</a:t>
            </a:r>
            <a:endParaRPr lang="vi-VN" sz="3600" smtClean="0">
              <a:sym typeface="Wingdings" panose="05000000000000000000" pitchFamily="2" charset="2"/>
            </a:endParaRPr>
          </a:p>
          <a:p>
            <a:r>
              <a:rPr lang="vi-VN" sz="3600" b="1" smtClean="0">
                <a:sym typeface="Wingdings" panose="05000000000000000000" pitchFamily="2" charset="2"/>
              </a:rPr>
              <a:t>SSC</a:t>
            </a:r>
            <a:r>
              <a:rPr lang="vi-VN" sz="3600" smtClean="0">
                <a:sym typeface="Wingdings" panose="05000000000000000000" pitchFamily="2" charset="2"/>
              </a:rPr>
              <a:t>: {t</a:t>
            </a:r>
            <a:r>
              <a:rPr lang="vi-VN" sz="3600" baseline="-25000" smtClean="0">
                <a:sym typeface="Wingdings" panose="05000000000000000000" pitchFamily="2" charset="2"/>
              </a:rPr>
              <a:t>4</a:t>
            </a:r>
            <a:r>
              <a:rPr lang="vi-VN" sz="3600" smtClean="0">
                <a:sym typeface="Wingdings" panose="05000000000000000000" pitchFamily="2" charset="2"/>
              </a:rPr>
              <a:t>+1}</a:t>
            </a:r>
            <a:r>
              <a:rPr lang="vi-VN" sz="3600" smtClean="0">
                <a:solidFill>
                  <a:srgbClr val="00B050"/>
                </a:solidFill>
                <a:sym typeface="Wingdings" panose="05000000000000000000" pitchFamily="2" charset="2"/>
              </a:rPr>
              <a:t>K</a:t>
            </a:r>
            <a:r>
              <a:rPr lang="vi-VN" sz="3600" baseline="-25000" smtClean="0">
                <a:solidFill>
                  <a:srgbClr val="00B050"/>
                </a:solidFill>
                <a:sym typeface="Wingdings" panose="05000000000000000000" pitchFamily="2" charset="2"/>
              </a:rPr>
              <a:t>C_SS</a:t>
            </a:r>
            <a:endParaRPr lang="en-US" sz="3600" baseline="-25000" smtClean="0">
              <a:solidFill>
                <a:srgbClr val="00B050"/>
              </a:solidFill>
              <a:sym typeface="Wingdings" panose="05000000000000000000" pitchFamily="2" charset="2"/>
            </a:endParaRPr>
          </a:p>
        </p:txBody>
      </p:sp>
    </p:spTree>
    <p:extLst>
      <p:ext uri="{BB962C8B-B14F-4D97-AF65-F5344CB8AC3E}">
        <p14:creationId xmlns:p14="http://schemas.microsoft.com/office/powerpoint/2010/main" val="637365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right)">
                                      <p:cBhvr>
                                        <p:cTn id="7" dur="500"/>
                                        <p:tgtEl>
                                          <p:spTgt spid="8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down)">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a:t>
            </a:r>
            <a:r>
              <a:rPr lang="vi-VN" smtClean="0"/>
              <a:t>chất </a:t>
            </a:r>
            <a:br>
              <a:rPr lang="vi-VN" smtClean="0"/>
            </a:br>
            <a:r>
              <a:rPr lang="vi-VN" smtClean="0"/>
              <a:t>Single Sign-On (SSO)</a:t>
            </a:r>
            <a:br>
              <a:rPr lang="vi-VN" smtClean="0"/>
            </a:br>
            <a:r>
              <a:rPr lang="en-US" smtClean="0"/>
              <a:t>của Kerberos?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48</a:t>
            </a:fld>
            <a:endParaRPr lang="ru-RU" dirty="0"/>
          </a:p>
        </p:txBody>
      </p:sp>
    </p:spTree>
    <p:extLst>
      <p:ext uri="{BB962C8B-B14F-4D97-AF65-F5344CB8AC3E}">
        <p14:creationId xmlns:p14="http://schemas.microsoft.com/office/powerpoint/2010/main" val="2633608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Kerberos SSO</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49</a:t>
            </a:fld>
            <a:endParaRPr lang="ru-RU" dirty="0"/>
          </a:p>
        </p:txBody>
      </p:sp>
      <p:grpSp>
        <p:nvGrpSpPr>
          <p:cNvPr id="4" name="Group 3"/>
          <p:cNvGrpSpPr/>
          <p:nvPr/>
        </p:nvGrpSpPr>
        <p:grpSpPr>
          <a:xfrm>
            <a:off x="2420730" y="921973"/>
            <a:ext cx="6431174" cy="1632883"/>
            <a:chOff x="1722226" y="1377585"/>
            <a:chExt cx="6431174" cy="1632883"/>
          </a:xfrm>
        </p:grpSpPr>
        <p:grpSp>
          <p:nvGrpSpPr>
            <p:cNvPr id="5" name="Group 19"/>
            <p:cNvGrpSpPr>
              <a:grpSpLocks/>
            </p:cNvGrpSpPr>
            <p:nvPr/>
          </p:nvGrpSpPr>
          <p:grpSpPr bwMode="auto">
            <a:xfrm>
              <a:off x="1722226" y="1600200"/>
              <a:ext cx="4754774" cy="685800"/>
              <a:chOff x="7086600" y="685800"/>
              <a:chExt cx="1600200" cy="800100"/>
            </a:xfrm>
          </p:grpSpPr>
          <p:sp>
            <p:nvSpPr>
              <p:cNvPr id="10" name="Rounded Rectangle 9"/>
              <p:cNvSpPr/>
              <p:nvPr/>
            </p:nvSpPr>
            <p:spPr bwMode="auto">
              <a:xfrm>
                <a:off x="7086600" y="685800"/>
                <a:ext cx="1600200" cy="800100"/>
              </a:xfrm>
              <a:prstGeom prst="roundRect">
                <a:avLst/>
              </a:prstGeom>
              <a:gradFill>
                <a:gsLst>
                  <a:gs pos="0">
                    <a:srgbClr val="2F97D9"/>
                  </a:gs>
                  <a:gs pos="100000">
                    <a:srgbClr val="8FD1F0"/>
                  </a:gs>
                </a:gsLst>
              </a:gradFill>
              <a:ln w="12700">
                <a:solidFill>
                  <a:srgbClr val="39A5E5"/>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algn="ctr" eaLnBrk="1" hangingPunct="1"/>
                <a:endParaRPr lang="en-US" sz="2800" dirty="0">
                  <a:solidFill>
                    <a:srgbClr val="FFFFFF"/>
                  </a:solidFill>
                </a:endParaRPr>
              </a:p>
            </p:txBody>
          </p:sp>
          <p:sp>
            <p:nvSpPr>
              <p:cNvPr id="11" name="Freeform 10"/>
              <p:cNvSpPr/>
              <p:nvPr/>
            </p:nvSpPr>
            <p:spPr bwMode="auto">
              <a:xfrm>
                <a:off x="7086600" y="685800"/>
                <a:ext cx="1583448" cy="387586"/>
              </a:xfrm>
              <a:custGeom>
                <a:avLst/>
                <a:gdLst>
                  <a:gd name="connsiteX0" fmla="*/ 1583448 w 1583448"/>
                  <a:gd name="connsiteY0" fmla="*/ 387586 h 387586"/>
                  <a:gd name="connsiteX1" fmla="*/ 1583448 w 1583448"/>
                  <a:gd name="connsiteY1" fmla="*/ 140191 h 387586"/>
                  <a:gd name="connsiteX2" fmla="*/ 1575200 w 1583448"/>
                  <a:gd name="connsiteY2" fmla="*/ 82465 h 387586"/>
                  <a:gd name="connsiteX3" fmla="*/ 1575200 w 1583448"/>
                  <a:gd name="connsiteY3" fmla="*/ 82465 h 387586"/>
                  <a:gd name="connsiteX4" fmla="*/ 1525718 w 1583448"/>
                  <a:gd name="connsiteY4" fmla="*/ 8246 h 387586"/>
                  <a:gd name="connsiteX5" fmla="*/ 1467988 w 1583448"/>
                  <a:gd name="connsiteY5" fmla="*/ 0 h 387586"/>
                  <a:gd name="connsiteX6" fmla="*/ 115459 w 1583448"/>
                  <a:gd name="connsiteY6" fmla="*/ 0 h 387586"/>
                  <a:gd name="connsiteX7" fmla="*/ 57729 w 1583448"/>
                  <a:gd name="connsiteY7" fmla="*/ 16493 h 387586"/>
                  <a:gd name="connsiteX8" fmla="*/ 57729 w 1583448"/>
                  <a:gd name="connsiteY8" fmla="*/ 16493 h 387586"/>
                  <a:gd name="connsiteX9" fmla="*/ 8247 w 1583448"/>
                  <a:gd name="connsiteY9" fmla="*/ 74218 h 387586"/>
                  <a:gd name="connsiteX10" fmla="*/ 8247 w 1583448"/>
                  <a:gd name="connsiteY10" fmla="*/ 74218 h 387586"/>
                  <a:gd name="connsiteX11" fmla="*/ 0 w 1583448"/>
                  <a:gd name="connsiteY11" fmla="*/ 156684 h 387586"/>
                  <a:gd name="connsiteX12" fmla="*/ 0 w 1583448"/>
                  <a:gd name="connsiteY12" fmla="*/ 156684 h 387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3448" h="387586">
                    <a:moveTo>
                      <a:pt x="1583448" y="387586"/>
                    </a:moveTo>
                    <a:lnTo>
                      <a:pt x="1583448" y="140191"/>
                    </a:lnTo>
                    <a:lnTo>
                      <a:pt x="1575200" y="82465"/>
                    </a:lnTo>
                    <a:lnTo>
                      <a:pt x="1575200" y="82465"/>
                    </a:lnTo>
                    <a:lnTo>
                      <a:pt x="1525718" y="8246"/>
                    </a:lnTo>
                    <a:lnTo>
                      <a:pt x="1467988" y="0"/>
                    </a:lnTo>
                    <a:lnTo>
                      <a:pt x="115459" y="0"/>
                    </a:lnTo>
                    <a:lnTo>
                      <a:pt x="57729" y="16493"/>
                    </a:lnTo>
                    <a:lnTo>
                      <a:pt x="57729" y="16493"/>
                    </a:lnTo>
                    <a:lnTo>
                      <a:pt x="8247" y="74218"/>
                    </a:lnTo>
                    <a:lnTo>
                      <a:pt x="8247" y="74218"/>
                    </a:lnTo>
                    <a:lnTo>
                      <a:pt x="0" y="156684"/>
                    </a:lnTo>
                    <a:lnTo>
                      <a:pt x="0" y="156684"/>
                    </a:lnTo>
                  </a:path>
                </a:pathLst>
              </a:custGeom>
              <a:gradFill flip="none" rotWithShape="1">
                <a:gsLst>
                  <a:gs pos="1000">
                    <a:schemeClr val="bg1">
                      <a:alpha val="19000"/>
                    </a:schemeClr>
                  </a:gs>
                  <a:gs pos="100000">
                    <a:schemeClr val="bg1">
                      <a:alpha val="0"/>
                    </a:schemeClr>
                  </a:gs>
                </a:gsLst>
                <a:lin ang="18000000" scaled="0"/>
                <a:tileRect/>
              </a:gradFill>
              <a:ln w="9525" cap="flat" cmpd="sng" algn="ctr">
                <a:noFill/>
                <a:prstDash val="solid"/>
                <a:round/>
                <a:headEnd type="none" w="med" len="med"/>
                <a:tailEnd type="none" w="med" len="med"/>
              </a:ln>
              <a:effectLst/>
            </p:spPr>
            <p:txBody>
              <a:bodyPr anchor="ctr"/>
              <a:lstStyle>
                <a:lvl1pPr eaLnBrk="0" hangingPunct="0">
                  <a:defRPr sz="1600">
                    <a:solidFill>
                      <a:schemeClr val="tx1"/>
                    </a:solidFill>
                    <a:latin typeface="Arial" charset="0"/>
                    <a:cs typeface="Arial" charset="0"/>
                  </a:defRPr>
                </a:lvl1pPr>
                <a:lvl2pPr marL="37931725" indent="-37474525" eaLnBrk="0" hangingPunct="0">
                  <a:defRPr sz="1600">
                    <a:solidFill>
                      <a:schemeClr val="tx1"/>
                    </a:solidFill>
                    <a:latin typeface="Arial" charset="0"/>
                    <a:cs typeface="Arial" charset="0"/>
                  </a:defRPr>
                </a:lvl2pPr>
                <a:lvl3pPr eaLnBrk="0" hangingPunct="0">
                  <a:defRPr sz="1600">
                    <a:solidFill>
                      <a:schemeClr val="tx1"/>
                    </a:solidFill>
                    <a:latin typeface="Arial" charset="0"/>
                    <a:cs typeface="Arial" charset="0"/>
                  </a:defRPr>
                </a:lvl3pPr>
                <a:lvl4pPr eaLnBrk="0" hangingPunct="0">
                  <a:defRPr sz="1600">
                    <a:solidFill>
                      <a:schemeClr val="tx1"/>
                    </a:solidFill>
                    <a:latin typeface="Arial" charset="0"/>
                    <a:cs typeface="Arial" charset="0"/>
                  </a:defRPr>
                </a:lvl4pPr>
                <a:lvl5pPr eaLnBrk="0" hangingPunct="0">
                  <a:defRPr sz="1600">
                    <a:solidFill>
                      <a:schemeClr val="tx1"/>
                    </a:solidFill>
                    <a:latin typeface="Arial" charset="0"/>
                    <a:cs typeface="Arial" charset="0"/>
                  </a:defRPr>
                </a:lvl5pPr>
                <a:lvl6pPr marL="457200" eaLnBrk="0" fontAlgn="base" hangingPunct="0">
                  <a:spcBef>
                    <a:spcPct val="0"/>
                  </a:spcBef>
                  <a:spcAft>
                    <a:spcPct val="0"/>
                  </a:spcAft>
                  <a:defRPr sz="1600">
                    <a:solidFill>
                      <a:schemeClr val="tx1"/>
                    </a:solidFill>
                    <a:latin typeface="Arial" charset="0"/>
                    <a:cs typeface="Arial" charset="0"/>
                  </a:defRPr>
                </a:lvl6pPr>
                <a:lvl7pPr marL="914400" eaLnBrk="0" fontAlgn="base" hangingPunct="0">
                  <a:spcBef>
                    <a:spcPct val="0"/>
                  </a:spcBef>
                  <a:spcAft>
                    <a:spcPct val="0"/>
                  </a:spcAft>
                  <a:defRPr sz="1600">
                    <a:solidFill>
                      <a:schemeClr val="tx1"/>
                    </a:solidFill>
                    <a:latin typeface="Arial" charset="0"/>
                    <a:cs typeface="Arial" charset="0"/>
                  </a:defRPr>
                </a:lvl7pPr>
                <a:lvl8pPr marL="1371600" eaLnBrk="0" fontAlgn="base" hangingPunct="0">
                  <a:spcBef>
                    <a:spcPct val="0"/>
                  </a:spcBef>
                  <a:spcAft>
                    <a:spcPct val="0"/>
                  </a:spcAft>
                  <a:defRPr sz="1600">
                    <a:solidFill>
                      <a:schemeClr val="tx1"/>
                    </a:solidFill>
                    <a:latin typeface="Arial" charset="0"/>
                    <a:cs typeface="Arial" charset="0"/>
                  </a:defRPr>
                </a:lvl8pPr>
                <a:lvl9pPr marL="18288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2800"/>
              </a:p>
            </p:txBody>
          </p:sp>
        </p:grpSp>
        <p:pic>
          <p:nvPicPr>
            <p:cNvPr id="6" name="Picture 4" descr="ICON_VirtTriangle_flat_Q408.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267050" y="1873647"/>
              <a:ext cx="761999" cy="21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6921496" y="1377585"/>
              <a:ext cx="1231904" cy="1632883"/>
              <a:chOff x="6921496" y="1377585"/>
              <a:chExt cx="1231904" cy="1632883"/>
            </a:xfrm>
          </p:grpSpPr>
          <p:sp>
            <p:nvSpPr>
              <p:cNvPr id="8" name="Rectangle 7"/>
              <p:cNvSpPr/>
              <p:nvPr/>
            </p:nvSpPr>
            <p:spPr bwMode="auto">
              <a:xfrm>
                <a:off x="7163797" y="2487248"/>
                <a:ext cx="798617" cy="523220"/>
              </a:xfrm>
              <a:prstGeom prst="rect">
                <a:avLst/>
              </a:prstGeom>
            </p:spPr>
            <p:txBody>
              <a:bodyPr wrap="none">
                <a:spAutoFit/>
              </a:bodyPr>
              <a:lstStyle/>
              <a:p>
                <a:pPr>
                  <a:defRPr/>
                </a:pPr>
                <a:r>
                  <a:rPr lang="en-US" sz="2800" b="1" dirty="0" smtClean="0">
                    <a:latin typeface="+mn-lt"/>
                  </a:rPr>
                  <a:t>KDC</a:t>
                </a:r>
                <a:endParaRPr lang="en-US" sz="2800" b="1" dirty="0">
                  <a:latin typeface="+mn-lt"/>
                </a:endParaRPr>
              </a:p>
            </p:txBody>
          </p:sp>
          <p:pic>
            <p:nvPicPr>
              <p:cNvPr id="9" name="Picture 21" descr="ICON_BladeServer_Q40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1496" y="1377585"/>
                <a:ext cx="1231904"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3" name="Rounded Rectangle 32"/>
          <p:cNvSpPr>
            <a:spLocks noChangeArrowheads="1"/>
          </p:cNvSpPr>
          <p:nvPr/>
        </p:nvSpPr>
        <p:spPr bwMode="auto">
          <a:xfrm>
            <a:off x="2469807"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AS</a:t>
            </a:r>
            <a:endParaRPr lang="en-US" sz="2800" b="1" dirty="0">
              <a:solidFill>
                <a:schemeClr val="bg1"/>
              </a:solidFill>
              <a:latin typeface="+mn-lt"/>
            </a:endParaRPr>
          </a:p>
        </p:txBody>
      </p:sp>
      <p:sp>
        <p:nvSpPr>
          <p:cNvPr id="14" name="Rounded Rectangle 33"/>
          <p:cNvSpPr>
            <a:spLocks noChangeArrowheads="1"/>
          </p:cNvSpPr>
          <p:nvPr/>
        </p:nvSpPr>
        <p:spPr bwMode="auto">
          <a:xfrm>
            <a:off x="4938582" y="1220788"/>
            <a:ext cx="2191098" cy="533400"/>
          </a:xfrm>
          <a:prstGeom prst="roundRect">
            <a:avLst>
              <a:gd name="adj" fmla="val 16667"/>
            </a:avLst>
          </a:prstGeom>
          <a:solidFill>
            <a:srgbClr val="F77C1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sz="2800" b="1" dirty="0" smtClean="0">
                <a:solidFill>
                  <a:schemeClr val="bg1"/>
                </a:solidFill>
                <a:latin typeface="+mn-lt"/>
              </a:rPr>
              <a:t>TGS</a:t>
            </a:r>
            <a:endParaRPr lang="en-US" sz="2800" b="1" dirty="0">
              <a:solidFill>
                <a:schemeClr val="bg1"/>
              </a:solidFill>
              <a:latin typeface="+mn-lt"/>
            </a:endParaRPr>
          </a:p>
        </p:txBody>
      </p:sp>
      <p:grpSp>
        <p:nvGrpSpPr>
          <p:cNvPr id="18" name="Group 17"/>
          <p:cNvGrpSpPr/>
          <p:nvPr/>
        </p:nvGrpSpPr>
        <p:grpSpPr>
          <a:xfrm>
            <a:off x="7606004" y="3208171"/>
            <a:ext cx="1153097" cy="1021477"/>
            <a:chOff x="6857886" y="3276600"/>
            <a:chExt cx="1521507" cy="2123420"/>
          </a:xfrm>
        </p:grpSpPr>
        <p:sp>
          <p:nvSpPr>
            <p:cNvPr id="19" name="Rectangle 18"/>
            <p:cNvSpPr/>
            <p:nvPr/>
          </p:nvSpPr>
          <p:spPr bwMode="auto">
            <a:xfrm>
              <a:off x="6857886" y="4876800"/>
              <a:ext cx="1521507" cy="523220"/>
            </a:xfrm>
            <a:prstGeom prst="rect">
              <a:avLst/>
            </a:prstGeom>
          </p:spPr>
          <p:txBody>
            <a:bodyPr wrap="none">
              <a:spAutoFit/>
            </a:bodyPr>
            <a:lstStyle/>
            <a:p>
              <a:pPr algn="ctr">
                <a:defRPr/>
              </a:pPr>
              <a:r>
                <a:rPr lang="en-US" sz="2800" b="1" smtClean="0">
                  <a:latin typeface="+mn-lt"/>
                </a:rPr>
                <a:t>Service 2</a:t>
              </a:r>
              <a:endParaRPr lang="en-US" sz="2800" b="1" dirty="0">
                <a:latin typeface="+mn-lt"/>
              </a:endParaRPr>
            </a:p>
          </p:txBody>
        </p:sp>
        <p:pic>
          <p:nvPicPr>
            <p:cNvPr id="20" name="Picture 7" descr="ICON_Datacenter_wStorage_1up_Q4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 name="Group 43"/>
          <p:cNvGrpSpPr/>
          <p:nvPr/>
        </p:nvGrpSpPr>
        <p:grpSpPr>
          <a:xfrm>
            <a:off x="3036080" y="3404062"/>
            <a:ext cx="1058552" cy="1368395"/>
            <a:chOff x="1829901" y="4118937"/>
            <a:chExt cx="1058552" cy="1368395"/>
          </a:xfrm>
        </p:grpSpPr>
        <p:sp>
          <p:nvSpPr>
            <p:cNvPr id="45" name="Rectangle 44"/>
            <p:cNvSpPr/>
            <p:nvPr/>
          </p:nvSpPr>
          <p:spPr bwMode="auto">
            <a:xfrm>
              <a:off x="1841500" y="4964112"/>
              <a:ext cx="1046953" cy="523220"/>
            </a:xfrm>
            <a:prstGeom prst="rect">
              <a:avLst/>
            </a:prstGeom>
          </p:spPr>
          <p:txBody>
            <a:bodyPr wrap="none">
              <a:spAutoFit/>
            </a:bodyPr>
            <a:lstStyle/>
            <a:p>
              <a:pPr>
                <a:defRPr/>
              </a:pPr>
              <a:r>
                <a:rPr lang="en-US" sz="2800" b="1" dirty="0">
                  <a:latin typeface="+mn-lt"/>
                </a:rPr>
                <a:t>Client</a:t>
              </a:r>
            </a:p>
          </p:txBody>
        </p:sp>
        <p:pic>
          <p:nvPicPr>
            <p:cNvPr id="46" name="Picture 40" descr="ICON_Laptop_Q30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9901" y="4118937"/>
              <a:ext cx="760899" cy="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 name="Rectangle 28"/>
          <p:cNvSpPr>
            <a:spLocks noChangeAspect="1" noChangeArrowheads="1"/>
          </p:cNvSpPr>
          <p:nvPr/>
        </p:nvSpPr>
        <p:spPr bwMode="auto">
          <a:xfrm>
            <a:off x="2724941" y="3587125"/>
            <a:ext cx="34438" cy="101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pic>
        <p:nvPicPr>
          <p:cNvPr id="53" name="Picture 2" descr="Image result for us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213" y="3694494"/>
            <a:ext cx="900826" cy="900826"/>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7420243" y="4772457"/>
            <a:ext cx="1521507" cy="1293001"/>
            <a:chOff x="6614828" y="3276600"/>
            <a:chExt cx="2007623" cy="2687857"/>
          </a:xfrm>
        </p:grpSpPr>
        <p:sp>
          <p:nvSpPr>
            <p:cNvPr id="35" name="Rectangle 34"/>
            <p:cNvSpPr/>
            <p:nvPr/>
          </p:nvSpPr>
          <p:spPr bwMode="auto">
            <a:xfrm>
              <a:off x="6614828" y="4876801"/>
              <a:ext cx="2007623" cy="1087656"/>
            </a:xfrm>
            <a:prstGeom prst="rect">
              <a:avLst/>
            </a:prstGeom>
          </p:spPr>
          <p:txBody>
            <a:bodyPr wrap="none">
              <a:spAutoFit/>
            </a:bodyPr>
            <a:lstStyle/>
            <a:p>
              <a:pPr algn="ctr">
                <a:defRPr/>
              </a:pPr>
              <a:r>
                <a:rPr lang="en-US" sz="2800" b="1" smtClean="0">
                  <a:latin typeface="+mn-lt"/>
                </a:rPr>
                <a:t>Service 3</a:t>
              </a:r>
              <a:endParaRPr lang="en-US" sz="2800" b="1" dirty="0">
                <a:latin typeface="+mn-lt"/>
              </a:endParaRPr>
            </a:p>
          </p:txBody>
        </p:sp>
        <p:pic>
          <p:nvPicPr>
            <p:cNvPr id="36" name="Picture 7" descr="ICON_Datacenter_wStorage_1up_Q40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8037" y="3276600"/>
              <a:ext cx="842963"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 name="Rounded Rectangular Callout 36"/>
          <p:cNvSpPr/>
          <p:nvPr/>
        </p:nvSpPr>
        <p:spPr>
          <a:xfrm>
            <a:off x="1" y="4915282"/>
            <a:ext cx="7238999" cy="1895182"/>
          </a:xfrm>
          <a:prstGeom prst="wedgeRoundRectCallout">
            <a:avLst>
              <a:gd name="adj1" fmla="val 25076"/>
              <a:gd name="adj2" fmla="val -9039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vi-VN" sz="3600" smtClean="0">
                <a:sym typeface="Wingdings" panose="05000000000000000000" pitchFamily="2" charset="2"/>
              </a:rPr>
              <a:t>Sau "Service 1", user muốn truy cập "Service 2", "Service 3"... thì quá trình diễn ra thế nào?</a:t>
            </a:r>
            <a:endParaRPr lang="en-US" sz="3600" smtClean="0">
              <a:sym typeface="Wingdings" panose="05000000000000000000" pitchFamily="2" charset="2"/>
            </a:endParaRPr>
          </a:p>
        </p:txBody>
      </p:sp>
    </p:spTree>
    <p:extLst>
      <p:ext uri="{BB962C8B-B14F-4D97-AF65-F5344CB8AC3E}">
        <p14:creationId xmlns:p14="http://schemas.microsoft.com/office/powerpoint/2010/main" val="26856530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Thuật ngữ tiếng Anh</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5</a:t>
            </a:fld>
            <a:endParaRPr lang="ru-RU" dirty="0"/>
          </a:p>
        </p:txBody>
      </p:sp>
      <p:sp>
        <p:nvSpPr>
          <p:cNvPr id="3" name="Content Placeholder 2"/>
          <p:cNvSpPr>
            <a:spLocks noGrp="1"/>
          </p:cNvSpPr>
          <p:nvPr>
            <p:ph sz="quarter" idx="13"/>
          </p:nvPr>
        </p:nvSpPr>
        <p:spPr/>
        <p:txBody>
          <a:bodyPr anchor="t">
            <a:normAutofit/>
          </a:bodyPr>
          <a:lstStyle/>
          <a:p>
            <a:pPr>
              <a:buFont typeface="Wingdings" panose="05000000000000000000" pitchFamily="2" charset="2"/>
              <a:buChar char="§"/>
            </a:pPr>
            <a:r>
              <a:rPr lang="en-US" sz="2800" b="1"/>
              <a:t>Supplicant</a:t>
            </a:r>
            <a:r>
              <a:rPr lang="en-US" sz="2800"/>
              <a:t> </a:t>
            </a:r>
            <a:r>
              <a:rPr lang="en-US" sz="2800" smtClean="0"/>
              <a:t>(</a:t>
            </a:r>
            <a:r>
              <a:rPr lang="en-US" sz="2800" b="1" smtClean="0"/>
              <a:t>Claimant</a:t>
            </a:r>
            <a:r>
              <a:rPr lang="en-US" sz="2800" smtClean="0"/>
              <a:t>, </a:t>
            </a:r>
            <a:r>
              <a:rPr lang="en-US" sz="2800" b="1"/>
              <a:t>Peer</a:t>
            </a:r>
            <a:r>
              <a:rPr lang="en-US" sz="2800" smtClean="0"/>
              <a:t>):</a:t>
            </a:r>
            <a:r>
              <a:rPr lang="vi-VN" sz="2800" smtClean="0"/>
              <a:t> Bên </a:t>
            </a:r>
            <a:r>
              <a:rPr lang="vi-VN" sz="2800"/>
              <a:t>được xác thực</a:t>
            </a:r>
            <a:endParaRPr lang="en-US" sz="2800"/>
          </a:p>
          <a:p>
            <a:pPr>
              <a:buFont typeface="Wingdings" panose="05000000000000000000" pitchFamily="2" charset="2"/>
              <a:buChar char="§"/>
            </a:pPr>
            <a:r>
              <a:rPr lang="en-US" sz="2800" b="1" smtClean="0"/>
              <a:t>Authenticator</a:t>
            </a:r>
            <a:r>
              <a:rPr lang="en-US" sz="2800" smtClean="0"/>
              <a:t> (</a:t>
            </a:r>
            <a:r>
              <a:rPr lang="en-US" sz="2800" b="1" smtClean="0"/>
              <a:t>Verifier</a:t>
            </a:r>
            <a:r>
              <a:rPr lang="en-US" sz="2800" smtClean="0"/>
              <a:t>):</a:t>
            </a:r>
            <a:r>
              <a:rPr lang="vi-VN" sz="2800" smtClean="0"/>
              <a:t> </a:t>
            </a:r>
            <a:r>
              <a:rPr lang="vi-VN" sz="2800"/>
              <a:t>Bên xác thực</a:t>
            </a:r>
            <a:endParaRPr lang="en-US" sz="2800"/>
          </a:p>
          <a:p>
            <a:pPr>
              <a:buFont typeface="Wingdings" panose="05000000000000000000" pitchFamily="2" charset="2"/>
              <a:buChar char="§"/>
            </a:pPr>
            <a:r>
              <a:rPr lang="en-US" sz="2800" b="1"/>
              <a:t>Authentication Server</a:t>
            </a:r>
            <a:r>
              <a:rPr lang="vi-VN" sz="2800"/>
              <a:t> (AS): Máy chủ xác thực</a:t>
            </a:r>
            <a:endParaRPr lang="en-US" sz="2800"/>
          </a:p>
          <a:p>
            <a:pPr>
              <a:buFont typeface="Wingdings" panose="05000000000000000000" pitchFamily="2" charset="2"/>
              <a:buChar char="§"/>
            </a:pPr>
            <a:r>
              <a:rPr lang="en-US" sz="2800" b="1"/>
              <a:t>Network Access Server</a:t>
            </a:r>
            <a:r>
              <a:rPr lang="vi-VN" sz="2800"/>
              <a:t> (NAS): Máy chủ truy cập</a:t>
            </a:r>
            <a:endParaRPr lang="en-US" sz="2800"/>
          </a:p>
        </p:txBody>
      </p:sp>
    </p:spTree>
    <p:extLst>
      <p:ext uri="{BB962C8B-B14F-4D97-AF65-F5344CB8AC3E}">
        <p14:creationId xmlns:p14="http://schemas.microsoft.com/office/powerpoint/2010/main" val="26883096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94672242"/>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95156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a:t>EAP = Extensible Authentication Protocol</a:t>
            </a:r>
          </a:p>
          <a:p>
            <a:r>
              <a:rPr lang="vi-VN"/>
              <a:t>Giao thức xác thực (khả) mở rộng</a:t>
            </a:r>
          </a:p>
          <a:p>
            <a:r>
              <a:rPr lang="vi-VN"/>
              <a:t>RFC 3748</a:t>
            </a:r>
          </a:p>
          <a:p>
            <a:r>
              <a:rPr lang="vi-VN"/>
              <a:t>thường được sử dụng trong mạng không dây và trong kết nối điểm-điểm.</a:t>
            </a:r>
          </a:p>
          <a:p>
            <a:endParaRPr lang="en-US"/>
          </a:p>
        </p:txBody>
      </p:sp>
      <p:sp>
        <p:nvSpPr>
          <p:cNvPr id="3" name="Title 2"/>
          <p:cNvSpPr>
            <a:spLocks noGrp="1"/>
          </p:cNvSpPr>
          <p:nvPr>
            <p:ph type="title"/>
          </p:nvPr>
        </p:nvSpPr>
        <p:spPr/>
        <p:txBody>
          <a:bodyPr/>
          <a:lstStyle/>
          <a:p>
            <a:r>
              <a:rPr lang="en-US"/>
              <a:t>Extensible Authentication Protocol</a:t>
            </a:r>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dirty="0"/>
          </a:p>
        </p:txBody>
      </p:sp>
    </p:spTree>
    <p:extLst>
      <p:ext uri="{BB962C8B-B14F-4D97-AF65-F5344CB8AC3E}">
        <p14:creationId xmlns:p14="http://schemas.microsoft.com/office/powerpoint/2010/main" val="28207007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a:t>
            </a:r>
            <a:r>
              <a:rPr lang="en-US" smtClean="0"/>
              <a:t>Extensible</a:t>
            </a:r>
            <a:r>
              <a:rPr lang="vi-VN" smtClean="0"/>
              <a:t>"</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dirty="0"/>
          </a:p>
        </p:txBody>
      </p:sp>
      <p:sp>
        <p:nvSpPr>
          <p:cNvPr id="5" name="Content Placeholder 4"/>
          <p:cNvSpPr>
            <a:spLocks noGrp="1"/>
          </p:cNvSpPr>
          <p:nvPr>
            <p:ph sz="quarter" idx="13"/>
          </p:nvPr>
        </p:nvSpPr>
        <p:spPr/>
        <p:txBody>
          <a:bodyPr anchor="ctr">
            <a:normAutofit lnSpcReduction="10000"/>
          </a:bodyPr>
          <a:lstStyle/>
          <a:p>
            <a:r>
              <a:rPr lang="vi-VN" smtClean="0"/>
              <a:t>Không cố định phương thức xác thực</a:t>
            </a:r>
          </a:p>
          <a:p>
            <a:r>
              <a:rPr lang="vi-VN" smtClean="0"/>
              <a:t>Phương thức xác thực được xác lập trong quá trình xác thực (khi đã bắt đầu pha xác thực)</a:t>
            </a:r>
          </a:p>
          <a:p>
            <a:r>
              <a:rPr lang="vi-VN"/>
              <a:t>Cho phép </a:t>
            </a:r>
            <a:r>
              <a:rPr lang="vi-VN" smtClean="0"/>
              <a:t>tùy chọn phương thức xác thực phù hợp với yêu cầu về an toàn.</a:t>
            </a:r>
            <a:endParaRPr lang="en-US"/>
          </a:p>
          <a:p>
            <a:r>
              <a:rPr lang="vi-VN" smtClean="0"/>
              <a:t>Cho phép thay đổi phương thức xác thực với sự thay đổi tối thiểu trong phần cứng, phần mềm.</a:t>
            </a:r>
          </a:p>
        </p:txBody>
      </p:sp>
    </p:spTree>
    <p:extLst>
      <p:ext uri="{BB962C8B-B14F-4D97-AF65-F5344CB8AC3E}">
        <p14:creationId xmlns:p14="http://schemas.microsoft.com/office/powerpoint/2010/main" val="38162622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7500" lnSpcReduction="20000"/>
          </a:bodyPr>
          <a:lstStyle/>
          <a:p>
            <a:r>
              <a:rPr lang="en-US"/>
              <a:t>EAP-MD5</a:t>
            </a:r>
          </a:p>
          <a:p>
            <a:r>
              <a:rPr lang="en-US" smtClean="0"/>
              <a:t>LEAP</a:t>
            </a:r>
            <a:r>
              <a:rPr lang="vi-VN"/>
              <a:t>: Lightweight Extensible Authentication </a:t>
            </a:r>
            <a:r>
              <a:rPr lang="vi-VN" smtClean="0"/>
              <a:t>Protocol</a:t>
            </a:r>
          </a:p>
          <a:p>
            <a:r>
              <a:rPr lang="en-US" smtClean="0"/>
              <a:t>EAP-TLS</a:t>
            </a:r>
            <a:r>
              <a:rPr lang="vi-VN"/>
              <a:t>: EAP Transport Layer </a:t>
            </a:r>
            <a:r>
              <a:rPr lang="vi-VN" smtClean="0"/>
              <a:t>Security</a:t>
            </a:r>
          </a:p>
          <a:p>
            <a:r>
              <a:rPr lang="en-US" smtClean="0"/>
              <a:t>EAP-POTP</a:t>
            </a:r>
            <a:r>
              <a:rPr lang="vi-VN"/>
              <a:t>: EAP Protected One-Time </a:t>
            </a:r>
            <a:r>
              <a:rPr lang="vi-VN" smtClean="0"/>
              <a:t>Password</a:t>
            </a:r>
          </a:p>
          <a:p>
            <a:r>
              <a:rPr lang="en-US" smtClean="0"/>
              <a:t>EAP-PSK</a:t>
            </a:r>
            <a:r>
              <a:rPr lang="vi-VN"/>
              <a:t>: EAP Pre-Shared </a:t>
            </a:r>
            <a:r>
              <a:rPr lang="vi-VN" smtClean="0"/>
              <a:t>Key</a:t>
            </a:r>
          </a:p>
          <a:p>
            <a:r>
              <a:rPr lang="en-US" smtClean="0"/>
              <a:t>EAP-PWD</a:t>
            </a:r>
            <a:r>
              <a:rPr lang="vi-VN"/>
              <a:t>: EAP </a:t>
            </a:r>
            <a:r>
              <a:rPr lang="vi-VN" smtClean="0"/>
              <a:t>Password</a:t>
            </a:r>
          </a:p>
          <a:p>
            <a:r>
              <a:rPr lang="en-US" smtClean="0"/>
              <a:t>EAP-TTLS</a:t>
            </a:r>
            <a:r>
              <a:rPr lang="vi-VN" smtClean="0"/>
              <a:t>: </a:t>
            </a:r>
            <a:r>
              <a:rPr lang="en-US"/>
              <a:t>EAP Tunneled Transport Layer </a:t>
            </a:r>
            <a:r>
              <a:rPr lang="en-US" smtClean="0"/>
              <a:t>Security</a:t>
            </a:r>
            <a:endParaRPr lang="vi-VN" smtClean="0"/>
          </a:p>
          <a:p>
            <a:r>
              <a:rPr lang="en-US" smtClean="0"/>
              <a:t>EAP-IKEv2</a:t>
            </a:r>
            <a:r>
              <a:rPr lang="vi-VN" smtClean="0"/>
              <a:t>: </a:t>
            </a:r>
            <a:r>
              <a:rPr lang="en-US"/>
              <a:t>EAP Internet Key Exchange </a:t>
            </a:r>
            <a:r>
              <a:rPr lang="en-US" smtClean="0"/>
              <a:t>v.2</a:t>
            </a:r>
            <a:endParaRPr lang="vi-VN" smtClean="0"/>
          </a:p>
          <a:p>
            <a:r>
              <a:rPr lang="en-US" smtClean="0"/>
              <a:t>EAP-SIM</a:t>
            </a:r>
            <a:r>
              <a:rPr lang="vi-VN"/>
              <a:t>: EAP Subscriber Identity </a:t>
            </a:r>
            <a:r>
              <a:rPr lang="vi-VN" smtClean="0"/>
              <a:t>Module</a:t>
            </a:r>
          </a:p>
          <a:p>
            <a:r>
              <a:rPr lang="vi-VN" smtClean="0"/>
              <a:t>EAP-AKA: </a:t>
            </a:r>
            <a:r>
              <a:rPr lang="en-US" smtClean="0"/>
              <a:t>EAP </a:t>
            </a:r>
            <a:r>
              <a:rPr lang="en-US"/>
              <a:t>Authentication and Key Agreement</a:t>
            </a:r>
            <a:endParaRPr lang="vi-VN"/>
          </a:p>
          <a:p>
            <a:r>
              <a:rPr lang="vi-VN" smtClean="0"/>
              <a:t>......</a:t>
            </a:r>
            <a:endParaRPr lang="en-US"/>
          </a:p>
        </p:txBody>
      </p:sp>
      <p:sp>
        <p:nvSpPr>
          <p:cNvPr id="3" name="Title 2"/>
          <p:cNvSpPr>
            <a:spLocks noGrp="1"/>
          </p:cNvSpPr>
          <p:nvPr>
            <p:ph type="title"/>
          </p:nvPr>
        </p:nvSpPr>
        <p:spPr/>
        <p:txBody>
          <a:bodyPr/>
          <a:lstStyle/>
          <a:p>
            <a:r>
              <a:rPr lang="vi-VN" smtClean="0"/>
              <a:t>Phương thức xác thực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dirty="0"/>
          </a:p>
        </p:txBody>
      </p:sp>
    </p:spTree>
    <p:extLst>
      <p:ext uri="{BB962C8B-B14F-4D97-AF65-F5344CB8AC3E}">
        <p14:creationId xmlns:p14="http://schemas.microsoft.com/office/powerpoint/2010/main" val="30668805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PPP Extensible Authentication </a:t>
            </a:r>
            <a:r>
              <a:rPr lang="en-US" smtClean="0"/>
              <a:t>Protocol</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54</a:t>
            </a:fld>
            <a:endParaRPr lang="ru-RU" dirty="0"/>
          </a:p>
        </p:txBody>
      </p:sp>
      <p:pic>
        <p:nvPicPr>
          <p:cNvPr id="7170" name="Picture 2" descr="http://etutorials.org/shared/images/tutorials/tutorial_57/02fig1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057" y="914400"/>
            <a:ext cx="6139543" cy="576435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a:xfrm>
            <a:off x="228600" y="2362200"/>
            <a:ext cx="2057400" cy="1676400"/>
          </a:xfrm>
          <a:prstGeom prst="wedgeRoundRectCallout">
            <a:avLst>
              <a:gd name="adj1" fmla="val 115901"/>
              <a:gd name="adj2" fmla="val 45470"/>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smtClean="0"/>
              <a:t>Xác định phương thức xác thực</a:t>
            </a:r>
            <a:endParaRPr lang="en-US" sz="2400"/>
          </a:p>
        </p:txBody>
      </p:sp>
      <p:sp>
        <p:nvSpPr>
          <p:cNvPr id="6" name="Rounded Rectangular Callout 5"/>
          <p:cNvSpPr/>
          <p:nvPr/>
        </p:nvSpPr>
        <p:spPr>
          <a:xfrm>
            <a:off x="230155" y="5002350"/>
            <a:ext cx="2057400" cy="1676400"/>
          </a:xfrm>
          <a:prstGeom prst="wedgeRoundRectCallout">
            <a:avLst>
              <a:gd name="adj1" fmla="val 120436"/>
              <a:gd name="adj2" fmla="val -15755"/>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2400" smtClean="0"/>
              <a:t>CÓ THỂ yêu cầu phương thức khác</a:t>
            </a:r>
            <a:endParaRPr lang="en-US" sz="2400"/>
          </a:p>
        </p:txBody>
      </p:sp>
    </p:spTree>
    <p:extLst>
      <p:ext uri="{BB962C8B-B14F-4D97-AF65-F5344CB8AC3E}">
        <p14:creationId xmlns:p14="http://schemas.microsoft.com/office/powerpoint/2010/main" val="16208267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PPP EAP 2-way Authentication</a:t>
            </a:r>
          </a:p>
        </p:txBody>
      </p:sp>
      <p:sp>
        <p:nvSpPr>
          <p:cNvPr id="3" name="Slide Number Placeholder 2"/>
          <p:cNvSpPr>
            <a:spLocks noGrp="1"/>
          </p:cNvSpPr>
          <p:nvPr>
            <p:ph type="sldNum" sz="quarter" idx="12"/>
          </p:nvPr>
        </p:nvSpPr>
        <p:spPr/>
        <p:txBody>
          <a:bodyPr/>
          <a:lstStyle/>
          <a:p>
            <a:fld id="{3E15BD7C-E074-4D4A-84C3-500EE5B9C190}" type="slidenum">
              <a:rPr lang="ru-RU" smtClean="0"/>
              <a:pPr/>
              <a:t>55</a:t>
            </a:fld>
            <a:endParaRPr lang="ru-RU" dirty="0"/>
          </a:p>
        </p:txBody>
      </p:sp>
      <p:pic>
        <p:nvPicPr>
          <p:cNvPr id="4" name="Picture 3"/>
          <p:cNvPicPr>
            <a:picLocks noChangeAspect="1"/>
          </p:cNvPicPr>
          <p:nvPr/>
        </p:nvPicPr>
        <p:blipFill>
          <a:blip r:embed="rId2"/>
          <a:stretch>
            <a:fillRect/>
          </a:stretch>
        </p:blipFill>
        <p:spPr>
          <a:xfrm>
            <a:off x="1" y="771526"/>
            <a:ext cx="9144000" cy="4935594"/>
          </a:xfrm>
          <a:prstGeom prst="rect">
            <a:avLst/>
          </a:prstGeom>
        </p:spPr>
      </p:pic>
    </p:spTree>
    <p:extLst>
      <p:ext uri="{BB962C8B-B14F-4D97-AF65-F5344CB8AC3E}">
        <p14:creationId xmlns:p14="http://schemas.microsoft.com/office/powerpoint/2010/main" val="8383738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PPP Configuration Request for EAP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56</a:t>
            </a:fld>
            <a:endParaRPr lang="ru-RU" dirty="0"/>
          </a:p>
        </p:txBody>
      </p:sp>
      <p:pic>
        <p:nvPicPr>
          <p:cNvPr id="6" name="Picture 5"/>
          <p:cNvPicPr>
            <a:picLocks noChangeAspect="1"/>
          </p:cNvPicPr>
          <p:nvPr/>
        </p:nvPicPr>
        <p:blipFill>
          <a:blip r:embed="rId2"/>
          <a:stretch>
            <a:fillRect/>
          </a:stretch>
        </p:blipFill>
        <p:spPr>
          <a:xfrm>
            <a:off x="0" y="1219200"/>
            <a:ext cx="9144000" cy="4629048"/>
          </a:xfrm>
          <a:prstGeom prst="rect">
            <a:avLst/>
          </a:prstGeom>
        </p:spPr>
      </p:pic>
    </p:spTree>
    <p:extLst>
      <p:ext uri="{BB962C8B-B14F-4D97-AF65-F5344CB8AC3E}">
        <p14:creationId xmlns:p14="http://schemas.microsoft.com/office/powerpoint/2010/main" val="3866334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Request, Identity</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57</a:t>
            </a:fld>
            <a:endParaRPr lang="ru-RU" dirty="0"/>
          </a:p>
        </p:txBody>
      </p:sp>
      <p:pic>
        <p:nvPicPr>
          <p:cNvPr id="5" name="Picture 4"/>
          <p:cNvPicPr>
            <a:picLocks noChangeAspect="1"/>
          </p:cNvPicPr>
          <p:nvPr/>
        </p:nvPicPr>
        <p:blipFill>
          <a:blip r:embed="rId2"/>
          <a:stretch>
            <a:fillRect/>
          </a:stretch>
        </p:blipFill>
        <p:spPr>
          <a:xfrm>
            <a:off x="0" y="1156505"/>
            <a:ext cx="9144000" cy="4562573"/>
          </a:xfrm>
          <a:prstGeom prst="rect">
            <a:avLst/>
          </a:prstGeom>
        </p:spPr>
      </p:pic>
    </p:spTree>
    <p:extLst>
      <p:ext uri="{BB962C8B-B14F-4D97-AF65-F5344CB8AC3E}">
        <p14:creationId xmlns:p14="http://schemas.microsoft.com/office/powerpoint/2010/main" val="33125776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Response, Identity</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58</a:t>
            </a:fld>
            <a:endParaRPr lang="ru-RU" dirty="0"/>
          </a:p>
        </p:txBody>
      </p:sp>
      <p:pic>
        <p:nvPicPr>
          <p:cNvPr id="5" name="Picture 4"/>
          <p:cNvPicPr>
            <a:picLocks noChangeAspect="1"/>
          </p:cNvPicPr>
          <p:nvPr/>
        </p:nvPicPr>
        <p:blipFill>
          <a:blip r:embed="rId2"/>
          <a:stretch>
            <a:fillRect/>
          </a:stretch>
        </p:blipFill>
        <p:spPr>
          <a:xfrm>
            <a:off x="0" y="1127930"/>
            <a:ext cx="9144000" cy="4471617"/>
          </a:xfrm>
          <a:prstGeom prst="rect">
            <a:avLst/>
          </a:prstGeom>
        </p:spPr>
      </p:pic>
    </p:spTree>
    <p:extLst>
      <p:ext uri="{BB962C8B-B14F-4D97-AF65-F5344CB8AC3E}">
        <p14:creationId xmlns:p14="http://schemas.microsoft.com/office/powerpoint/2010/main" val="20749766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Request, MD5-Challenge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59</a:t>
            </a:fld>
            <a:endParaRPr lang="ru-RU" dirty="0"/>
          </a:p>
        </p:txBody>
      </p:sp>
      <p:pic>
        <p:nvPicPr>
          <p:cNvPr id="4" name="Picture 3"/>
          <p:cNvPicPr>
            <a:picLocks noChangeAspect="1"/>
          </p:cNvPicPr>
          <p:nvPr/>
        </p:nvPicPr>
        <p:blipFill>
          <a:blip r:embed="rId2"/>
          <a:stretch>
            <a:fillRect/>
          </a:stretch>
        </p:blipFill>
        <p:spPr>
          <a:xfrm>
            <a:off x="0" y="685800"/>
            <a:ext cx="9144000" cy="4829820"/>
          </a:xfrm>
          <a:prstGeom prst="rect">
            <a:avLst/>
          </a:prstGeom>
        </p:spPr>
      </p:pic>
    </p:spTree>
    <p:extLst>
      <p:ext uri="{BB962C8B-B14F-4D97-AF65-F5344CB8AC3E}">
        <p14:creationId xmlns:p14="http://schemas.microsoft.com/office/powerpoint/2010/main" val="9542548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Thuật ngữ tiếng Anh</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6</a:t>
            </a:fld>
            <a:endParaRPr lang="ru-RU" dirty="0"/>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
            </a:pPr>
            <a:r>
              <a:rPr lang="en-US" sz="2800" b="1"/>
              <a:t>Supplicant</a:t>
            </a:r>
            <a:r>
              <a:rPr lang="en-US" sz="2800"/>
              <a:t> (</a:t>
            </a:r>
            <a:r>
              <a:rPr lang="en-US" sz="2800" b="1"/>
              <a:t>Claimant</a:t>
            </a:r>
            <a:r>
              <a:rPr lang="en-US" sz="2800"/>
              <a:t>, </a:t>
            </a:r>
            <a:r>
              <a:rPr lang="en-US" sz="2800" b="1"/>
              <a:t>Peer</a:t>
            </a:r>
            <a:r>
              <a:rPr lang="en-US" sz="2800"/>
              <a:t>):</a:t>
            </a:r>
            <a:r>
              <a:rPr lang="vi-VN" sz="2800"/>
              <a:t> Bên được xác thực</a:t>
            </a:r>
            <a:endParaRPr lang="en-US" sz="2800"/>
          </a:p>
          <a:p>
            <a:pPr>
              <a:buFont typeface="Wingdings" panose="05000000000000000000" pitchFamily="2" charset="2"/>
              <a:buChar char="§"/>
            </a:pPr>
            <a:r>
              <a:rPr lang="en-US" sz="2800" b="1"/>
              <a:t>Authenticator</a:t>
            </a:r>
            <a:r>
              <a:rPr lang="en-US" sz="2800"/>
              <a:t> (</a:t>
            </a:r>
            <a:r>
              <a:rPr lang="en-US" sz="2800" b="1"/>
              <a:t>Verifier</a:t>
            </a:r>
            <a:r>
              <a:rPr lang="en-US" sz="2800"/>
              <a:t>):</a:t>
            </a:r>
            <a:r>
              <a:rPr lang="vi-VN" sz="2800"/>
              <a:t> Bên xác thực</a:t>
            </a:r>
            <a:endParaRPr lang="en-US" sz="2800"/>
          </a:p>
          <a:p>
            <a:pPr>
              <a:buFont typeface="Wingdings" panose="05000000000000000000" pitchFamily="2" charset="2"/>
              <a:buChar char="§"/>
            </a:pPr>
            <a:r>
              <a:rPr lang="en-US" sz="2800" b="1"/>
              <a:t>Authentication Server</a:t>
            </a:r>
            <a:r>
              <a:rPr lang="vi-VN" sz="2800"/>
              <a:t> (AS): Máy chủ xác thực</a:t>
            </a:r>
            <a:endParaRPr lang="en-US" sz="2800"/>
          </a:p>
          <a:p>
            <a:pPr>
              <a:buFont typeface="Wingdings" panose="05000000000000000000" pitchFamily="2" charset="2"/>
              <a:buChar char="§"/>
            </a:pPr>
            <a:r>
              <a:rPr lang="en-US" sz="2800" b="1"/>
              <a:t>Network Access Server</a:t>
            </a:r>
            <a:r>
              <a:rPr lang="vi-VN" sz="2800"/>
              <a:t> (NAS): Máy chủ truy cập</a:t>
            </a:r>
            <a:endParaRPr lang="en-US" sz="2800"/>
          </a:p>
        </p:txBody>
      </p:sp>
      <p:sp>
        <p:nvSpPr>
          <p:cNvPr id="5" name="Rounded Rectangular Callout 4"/>
          <p:cNvSpPr/>
          <p:nvPr/>
        </p:nvSpPr>
        <p:spPr>
          <a:xfrm>
            <a:off x="457200" y="4103712"/>
            <a:ext cx="8075240" cy="2601888"/>
          </a:xfrm>
          <a:prstGeom prst="wedgeRoundRectCallout">
            <a:avLst>
              <a:gd name="adj1" fmla="val -28420"/>
              <a:gd name="adj2" fmla="val -11563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2800" b="1"/>
              <a:t>Authentication </a:t>
            </a:r>
            <a:r>
              <a:rPr lang="vi-VN" sz="2800" b="1" smtClean="0"/>
              <a:t>Server</a:t>
            </a:r>
            <a:r>
              <a:rPr lang="vi-VN" sz="2800" smtClean="0"/>
              <a:t>: Máy chủ xác thực. </a:t>
            </a:r>
          </a:p>
          <a:p>
            <a:pPr marL="457200" indent="-457200">
              <a:buFont typeface="Wingdings" panose="05000000000000000000" pitchFamily="2" charset="2"/>
              <a:buChar char="§"/>
            </a:pPr>
            <a:r>
              <a:rPr lang="vi-VN" sz="2800" smtClean="0"/>
              <a:t>Giúp Authenticator xác thực Supplicant</a:t>
            </a:r>
          </a:p>
          <a:p>
            <a:pPr marL="457200" indent="-457200">
              <a:buFont typeface="Wingdings" panose="05000000000000000000" pitchFamily="2" charset="2"/>
              <a:buChar char="§"/>
            </a:pPr>
            <a:r>
              <a:rPr lang="vi-VN" sz="2800" smtClean="0"/>
              <a:t>Tức là cung cấp dịch vụ xác thực cho Authenticator</a:t>
            </a:r>
            <a:endParaRPr lang="en-US" sz="2800"/>
          </a:p>
        </p:txBody>
      </p:sp>
    </p:spTree>
    <p:extLst>
      <p:ext uri="{BB962C8B-B14F-4D97-AF65-F5344CB8AC3E}">
        <p14:creationId xmlns:p14="http://schemas.microsoft.com/office/powerpoint/2010/main" val="411054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Response, MD5-Challenge</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60</a:t>
            </a:fld>
            <a:endParaRPr lang="ru-RU" dirty="0"/>
          </a:p>
        </p:txBody>
      </p:sp>
      <p:pic>
        <p:nvPicPr>
          <p:cNvPr id="5" name="Picture 4"/>
          <p:cNvPicPr>
            <a:picLocks noChangeAspect="1"/>
          </p:cNvPicPr>
          <p:nvPr/>
        </p:nvPicPr>
        <p:blipFill>
          <a:blip r:embed="rId2"/>
          <a:stretch>
            <a:fillRect/>
          </a:stretch>
        </p:blipFill>
        <p:spPr>
          <a:xfrm>
            <a:off x="0" y="698405"/>
            <a:ext cx="9144000" cy="4864195"/>
          </a:xfrm>
          <a:prstGeom prst="rect">
            <a:avLst/>
          </a:prstGeom>
        </p:spPr>
      </p:pic>
      <p:sp>
        <p:nvSpPr>
          <p:cNvPr id="7" name="Rounded Rectangular Callout 6"/>
          <p:cNvSpPr/>
          <p:nvPr/>
        </p:nvSpPr>
        <p:spPr>
          <a:xfrm>
            <a:off x="5562600" y="789012"/>
            <a:ext cx="3607836" cy="1496988"/>
          </a:xfrm>
          <a:prstGeom prst="wedgeRoundRectCallout">
            <a:avLst>
              <a:gd name="adj1" fmla="val -52795"/>
              <a:gd name="adj2" fmla="val 11869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smtClean="0"/>
              <a:t>Nếu gửi lại "Nak" (3) thì sẽ phải thống nhất lại phương thức xác thực</a:t>
            </a:r>
            <a:endParaRPr lang="en-US" sz="2400"/>
          </a:p>
        </p:txBody>
      </p:sp>
    </p:spTree>
    <p:extLst>
      <p:ext uri="{BB962C8B-B14F-4D97-AF65-F5344CB8AC3E}">
        <p14:creationId xmlns:p14="http://schemas.microsoft.com/office/powerpoint/2010/main" val="7046292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EAP Success</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61</a:t>
            </a:fld>
            <a:endParaRPr lang="ru-RU" dirty="0"/>
          </a:p>
        </p:txBody>
      </p:sp>
      <p:pic>
        <p:nvPicPr>
          <p:cNvPr id="4" name="Picture 3"/>
          <p:cNvPicPr>
            <a:picLocks noChangeAspect="1"/>
          </p:cNvPicPr>
          <p:nvPr/>
        </p:nvPicPr>
        <p:blipFill>
          <a:blip r:embed="rId2"/>
          <a:stretch>
            <a:fillRect/>
          </a:stretch>
        </p:blipFill>
        <p:spPr>
          <a:xfrm>
            <a:off x="0" y="762000"/>
            <a:ext cx="9144000" cy="5455338"/>
          </a:xfrm>
          <a:prstGeom prst="rect">
            <a:avLst/>
          </a:prstGeom>
        </p:spPr>
      </p:pic>
    </p:spTree>
    <p:extLst>
      <p:ext uri="{BB962C8B-B14F-4D97-AF65-F5344CB8AC3E}">
        <p14:creationId xmlns:p14="http://schemas.microsoft.com/office/powerpoint/2010/main" val="38006283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Kiến trúc phân tầng của EAP</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62</a:t>
            </a:fld>
            <a:endParaRPr lang="ru-RU" dirty="0"/>
          </a:p>
        </p:txBody>
      </p:sp>
      <p:pic>
        <p:nvPicPr>
          <p:cNvPr id="4" name="Picture 3"/>
          <p:cNvPicPr>
            <a:picLocks noChangeAspect="1"/>
          </p:cNvPicPr>
          <p:nvPr/>
        </p:nvPicPr>
        <p:blipFill>
          <a:blip r:embed="rId3"/>
          <a:stretch>
            <a:fillRect/>
          </a:stretch>
        </p:blipFill>
        <p:spPr>
          <a:xfrm>
            <a:off x="152400" y="1143384"/>
            <a:ext cx="8945727" cy="4495416"/>
          </a:xfrm>
          <a:prstGeom prst="rect">
            <a:avLst/>
          </a:prstGeom>
        </p:spPr>
      </p:pic>
    </p:spTree>
    <p:extLst>
      <p:ext uri="{BB962C8B-B14F-4D97-AF65-F5344CB8AC3E}">
        <p14:creationId xmlns:p14="http://schemas.microsoft.com/office/powerpoint/2010/main" val="22696661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3730471739"/>
              </p:ext>
            </p:extLst>
          </p:nvPr>
        </p:nvGraphicFramePr>
        <p:xfrm>
          <a:off x="0" y="685800"/>
          <a:ext cx="9144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smtClean="0"/>
              <a:t>EAP với RADIUS và 802.1x</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spTree>
    <p:extLst>
      <p:ext uri="{BB962C8B-B14F-4D97-AF65-F5344CB8AC3E}">
        <p14:creationId xmlns:p14="http://schemas.microsoft.com/office/powerpoint/2010/main" val="29282700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ormAutofit/>
          </a:bodyPr>
          <a:lstStyle/>
          <a:p>
            <a:pPr>
              <a:buFont typeface="Wingdings" panose="05000000000000000000" pitchFamily="2" charset="2"/>
              <a:buChar char="q"/>
            </a:pPr>
            <a:r>
              <a:rPr lang="vi-VN" b="1" smtClean="0"/>
              <a:t>802</a:t>
            </a:r>
          </a:p>
          <a:p>
            <a:pPr lvl="1">
              <a:buFont typeface="Wingdings" panose="05000000000000000000" pitchFamily="2" charset="2"/>
              <a:buChar char="§"/>
            </a:pPr>
            <a:r>
              <a:rPr lang="en-US" smtClean="0"/>
              <a:t>802</a:t>
            </a:r>
            <a:r>
              <a:rPr lang="vi-VN" smtClean="0"/>
              <a:t>:</a:t>
            </a:r>
            <a:r>
              <a:rPr lang="en-US" smtClean="0"/>
              <a:t> </a:t>
            </a:r>
            <a:r>
              <a:rPr lang="en-US"/>
              <a:t>IEEE standards for networking </a:t>
            </a:r>
            <a:r>
              <a:rPr lang="en-US" smtClean="0"/>
              <a:t>protocols</a:t>
            </a:r>
            <a:endParaRPr lang="vi-VN" smtClean="0"/>
          </a:p>
          <a:p>
            <a:pPr lvl="1">
              <a:buFont typeface="Wingdings" panose="05000000000000000000" pitchFamily="2" charset="2"/>
              <a:buChar char="§"/>
            </a:pPr>
            <a:r>
              <a:rPr lang="en-US" smtClean="0"/>
              <a:t>802.11</a:t>
            </a:r>
            <a:r>
              <a:rPr lang="vi-VN" smtClean="0"/>
              <a:t>:</a:t>
            </a:r>
            <a:r>
              <a:rPr lang="en-US" smtClean="0"/>
              <a:t> wireless </a:t>
            </a:r>
            <a:r>
              <a:rPr lang="en-US"/>
              <a:t>LAN protocols and </a:t>
            </a:r>
            <a:r>
              <a:rPr lang="en-US" smtClean="0"/>
              <a:t>standard</a:t>
            </a:r>
            <a:endParaRPr lang="vi-VN" smtClean="0"/>
          </a:p>
          <a:p>
            <a:pPr lvl="1">
              <a:buFont typeface="Wingdings" panose="05000000000000000000" pitchFamily="2" charset="2"/>
              <a:buChar char="§"/>
            </a:pPr>
            <a:r>
              <a:rPr lang="en-US" smtClean="0"/>
              <a:t>802.1</a:t>
            </a:r>
            <a:r>
              <a:rPr lang="vi-VN" smtClean="0"/>
              <a:t>:</a:t>
            </a:r>
            <a:r>
              <a:rPr lang="en-US" smtClean="0"/>
              <a:t> general </a:t>
            </a:r>
            <a:r>
              <a:rPr lang="en-US"/>
              <a:t>concepts relating to </a:t>
            </a:r>
            <a:r>
              <a:rPr lang="en-US" smtClean="0"/>
              <a:t>LANs/WANs</a:t>
            </a:r>
            <a:endParaRPr lang="vi-VN" smtClean="0"/>
          </a:p>
          <a:p>
            <a:pPr lvl="1">
              <a:buFont typeface="Wingdings" panose="05000000000000000000" pitchFamily="2" charset="2"/>
              <a:buChar char="§"/>
            </a:pPr>
            <a:r>
              <a:rPr lang="en-US"/>
              <a:t>“802.1X” (not 802.11X</a:t>
            </a:r>
            <a:r>
              <a:rPr lang="en-US" smtClean="0"/>
              <a:t>)</a:t>
            </a:r>
            <a:r>
              <a:rPr lang="vi-VN" smtClean="0"/>
              <a:t>:</a:t>
            </a:r>
            <a:r>
              <a:rPr lang="en-US" smtClean="0"/>
              <a:t> standards </a:t>
            </a:r>
            <a:r>
              <a:rPr lang="en-US"/>
              <a:t>for </a:t>
            </a:r>
            <a:r>
              <a:rPr lang="en-US" smtClean="0"/>
              <a:t>LANs</a:t>
            </a:r>
            <a:endParaRPr lang="vi-VN" smtClean="0"/>
          </a:p>
          <a:p>
            <a:pPr>
              <a:buFont typeface="Wingdings" panose="05000000000000000000" pitchFamily="2" charset="2"/>
              <a:buChar char="q"/>
            </a:pPr>
            <a:r>
              <a:rPr lang="vi-VN" b="1" smtClean="0"/>
              <a:t>802.1X</a:t>
            </a:r>
            <a:r>
              <a:rPr lang="en-US" smtClean="0"/>
              <a:t> </a:t>
            </a:r>
            <a:r>
              <a:rPr lang="vi-VN" smtClean="0"/>
              <a:t>là chuẩn quy định sử dụng EAP qua môi trường LAN (ở tầng MAC)</a:t>
            </a:r>
            <a:br>
              <a:rPr lang="vi-VN" smtClean="0"/>
            </a:br>
            <a:r>
              <a:rPr lang="vi-VN" smtClean="0">
                <a:sym typeface="Wingdings" panose="05000000000000000000" pitchFamily="2" charset="2"/>
              </a:rPr>
              <a:t> 802.1X = EAPOL</a:t>
            </a:r>
            <a:endParaRPr lang="en-US"/>
          </a:p>
        </p:txBody>
      </p:sp>
      <p:sp>
        <p:nvSpPr>
          <p:cNvPr id="2" name="Title 1"/>
          <p:cNvSpPr>
            <a:spLocks noGrp="1"/>
          </p:cNvSpPr>
          <p:nvPr>
            <p:ph type="title"/>
          </p:nvPr>
        </p:nvSpPr>
        <p:spPr/>
        <p:txBody>
          <a:bodyPr/>
          <a:lstStyle/>
          <a:p>
            <a:r>
              <a:rPr lang="vi-VN" smtClean="0"/>
              <a:t>802.1X</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64</a:t>
            </a:fld>
            <a:endParaRPr lang="ru-RU" dirty="0"/>
          </a:p>
        </p:txBody>
      </p:sp>
    </p:spTree>
    <p:extLst>
      <p:ext uri="{BB962C8B-B14F-4D97-AF65-F5344CB8AC3E}">
        <p14:creationId xmlns:p14="http://schemas.microsoft.com/office/powerpoint/2010/main" val="31057752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RADIUS = Remote </a:t>
            </a:r>
            <a:r>
              <a:rPr lang="vi-VN"/>
              <a:t>Authentication Dial-In User Service</a:t>
            </a:r>
          </a:p>
          <a:p>
            <a:r>
              <a:rPr lang="vi-VN"/>
              <a:t>RFCs: 2865, 2866, 3579...</a:t>
            </a:r>
          </a:p>
          <a:p>
            <a:r>
              <a:rPr lang="vi-VN"/>
              <a:t>Được thiết kế theo kiến trúc AAA (Authentication-Authorization-Accouting</a:t>
            </a:r>
            <a:r>
              <a:rPr lang="vi-VN" smtClean="0"/>
              <a:t>)</a:t>
            </a:r>
          </a:p>
          <a:p>
            <a:r>
              <a:rPr lang="vi-VN" smtClean="0"/>
              <a:t>Xác thực: EAP, PAP, CHAP...</a:t>
            </a:r>
            <a:endParaRPr lang="vi-VN"/>
          </a:p>
          <a:p>
            <a:endParaRPr lang="en-US"/>
          </a:p>
        </p:txBody>
      </p:sp>
      <p:sp>
        <p:nvSpPr>
          <p:cNvPr id="3" name="Title 2"/>
          <p:cNvSpPr>
            <a:spLocks noGrp="1"/>
          </p:cNvSpPr>
          <p:nvPr>
            <p:ph type="title"/>
          </p:nvPr>
        </p:nvSpPr>
        <p:spPr/>
        <p:txBody>
          <a:bodyPr/>
          <a:lstStyle/>
          <a:p>
            <a:r>
              <a:rPr lang="en-US" smtClean="0"/>
              <a:t>RADIUS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dirty="0"/>
          </a:p>
        </p:txBody>
      </p:sp>
    </p:spTree>
    <p:extLst>
      <p:ext uri="{BB962C8B-B14F-4D97-AF65-F5344CB8AC3E}">
        <p14:creationId xmlns:p14="http://schemas.microsoft.com/office/powerpoint/2010/main" val="19991374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EAP trong 802.1X và RADIUS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dirty="0"/>
          </a:p>
        </p:txBody>
      </p:sp>
      <p:grpSp>
        <p:nvGrpSpPr>
          <p:cNvPr id="8" name="Группа 11"/>
          <p:cNvGrpSpPr/>
          <p:nvPr/>
        </p:nvGrpSpPr>
        <p:grpSpPr>
          <a:xfrm>
            <a:off x="1219200" y="3124200"/>
            <a:ext cx="6019800" cy="2809220"/>
            <a:chOff x="228600" y="3810000"/>
            <a:chExt cx="6019800" cy="2809220"/>
          </a:xfrm>
        </p:grpSpPr>
        <p:grpSp>
          <p:nvGrpSpPr>
            <p:cNvPr id="9" name="Группа 12"/>
            <p:cNvGrpSpPr/>
            <p:nvPr/>
          </p:nvGrpSpPr>
          <p:grpSpPr>
            <a:xfrm>
              <a:off x="228600" y="3810000"/>
              <a:ext cx="1294626" cy="2590800"/>
              <a:chOff x="752036" y="3810000"/>
              <a:chExt cx="1294626" cy="2590800"/>
            </a:xfrm>
          </p:grpSpPr>
          <p:sp>
            <p:nvSpPr>
              <p:cNvPr id="26" name="Блок-схема: процесс 29"/>
              <p:cNvSpPr/>
              <p:nvPr/>
            </p:nvSpPr>
            <p:spPr>
              <a:xfrm>
                <a:off x="752036" y="3810000"/>
                <a:ext cx="1294626" cy="64770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Method</a:t>
                </a:r>
                <a:endParaRPr lang="en-US" sz="1400" dirty="0">
                  <a:solidFill>
                    <a:srgbClr val="0033CC"/>
                  </a:solidFill>
                </a:endParaRPr>
              </a:p>
            </p:txBody>
          </p:sp>
          <p:sp>
            <p:nvSpPr>
              <p:cNvPr id="27" name="Блок-схема: процесс 30"/>
              <p:cNvSpPr/>
              <p:nvPr/>
            </p:nvSpPr>
            <p:spPr>
              <a:xfrm>
                <a:off x="752036" y="4457700"/>
                <a:ext cx="1294626" cy="64770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peer/</a:t>
                </a:r>
              </a:p>
              <a:p>
                <a:pPr algn="ctr"/>
                <a:r>
                  <a:rPr lang="en-US" sz="1400" dirty="0" smtClean="0">
                    <a:solidFill>
                      <a:srgbClr val="0033CC"/>
                    </a:solidFill>
                  </a:rPr>
                  <a:t>Authenticator</a:t>
                </a:r>
                <a:endParaRPr lang="en-US" sz="1400" dirty="0">
                  <a:solidFill>
                    <a:srgbClr val="0033CC"/>
                  </a:solidFill>
                </a:endParaRPr>
              </a:p>
            </p:txBody>
          </p:sp>
          <p:sp>
            <p:nvSpPr>
              <p:cNvPr id="28" name="Блок-схема: процесс 31"/>
              <p:cNvSpPr/>
              <p:nvPr/>
            </p:nvSpPr>
            <p:spPr>
              <a:xfrm>
                <a:off x="752036" y="5105400"/>
                <a:ext cx="1294626" cy="64770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layer</a:t>
                </a:r>
                <a:endParaRPr lang="en-US" sz="1400" dirty="0">
                  <a:solidFill>
                    <a:srgbClr val="0033CC"/>
                  </a:solidFill>
                </a:endParaRPr>
              </a:p>
            </p:txBody>
          </p:sp>
          <p:sp>
            <p:nvSpPr>
              <p:cNvPr id="29" name="Блок-схема: процесс 32"/>
              <p:cNvSpPr/>
              <p:nvPr/>
            </p:nvSpPr>
            <p:spPr>
              <a:xfrm>
                <a:off x="752036" y="5753100"/>
                <a:ext cx="1294626" cy="64770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Lower layer</a:t>
                </a:r>
                <a:endParaRPr lang="en-US" sz="1400" dirty="0">
                  <a:solidFill>
                    <a:srgbClr val="0033CC"/>
                  </a:solidFill>
                </a:endParaRPr>
              </a:p>
            </p:txBody>
          </p:sp>
        </p:grpSp>
        <p:grpSp>
          <p:nvGrpSpPr>
            <p:cNvPr id="10" name="Группа 13"/>
            <p:cNvGrpSpPr/>
            <p:nvPr/>
          </p:nvGrpSpPr>
          <p:grpSpPr>
            <a:xfrm>
              <a:off x="4953774" y="3810000"/>
              <a:ext cx="1294626" cy="2590800"/>
              <a:chOff x="752036" y="3810000"/>
              <a:chExt cx="1294626" cy="2590800"/>
            </a:xfrm>
            <a:solidFill>
              <a:srgbClr val="92D050"/>
            </a:solidFill>
          </p:grpSpPr>
          <p:sp>
            <p:nvSpPr>
              <p:cNvPr id="22" name="Блок-схема: процесс 25"/>
              <p:cNvSpPr/>
              <p:nvPr/>
            </p:nvSpPr>
            <p:spPr>
              <a:xfrm>
                <a:off x="752036" y="38100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Method</a:t>
                </a:r>
                <a:endParaRPr lang="en-US" sz="1400" dirty="0">
                  <a:solidFill>
                    <a:srgbClr val="0033CC"/>
                  </a:solidFill>
                </a:endParaRPr>
              </a:p>
            </p:txBody>
          </p:sp>
          <p:sp>
            <p:nvSpPr>
              <p:cNvPr id="23" name="Блок-схема: процесс 26"/>
              <p:cNvSpPr/>
              <p:nvPr/>
            </p:nvSpPr>
            <p:spPr>
              <a:xfrm>
                <a:off x="752036" y="44577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peer/ Authenticator</a:t>
                </a:r>
                <a:endParaRPr lang="en-US" sz="1400" dirty="0">
                  <a:solidFill>
                    <a:srgbClr val="0033CC"/>
                  </a:solidFill>
                </a:endParaRPr>
              </a:p>
            </p:txBody>
          </p:sp>
          <p:sp>
            <p:nvSpPr>
              <p:cNvPr id="24" name="Блок-схема: процесс 27"/>
              <p:cNvSpPr/>
              <p:nvPr/>
            </p:nvSpPr>
            <p:spPr>
              <a:xfrm>
                <a:off x="752036" y="51054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layer</a:t>
                </a:r>
                <a:endParaRPr lang="en-US" sz="1400" dirty="0">
                  <a:solidFill>
                    <a:srgbClr val="0033CC"/>
                  </a:solidFill>
                </a:endParaRPr>
              </a:p>
            </p:txBody>
          </p:sp>
          <p:sp>
            <p:nvSpPr>
              <p:cNvPr id="25" name="Блок-схема: процесс 28"/>
              <p:cNvSpPr/>
              <p:nvPr/>
            </p:nvSpPr>
            <p:spPr>
              <a:xfrm>
                <a:off x="752036" y="57531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Lower layer</a:t>
                </a:r>
                <a:endParaRPr lang="en-US" sz="1400" dirty="0">
                  <a:solidFill>
                    <a:srgbClr val="0033CC"/>
                  </a:solidFill>
                </a:endParaRPr>
              </a:p>
            </p:txBody>
          </p:sp>
        </p:grpSp>
        <p:grpSp>
          <p:nvGrpSpPr>
            <p:cNvPr id="11" name="Группа 14"/>
            <p:cNvGrpSpPr/>
            <p:nvPr/>
          </p:nvGrpSpPr>
          <p:grpSpPr>
            <a:xfrm>
              <a:off x="2590800" y="4419600"/>
              <a:ext cx="1294626" cy="1943100"/>
              <a:chOff x="752036" y="4457700"/>
              <a:chExt cx="1294626" cy="1943100"/>
            </a:xfrm>
            <a:solidFill>
              <a:srgbClr val="92D050"/>
            </a:solidFill>
          </p:grpSpPr>
          <p:sp>
            <p:nvSpPr>
              <p:cNvPr id="19" name="Блок-схема: процесс 22"/>
              <p:cNvSpPr/>
              <p:nvPr/>
            </p:nvSpPr>
            <p:spPr>
              <a:xfrm>
                <a:off x="752036" y="44577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authenticator</a:t>
                </a:r>
                <a:endParaRPr lang="en-US" sz="1400" dirty="0">
                  <a:solidFill>
                    <a:srgbClr val="0033CC"/>
                  </a:solidFill>
                </a:endParaRPr>
              </a:p>
            </p:txBody>
          </p:sp>
          <p:sp>
            <p:nvSpPr>
              <p:cNvPr id="20" name="Блок-схема: процесс 23"/>
              <p:cNvSpPr/>
              <p:nvPr/>
            </p:nvSpPr>
            <p:spPr>
              <a:xfrm>
                <a:off x="752036" y="51054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EAP layer</a:t>
                </a:r>
                <a:endParaRPr lang="en-US" sz="1400" dirty="0">
                  <a:solidFill>
                    <a:srgbClr val="0033CC"/>
                  </a:solidFill>
                </a:endParaRPr>
              </a:p>
            </p:txBody>
          </p:sp>
          <p:sp>
            <p:nvSpPr>
              <p:cNvPr id="21" name="Блок-схема: процесс 24"/>
              <p:cNvSpPr/>
              <p:nvPr/>
            </p:nvSpPr>
            <p:spPr>
              <a:xfrm>
                <a:off x="752036" y="5753100"/>
                <a:ext cx="1294626" cy="64770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33CC"/>
                    </a:solidFill>
                  </a:rPr>
                  <a:t>Lower layer</a:t>
                </a:r>
                <a:endParaRPr lang="en-US" sz="1400" dirty="0">
                  <a:solidFill>
                    <a:srgbClr val="0033CC"/>
                  </a:solidFill>
                </a:endParaRPr>
              </a:p>
            </p:txBody>
          </p:sp>
        </p:grpSp>
        <p:sp>
          <p:nvSpPr>
            <p:cNvPr id="12" name="TextBox 11"/>
            <p:cNvSpPr txBox="1"/>
            <p:nvPr/>
          </p:nvSpPr>
          <p:spPr>
            <a:xfrm>
              <a:off x="1524000" y="6096000"/>
              <a:ext cx="1066800" cy="523220"/>
            </a:xfrm>
            <a:prstGeom prst="rect">
              <a:avLst/>
            </a:prstGeom>
            <a:noFill/>
          </p:spPr>
          <p:txBody>
            <a:bodyPr wrap="square" rtlCol="0">
              <a:spAutoFit/>
            </a:bodyPr>
            <a:lstStyle/>
            <a:p>
              <a:pPr algn="ctr"/>
              <a:r>
                <a:rPr lang="en-US" sz="1400" b="1" dirty="0" smtClean="0"/>
                <a:t>802.1X,</a:t>
              </a:r>
            </a:p>
            <a:p>
              <a:pPr algn="ctr"/>
              <a:r>
                <a:rPr lang="en-US" sz="1400" b="1" dirty="0" smtClean="0"/>
                <a:t>PPP</a:t>
              </a:r>
              <a:endParaRPr lang="en-US" sz="1400" b="1" dirty="0"/>
            </a:p>
          </p:txBody>
        </p:sp>
        <p:sp>
          <p:nvSpPr>
            <p:cNvPr id="13" name="TextBox 12"/>
            <p:cNvSpPr txBox="1"/>
            <p:nvPr/>
          </p:nvSpPr>
          <p:spPr>
            <a:xfrm>
              <a:off x="3885426" y="6096000"/>
              <a:ext cx="1066799" cy="307777"/>
            </a:xfrm>
            <a:prstGeom prst="rect">
              <a:avLst/>
            </a:prstGeom>
            <a:noFill/>
          </p:spPr>
          <p:txBody>
            <a:bodyPr wrap="square" rtlCol="0">
              <a:spAutoFit/>
            </a:bodyPr>
            <a:lstStyle/>
            <a:p>
              <a:pPr algn="ctr"/>
              <a:r>
                <a:rPr lang="en-US" sz="1400" b="1" dirty="0" smtClean="0"/>
                <a:t>RADIUS</a:t>
              </a:r>
              <a:endParaRPr lang="en-US" sz="1400" b="1" dirty="0"/>
            </a:p>
          </p:txBody>
        </p:sp>
        <p:cxnSp>
          <p:nvCxnSpPr>
            <p:cNvPr id="14" name="Прямая со стрелкой 17"/>
            <p:cNvCxnSpPr/>
            <p:nvPr/>
          </p:nvCxnSpPr>
          <p:spPr>
            <a:xfrm>
              <a:off x="1523226" y="5562600"/>
              <a:ext cx="3429000" cy="0"/>
            </a:xfrm>
            <a:prstGeom prst="straightConnector1">
              <a:avLst/>
            </a:prstGeom>
            <a:ln w="57150">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4000" y="4953000"/>
              <a:ext cx="1066800" cy="523220"/>
            </a:xfrm>
            <a:prstGeom prst="rect">
              <a:avLst/>
            </a:prstGeom>
            <a:noFill/>
          </p:spPr>
          <p:txBody>
            <a:bodyPr wrap="square" rtlCol="0">
              <a:spAutoFit/>
            </a:bodyPr>
            <a:lstStyle/>
            <a:p>
              <a:pPr algn="ctr"/>
              <a:r>
                <a:rPr lang="en-US" sz="1400" b="1" dirty="0" smtClean="0"/>
                <a:t>EAP message</a:t>
              </a:r>
              <a:endParaRPr lang="en-US" sz="1400" b="1" dirty="0"/>
            </a:p>
          </p:txBody>
        </p:sp>
        <p:sp>
          <p:nvSpPr>
            <p:cNvPr id="16" name="TextBox 15"/>
            <p:cNvSpPr txBox="1"/>
            <p:nvPr/>
          </p:nvSpPr>
          <p:spPr>
            <a:xfrm>
              <a:off x="3885426" y="4915555"/>
              <a:ext cx="1066800" cy="523220"/>
            </a:xfrm>
            <a:prstGeom prst="rect">
              <a:avLst/>
            </a:prstGeom>
            <a:noFill/>
          </p:spPr>
          <p:txBody>
            <a:bodyPr wrap="square" rtlCol="0">
              <a:spAutoFit/>
            </a:bodyPr>
            <a:lstStyle/>
            <a:p>
              <a:pPr algn="ctr"/>
              <a:r>
                <a:rPr lang="en-US" sz="1400" b="1" dirty="0" smtClean="0"/>
                <a:t>EAP message</a:t>
              </a:r>
              <a:endParaRPr lang="en-US" sz="1400" b="1" dirty="0"/>
            </a:p>
          </p:txBody>
        </p:sp>
        <p:cxnSp>
          <p:nvCxnSpPr>
            <p:cNvPr id="17" name="Прямая со стрелкой 20"/>
            <p:cNvCxnSpPr>
              <a:endCxn id="21" idx="1"/>
            </p:cNvCxnSpPr>
            <p:nvPr/>
          </p:nvCxnSpPr>
          <p:spPr>
            <a:xfrm>
              <a:off x="1524000" y="6019800"/>
              <a:ext cx="1066800" cy="19050"/>
            </a:xfrm>
            <a:prstGeom prst="straightConnector1">
              <a:avLst/>
            </a:prstGeom>
            <a:ln w="5715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21"/>
            <p:cNvCxnSpPr/>
            <p:nvPr/>
          </p:nvCxnSpPr>
          <p:spPr>
            <a:xfrm>
              <a:off x="3885426" y="6032500"/>
              <a:ext cx="1066800" cy="19050"/>
            </a:xfrm>
            <a:prstGeom prst="straightConnector1">
              <a:avLst/>
            </a:prstGeom>
            <a:ln w="5715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Группа 36"/>
          <p:cNvGrpSpPr>
            <a:grpSpLocks noChangeAspect="1"/>
          </p:cNvGrpSpPr>
          <p:nvPr/>
        </p:nvGrpSpPr>
        <p:grpSpPr>
          <a:xfrm>
            <a:off x="1387691" y="2057400"/>
            <a:ext cx="1050709" cy="901005"/>
            <a:chOff x="2215469" y="1479550"/>
            <a:chExt cx="1364476" cy="1480582"/>
          </a:xfrm>
        </p:grpSpPr>
        <p:pic>
          <p:nvPicPr>
            <p:cNvPr id="31" name="Picture 42" descr="ICON_Desktop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9500" y="1479550"/>
              <a:ext cx="9572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12"/>
            <p:cNvSpPr/>
            <p:nvPr/>
          </p:nvSpPr>
          <p:spPr bwMode="auto">
            <a:xfrm>
              <a:off x="2215469" y="2590800"/>
              <a:ext cx="1364476" cy="369332"/>
            </a:xfrm>
            <a:prstGeom prst="rect">
              <a:avLst/>
            </a:prstGeom>
          </p:spPr>
          <p:txBody>
            <a:bodyPr wrap="none">
              <a:spAutoFit/>
            </a:bodyPr>
            <a:lstStyle/>
            <a:p>
              <a:pPr algn="ctr">
                <a:defRPr/>
              </a:pPr>
              <a:r>
                <a:rPr lang="en-US" b="1" dirty="0" smtClean="0">
                  <a:latin typeface="+mn-lt"/>
                </a:rPr>
                <a:t>Supplicant</a:t>
              </a:r>
              <a:endParaRPr lang="en-US" b="1" dirty="0">
                <a:latin typeface="+mn-lt"/>
              </a:endParaRPr>
            </a:p>
          </p:txBody>
        </p:sp>
      </p:grpSp>
      <p:grpSp>
        <p:nvGrpSpPr>
          <p:cNvPr id="33" name="Группа 39"/>
          <p:cNvGrpSpPr/>
          <p:nvPr/>
        </p:nvGrpSpPr>
        <p:grpSpPr>
          <a:xfrm>
            <a:off x="3839402" y="2438400"/>
            <a:ext cx="884998" cy="1043464"/>
            <a:chOff x="4723626" y="1136649"/>
            <a:chExt cx="1685078" cy="1899683"/>
          </a:xfrm>
        </p:grpSpPr>
        <p:pic>
          <p:nvPicPr>
            <p:cNvPr id="34" name="Picture 14" descr="ICON_Antennae_Q109.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1136649"/>
              <a:ext cx="9890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12"/>
            <p:cNvSpPr/>
            <p:nvPr/>
          </p:nvSpPr>
          <p:spPr bwMode="auto">
            <a:xfrm>
              <a:off x="4723626" y="2667000"/>
              <a:ext cx="1685078" cy="369332"/>
            </a:xfrm>
            <a:prstGeom prst="rect">
              <a:avLst/>
            </a:prstGeom>
          </p:spPr>
          <p:txBody>
            <a:bodyPr wrap="none">
              <a:spAutoFit/>
            </a:bodyPr>
            <a:lstStyle/>
            <a:p>
              <a:pPr algn="ctr">
                <a:defRPr/>
              </a:pPr>
              <a:r>
                <a:rPr lang="en-US" b="1" dirty="0" smtClean="0">
                  <a:latin typeface="+mn-lt"/>
                </a:rPr>
                <a:t>Authenticator</a:t>
              </a:r>
              <a:endParaRPr lang="en-US" b="1" dirty="0">
                <a:latin typeface="+mn-lt"/>
              </a:endParaRPr>
            </a:p>
          </p:txBody>
        </p:sp>
      </p:grpSp>
      <p:grpSp>
        <p:nvGrpSpPr>
          <p:cNvPr id="36" name="Группа 42"/>
          <p:cNvGrpSpPr/>
          <p:nvPr/>
        </p:nvGrpSpPr>
        <p:grpSpPr>
          <a:xfrm>
            <a:off x="6019800" y="1371600"/>
            <a:ext cx="1117634" cy="1473548"/>
            <a:chOff x="7310305" y="1276350"/>
            <a:chExt cx="1800493" cy="2470845"/>
          </a:xfrm>
        </p:grpSpPr>
        <p:grpSp>
          <p:nvGrpSpPr>
            <p:cNvPr id="37" name="Группа 43"/>
            <p:cNvGrpSpPr/>
            <p:nvPr/>
          </p:nvGrpSpPr>
          <p:grpSpPr>
            <a:xfrm>
              <a:off x="7772400" y="1276350"/>
              <a:ext cx="1129980" cy="1676400"/>
              <a:chOff x="5795963" y="1743075"/>
              <a:chExt cx="1129980" cy="1676400"/>
            </a:xfrm>
          </p:grpSpPr>
          <p:pic>
            <p:nvPicPr>
              <p:cNvPr id="39" name="Picture 4" descr="ICON_Datacenter_1_R2_Q3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1743075"/>
                <a:ext cx="876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5" descr="ICON_Gear_3D_Q109.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42383" y="2787014"/>
                <a:ext cx="583560" cy="632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 name="Rectangle 12"/>
            <p:cNvSpPr/>
            <p:nvPr/>
          </p:nvSpPr>
          <p:spPr bwMode="auto">
            <a:xfrm>
              <a:off x="7310305" y="3100864"/>
              <a:ext cx="1800493" cy="646331"/>
            </a:xfrm>
            <a:prstGeom prst="rect">
              <a:avLst/>
            </a:prstGeom>
          </p:spPr>
          <p:txBody>
            <a:bodyPr wrap="none">
              <a:spAutoFit/>
            </a:bodyPr>
            <a:lstStyle/>
            <a:p>
              <a:pPr algn="ctr">
                <a:defRPr/>
              </a:pPr>
              <a:r>
                <a:rPr lang="en-US" b="1" dirty="0" smtClean="0">
                  <a:latin typeface="+mn-lt"/>
                </a:rPr>
                <a:t>Authentication</a:t>
              </a:r>
            </a:p>
            <a:p>
              <a:pPr algn="ctr">
                <a:defRPr/>
              </a:pPr>
              <a:r>
                <a:rPr lang="en-US" b="1" dirty="0" smtClean="0">
                  <a:latin typeface="+mn-lt"/>
                </a:rPr>
                <a:t>Server</a:t>
              </a:r>
              <a:endParaRPr lang="en-US" b="1" dirty="0">
                <a:latin typeface="+mn-lt"/>
              </a:endParaRPr>
            </a:p>
          </p:txBody>
        </p:sp>
      </p:grpSp>
    </p:spTree>
    <p:extLst>
      <p:ext uri="{BB962C8B-B14F-4D97-AF65-F5344CB8AC3E}">
        <p14:creationId xmlns:p14="http://schemas.microsoft.com/office/powerpoint/2010/main" val="967958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EAP trong 802.1X và RADIUS</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dirty="0"/>
          </a:p>
        </p:txBody>
      </p:sp>
      <p:pic>
        <p:nvPicPr>
          <p:cNvPr id="7" name="Picture 6"/>
          <p:cNvPicPr>
            <a:picLocks noChangeAspect="1"/>
          </p:cNvPicPr>
          <p:nvPr/>
        </p:nvPicPr>
        <p:blipFill>
          <a:blip r:embed="rId3"/>
          <a:stretch>
            <a:fillRect/>
          </a:stretch>
        </p:blipFill>
        <p:spPr>
          <a:xfrm>
            <a:off x="0" y="685800"/>
            <a:ext cx="9144000" cy="5809230"/>
          </a:xfrm>
          <a:prstGeom prst="rect">
            <a:avLst/>
          </a:prstGeom>
        </p:spPr>
      </p:pic>
    </p:spTree>
    <p:extLst>
      <p:ext uri="{BB962C8B-B14F-4D97-AF65-F5344CB8AC3E}">
        <p14:creationId xmlns:p14="http://schemas.microsoft.com/office/powerpoint/2010/main" val="34332958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8532813" y="6237288"/>
            <a:ext cx="611187" cy="617537"/>
          </a:xfrm>
        </p:spPr>
        <p:txBody>
          <a:bodyPr/>
          <a:lstStyle/>
          <a:p>
            <a:fld id="{3E15BD7C-E074-4D4A-84C3-500EE5B9C190}" type="slidenum">
              <a:rPr lang="ru-RU" smtClean="0"/>
              <a:pPr/>
              <a:t>68</a:t>
            </a:fld>
            <a:endParaRPr lang="ru-RU" dirty="0"/>
          </a:p>
        </p:txBody>
      </p:sp>
    </p:spTree>
    <p:extLst>
      <p:ext uri="{BB962C8B-B14F-4D97-AF65-F5344CB8AC3E}">
        <p14:creationId xmlns:p14="http://schemas.microsoft.com/office/powerpoint/2010/main" val="31942572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Sinh viên tự nghiên cứu</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69</a:t>
            </a:fld>
            <a:endParaRPr lang="ru-RU" dirty="0"/>
          </a:p>
        </p:txBody>
      </p:sp>
      <p:pic>
        <p:nvPicPr>
          <p:cNvPr id="1026" name="Picture 2" descr="Image result for ss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9861"/>
            <a:ext cx="5136874" cy="4219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open i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7575" y="977317"/>
            <a:ext cx="4416425" cy="16561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5158581"/>
            <a:ext cx="3716451" cy="138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460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Thuật ngữ tiếng Anh</a:t>
            </a:r>
            <a:endParaRPr lang="vi-VN" dirty="0"/>
          </a:p>
        </p:txBody>
      </p:sp>
      <p:sp>
        <p:nvSpPr>
          <p:cNvPr id="2" name="Slide Number Placeholder 1"/>
          <p:cNvSpPr>
            <a:spLocks noGrp="1"/>
          </p:cNvSpPr>
          <p:nvPr>
            <p:ph type="sldNum" sz="quarter" idx="12"/>
          </p:nvPr>
        </p:nvSpPr>
        <p:spPr/>
        <p:txBody>
          <a:bodyPr/>
          <a:lstStyle/>
          <a:p>
            <a:fld id="{3E15BD7C-E074-4D4A-84C3-500EE5B9C190}" type="slidenum">
              <a:rPr lang="ru-RU" smtClean="0"/>
              <a:pPr/>
              <a:t>7</a:t>
            </a:fld>
            <a:endParaRPr lang="ru-RU" dirty="0"/>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
            </a:pPr>
            <a:r>
              <a:rPr lang="en-US" sz="2800" b="1"/>
              <a:t>Supplicant</a:t>
            </a:r>
            <a:r>
              <a:rPr lang="en-US" sz="2800"/>
              <a:t> (</a:t>
            </a:r>
            <a:r>
              <a:rPr lang="en-US" sz="2800" b="1"/>
              <a:t>Claimant</a:t>
            </a:r>
            <a:r>
              <a:rPr lang="en-US" sz="2800"/>
              <a:t>, </a:t>
            </a:r>
            <a:r>
              <a:rPr lang="en-US" sz="2800" b="1"/>
              <a:t>Peer</a:t>
            </a:r>
            <a:r>
              <a:rPr lang="en-US" sz="2800"/>
              <a:t>):</a:t>
            </a:r>
            <a:r>
              <a:rPr lang="vi-VN" sz="2800"/>
              <a:t> Bên được xác thực</a:t>
            </a:r>
            <a:endParaRPr lang="en-US" sz="2800"/>
          </a:p>
          <a:p>
            <a:pPr>
              <a:buFont typeface="Wingdings" panose="05000000000000000000" pitchFamily="2" charset="2"/>
              <a:buChar char="§"/>
            </a:pPr>
            <a:r>
              <a:rPr lang="en-US" sz="2800" b="1"/>
              <a:t>Authenticator</a:t>
            </a:r>
            <a:r>
              <a:rPr lang="en-US" sz="2800"/>
              <a:t> (</a:t>
            </a:r>
            <a:r>
              <a:rPr lang="en-US" sz="2800" b="1"/>
              <a:t>Verifier</a:t>
            </a:r>
            <a:r>
              <a:rPr lang="en-US" sz="2800"/>
              <a:t>):</a:t>
            </a:r>
            <a:r>
              <a:rPr lang="vi-VN" sz="2800"/>
              <a:t> Bên xác thực</a:t>
            </a:r>
            <a:endParaRPr lang="en-US" sz="2800"/>
          </a:p>
          <a:p>
            <a:pPr>
              <a:buFont typeface="Wingdings" panose="05000000000000000000" pitchFamily="2" charset="2"/>
              <a:buChar char="§"/>
            </a:pPr>
            <a:r>
              <a:rPr lang="en-US" sz="2800" b="1"/>
              <a:t>Authentication Server</a:t>
            </a:r>
            <a:r>
              <a:rPr lang="vi-VN" sz="2800"/>
              <a:t> (AS): Máy chủ xác thực</a:t>
            </a:r>
            <a:endParaRPr lang="en-US" sz="2800"/>
          </a:p>
          <a:p>
            <a:pPr>
              <a:buFont typeface="Wingdings" panose="05000000000000000000" pitchFamily="2" charset="2"/>
              <a:buChar char="§"/>
            </a:pPr>
            <a:r>
              <a:rPr lang="en-US" sz="2800" b="1"/>
              <a:t>Network Access Server</a:t>
            </a:r>
            <a:r>
              <a:rPr lang="vi-VN" sz="2800"/>
              <a:t> (NAS): Máy chủ truy cập</a:t>
            </a:r>
            <a:endParaRPr lang="en-US" sz="2800"/>
          </a:p>
        </p:txBody>
      </p:sp>
      <p:sp>
        <p:nvSpPr>
          <p:cNvPr id="5" name="Rounded Rectangular Callout 4"/>
          <p:cNvSpPr/>
          <p:nvPr/>
        </p:nvSpPr>
        <p:spPr>
          <a:xfrm>
            <a:off x="457200" y="4103712"/>
            <a:ext cx="8075240" cy="2601888"/>
          </a:xfrm>
          <a:prstGeom prst="wedgeRoundRectCallout">
            <a:avLst>
              <a:gd name="adj1" fmla="val -25185"/>
              <a:gd name="adj2" fmla="val -9125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vi-VN" sz="2800" b="1"/>
              <a:t>Network Access Server </a:t>
            </a:r>
            <a:r>
              <a:rPr lang="vi-VN" sz="2800" smtClean="0"/>
              <a:t>: Máy chủ dịch vụ</a:t>
            </a:r>
          </a:p>
          <a:p>
            <a:pPr marL="457200" indent="-457200">
              <a:buFont typeface="Wingdings" panose="05000000000000000000" pitchFamily="2" charset="2"/>
              <a:buChar char="§"/>
            </a:pPr>
            <a:r>
              <a:rPr lang="vi-VN" sz="2800" smtClean="0"/>
              <a:t>Là một authenticator</a:t>
            </a:r>
          </a:p>
          <a:p>
            <a:pPr marL="457200" indent="-457200">
              <a:buFont typeface="Wingdings" panose="05000000000000000000" pitchFamily="2" charset="2"/>
              <a:buChar char="§"/>
            </a:pPr>
            <a:r>
              <a:rPr lang="vi-VN" sz="2800" smtClean="0"/>
              <a:t>Cung cấp dịch vụ cho supplicant</a:t>
            </a:r>
            <a:endParaRPr lang="en-US" sz="2800"/>
          </a:p>
        </p:txBody>
      </p:sp>
    </p:spTree>
    <p:extLst>
      <p:ext uri="{BB962C8B-B14F-4D97-AF65-F5344CB8AC3E}">
        <p14:creationId xmlns:p14="http://schemas.microsoft.com/office/powerpoint/2010/main" val="1547578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991311000"/>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43146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buFont typeface="Wingdings" panose="05000000000000000000" pitchFamily="2" charset="2"/>
              <a:buChar char="q"/>
            </a:pPr>
            <a:r>
              <a:rPr lang="vi-VN"/>
              <a:t>PAP và CHAP là 2 giao thức xác thực được sử dụng trong giao thức </a:t>
            </a:r>
            <a:r>
              <a:rPr lang="vi-VN" smtClean="0"/>
              <a:t>PPP</a:t>
            </a:r>
          </a:p>
          <a:p>
            <a:pPr>
              <a:buFont typeface="Wingdings" panose="05000000000000000000" pitchFamily="2" charset="2"/>
              <a:buChar char="q"/>
            </a:pPr>
            <a:r>
              <a:rPr lang="vi-VN"/>
              <a:t>PAP (0xC023) và CHAP (0xC223) đều sử dụng mật khẩu để xác thực</a:t>
            </a:r>
          </a:p>
          <a:p>
            <a:pPr lvl="1">
              <a:buFont typeface="Wingdings" panose="05000000000000000000" pitchFamily="2" charset="2"/>
              <a:buChar char="§"/>
            </a:pPr>
            <a:r>
              <a:rPr lang="vi-VN" smtClean="0"/>
              <a:t>PAP </a:t>
            </a:r>
            <a:r>
              <a:rPr lang="vi-VN"/>
              <a:t>(RFC </a:t>
            </a:r>
            <a:r>
              <a:rPr lang="vi-VN" smtClean="0"/>
              <a:t>1334, </a:t>
            </a:r>
            <a:r>
              <a:rPr lang="vi-VN"/>
              <a:t>Password Authentication Protocol</a:t>
            </a:r>
            <a:r>
              <a:rPr lang="vi-VN" smtClean="0"/>
              <a:t>) </a:t>
            </a:r>
            <a:r>
              <a:rPr lang="vi-VN"/>
              <a:t>truyền mật khẩu dạng rõ</a:t>
            </a:r>
          </a:p>
          <a:p>
            <a:pPr lvl="1">
              <a:buFont typeface="Wingdings" panose="05000000000000000000" pitchFamily="2" charset="2"/>
              <a:buChar char="§"/>
            </a:pPr>
            <a:r>
              <a:rPr lang="vi-VN"/>
              <a:t>CHAP (RFC </a:t>
            </a:r>
            <a:r>
              <a:rPr lang="vi-VN" smtClean="0"/>
              <a:t>1994, </a:t>
            </a:r>
            <a:r>
              <a:rPr lang="vi-VN"/>
              <a:t>Challenge Handshake Authentication Protocol</a:t>
            </a:r>
            <a:r>
              <a:rPr lang="vi-VN" smtClean="0"/>
              <a:t>) </a:t>
            </a:r>
            <a:r>
              <a:rPr lang="vi-VN"/>
              <a:t>sử dụng cơ chế thách đố, giải </a:t>
            </a:r>
            <a:r>
              <a:rPr lang="vi-VN" smtClean="0"/>
              <a:t>đố</a:t>
            </a:r>
            <a:endParaRPr lang="en-US"/>
          </a:p>
        </p:txBody>
      </p:sp>
      <p:sp>
        <p:nvSpPr>
          <p:cNvPr id="3" name="Title 2"/>
          <p:cNvSpPr>
            <a:spLocks noGrp="1"/>
          </p:cNvSpPr>
          <p:nvPr>
            <p:ph type="title"/>
          </p:nvPr>
        </p:nvSpPr>
        <p:spPr/>
        <p:txBody>
          <a:bodyPr/>
          <a:lstStyle/>
          <a:p>
            <a:r>
              <a:rPr lang="vi-VN" smtClean="0"/>
              <a:t>PAP và CHAP</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Tree>
    <p:extLst>
      <p:ext uri="{BB962C8B-B14F-4D97-AF65-F5344CB8AC3E}">
        <p14:creationId xmlns:p14="http://schemas.microsoft.com/office/powerpoint/2010/main" val="25009293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A0B5556A-4885-42EF-8F49-F843A0B4F3F7}" vid="{10BE109A-98D9-4328-B08E-629F0855A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48DF144363234F99CA1B6EB4420318" ma:contentTypeVersion="5" ma:contentTypeDescription="Create a new document." ma:contentTypeScope="" ma:versionID="08501af7abbbc0e4b81dd86d569dcd6e">
  <xsd:schema xmlns:xsd="http://www.w3.org/2001/XMLSchema" xmlns:xs="http://www.w3.org/2001/XMLSchema" xmlns:p="http://schemas.microsoft.com/office/2006/metadata/properties" xmlns:ns2="c49a46b2-f99a-45a8-b821-acf4d4d71457" targetNamespace="http://schemas.microsoft.com/office/2006/metadata/properties" ma:root="true" ma:fieldsID="f5c0c7d6c91eecea88bc6fabb00467de" ns2:_="">
    <xsd:import namespace="c49a46b2-f99a-45a8-b821-acf4d4d714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9a46b2-f99a-45a8-b821-acf4d4d71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6A4AE7-9E29-4C13-8F68-F8536BC8D5C9}"/>
</file>

<file path=customXml/itemProps2.xml><?xml version="1.0" encoding="utf-8"?>
<ds:datastoreItem xmlns:ds="http://schemas.openxmlformats.org/officeDocument/2006/customXml" ds:itemID="{ECC8E356-F748-4265-9543-D3802E65F05E}"/>
</file>

<file path=customXml/itemProps3.xml><?xml version="1.0" encoding="utf-8"?>
<ds:datastoreItem xmlns:ds="http://schemas.openxmlformats.org/officeDocument/2006/customXml" ds:itemID="{E35756DA-6B63-429B-82B3-BE2A046398D7}"/>
</file>

<file path=docProps/app.xml><?xml version="1.0" encoding="utf-8"?>
<Properties xmlns="http://schemas.openxmlformats.org/officeDocument/2006/extended-properties" xmlns:vt="http://schemas.openxmlformats.org/officeDocument/2006/docPropsVTypes">
  <Template>Slide bài giảng</Template>
  <TotalTime>3850</TotalTime>
  <Words>2571</Words>
  <Application>Microsoft Office PowerPoint</Application>
  <PresentationFormat>On-screen Show (4:3)</PresentationFormat>
  <Paragraphs>522</Paragraphs>
  <Slides>69</Slides>
  <Notes>34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7" baseType="lpstr">
      <vt:lpstr>Arial</vt:lpstr>
      <vt:lpstr>Arial Narrow</vt:lpstr>
      <vt:lpstr>Calibri</vt:lpstr>
      <vt:lpstr>Symbol</vt:lpstr>
      <vt:lpstr>Tahoma</vt:lpstr>
      <vt:lpstr>Wingdings</vt:lpstr>
      <vt:lpstr>Slide bài giảng</vt:lpstr>
      <vt:lpstr>ClipArt</vt:lpstr>
      <vt:lpstr>GIAO THỨC AN TOÀN MẠNG</vt:lpstr>
      <vt:lpstr>PowerPoint Presentation</vt:lpstr>
      <vt:lpstr>Mục tiêu bài học</vt:lpstr>
      <vt:lpstr>Tài liệu tham khảo</vt:lpstr>
      <vt:lpstr>Thuật ngữ tiếng Anh</vt:lpstr>
      <vt:lpstr>Thuật ngữ tiếng Anh</vt:lpstr>
      <vt:lpstr>Thuật ngữ tiếng Anh</vt:lpstr>
      <vt:lpstr>PowerPoint Presentation</vt:lpstr>
      <vt:lpstr>PAP và CHAP</vt:lpstr>
      <vt:lpstr>Giao thức PAP</vt:lpstr>
      <vt:lpstr>Giao thức PAP</vt:lpstr>
      <vt:lpstr>Three PPP PAP Frame Types</vt:lpstr>
      <vt:lpstr>PPP PAP Authentication Request</vt:lpstr>
      <vt:lpstr>Giao thức PAP: 2 bước xác thực</vt:lpstr>
      <vt:lpstr>PPP PAP Authentication Request</vt:lpstr>
      <vt:lpstr>Giao thức PAP: Auth Ack</vt:lpstr>
      <vt:lpstr>Giao thức PAP: Vấn đề an toàn</vt:lpstr>
      <vt:lpstr>Giao thức CHAP</vt:lpstr>
      <vt:lpstr>Giao thức CHAP</vt:lpstr>
      <vt:lpstr>Giao thức CHAP</vt:lpstr>
      <vt:lpstr>PPP CHAP Frame Types</vt:lpstr>
      <vt:lpstr>Giao thức CHAP: Xác thực 3 bước, 2 chiều</vt:lpstr>
      <vt:lpstr>Giao thức CHAP: Challenge</vt:lpstr>
      <vt:lpstr>Giao thức CHAP: Response</vt:lpstr>
      <vt:lpstr>Giao thức CHAP: Success</vt:lpstr>
      <vt:lpstr>PowerPoint Presentation</vt:lpstr>
      <vt:lpstr>Thông tin chung về Kerberos</vt:lpstr>
      <vt:lpstr>Giao thức Needham-Schroeder</vt:lpstr>
      <vt:lpstr>Giao thức Needham-Schroeder</vt:lpstr>
      <vt:lpstr>Giao thức Kerberos</vt:lpstr>
      <vt:lpstr>Nguyên lý chung</vt:lpstr>
      <vt:lpstr>Giao thức Kerberos: Nguyên lý chung</vt:lpstr>
      <vt:lpstr>Giao thức Kerberos: Nguyên lý chung</vt:lpstr>
      <vt:lpstr>Giao thức Kerberos: Nguyên lý chung</vt:lpstr>
      <vt:lpstr>Giao thức Kerberos: Nguyên lý chung</vt:lpstr>
      <vt:lpstr>Giao thức Kerberos: Nguyên lý chung</vt:lpstr>
      <vt:lpstr>Giao thức Kerberos: Nguyên lý chung</vt:lpstr>
      <vt:lpstr>Giao thức Kerberos: Nguyên lý chung</vt:lpstr>
      <vt:lpstr>Chi tiết các thông điệp</vt:lpstr>
      <vt:lpstr>Giao thức Kerberos: Các thông điệp</vt:lpstr>
      <vt:lpstr>Giao thức Kerberos: Các thông điệp</vt:lpstr>
      <vt:lpstr>Giao thức Kerberos: Các thông điệp</vt:lpstr>
      <vt:lpstr>Giao thức Kerberos: Các thông điệp</vt:lpstr>
      <vt:lpstr>Giao thức Kerberos: Các thông điệp</vt:lpstr>
      <vt:lpstr>Giao thức Kerberos: Các thông điệp</vt:lpstr>
      <vt:lpstr>Giao thức Kerberos: Các thông điệp</vt:lpstr>
      <vt:lpstr>Giao thức Kerberos: Các thông điệp</vt:lpstr>
      <vt:lpstr>Tính chất  Single Sign-On (SSO) của Kerberos?</vt:lpstr>
      <vt:lpstr>Kerberos SSO</vt:lpstr>
      <vt:lpstr>PowerPoint Presentation</vt:lpstr>
      <vt:lpstr>Extensible Authentication Protocol</vt:lpstr>
      <vt:lpstr>"Extensible"</vt:lpstr>
      <vt:lpstr>Phương thức xác thực</vt:lpstr>
      <vt:lpstr>PPP Extensible Authentication Protocol</vt:lpstr>
      <vt:lpstr>PPP EAP 2-way Authentication</vt:lpstr>
      <vt:lpstr>PPP Configuration Request for EAP</vt:lpstr>
      <vt:lpstr>Request, Identity</vt:lpstr>
      <vt:lpstr>Response, Identity</vt:lpstr>
      <vt:lpstr>Request, MD5-Challenge</vt:lpstr>
      <vt:lpstr>Response, MD5-Challenge</vt:lpstr>
      <vt:lpstr>EAP Success</vt:lpstr>
      <vt:lpstr>Kiến trúc phân tầng của EAP</vt:lpstr>
      <vt:lpstr>EAP với RADIUS và 802.1x</vt:lpstr>
      <vt:lpstr>802.1X</vt:lpstr>
      <vt:lpstr>RADIUS</vt:lpstr>
      <vt:lpstr>EAP trong 802.1X và RADIUS</vt:lpstr>
      <vt:lpstr>EAP trong 802.1X và RADIUS</vt:lpstr>
      <vt:lpstr>PowerPoint Presentation</vt:lpstr>
      <vt:lpstr>Sinh viên tự nghiên cứu</vt:lpstr>
    </vt:vector>
  </TitlesOfParts>
  <Company>KMA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Nguyen Tuan Anh</cp:lastModifiedBy>
  <cp:revision>277</cp:revision>
  <dcterms:created xsi:type="dcterms:W3CDTF">2019-01-06T13:50:27Z</dcterms:created>
  <dcterms:modified xsi:type="dcterms:W3CDTF">2020-05-08T11:17:16Z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0x010100C948DF144363234F99CA1B6EB4420318</vt:lpwstr>
  </property>
</Properties>
</file>