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7.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91.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9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notesSlides/notesSlide2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12.xml" ContentType="application/vnd.openxmlformats-officedocument.presentationml.notesSlide+xml"/>
  <Override PartName="/ppt/notesSlides/notesSlide37.xml" ContentType="application/vnd.openxmlformats-officedocument.presentationml.notesSlide+xml"/>
  <Override PartName="/ppt/notesSlides/notesSlide8.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Layouts/slideLayout6.xml" ContentType="application/vnd.openxmlformats-officedocument.presentationml.slideLayout+xml"/>
  <Override PartName="/ppt/notesSlides/notesSlide4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slideLayouts/slideLayout5.xml" ContentType="application/vnd.openxmlformats-officedocument.presentationml.slideLayout+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slideLayouts/slideLayout1.xml" ContentType="application/vnd.openxmlformats-officedocument.presentationml.slideLayout+xml"/>
  <Override PartName="/ppt/notesSlides/notesSlide23.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9.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16.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52.xml" ContentType="application/vnd.openxmlformats-officedocument.presentationml.notesSlide+xml"/>
  <Override PartName="/ppt/notesSlides/notesSlide55.xml" ContentType="application/vnd.openxmlformats-officedocument.presentationml.notesSlide+xml"/>
  <Override PartName="/ppt/slideLayouts/slideLayout12.xml" ContentType="application/vnd.openxmlformats-officedocument.presentationml.slideLayout+xml"/>
  <Override PartName="/ppt/notesSlides/notesSlide56.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3.xml" ContentType="application/vnd.openxmlformats-officedocument.presentationml.notesSlide+xml"/>
  <Override PartName="/ppt/notesSlides/notesSlide51.xml" ContentType="application/vnd.openxmlformats-officedocument.presentationml.notesSlide+xml"/>
  <Override PartName="/ppt/notesSlides/notesSlide49.xml" ContentType="application/vnd.openxmlformats-officedocument.presentationml.notesSlide+xml"/>
  <Override PartName="/ppt/notesSlides/notesSlide14.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notesSlides/notesSlide50.xml" ContentType="application/vnd.openxmlformats-officedocument.presentationml.notesSlide+xml"/>
  <Override PartName="/ppt/notesSlides/notesSlide15.xml" ContentType="application/vnd.openxmlformats-officedocument.presentationml.notesSlide+xml"/>
  <Override PartName="/ppt/slideLayouts/slideLayout18.xml" ContentType="application/vnd.openxmlformats-officedocument.presentationml.slideLayout+xml"/>
  <Override PartName="/ppt/notesSlides/notesSlide48.xml" ContentType="application/vnd.openxmlformats-officedocument.presentationml.notesSlide+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diagrams/layout3.xml" ContentType="application/vnd.openxmlformats-officedocument.drawingml.diagramLayout+xml"/>
  <Override PartName="/ppt/notesMasters/notesMaster1.xml" ContentType="application/vnd.openxmlformats-officedocument.presentationml.notesMaster+xml"/>
  <Override PartName="/ppt/diagrams/quickStyle3.xml" ContentType="application/vnd.openxmlformats-officedocument.drawingml.diagramStyl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drawing3.xml" ContentType="application/vnd.ms-office.drawingml.diagramDrawing+xml"/>
  <Override PartName="/ppt/diagrams/colors8.xml" ContentType="application/vnd.openxmlformats-officedocument.drawingml.diagramColors+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quickStyle8.xml" ContentType="application/vnd.openxmlformats-officedocument.drawingml.diagramStyle+xml"/>
  <Override PartName="/ppt/diagrams/layout8.xml" ContentType="application/vnd.openxmlformats-officedocument.drawingml.diagramLayout+xml"/>
  <Override PartName="/ppt/theme/theme1.xml" ContentType="application/vnd.openxmlformats-officedocument.theme+xml"/>
  <Override PartName="/ppt/diagrams/colors3.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drawing11.xml" ContentType="application/vnd.ms-office.drawingml.diagramDrawing+xml"/>
  <Override PartName="/ppt/handoutMasters/handoutMaster1.xml" ContentType="application/vnd.openxmlformats-officedocument.presentationml.handoutMaster+xml"/>
  <Override PartName="/ppt/diagrams/colors11.xml" ContentType="application/vnd.openxmlformats-officedocument.drawingml.diagramColors+xml"/>
  <Override PartName="/ppt/diagrams/quickStyle11.xml" ContentType="application/vnd.openxmlformats-officedocument.drawingml.diagramStyle+xml"/>
  <Override PartName="/ppt/diagrams/layout11.xml" ContentType="application/vnd.openxmlformats-officedocument.drawingml.diagramLayout+xml"/>
  <Override PartName="/ppt/diagrams/colors10.xml" ContentType="application/vnd.openxmlformats-officedocument.drawingml.diagramColors+xml"/>
  <Override PartName="/ppt/diagrams/drawing10.xml" ContentType="application/vnd.ms-office.drawingml.diagramDrawing+xml"/>
  <Override PartName="/ppt/commentAuthors.xml" ContentType="application/vnd.openxmlformats-officedocument.presentationml.commentAuthors+xml"/>
  <Override PartName="/ppt/diagrams/colors7.xml" ContentType="application/vnd.openxmlformats-officedocument.drawingml.diagramColors+xml"/>
  <Override PartName="/ppt/diagrams/drawing7.xml" ContentType="application/vnd.ms-office.drawingml.diagramDrawing+xml"/>
  <Override PartName="/ppt/diagrams/layout7.xml" ContentType="application/vnd.openxmlformats-officedocument.drawingml.diagramLayout+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quickStyle7.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handoutMasterIdLst>
    <p:handoutMasterId r:id="rId109"/>
  </p:handoutMasterIdLst>
  <p:sldIdLst>
    <p:sldId id="256" r:id="rId2"/>
    <p:sldId id="587" r:id="rId3"/>
    <p:sldId id="589" r:id="rId4"/>
    <p:sldId id="590" r:id="rId5"/>
    <p:sldId id="591" r:id="rId6"/>
    <p:sldId id="588" r:id="rId7"/>
    <p:sldId id="477" r:id="rId8"/>
    <p:sldId id="340" r:id="rId9"/>
    <p:sldId id="478" r:id="rId10"/>
    <p:sldId id="479" r:id="rId11"/>
    <p:sldId id="532" r:id="rId12"/>
    <p:sldId id="530" r:id="rId13"/>
    <p:sldId id="480" r:id="rId14"/>
    <p:sldId id="481" r:id="rId15"/>
    <p:sldId id="482" r:id="rId16"/>
    <p:sldId id="600" r:id="rId17"/>
    <p:sldId id="483" r:id="rId18"/>
    <p:sldId id="599" r:id="rId19"/>
    <p:sldId id="602" r:id="rId20"/>
    <p:sldId id="603" r:id="rId21"/>
    <p:sldId id="531" r:id="rId22"/>
    <p:sldId id="601" r:id="rId23"/>
    <p:sldId id="595" r:id="rId24"/>
    <p:sldId id="594" r:id="rId25"/>
    <p:sldId id="597" r:id="rId26"/>
    <p:sldId id="598" r:id="rId27"/>
    <p:sldId id="543" r:id="rId28"/>
    <p:sldId id="604" r:id="rId29"/>
    <p:sldId id="533" r:id="rId30"/>
    <p:sldId id="534" r:id="rId31"/>
    <p:sldId id="535" r:id="rId32"/>
    <p:sldId id="596" r:id="rId33"/>
    <p:sldId id="484" r:id="rId34"/>
    <p:sldId id="592" r:id="rId35"/>
    <p:sldId id="485" r:id="rId36"/>
    <p:sldId id="486" r:id="rId37"/>
    <p:sldId id="487" r:id="rId38"/>
    <p:sldId id="626" r:id="rId39"/>
    <p:sldId id="629" r:id="rId40"/>
    <p:sldId id="627" r:id="rId41"/>
    <p:sldId id="628" r:id="rId42"/>
    <p:sldId id="488" r:id="rId43"/>
    <p:sldId id="489" r:id="rId44"/>
    <p:sldId id="490" r:id="rId45"/>
    <p:sldId id="492" r:id="rId46"/>
    <p:sldId id="495" r:id="rId47"/>
    <p:sldId id="493" r:id="rId48"/>
    <p:sldId id="494" r:id="rId49"/>
    <p:sldId id="536" r:id="rId50"/>
    <p:sldId id="496" r:id="rId51"/>
    <p:sldId id="620" r:id="rId52"/>
    <p:sldId id="622" r:id="rId53"/>
    <p:sldId id="623" r:id="rId54"/>
    <p:sldId id="624" r:id="rId55"/>
    <p:sldId id="625" r:id="rId56"/>
    <p:sldId id="621" r:id="rId57"/>
    <p:sldId id="608" r:id="rId58"/>
    <p:sldId id="607" r:id="rId59"/>
    <p:sldId id="617" r:id="rId60"/>
    <p:sldId id="609" r:id="rId61"/>
    <p:sldId id="605" r:id="rId62"/>
    <p:sldId id="618" r:id="rId63"/>
    <p:sldId id="613" r:id="rId64"/>
    <p:sldId id="616" r:id="rId65"/>
    <p:sldId id="614" r:id="rId66"/>
    <p:sldId id="615" r:id="rId67"/>
    <p:sldId id="612" r:id="rId68"/>
    <p:sldId id="499" r:id="rId69"/>
    <p:sldId id="619" r:id="rId70"/>
    <p:sldId id="611" r:id="rId71"/>
    <p:sldId id="537" r:id="rId72"/>
    <p:sldId id="509" r:id="rId73"/>
    <p:sldId id="506" r:id="rId74"/>
    <p:sldId id="507" r:id="rId75"/>
    <p:sldId id="508" r:id="rId76"/>
    <p:sldId id="510" r:id="rId77"/>
    <p:sldId id="511" r:id="rId78"/>
    <p:sldId id="512" r:id="rId79"/>
    <p:sldId id="538" r:id="rId80"/>
    <p:sldId id="635" r:id="rId81"/>
    <p:sldId id="634" r:id="rId82"/>
    <p:sldId id="636" r:id="rId83"/>
    <p:sldId id="539" r:id="rId84"/>
    <p:sldId id="540" r:id="rId85"/>
    <p:sldId id="513" r:id="rId86"/>
    <p:sldId id="631" r:id="rId87"/>
    <p:sldId id="514" r:id="rId88"/>
    <p:sldId id="517" r:id="rId89"/>
    <p:sldId id="518" r:id="rId90"/>
    <p:sldId id="632" r:id="rId91"/>
    <p:sldId id="633" r:id="rId92"/>
    <p:sldId id="630" r:id="rId93"/>
    <p:sldId id="541" r:id="rId94"/>
    <p:sldId id="520" r:id="rId95"/>
    <p:sldId id="521" r:id="rId96"/>
    <p:sldId id="522" r:id="rId97"/>
    <p:sldId id="570" r:id="rId98"/>
    <p:sldId id="523" r:id="rId99"/>
    <p:sldId id="524" r:id="rId100"/>
    <p:sldId id="526" r:id="rId101"/>
    <p:sldId id="527" r:id="rId102"/>
    <p:sldId id="529" r:id="rId103"/>
    <p:sldId id="586" r:id="rId104"/>
    <p:sldId id="476" r:id="rId105"/>
    <p:sldId id="491" r:id="rId106"/>
    <p:sldId id="528" r:id="rId10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CCCA52-2681-4BEF-B76B-47550AAC6E12}">
          <p14:sldIdLst>
            <p14:sldId id="256"/>
            <p14:sldId id="587"/>
            <p14:sldId id="589"/>
            <p14:sldId id="590"/>
            <p14:sldId id="591"/>
            <p14:sldId id="588"/>
            <p14:sldId id="477"/>
            <p14:sldId id="340"/>
            <p14:sldId id="478"/>
            <p14:sldId id="479"/>
          </p14:sldIdLst>
        </p14:section>
        <p14:section name="HTTP" id="{D8F292EE-CD0A-47AD-8E2F-2662CDFBCB54}">
          <p14:sldIdLst>
            <p14:sldId id="532"/>
            <p14:sldId id="530"/>
            <p14:sldId id="480"/>
            <p14:sldId id="481"/>
            <p14:sldId id="482"/>
            <p14:sldId id="600"/>
            <p14:sldId id="483"/>
            <p14:sldId id="599"/>
            <p14:sldId id="602"/>
            <p14:sldId id="603"/>
            <p14:sldId id="531"/>
            <p14:sldId id="601"/>
            <p14:sldId id="595"/>
            <p14:sldId id="594"/>
            <p14:sldId id="597"/>
            <p14:sldId id="598"/>
            <p14:sldId id="543"/>
            <p14:sldId id="604"/>
          </p14:sldIdLst>
        </p14:section>
        <p14:section name="Email" id="{BE0FFD3F-37BB-4A16-B247-36DBE9BF9CD2}">
          <p14:sldIdLst>
            <p14:sldId id="533"/>
            <p14:sldId id="534"/>
            <p14:sldId id="535"/>
            <p14:sldId id="596"/>
            <p14:sldId id="484"/>
            <p14:sldId id="592"/>
            <p14:sldId id="485"/>
            <p14:sldId id="486"/>
            <p14:sldId id="487"/>
            <p14:sldId id="626"/>
            <p14:sldId id="629"/>
            <p14:sldId id="627"/>
            <p14:sldId id="628"/>
            <p14:sldId id="488"/>
            <p14:sldId id="489"/>
            <p14:sldId id="490"/>
            <p14:sldId id="492"/>
            <p14:sldId id="495"/>
            <p14:sldId id="493"/>
            <p14:sldId id="494"/>
          </p14:sldIdLst>
        </p14:section>
        <p14:section name="An toàn thư" id="{835FD141-01D1-47E3-AB6C-1C8A729555F9}">
          <p14:sldIdLst>
            <p14:sldId id="536"/>
            <p14:sldId id="496"/>
            <p14:sldId id="620"/>
            <p14:sldId id="622"/>
            <p14:sldId id="623"/>
            <p14:sldId id="624"/>
            <p14:sldId id="625"/>
            <p14:sldId id="621"/>
            <p14:sldId id="608"/>
            <p14:sldId id="607"/>
            <p14:sldId id="617"/>
            <p14:sldId id="609"/>
            <p14:sldId id="605"/>
            <p14:sldId id="618"/>
            <p14:sldId id="613"/>
            <p14:sldId id="616"/>
            <p14:sldId id="614"/>
            <p14:sldId id="615"/>
            <p14:sldId id="612"/>
            <p14:sldId id="499"/>
            <p14:sldId id="619"/>
            <p14:sldId id="611"/>
          </p14:sldIdLst>
        </p14:section>
        <p14:section name="SMIME" id="{68E38AA5-CD43-4A72-9B10-E6D34E85FF09}">
          <p14:sldIdLst>
            <p14:sldId id="537"/>
            <p14:sldId id="509"/>
            <p14:sldId id="506"/>
            <p14:sldId id="507"/>
            <p14:sldId id="508"/>
            <p14:sldId id="510"/>
            <p14:sldId id="511"/>
            <p14:sldId id="512"/>
          </p14:sldIdLst>
        </p14:section>
        <p14:section name="Remote Login" id="{E8E6A134-9F27-4D5B-BB1E-F599861608A4}">
          <p14:sldIdLst>
            <p14:sldId id="538"/>
            <p14:sldId id="635"/>
            <p14:sldId id="634"/>
            <p14:sldId id="636"/>
            <p14:sldId id="539"/>
          </p14:sldIdLst>
        </p14:section>
        <p14:section name="TELNET" id="{9A9DBD09-BDE9-4120-835E-341E9C56182D}">
          <p14:sldIdLst>
            <p14:sldId id="540"/>
            <p14:sldId id="513"/>
            <p14:sldId id="631"/>
            <p14:sldId id="514"/>
            <p14:sldId id="517"/>
            <p14:sldId id="518"/>
            <p14:sldId id="632"/>
            <p14:sldId id="633"/>
            <p14:sldId id="630"/>
          </p14:sldIdLst>
        </p14:section>
        <p14:section name="SSH" id="{5BF5E6F2-A1FC-47A6-9849-1E315659E5F7}">
          <p14:sldIdLst>
            <p14:sldId id="541"/>
            <p14:sldId id="520"/>
            <p14:sldId id="521"/>
            <p14:sldId id="522"/>
            <p14:sldId id="570"/>
            <p14:sldId id="523"/>
            <p14:sldId id="524"/>
            <p14:sldId id="526"/>
            <p14:sldId id="527"/>
            <p14:sldId id="529"/>
            <p14:sldId id="586"/>
          </p14:sldIdLst>
        </p14:section>
        <p14:section name="End" id="{ECDAECC9-A527-4D02-8791-10741E60B9EE}">
          <p14:sldIdLst>
            <p14:sldId id="476"/>
            <p14:sldId id="491"/>
            <p14:sldId id="5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00FF00"/>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460" autoAdjust="0"/>
  </p:normalViewPr>
  <p:slideViewPr>
    <p:cSldViewPr>
      <p:cViewPr varScale="1">
        <p:scale>
          <a:sx n="52" d="100"/>
          <a:sy n="52" d="100"/>
        </p:scale>
        <p:origin x="186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customXml" Target="../customXml/item3.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commentAuthors" Target="commentAuthors.xml"/><Relationship Id="rId115"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0" noProof="0" smtClean="0"/>
            <a:t>1</a:t>
          </a:r>
          <a:endParaRPr lang="vi-VN" b="0"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b="0" noProof="0" smtClean="0"/>
            <a:t>3</a:t>
          </a:r>
          <a:endParaRPr lang="vi-VN" b="0"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Đăng nhập từ xa</a:t>
          </a:r>
          <a:endParaRPr lang="vi-VN" b="0"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11F1091B-0F04-4943-B8F7-CB6BD3DA0FFA}">
      <dgm:prSet/>
      <dgm:spPr/>
      <dgm:t>
        <a:bodyPr/>
        <a:lstStyle/>
        <a:p>
          <a:r>
            <a:rPr lang="vi-VN" b="0" noProof="0" smtClean="0"/>
            <a:t>2</a:t>
          </a:r>
          <a:endParaRPr lang="vi-VN" b="0" noProof="0"/>
        </a:p>
      </dgm:t>
    </dgm:pt>
    <dgm:pt modelId="{A7E2E4FB-D260-4A4F-ABD7-8DB1A5AE60DE}" type="parTrans" cxnId="{7DD07B6A-113F-4241-889D-F24C2152B31A}">
      <dgm:prSet/>
      <dgm:spPr/>
    </dgm:pt>
    <dgm:pt modelId="{6276A785-7C20-49BB-9A57-6E14D62FCB66}" type="sibTrans" cxnId="{7DD07B6A-113F-4241-889D-F24C2152B31A}">
      <dgm:prSet/>
      <dgm:spPr/>
    </dgm:pt>
    <dgm:pt modelId="{873F983C-FF80-4833-AA60-CDEC23A4740E}">
      <dgm:prSet/>
      <dgm:spPr/>
      <dgm:t>
        <a:bodyPr/>
        <a:lstStyle/>
        <a:p>
          <a:r>
            <a:rPr lang="vi-VN" b="0" noProof="0" smtClean="0"/>
            <a:t>World Wide Web</a:t>
          </a:r>
          <a:endParaRPr lang="vi-VN" b="0" noProof="0"/>
        </a:p>
      </dgm:t>
    </dgm:pt>
    <dgm:pt modelId="{FF47C2B6-70B0-4F87-9082-8F0F6EF0AF21}" type="parTrans" cxnId="{DF64AF06-BD84-4439-AD08-10C3F35769CD}">
      <dgm:prSet/>
      <dgm:spPr/>
    </dgm:pt>
    <dgm:pt modelId="{945E1FC4-6F2B-4291-885E-44D70A908ED6}" type="sibTrans" cxnId="{DF64AF06-BD84-4439-AD08-10C3F35769CD}">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6722CDB4-45F0-4498-BD2C-BB5EA7717AEE}" type="pres">
      <dgm:prSet presAssocID="{11F1091B-0F04-4943-B8F7-CB6BD3DA0FFA}" presName="composite" presStyleCnt="0"/>
      <dgm:spPr/>
    </dgm:pt>
    <dgm:pt modelId="{0025B528-0CF9-4FF8-BB48-1EBC3C420582}" type="pres">
      <dgm:prSet presAssocID="{11F1091B-0F04-4943-B8F7-CB6BD3DA0FFA}" presName="desTx" presStyleLbl="fgAccFollowNode1" presStyleIdx="1" presStyleCnt="3">
        <dgm:presLayoutVars>
          <dgm:bulletEnabled val="1"/>
        </dgm:presLayoutVars>
      </dgm:prSet>
      <dgm:spPr/>
      <dgm:t>
        <a:bodyPr/>
        <a:lstStyle/>
        <a:p>
          <a:endParaRPr lang="en-US"/>
        </a:p>
      </dgm:t>
    </dgm:pt>
    <dgm:pt modelId="{B412F22D-0FF0-4A42-8D73-52CDFAFB862C}" type="pres">
      <dgm:prSet presAssocID="{11F1091B-0F04-4943-B8F7-CB6BD3DA0FFA}" presName="labelTx" presStyleLbl="node1" presStyleIdx="1" presStyleCnt="3">
        <dgm:presLayoutVars>
          <dgm:chMax val="0"/>
          <dgm:chPref val="0"/>
          <dgm:bulletEnabled val="1"/>
        </dgm:presLayoutVars>
      </dgm:prSet>
      <dgm:spPr/>
      <dgm:t>
        <a:bodyPr/>
        <a:lstStyle/>
        <a:p>
          <a:endParaRPr lang="en-US"/>
        </a:p>
      </dgm:t>
    </dgm:pt>
    <dgm:pt modelId="{A1238148-6F02-4E6C-90B3-9165DEED7F9A}" type="pres">
      <dgm:prSet presAssocID="{6276A785-7C20-49BB-9A57-6E14D62FCB66}"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2"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2" presStyleCnt="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11F1091B-0F04-4943-B8F7-CB6BD3DA0FFA}"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4514C02-F963-4B80-ABFC-ADF5F8F30AFA}" type="presOf" srcId="{873F983C-FF80-4833-AA60-CDEC23A4740E}" destId="{A08A9154-0BEB-4230-91C9-16FAC1EF6E1C}" srcOrd="0" destOrd="0" presId="urn:diagrams.loki3.com/NumberedList"/>
    <dgm:cxn modelId="{7DFA9211-FBF0-411F-B82A-8E3C46A16326}" type="presOf" srcId="{9EA58EC5-7D69-4397-8093-5A4FCBD369E8}" destId="{0025B528-0CF9-4FF8-BB48-1EBC3C420582}" srcOrd="0" destOrd="0" presId="urn:diagrams.loki3.com/NumberedList"/>
    <dgm:cxn modelId="{DF64AF06-BD84-4439-AD08-10C3F35769CD}" srcId="{6C03E07F-ECFB-4D2F-BA96-D23DA7C5AC73}" destId="{873F983C-FF80-4833-AA60-CDEC23A4740E}" srcOrd="0" destOrd="0" parTransId="{FF47C2B6-70B0-4F87-9082-8F0F6EF0AF21}" sibTransId="{945E1FC4-6F2B-4291-885E-44D70A908ED6}"/>
    <dgm:cxn modelId="{BEA8E5B5-5A3B-4F60-9DC6-47C119BCC954}" type="presOf" srcId="{11F1091B-0F04-4943-B8F7-CB6BD3DA0FFA}" destId="{B412F22D-0FF0-4A42-8D73-52CDFAFB862C}" srcOrd="0" destOrd="0" presId="urn:diagrams.loki3.com/NumberedList"/>
    <dgm:cxn modelId="{7DD07B6A-113F-4241-889D-F24C2152B31A}" srcId="{8C66E9B3-B12D-4C23-A273-982D7F969BBC}" destId="{11F1091B-0F04-4943-B8F7-CB6BD3DA0FFA}" srcOrd="1" destOrd="0" parTransId="{A7E2E4FB-D260-4A4F-ABD7-8DB1A5AE60DE}" sibTransId="{6276A785-7C20-49BB-9A57-6E14D62FCB66}"/>
    <dgm:cxn modelId="{1C7B2439-98A6-4A2B-BDB8-438079493C67}" srcId="{8C66E9B3-B12D-4C23-A273-982D7F969BBC}" destId="{759FDF1A-46CB-4DD6-A232-39900ACE14DF}" srcOrd="2"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EBF47D36-8C81-4F3A-B6C7-37E587F6D281}" type="presParOf" srcId="{BDFB8683-95A4-4BBF-9344-3A0D69314DBB}" destId="{6722CDB4-45F0-4498-BD2C-BB5EA7717AEE}" srcOrd="2" destOrd="0" presId="urn:diagrams.loki3.com/NumberedList"/>
    <dgm:cxn modelId="{3006D116-5BA6-4B46-8870-5DD9B354A629}" type="presParOf" srcId="{6722CDB4-45F0-4498-BD2C-BB5EA7717AEE}" destId="{0025B528-0CF9-4FF8-BB48-1EBC3C420582}" srcOrd="0" destOrd="0" presId="urn:diagrams.loki3.com/NumberedList"/>
    <dgm:cxn modelId="{61017D9A-9186-4C7F-8DB1-02F15164F7FF}" type="presParOf" srcId="{6722CDB4-45F0-4498-BD2C-BB5EA7717AEE}" destId="{B412F22D-0FF0-4A42-8D73-52CDFAFB862C}" srcOrd="1" destOrd="0" presId="urn:diagrams.loki3.com/NumberedList"/>
    <dgm:cxn modelId="{322EB113-4DE7-48A0-8A96-45EEE850593A}" type="presParOf" srcId="{BDFB8683-95A4-4BBF-9344-3A0D69314DBB}" destId="{A1238148-6F02-4E6C-90B3-9165DEED7F9A}" srcOrd="3" destOrd="0" presId="urn:diagrams.loki3.com/NumberedList"/>
    <dgm:cxn modelId="{1222502D-08A5-4131-84B4-00FCADB02E7C}" type="presParOf" srcId="{BDFB8683-95A4-4BBF-9344-3A0D69314DBB}" destId="{EF56E1D1-AD87-41C2-83E7-8BA376BFBB39}" srcOrd="4"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vi-VN" b="0" noProof="0" smtClean="0"/>
            <a:t>Đăng nhập từ xa với TELNET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Đăng nhập từ xa với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FCA6E633-3160-4647-B5BA-19DEB8EE7AE9}" type="presOf" srcId="{374B3CF0-3CBE-41CF-A774-9FD3C3CD3C85}" destId="{5012D0F9-E426-4C44-85B1-B5D15A7B4879}" srcOrd="0" destOrd="0" presId="urn:diagrams.loki3.com/NumberedList"/>
    <dgm:cxn modelId="{88EC7988-2B97-4160-8C3E-C7C405BB69E9}" type="presOf" srcId="{9EA58EC5-7D69-4397-8093-5A4FCBD369E8}" destId="{A08A9154-0BEB-4230-91C9-16FAC1EF6E1C}"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F62058A2-6287-4EB4-ABA5-E1F4F97662B9}" type="presOf" srcId="{6C03E07F-ECFB-4D2F-BA96-D23DA7C5AC73}" destId="{7D701CF5-2CC3-48B9-A656-E2968A10AA3B}" srcOrd="0" destOrd="0" presId="urn:diagrams.loki3.com/NumberedList"/>
    <dgm:cxn modelId="{A1DC1671-B893-4B56-BDD1-5B3EA0394338}" type="presOf" srcId="{8C66E9B3-B12D-4C23-A273-982D7F969BBC}" destId="{BDFB8683-95A4-4BBF-9344-3A0D69314DBB}" srcOrd="0" destOrd="0" presId="urn:diagrams.loki3.com/NumberedList"/>
    <dgm:cxn modelId="{7A4CB920-A227-42EF-950D-B5A6E078FCE7}" type="presOf" srcId="{759FDF1A-46CB-4DD6-A232-39900ACE14DF}" destId="{52D715E9-012B-492D-85DB-CC49546E7451}"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Đăng nhập từ xa với TELNET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vi-VN" noProof="0" smtClean="0"/>
            <a:t>Đăng nhập từ xa với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FCA6E633-3160-4647-B5BA-19DEB8EE7AE9}" type="presOf" srcId="{374B3CF0-3CBE-41CF-A774-9FD3C3CD3C85}" destId="{5012D0F9-E426-4C44-85B1-B5D15A7B4879}" srcOrd="0" destOrd="0" presId="urn:diagrams.loki3.com/NumberedList"/>
    <dgm:cxn modelId="{88EC7988-2B97-4160-8C3E-C7C405BB69E9}" type="presOf" srcId="{9EA58EC5-7D69-4397-8093-5A4FCBD369E8}" destId="{A08A9154-0BEB-4230-91C9-16FAC1EF6E1C}"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F62058A2-6287-4EB4-ABA5-E1F4F97662B9}" type="presOf" srcId="{6C03E07F-ECFB-4D2F-BA96-D23DA7C5AC73}" destId="{7D701CF5-2CC3-48B9-A656-E2968A10AA3B}" srcOrd="0" destOrd="0" presId="urn:diagrams.loki3.com/NumberedList"/>
    <dgm:cxn modelId="{A1DC1671-B893-4B56-BDD1-5B3EA0394338}" type="presOf" srcId="{8C66E9B3-B12D-4C23-A273-982D7F969BBC}" destId="{BDFB8683-95A4-4BBF-9344-3A0D69314DBB}" srcOrd="0" destOrd="0" presId="urn:diagrams.loki3.com/NumberedList"/>
    <dgm:cxn modelId="{7A4CB920-A227-42EF-950D-B5A6E078FCE7}" type="presOf" srcId="{759FDF1A-46CB-4DD6-A232-39900ACE14DF}" destId="{52D715E9-012B-492D-85DB-CC49546E7451}"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0" noProof="0" smtClean="0"/>
            <a:t>1</a:t>
          </a:r>
          <a:endParaRPr lang="vi-VN" b="0"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b="0" noProof="0" smtClean="0"/>
            <a:t>3</a:t>
          </a:r>
          <a:endParaRPr lang="vi-VN" b="0"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Đăng nhập từ xa</a:t>
          </a:r>
          <a:endParaRPr lang="vi-VN" b="0"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11F1091B-0F04-4943-B8F7-CB6BD3DA0FFA}">
      <dgm:prSet/>
      <dgm:spPr/>
      <dgm:t>
        <a:bodyPr/>
        <a:lstStyle/>
        <a:p>
          <a:r>
            <a:rPr lang="vi-VN" b="0" noProof="0" smtClean="0"/>
            <a:t>2</a:t>
          </a:r>
          <a:endParaRPr lang="vi-VN" b="0" noProof="0"/>
        </a:p>
      </dgm:t>
    </dgm:pt>
    <dgm:pt modelId="{A7E2E4FB-D260-4A4F-ABD7-8DB1A5AE60DE}" type="parTrans" cxnId="{7DD07B6A-113F-4241-889D-F24C2152B31A}">
      <dgm:prSet/>
      <dgm:spPr/>
    </dgm:pt>
    <dgm:pt modelId="{6276A785-7C20-49BB-9A57-6E14D62FCB66}" type="sibTrans" cxnId="{7DD07B6A-113F-4241-889D-F24C2152B31A}">
      <dgm:prSet/>
      <dgm:spPr/>
    </dgm:pt>
    <dgm:pt modelId="{873F983C-FF80-4833-AA60-CDEC23A4740E}">
      <dgm:prSet/>
      <dgm:spPr>
        <a:solidFill>
          <a:srgbClr val="00FF00"/>
        </a:solidFill>
      </dgm:spPr>
      <dgm:t>
        <a:bodyPr/>
        <a:lstStyle/>
        <a:p>
          <a:r>
            <a:rPr lang="vi-VN" b="0" noProof="0" smtClean="0"/>
            <a:t>World Wide Web</a:t>
          </a:r>
          <a:endParaRPr lang="vi-VN" b="0" noProof="0"/>
        </a:p>
      </dgm:t>
    </dgm:pt>
    <dgm:pt modelId="{FF47C2B6-70B0-4F87-9082-8F0F6EF0AF21}" type="parTrans" cxnId="{DF64AF06-BD84-4439-AD08-10C3F35769CD}">
      <dgm:prSet/>
      <dgm:spPr/>
    </dgm:pt>
    <dgm:pt modelId="{945E1FC4-6F2B-4291-885E-44D70A908ED6}" type="sibTrans" cxnId="{DF64AF06-BD84-4439-AD08-10C3F35769CD}">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6722CDB4-45F0-4498-BD2C-BB5EA7717AEE}" type="pres">
      <dgm:prSet presAssocID="{11F1091B-0F04-4943-B8F7-CB6BD3DA0FFA}" presName="composite" presStyleCnt="0"/>
      <dgm:spPr/>
    </dgm:pt>
    <dgm:pt modelId="{0025B528-0CF9-4FF8-BB48-1EBC3C420582}" type="pres">
      <dgm:prSet presAssocID="{11F1091B-0F04-4943-B8F7-CB6BD3DA0FFA}" presName="desTx" presStyleLbl="fgAccFollowNode1" presStyleIdx="1" presStyleCnt="3">
        <dgm:presLayoutVars>
          <dgm:bulletEnabled val="1"/>
        </dgm:presLayoutVars>
      </dgm:prSet>
      <dgm:spPr/>
      <dgm:t>
        <a:bodyPr/>
        <a:lstStyle/>
        <a:p>
          <a:endParaRPr lang="en-US"/>
        </a:p>
      </dgm:t>
    </dgm:pt>
    <dgm:pt modelId="{B412F22D-0FF0-4A42-8D73-52CDFAFB862C}" type="pres">
      <dgm:prSet presAssocID="{11F1091B-0F04-4943-B8F7-CB6BD3DA0FFA}" presName="labelTx" presStyleLbl="node1" presStyleIdx="1" presStyleCnt="3">
        <dgm:presLayoutVars>
          <dgm:chMax val="0"/>
          <dgm:chPref val="0"/>
          <dgm:bulletEnabled val="1"/>
        </dgm:presLayoutVars>
      </dgm:prSet>
      <dgm:spPr/>
      <dgm:t>
        <a:bodyPr/>
        <a:lstStyle/>
        <a:p>
          <a:endParaRPr lang="en-US"/>
        </a:p>
      </dgm:t>
    </dgm:pt>
    <dgm:pt modelId="{A1238148-6F02-4E6C-90B3-9165DEED7F9A}" type="pres">
      <dgm:prSet presAssocID="{6276A785-7C20-49BB-9A57-6E14D62FCB66}"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2"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2" presStyleCnt="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11F1091B-0F04-4943-B8F7-CB6BD3DA0FFA}"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4514C02-F963-4B80-ABFC-ADF5F8F30AFA}" type="presOf" srcId="{873F983C-FF80-4833-AA60-CDEC23A4740E}" destId="{A08A9154-0BEB-4230-91C9-16FAC1EF6E1C}" srcOrd="0" destOrd="0" presId="urn:diagrams.loki3.com/NumberedList"/>
    <dgm:cxn modelId="{7DFA9211-FBF0-411F-B82A-8E3C46A16326}" type="presOf" srcId="{9EA58EC5-7D69-4397-8093-5A4FCBD369E8}" destId="{0025B528-0CF9-4FF8-BB48-1EBC3C420582}" srcOrd="0" destOrd="0" presId="urn:diagrams.loki3.com/NumberedList"/>
    <dgm:cxn modelId="{DF64AF06-BD84-4439-AD08-10C3F35769CD}" srcId="{6C03E07F-ECFB-4D2F-BA96-D23DA7C5AC73}" destId="{873F983C-FF80-4833-AA60-CDEC23A4740E}" srcOrd="0" destOrd="0" parTransId="{FF47C2B6-70B0-4F87-9082-8F0F6EF0AF21}" sibTransId="{945E1FC4-6F2B-4291-885E-44D70A908ED6}"/>
    <dgm:cxn modelId="{BEA8E5B5-5A3B-4F60-9DC6-47C119BCC954}" type="presOf" srcId="{11F1091B-0F04-4943-B8F7-CB6BD3DA0FFA}" destId="{B412F22D-0FF0-4A42-8D73-52CDFAFB862C}" srcOrd="0" destOrd="0" presId="urn:diagrams.loki3.com/NumberedList"/>
    <dgm:cxn modelId="{7DD07B6A-113F-4241-889D-F24C2152B31A}" srcId="{8C66E9B3-B12D-4C23-A273-982D7F969BBC}" destId="{11F1091B-0F04-4943-B8F7-CB6BD3DA0FFA}" srcOrd="1" destOrd="0" parTransId="{A7E2E4FB-D260-4A4F-ABD7-8DB1A5AE60DE}" sibTransId="{6276A785-7C20-49BB-9A57-6E14D62FCB66}"/>
    <dgm:cxn modelId="{1C7B2439-98A6-4A2B-BDB8-438079493C67}" srcId="{8C66E9B3-B12D-4C23-A273-982D7F969BBC}" destId="{759FDF1A-46CB-4DD6-A232-39900ACE14DF}" srcOrd="2"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EBF47D36-8C81-4F3A-B6C7-37E587F6D281}" type="presParOf" srcId="{BDFB8683-95A4-4BBF-9344-3A0D69314DBB}" destId="{6722CDB4-45F0-4498-BD2C-BB5EA7717AEE}" srcOrd="2" destOrd="0" presId="urn:diagrams.loki3.com/NumberedList"/>
    <dgm:cxn modelId="{3006D116-5BA6-4B46-8870-5DD9B354A629}" type="presParOf" srcId="{6722CDB4-45F0-4498-BD2C-BB5EA7717AEE}" destId="{0025B528-0CF9-4FF8-BB48-1EBC3C420582}" srcOrd="0" destOrd="0" presId="urn:diagrams.loki3.com/NumberedList"/>
    <dgm:cxn modelId="{61017D9A-9186-4C7F-8DB1-02F15164F7FF}" type="presParOf" srcId="{6722CDB4-45F0-4498-BD2C-BB5EA7717AEE}" destId="{B412F22D-0FF0-4A42-8D73-52CDFAFB862C}" srcOrd="1" destOrd="0" presId="urn:diagrams.loki3.com/NumberedList"/>
    <dgm:cxn modelId="{322EB113-4DE7-48A0-8A96-45EEE850593A}" type="presParOf" srcId="{BDFB8683-95A4-4BBF-9344-3A0D69314DBB}" destId="{A1238148-6F02-4E6C-90B3-9165DEED7F9A}" srcOrd="3" destOrd="0" presId="urn:diagrams.loki3.com/NumberedList"/>
    <dgm:cxn modelId="{1222502D-08A5-4131-84B4-00FCADB02E7C}" type="presParOf" srcId="{BDFB8683-95A4-4BBF-9344-3A0D69314DBB}" destId="{EF56E1D1-AD87-41C2-83E7-8BA376BFBB39}" srcOrd="4"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0" noProof="0" smtClean="0"/>
            <a:t>1</a:t>
          </a:r>
          <a:endParaRPr lang="vi-VN" b="0"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smtClean="0"/>
            <a:t>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b="0" noProof="0" smtClean="0"/>
            <a:t>3</a:t>
          </a:r>
          <a:endParaRPr lang="vi-VN" b="0"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Đăng nhập từ xa</a:t>
          </a:r>
          <a:endParaRPr lang="vi-VN" b="0"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11F1091B-0F04-4943-B8F7-CB6BD3DA0FFA}">
      <dgm:prSet/>
      <dgm:spPr>
        <a:solidFill>
          <a:srgbClr val="00FF00"/>
        </a:solidFill>
      </dgm:spPr>
      <dgm:t>
        <a:bodyPr/>
        <a:lstStyle/>
        <a:p>
          <a:r>
            <a:rPr lang="vi-VN" b="0" noProof="0" smtClean="0"/>
            <a:t>2</a:t>
          </a:r>
          <a:endParaRPr lang="vi-VN" b="0" noProof="0"/>
        </a:p>
      </dgm:t>
    </dgm:pt>
    <dgm:pt modelId="{A7E2E4FB-D260-4A4F-ABD7-8DB1A5AE60DE}" type="parTrans" cxnId="{7DD07B6A-113F-4241-889D-F24C2152B31A}">
      <dgm:prSet/>
      <dgm:spPr/>
    </dgm:pt>
    <dgm:pt modelId="{6276A785-7C20-49BB-9A57-6E14D62FCB66}" type="sibTrans" cxnId="{7DD07B6A-113F-4241-889D-F24C2152B31A}">
      <dgm:prSet/>
      <dgm:spPr/>
    </dgm:pt>
    <dgm:pt modelId="{873F983C-FF80-4833-AA60-CDEC23A4740E}">
      <dgm:prSet/>
      <dgm:spPr/>
      <dgm:t>
        <a:bodyPr/>
        <a:lstStyle/>
        <a:p>
          <a:r>
            <a:rPr lang="vi-VN" b="0" noProof="0" smtClean="0"/>
            <a:t>World Wide Web</a:t>
          </a:r>
          <a:endParaRPr lang="vi-VN" b="0" noProof="0"/>
        </a:p>
      </dgm:t>
    </dgm:pt>
    <dgm:pt modelId="{FF47C2B6-70B0-4F87-9082-8F0F6EF0AF21}" type="parTrans" cxnId="{DF64AF06-BD84-4439-AD08-10C3F35769CD}">
      <dgm:prSet/>
      <dgm:spPr/>
    </dgm:pt>
    <dgm:pt modelId="{945E1FC4-6F2B-4291-885E-44D70A908ED6}" type="sibTrans" cxnId="{DF64AF06-BD84-4439-AD08-10C3F35769CD}">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6722CDB4-45F0-4498-BD2C-BB5EA7717AEE}" type="pres">
      <dgm:prSet presAssocID="{11F1091B-0F04-4943-B8F7-CB6BD3DA0FFA}" presName="composite" presStyleCnt="0"/>
      <dgm:spPr/>
    </dgm:pt>
    <dgm:pt modelId="{0025B528-0CF9-4FF8-BB48-1EBC3C420582}" type="pres">
      <dgm:prSet presAssocID="{11F1091B-0F04-4943-B8F7-CB6BD3DA0FFA}" presName="desTx" presStyleLbl="fgAccFollowNode1" presStyleIdx="1" presStyleCnt="3">
        <dgm:presLayoutVars>
          <dgm:bulletEnabled val="1"/>
        </dgm:presLayoutVars>
      </dgm:prSet>
      <dgm:spPr/>
      <dgm:t>
        <a:bodyPr/>
        <a:lstStyle/>
        <a:p>
          <a:endParaRPr lang="en-US"/>
        </a:p>
      </dgm:t>
    </dgm:pt>
    <dgm:pt modelId="{B412F22D-0FF0-4A42-8D73-52CDFAFB862C}" type="pres">
      <dgm:prSet presAssocID="{11F1091B-0F04-4943-B8F7-CB6BD3DA0FFA}" presName="labelTx" presStyleLbl="node1" presStyleIdx="1" presStyleCnt="3">
        <dgm:presLayoutVars>
          <dgm:chMax val="0"/>
          <dgm:chPref val="0"/>
          <dgm:bulletEnabled val="1"/>
        </dgm:presLayoutVars>
      </dgm:prSet>
      <dgm:spPr/>
      <dgm:t>
        <a:bodyPr/>
        <a:lstStyle/>
        <a:p>
          <a:endParaRPr lang="en-US"/>
        </a:p>
      </dgm:t>
    </dgm:pt>
    <dgm:pt modelId="{A1238148-6F02-4E6C-90B3-9165DEED7F9A}" type="pres">
      <dgm:prSet presAssocID="{6276A785-7C20-49BB-9A57-6E14D62FCB66}"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2"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2" presStyleCnt="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11F1091B-0F04-4943-B8F7-CB6BD3DA0FFA}"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4514C02-F963-4B80-ABFC-ADF5F8F30AFA}" type="presOf" srcId="{873F983C-FF80-4833-AA60-CDEC23A4740E}" destId="{A08A9154-0BEB-4230-91C9-16FAC1EF6E1C}" srcOrd="0" destOrd="0" presId="urn:diagrams.loki3.com/NumberedList"/>
    <dgm:cxn modelId="{7DFA9211-FBF0-411F-B82A-8E3C46A16326}" type="presOf" srcId="{9EA58EC5-7D69-4397-8093-5A4FCBD369E8}" destId="{0025B528-0CF9-4FF8-BB48-1EBC3C420582}" srcOrd="0" destOrd="0" presId="urn:diagrams.loki3.com/NumberedList"/>
    <dgm:cxn modelId="{DF64AF06-BD84-4439-AD08-10C3F35769CD}" srcId="{6C03E07F-ECFB-4D2F-BA96-D23DA7C5AC73}" destId="{873F983C-FF80-4833-AA60-CDEC23A4740E}" srcOrd="0" destOrd="0" parTransId="{FF47C2B6-70B0-4F87-9082-8F0F6EF0AF21}" sibTransId="{945E1FC4-6F2B-4291-885E-44D70A908ED6}"/>
    <dgm:cxn modelId="{BEA8E5B5-5A3B-4F60-9DC6-47C119BCC954}" type="presOf" srcId="{11F1091B-0F04-4943-B8F7-CB6BD3DA0FFA}" destId="{B412F22D-0FF0-4A42-8D73-52CDFAFB862C}" srcOrd="0" destOrd="0" presId="urn:diagrams.loki3.com/NumberedList"/>
    <dgm:cxn modelId="{7DD07B6A-113F-4241-889D-F24C2152B31A}" srcId="{8C66E9B3-B12D-4C23-A273-982D7F969BBC}" destId="{11F1091B-0F04-4943-B8F7-CB6BD3DA0FFA}" srcOrd="1" destOrd="0" parTransId="{A7E2E4FB-D260-4A4F-ABD7-8DB1A5AE60DE}" sibTransId="{6276A785-7C20-49BB-9A57-6E14D62FCB66}"/>
    <dgm:cxn modelId="{1C7B2439-98A6-4A2B-BDB8-438079493C67}" srcId="{8C66E9B3-B12D-4C23-A273-982D7F969BBC}" destId="{759FDF1A-46CB-4DD6-A232-39900ACE14DF}" srcOrd="2"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EBF47D36-8C81-4F3A-B6C7-37E587F6D281}" type="presParOf" srcId="{BDFB8683-95A4-4BBF-9344-3A0D69314DBB}" destId="{6722CDB4-45F0-4498-BD2C-BB5EA7717AEE}" srcOrd="2" destOrd="0" presId="urn:diagrams.loki3.com/NumberedList"/>
    <dgm:cxn modelId="{3006D116-5BA6-4B46-8870-5DD9B354A629}" type="presParOf" srcId="{6722CDB4-45F0-4498-BD2C-BB5EA7717AEE}" destId="{0025B528-0CF9-4FF8-BB48-1EBC3C420582}" srcOrd="0" destOrd="0" presId="urn:diagrams.loki3.com/NumberedList"/>
    <dgm:cxn modelId="{61017D9A-9186-4C7F-8DB1-02F15164F7FF}" type="presParOf" srcId="{6722CDB4-45F0-4498-BD2C-BB5EA7717AEE}" destId="{B412F22D-0FF0-4A42-8D73-52CDFAFB862C}" srcOrd="1" destOrd="0" presId="urn:diagrams.loki3.com/NumberedList"/>
    <dgm:cxn modelId="{322EB113-4DE7-48A0-8A96-45EEE850593A}" type="presParOf" srcId="{BDFB8683-95A4-4BBF-9344-3A0D69314DBB}" destId="{A1238148-6F02-4E6C-90B3-9165DEED7F9A}" srcOrd="3" destOrd="0" presId="urn:diagrams.loki3.com/NumberedList"/>
    <dgm:cxn modelId="{1222502D-08A5-4131-84B4-00FCADB02E7C}" type="presParOf" srcId="{BDFB8683-95A4-4BBF-9344-3A0D69314DBB}" destId="{EF56E1D1-AD87-41C2-83E7-8BA376BFBB39}" srcOrd="4"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Tổng quan các giao thức 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Vấn đề an toàn của thư điện tử</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Giao thức S/MIME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vi-VN" b="0" noProof="0" smtClean="0"/>
            <a:t>Tổng quan các giao thức 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Vấn đề an toàn của thư điện tử</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Giao thức S/MIME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Tổng quan các giao thức 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vi-VN" noProof="0" smtClean="0"/>
            <a:t>Vấn đề an toàn của thư điện tử</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Giao thức S/MIME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Tổng quan các giao thức 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Vấn đề an toàn của thư điện tử</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FFFF00"/>
        </a:solidFill>
      </dgm:spPr>
      <dgm:t>
        <a:bodyPr/>
        <a:lstStyle/>
        <a:p>
          <a:r>
            <a:rPr lang="vi-VN" noProof="0" smtClean="0"/>
            <a:t>Giao thức S/MIME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FF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0" noProof="0" smtClean="0"/>
            <a:t>1</a:t>
          </a:r>
          <a:endParaRPr lang="vi-VN" b="0"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b="0" noProof="0" smtClean="0"/>
            <a:t>3</a:t>
          </a:r>
          <a:endParaRPr lang="vi-VN" b="0"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b="0" noProof="0" smtClean="0"/>
            <a:t>Đăng nhập từ xa</a:t>
          </a:r>
          <a:endParaRPr lang="vi-VN" b="0"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11F1091B-0F04-4943-B8F7-CB6BD3DA0FFA}">
      <dgm:prSet/>
      <dgm:spPr/>
      <dgm:t>
        <a:bodyPr/>
        <a:lstStyle/>
        <a:p>
          <a:r>
            <a:rPr lang="vi-VN" b="0" noProof="0" smtClean="0"/>
            <a:t>2</a:t>
          </a:r>
          <a:endParaRPr lang="vi-VN" b="0" noProof="0"/>
        </a:p>
      </dgm:t>
    </dgm:pt>
    <dgm:pt modelId="{A7E2E4FB-D260-4A4F-ABD7-8DB1A5AE60DE}" type="parTrans" cxnId="{7DD07B6A-113F-4241-889D-F24C2152B31A}">
      <dgm:prSet/>
      <dgm:spPr/>
    </dgm:pt>
    <dgm:pt modelId="{6276A785-7C20-49BB-9A57-6E14D62FCB66}" type="sibTrans" cxnId="{7DD07B6A-113F-4241-889D-F24C2152B31A}">
      <dgm:prSet/>
      <dgm:spPr/>
    </dgm:pt>
    <dgm:pt modelId="{873F983C-FF80-4833-AA60-CDEC23A4740E}">
      <dgm:prSet/>
      <dgm:spPr/>
      <dgm:t>
        <a:bodyPr/>
        <a:lstStyle/>
        <a:p>
          <a:r>
            <a:rPr lang="vi-VN" b="0" noProof="0" smtClean="0"/>
            <a:t>World Wide Web</a:t>
          </a:r>
          <a:endParaRPr lang="vi-VN" b="0" noProof="0"/>
        </a:p>
      </dgm:t>
    </dgm:pt>
    <dgm:pt modelId="{FF47C2B6-70B0-4F87-9082-8F0F6EF0AF21}" type="parTrans" cxnId="{DF64AF06-BD84-4439-AD08-10C3F35769CD}">
      <dgm:prSet/>
      <dgm:spPr/>
    </dgm:pt>
    <dgm:pt modelId="{945E1FC4-6F2B-4291-885E-44D70A908ED6}" type="sibTrans" cxnId="{DF64AF06-BD84-4439-AD08-10C3F35769CD}">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6722CDB4-45F0-4498-BD2C-BB5EA7717AEE}" type="pres">
      <dgm:prSet presAssocID="{11F1091B-0F04-4943-B8F7-CB6BD3DA0FFA}" presName="composite" presStyleCnt="0"/>
      <dgm:spPr/>
    </dgm:pt>
    <dgm:pt modelId="{0025B528-0CF9-4FF8-BB48-1EBC3C420582}" type="pres">
      <dgm:prSet presAssocID="{11F1091B-0F04-4943-B8F7-CB6BD3DA0FFA}" presName="desTx" presStyleLbl="fgAccFollowNode1" presStyleIdx="1" presStyleCnt="3">
        <dgm:presLayoutVars>
          <dgm:bulletEnabled val="1"/>
        </dgm:presLayoutVars>
      </dgm:prSet>
      <dgm:spPr/>
      <dgm:t>
        <a:bodyPr/>
        <a:lstStyle/>
        <a:p>
          <a:endParaRPr lang="en-US"/>
        </a:p>
      </dgm:t>
    </dgm:pt>
    <dgm:pt modelId="{B412F22D-0FF0-4A42-8D73-52CDFAFB862C}" type="pres">
      <dgm:prSet presAssocID="{11F1091B-0F04-4943-B8F7-CB6BD3DA0FFA}" presName="labelTx" presStyleLbl="node1" presStyleIdx="1" presStyleCnt="3">
        <dgm:presLayoutVars>
          <dgm:chMax val="0"/>
          <dgm:chPref val="0"/>
          <dgm:bulletEnabled val="1"/>
        </dgm:presLayoutVars>
      </dgm:prSet>
      <dgm:spPr/>
      <dgm:t>
        <a:bodyPr/>
        <a:lstStyle/>
        <a:p>
          <a:endParaRPr lang="en-US"/>
        </a:p>
      </dgm:t>
    </dgm:pt>
    <dgm:pt modelId="{A1238148-6F02-4E6C-90B3-9165DEED7F9A}" type="pres">
      <dgm:prSet presAssocID="{6276A785-7C20-49BB-9A57-6E14D62FCB66}"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2"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2" presStyleCnt="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11F1091B-0F04-4943-B8F7-CB6BD3DA0FFA}"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4514C02-F963-4B80-ABFC-ADF5F8F30AFA}" type="presOf" srcId="{873F983C-FF80-4833-AA60-CDEC23A4740E}" destId="{A08A9154-0BEB-4230-91C9-16FAC1EF6E1C}" srcOrd="0" destOrd="0" presId="urn:diagrams.loki3.com/NumberedList"/>
    <dgm:cxn modelId="{7DFA9211-FBF0-411F-B82A-8E3C46A16326}" type="presOf" srcId="{9EA58EC5-7D69-4397-8093-5A4FCBD369E8}" destId="{0025B528-0CF9-4FF8-BB48-1EBC3C420582}" srcOrd="0" destOrd="0" presId="urn:diagrams.loki3.com/NumberedList"/>
    <dgm:cxn modelId="{DF64AF06-BD84-4439-AD08-10C3F35769CD}" srcId="{6C03E07F-ECFB-4D2F-BA96-D23DA7C5AC73}" destId="{873F983C-FF80-4833-AA60-CDEC23A4740E}" srcOrd="0" destOrd="0" parTransId="{FF47C2B6-70B0-4F87-9082-8F0F6EF0AF21}" sibTransId="{945E1FC4-6F2B-4291-885E-44D70A908ED6}"/>
    <dgm:cxn modelId="{BEA8E5B5-5A3B-4F60-9DC6-47C119BCC954}" type="presOf" srcId="{11F1091B-0F04-4943-B8F7-CB6BD3DA0FFA}" destId="{B412F22D-0FF0-4A42-8D73-52CDFAFB862C}" srcOrd="0" destOrd="0" presId="urn:diagrams.loki3.com/NumberedList"/>
    <dgm:cxn modelId="{7DD07B6A-113F-4241-889D-F24C2152B31A}" srcId="{8C66E9B3-B12D-4C23-A273-982D7F969BBC}" destId="{11F1091B-0F04-4943-B8F7-CB6BD3DA0FFA}" srcOrd="1" destOrd="0" parTransId="{A7E2E4FB-D260-4A4F-ABD7-8DB1A5AE60DE}" sibTransId="{6276A785-7C20-49BB-9A57-6E14D62FCB66}"/>
    <dgm:cxn modelId="{1C7B2439-98A6-4A2B-BDB8-438079493C67}" srcId="{8C66E9B3-B12D-4C23-A273-982D7F969BBC}" destId="{759FDF1A-46CB-4DD6-A232-39900ACE14DF}" srcOrd="2"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EBF47D36-8C81-4F3A-B6C7-37E587F6D281}" type="presParOf" srcId="{BDFB8683-95A4-4BBF-9344-3A0D69314DBB}" destId="{6722CDB4-45F0-4498-BD2C-BB5EA7717AEE}" srcOrd="2" destOrd="0" presId="urn:diagrams.loki3.com/NumberedList"/>
    <dgm:cxn modelId="{3006D116-5BA6-4B46-8870-5DD9B354A629}" type="presParOf" srcId="{6722CDB4-45F0-4498-BD2C-BB5EA7717AEE}" destId="{0025B528-0CF9-4FF8-BB48-1EBC3C420582}" srcOrd="0" destOrd="0" presId="urn:diagrams.loki3.com/NumberedList"/>
    <dgm:cxn modelId="{61017D9A-9186-4C7F-8DB1-02F15164F7FF}" type="presParOf" srcId="{6722CDB4-45F0-4498-BD2C-BB5EA7717AEE}" destId="{B412F22D-0FF0-4A42-8D73-52CDFAFB862C}" srcOrd="1" destOrd="0" presId="urn:diagrams.loki3.com/NumberedList"/>
    <dgm:cxn modelId="{322EB113-4DE7-48A0-8A96-45EEE850593A}" type="presParOf" srcId="{BDFB8683-95A4-4BBF-9344-3A0D69314DBB}" destId="{A1238148-6F02-4E6C-90B3-9165DEED7F9A}" srcOrd="3" destOrd="0" presId="urn:diagrams.loki3.com/NumberedList"/>
    <dgm:cxn modelId="{1222502D-08A5-4131-84B4-00FCADB02E7C}" type="presParOf" srcId="{BDFB8683-95A4-4BBF-9344-3A0D69314DBB}" destId="{EF56E1D1-AD87-41C2-83E7-8BA376BFBB39}" srcOrd="4"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Đăng nhập từ xa với TELNET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Đăng nhập từ xa với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FCA6E633-3160-4647-B5BA-19DEB8EE7AE9}" type="presOf" srcId="{374B3CF0-3CBE-41CF-A774-9FD3C3CD3C85}" destId="{5012D0F9-E426-4C44-85B1-B5D15A7B4879}" srcOrd="0" destOrd="0" presId="urn:diagrams.loki3.com/NumberedList"/>
    <dgm:cxn modelId="{88EC7988-2B97-4160-8C3E-C7C405BB69E9}" type="presOf" srcId="{9EA58EC5-7D69-4397-8093-5A4FCBD369E8}" destId="{A08A9154-0BEB-4230-91C9-16FAC1EF6E1C}"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F62058A2-6287-4EB4-ABA5-E1F4F97662B9}" type="presOf" srcId="{6C03E07F-ECFB-4D2F-BA96-D23DA7C5AC73}" destId="{7D701CF5-2CC3-48B9-A656-E2968A10AA3B}" srcOrd="0" destOrd="0" presId="urn:diagrams.loki3.com/NumberedList"/>
    <dgm:cxn modelId="{A1DC1671-B893-4B56-BDD1-5B3EA0394338}" type="presOf" srcId="{8C66E9B3-B12D-4C23-A273-982D7F969BBC}" destId="{BDFB8683-95A4-4BBF-9344-3A0D69314DBB}" srcOrd="0" destOrd="0" presId="urn:diagrams.loki3.com/NumberedList"/>
    <dgm:cxn modelId="{7A4CB920-A227-42EF-950D-B5A6E078FCE7}" type="presOf" srcId="{759FDF1A-46CB-4DD6-A232-39900ACE14DF}" destId="{52D715E9-012B-492D-85DB-CC49546E7451}"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World Wide Web</a:t>
          </a:r>
          <a:endParaRPr lang="vi-VN" sz="6500" b="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1</a:t>
          </a:r>
          <a:endParaRPr lang="vi-VN" sz="6200" b="0" kern="1200" noProof="0"/>
        </a:p>
      </dsp:txBody>
      <dsp:txXfrm>
        <a:off x="171343" y="1160443"/>
        <a:ext cx="827314" cy="827314"/>
      </dsp:txXfrm>
    </dsp:sp>
    <dsp:sp modelId="{0025B528-0CF9-4FF8-BB48-1EBC3C420582}">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Thư điện tử</a:t>
          </a:r>
          <a:endParaRPr lang="vi-VN" sz="6500" b="0" kern="1200" noProof="0" dirty="0"/>
        </a:p>
      </dsp:txBody>
      <dsp:txXfrm rot="-5400000">
        <a:off x="1404000" y="2572217"/>
        <a:ext cx="7138634" cy="1256368"/>
      </dsp:txXfrm>
    </dsp:sp>
    <dsp:sp modelId="{B412F22D-0FF0-4A42-8D73-52CDFAFB862C}">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2</a:t>
          </a:r>
          <a:endParaRPr lang="vi-VN" sz="6200" b="0" kern="1200" noProof="0"/>
        </a:p>
      </dsp:txBody>
      <dsp:txXfrm>
        <a:off x="171343" y="2786743"/>
        <a:ext cx="827314" cy="827314"/>
      </dsp:txXfrm>
    </dsp:sp>
    <dsp:sp modelId="{5012D0F9-E426-4C44-85B1-B5D15A7B4879}">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a:t>
          </a:r>
          <a:endParaRPr lang="vi-VN" sz="6500" b="0" kern="1200" noProof="0" dirty="0"/>
        </a:p>
      </dsp:txBody>
      <dsp:txXfrm rot="-5400000">
        <a:off x="1404000" y="4198516"/>
        <a:ext cx="7138634" cy="1256368"/>
      </dsp:txXfrm>
    </dsp:sp>
    <dsp:sp modelId="{52D715E9-012B-492D-85DB-CC49546E7451}">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3</a:t>
          </a:r>
          <a:endParaRPr lang="vi-VN" sz="6200" b="0" kern="1200" noProof="0" dirty="0"/>
        </a:p>
      </dsp:txBody>
      <dsp:txXfrm>
        <a:off x="171343" y="4413043"/>
        <a:ext cx="827314" cy="8273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2184543"/>
          <a:ext cx="2262487" cy="72066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 với TELNET</a:t>
          </a:r>
          <a:endParaRPr lang="vi-VN" sz="6500" b="0" kern="1200" noProof="0" dirty="0"/>
        </a:p>
      </dsp:txBody>
      <dsp:txXfrm rot="-5400000">
        <a:off x="1404000" y="397959"/>
        <a:ext cx="7096154" cy="2041595"/>
      </dsp:txXfrm>
    </dsp:sp>
    <dsp:sp modelId="{7D701CF5-2CC3-48B9-A656-E2968A10AA3B}">
      <dsp:nvSpPr>
        <dsp:cNvPr id="0" name=""/>
        <dsp:cNvSpPr/>
      </dsp:nvSpPr>
      <dsp:spPr>
        <a:xfrm>
          <a:off x="0" y="833756"/>
          <a:ext cx="1170000" cy="1170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dirty="0" smtClean="0"/>
            <a:t>1</a:t>
          </a:r>
          <a:endParaRPr lang="vi-VN" sz="6200" b="0" kern="1200" noProof="0" dirty="0"/>
        </a:p>
      </dsp:txBody>
      <dsp:txXfrm>
        <a:off x="171343" y="1005099"/>
        <a:ext cx="827314" cy="827314"/>
      </dsp:txXfrm>
    </dsp:sp>
    <dsp:sp modelId="{5012D0F9-E426-4C44-85B1-B5D15A7B4879}">
      <dsp:nvSpPr>
        <dsp:cNvPr id="0" name=""/>
        <dsp:cNvSpPr/>
      </dsp:nvSpPr>
      <dsp:spPr>
        <a:xfrm rot="5400000">
          <a:off x="3876056" y="311943"/>
          <a:ext cx="2262487" cy="72066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Đăng nhập từ xa với SSH</a:t>
          </a:r>
          <a:endParaRPr lang="vi-VN" sz="6500" kern="1200" noProof="0" dirty="0"/>
        </a:p>
      </dsp:txBody>
      <dsp:txXfrm rot="-5400000">
        <a:off x="1404000" y="2894445"/>
        <a:ext cx="7096154" cy="2041595"/>
      </dsp:txXfrm>
    </dsp:sp>
    <dsp:sp modelId="{52D715E9-012B-492D-85DB-CC49546E7451}">
      <dsp:nvSpPr>
        <dsp:cNvPr id="0" name=""/>
        <dsp:cNvSpPr/>
      </dsp:nvSpPr>
      <dsp:spPr>
        <a:xfrm>
          <a:off x="0" y="3330243"/>
          <a:ext cx="1170000" cy="1170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3501586"/>
        <a:ext cx="827314" cy="82731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2184543"/>
          <a:ext cx="2262487" cy="72066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 với TELNET</a:t>
          </a:r>
          <a:endParaRPr lang="vi-VN" sz="6500" b="0" kern="1200" noProof="0" dirty="0"/>
        </a:p>
      </dsp:txBody>
      <dsp:txXfrm rot="-5400000">
        <a:off x="1404000" y="397959"/>
        <a:ext cx="7096154" cy="2041595"/>
      </dsp:txXfrm>
    </dsp:sp>
    <dsp:sp modelId="{7D701CF5-2CC3-48B9-A656-E2968A10AA3B}">
      <dsp:nvSpPr>
        <dsp:cNvPr id="0" name=""/>
        <dsp:cNvSpPr/>
      </dsp:nvSpPr>
      <dsp:spPr>
        <a:xfrm>
          <a:off x="0" y="833756"/>
          <a:ext cx="1170000" cy="1170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dirty="0" smtClean="0"/>
            <a:t>1</a:t>
          </a:r>
          <a:endParaRPr lang="vi-VN" sz="6200" b="0" kern="1200" noProof="0" dirty="0"/>
        </a:p>
      </dsp:txBody>
      <dsp:txXfrm>
        <a:off x="171343" y="1005099"/>
        <a:ext cx="827314" cy="827314"/>
      </dsp:txXfrm>
    </dsp:sp>
    <dsp:sp modelId="{5012D0F9-E426-4C44-85B1-B5D15A7B4879}">
      <dsp:nvSpPr>
        <dsp:cNvPr id="0" name=""/>
        <dsp:cNvSpPr/>
      </dsp:nvSpPr>
      <dsp:spPr>
        <a:xfrm rot="5400000">
          <a:off x="3876056" y="311943"/>
          <a:ext cx="2262487" cy="72066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Đăng nhập từ xa với SSH</a:t>
          </a:r>
          <a:endParaRPr lang="vi-VN" sz="6500" kern="1200" noProof="0" dirty="0"/>
        </a:p>
      </dsp:txBody>
      <dsp:txXfrm rot="-5400000">
        <a:off x="1404000" y="2894445"/>
        <a:ext cx="7096154" cy="2041595"/>
      </dsp:txXfrm>
    </dsp:sp>
    <dsp:sp modelId="{52D715E9-012B-492D-85DB-CC49546E7451}">
      <dsp:nvSpPr>
        <dsp:cNvPr id="0" name=""/>
        <dsp:cNvSpPr/>
      </dsp:nvSpPr>
      <dsp:spPr>
        <a:xfrm>
          <a:off x="0" y="3330243"/>
          <a:ext cx="1170000" cy="1170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3501586"/>
        <a:ext cx="827314" cy="827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World Wide Web</a:t>
          </a:r>
          <a:endParaRPr lang="vi-VN" sz="6500" b="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1</a:t>
          </a:r>
          <a:endParaRPr lang="vi-VN" sz="6200" b="0" kern="1200" noProof="0"/>
        </a:p>
      </dsp:txBody>
      <dsp:txXfrm>
        <a:off x="171343" y="1160443"/>
        <a:ext cx="827314" cy="827314"/>
      </dsp:txXfrm>
    </dsp:sp>
    <dsp:sp modelId="{0025B528-0CF9-4FF8-BB48-1EBC3C420582}">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Thư điện tử</a:t>
          </a:r>
          <a:endParaRPr lang="vi-VN" sz="6500" b="0" kern="1200" noProof="0" dirty="0"/>
        </a:p>
      </dsp:txBody>
      <dsp:txXfrm rot="-5400000">
        <a:off x="1404000" y="2572217"/>
        <a:ext cx="7138634" cy="1256368"/>
      </dsp:txXfrm>
    </dsp:sp>
    <dsp:sp modelId="{B412F22D-0FF0-4A42-8D73-52CDFAFB862C}">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2</a:t>
          </a:r>
          <a:endParaRPr lang="vi-VN" sz="6200" b="0" kern="1200" noProof="0"/>
        </a:p>
      </dsp:txBody>
      <dsp:txXfrm>
        <a:off x="171343" y="2786743"/>
        <a:ext cx="827314" cy="827314"/>
      </dsp:txXfrm>
    </dsp:sp>
    <dsp:sp modelId="{5012D0F9-E426-4C44-85B1-B5D15A7B4879}">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a:t>
          </a:r>
          <a:endParaRPr lang="vi-VN" sz="6500" b="0" kern="1200" noProof="0" dirty="0"/>
        </a:p>
      </dsp:txBody>
      <dsp:txXfrm rot="-5400000">
        <a:off x="1404000" y="4198516"/>
        <a:ext cx="7138634" cy="1256368"/>
      </dsp:txXfrm>
    </dsp:sp>
    <dsp:sp modelId="{52D715E9-012B-492D-85DB-CC49546E7451}">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3</a:t>
          </a:r>
          <a:endParaRPr lang="vi-VN" sz="6200" b="0" kern="1200" noProof="0" dirty="0"/>
        </a:p>
      </dsp:txBody>
      <dsp:txXfrm>
        <a:off x="171343" y="4413043"/>
        <a:ext cx="827314" cy="82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World Wide Web</a:t>
          </a:r>
          <a:endParaRPr lang="vi-VN" sz="6500" b="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1</a:t>
          </a:r>
          <a:endParaRPr lang="vi-VN" sz="6200" b="0" kern="1200" noProof="0"/>
        </a:p>
      </dsp:txBody>
      <dsp:txXfrm>
        <a:off x="171343" y="1160443"/>
        <a:ext cx="827314" cy="827314"/>
      </dsp:txXfrm>
    </dsp:sp>
    <dsp:sp modelId="{0025B528-0CF9-4FF8-BB48-1EBC3C420582}">
      <dsp:nvSpPr>
        <dsp:cNvPr id="0" name=""/>
        <dsp:cNvSpPr/>
      </dsp:nvSpPr>
      <dsp:spPr>
        <a:xfrm rot="5400000">
          <a:off x="4311150" y="-402899"/>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Thư điện tử</a:t>
          </a:r>
          <a:endParaRPr lang="vi-VN" sz="6500" b="0" kern="1200" noProof="0" dirty="0"/>
        </a:p>
      </dsp:txBody>
      <dsp:txXfrm rot="-5400000">
        <a:off x="1404000" y="2572217"/>
        <a:ext cx="7138634" cy="1256368"/>
      </dsp:txXfrm>
    </dsp:sp>
    <dsp:sp modelId="{B412F22D-0FF0-4A42-8D73-52CDFAFB862C}">
      <dsp:nvSpPr>
        <dsp:cNvPr id="0" name=""/>
        <dsp:cNvSpPr/>
      </dsp:nvSpPr>
      <dsp:spPr>
        <a:xfrm>
          <a:off x="0" y="26154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2</a:t>
          </a:r>
          <a:endParaRPr lang="vi-VN" sz="6200" b="0" kern="1200" noProof="0"/>
        </a:p>
      </dsp:txBody>
      <dsp:txXfrm>
        <a:off x="171343" y="2786743"/>
        <a:ext cx="827314" cy="827314"/>
      </dsp:txXfrm>
    </dsp:sp>
    <dsp:sp modelId="{5012D0F9-E426-4C44-85B1-B5D15A7B4879}">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a:t>
          </a:r>
          <a:endParaRPr lang="vi-VN" sz="6500" b="0" kern="1200" noProof="0" dirty="0"/>
        </a:p>
      </dsp:txBody>
      <dsp:txXfrm rot="-5400000">
        <a:off x="1404000" y="4198516"/>
        <a:ext cx="7138634" cy="1256368"/>
      </dsp:txXfrm>
    </dsp:sp>
    <dsp:sp modelId="{52D715E9-012B-492D-85DB-CC49546E7451}">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3</a:t>
          </a:r>
          <a:endParaRPr lang="vi-VN" sz="6200" b="0" kern="1200" noProof="0" dirty="0"/>
        </a:p>
      </dsp:txBody>
      <dsp:txXfrm>
        <a:off x="171343" y="4413043"/>
        <a:ext cx="827314" cy="827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948697" y="-2767642"/>
          <a:ext cx="1879605"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b="0" kern="1200" noProof="0" smtClean="0"/>
            <a:t>Tổng quan các giao thức thư điện tử</a:t>
          </a:r>
          <a:endParaRPr lang="vi-VN" sz="5400" b="0" kern="1200" noProof="0" dirty="0"/>
        </a:p>
      </dsp:txBody>
      <dsp:txXfrm rot="-5400000">
        <a:off x="1166400" y="106410"/>
        <a:ext cx="7352445" cy="1696095"/>
      </dsp:txXfrm>
    </dsp:sp>
    <dsp:sp modelId="{7D701CF5-2CC3-48B9-A656-E2968A10AA3B}">
      <dsp:nvSpPr>
        <dsp:cNvPr id="0" name=""/>
        <dsp:cNvSpPr/>
      </dsp:nvSpPr>
      <dsp:spPr>
        <a:xfrm>
          <a:off x="0" y="468457"/>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b="0" kern="1200" noProof="0" dirty="0" smtClean="0"/>
            <a:t>1</a:t>
          </a:r>
          <a:endParaRPr lang="vi-VN" sz="5200" b="0" kern="1200" noProof="0" dirty="0"/>
        </a:p>
      </dsp:txBody>
      <dsp:txXfrm>
        <a:off x="142346" y="610803"/>
        <a:ext cx="687308" cy="687308"/>
      </dsp:txXfrm>
    </dsp:sp>
    <dsp:sp modelId="{5012D0F9-E426-4C44-85B1-B5D15A7B4879}">
      <dsp:nvSpPr>
        <dsp:cNvPr id="0" name=""/>
        <dsp:cNvSpPr/>
      </dsp:nvSpPr>
      <dsp:spPr>
        <a:xfrm rot="5400000">
          <a:off x="3948697" y="-693637"/>
          <a:ext cx="1879605"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Vấn đề an toàn của thư điện tử</a:t>
          </a:r>
          <a:endParaRPr lang="vi-VN" sz="5400" kern="1200" noProof="0" dirty="0"/>
        </a:p>
      </dsp:txBody>
      <dsp:txXfrm rot="-5400000">
        <a:off x="1166400" y="2180415"/>
        <a:ext cx="7352445" cy="1696095"/>
      </dsp:txXfrm>
    </dsp:sp>
    <dsp:sp modelId="{52D715E9-012B-492D-85DB-CC49546E7451}">
      <dsp:nvSpPr>
        <dsp:cNvPr id="0" name=""/>
        <dsp:cNvSpPr/>
      </dsp:nvSpPr>
      <dsp:spPr>
        <a:xfrm>
          <a:off x="0" y="2542462"/>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2</a:t>
          </a:r>
          <a:endParaRPr lang="vi-VN" sz="5200" kern="1200" noProof="0" dirty="0"/>
        </a:p>
      </dsp:txBody>
      <dsp:txXfrm>
        <a:off x="142346" y="2684808"/>
        <a:ext cx="687308" cy="687308"/>
      </dsp:txXfrm>
    </dsp:sp>
    <dsp:sp modelId="{20BEFA03-6951-4A7C-A59E-41DEF89A1A38}">
      <dsp:nvSpPr>
        <dsp:cNvPr id="0" name=""/>
        <dsp:cNvSpPr/>
      </dsp:nvSpPr>
      <dsp:spPr>
        <a:xfrm rot="5400000">
          <a:off x="4310160" y="1018905"/>
          <a:ext cx="1156680"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S/MIME</a:t>
          </a:r>
          <a:endParaRPr lang="vi-VN" sz="5400" kern="1200" noProof="0" dirty="0"/>
        </a:p>
      </dsp:txBody>
      <dsp:txXfrm rot="-5400000">
        <a:off x="1166400" y="4219129"/>
        <a:ext cx="7387736" cy="1043752"/>
      </dsp:txXfrm>
    </dsp:sp>
    <dsp:sp modelId="{45392A94-85D4-4213-B167-8FDD4035D4D9}">
      <dsp:nvSpPr>
        <dsp:cNvPr id="0" name=""/>
        <dsp:cNvSpPr/>
      </dsp:nvSpPr>
      <dsp:spPr>
        <a:xfrm>
          <a:off x="0" y="4255005"/>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3</a:t>
          </a:r>
          <a:endParaRPr lang="vi-VN" sz="5200" kern="1200" noProof="0" dirty="0"/>
        </a:p>
      </dsp:txBody>
      <dsp:txXfrm>
        <a:off x="142346" y="4397351"/>
        <a:ext cx="687308" cy="6873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948697" y="-2767642"/>
          <a:ext cx="1879605" cy="74442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b="0" kern="1200" noProof="0" smtClean="0"/>
            <a:t>Tổng quan các giao thức thư điện tử</a:t>
          </a:r>
          <a:endParaRPr lang="vi-VN" sz="5400" b="0" kern="1200" noProof="0" dirty="0"/>
        </a:p>
      </dsp:txBody>
      <dsp:txXfrm rot="-5400000">
        <a:off x="1166400" y="106410"/>
        <a:ext cx="7352445" cy="1696095"/>
      </dsp:txXfrm>
    </dsp:sp>
    <dsp:sp modelId="{7D701CF5-2CC3-48B9-A656-E2968A10AA3B}">
      <dsp:nvSpPr>
        <dsp:cNvPr id="0" name=""/>
        <dsp:cNvSpPr/>
      </dsp:nvSpPr>
      <dsp:spPr>
        <a:xfrm>
          <a:off x="0" y="468457"/>
          <a:ext cx="972000" cy="972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b="0" kern="1200" noProof="0" dirty="0" smtClean="0"/>
            <a:t>1</a:t>
          </a:r>
          <a:endParaRPr lang="vi-VN" sz="5200" b="0" kern="1200" noProof="0" dirty="0"/>
        </a:p>
      </dsp:txBody>
      <dsp:txXfrm>
        <a:off x="142346" y="610803"/>
        <a:ext cx="687308" cy="687308"/>
      </dsp:txXfrm>
    </dsp:sp>
    <dsp:sp modelId="{5012D0F9-E426-4C44-85B1-B5D15A7B4879}">
      <dsp:nvSpPr>
        <dsp:cNvPr id="0" name=""/>
        <dsp:cNvSpPr/>
      </dsp:nvSpPr>
      <dsp:spPr>
        <a:xfrm rot="5400000">
          <a:off x="3948697" y="-693637"/>
          <a:ext cx="1879605"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Vấn đề an toàn của thư điện tử</a:t>
          </a:r>
          <a:endParaRPr lang="vi-VN" sz="5400" kern="1200" noProof="0" dirty="0"/>
        </a:p>
      </dsp:txBody>
      <dsp:txXfrm rot="-5400000">
        <a:off x="1166400" y="2180415"/>
        <a:ext cx="7352445" cy="1696095"/>
      </dsp:txXfrm>
    </dsp:sp>
    <dsp:sp modelId="{52D715E9-012B-492D-85DB-CC49546E7451}">
      <dsp:nvSpPr>
        <dsp:cNvPr id="0" name=""/>
        <dsp:cNvSpPr/>
      </dsp:nvSpPr>
      <dsp:spPr>
        <a:xfrm>
          <a:off x="0" y="2542462"/>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2</a:t>
          </a:r>
          <a:endParaRPr lang="vi-VN" sz="5200" kern="1200" noProof="0" dirty="0"/>
        </a:p>
      </dsp:txBody>
      <dsp:txXfrm>
        <a:off x="142346" y="2684808"/>
        <a:ext cx="687308" cy="687308"/>
      </dsp:txXfrm>
    </dsp:sp>
    <dsp:sp modelId="{20BEFA03-6951-4A7C-A59E-41DEF89A1A38}">
      <dsp:nvSpPr>
        <dsp:cNvPr id="0" name=""/>
        <dsp:cNvSpPr/>
      </dsp:nvSpPr>
      <dsp:spPr>
        <a:xfrm rot="5400000">
          <a:off x="4310160" y="1018905"/>
          <a:ext cx="1156680"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S/MIME</a:t>
          </a:r>
          <a:endParaRPr lang="vi-VN" sz="5400" kern="1200" noProof="0" dirty="0"/>
        </a:p>
      </dsp:txBody>
      <dsp:txXfrm rot="-5400000">
        <a:off x="1166400" y="4219129"/>
        <a:ext cx="7387736" cy="1043752"/>
      </dsp:txXfrm>
    </dsp:sp>
    <dsp:sp modelId="{45392A94-85D4-4213-B167-8FDD4035D4D9}">
      <dsp:nvSpPr>
        <dsp:cNvPr id="0" name=""/>
        <dsp:cNvSpPr/>
      </dsp:nvSpPr>
      <dsp:spPr>
        <a:xfrm>
          <a:off x="0" y="4255005"/>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3</a:t>
          </a:r>
          <a:endParaRPr lang="vi-VN" sz="5200" kern="1200" noProof="0" dirty="0"/>
        </a:p>
      </dsp:txBody>
      <dsp:txXfrm>
        <a:off x="142346" y="4397351"/>
        <a:ext cx="687308" cy="6873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948697" y="-2767642"/>
          <a:ext cx="1879605"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b="0" kern="1200" noProof="0" smtClean="0"/>
            <a:t>Tổng quan các giao thức thư điện tử</a:t>
          </a:r>
          <a:endParaRPr lang="vi-VN" sz="5400" b="0" kern="1200" noProof="0" dirty="0"/>
        </a:p>
      </dsp:txBody>
      <dsp:txXfrm rot="-5400000">
        <a:off x="1166400" y="106410"/>
        <a:ext cx="7352445" cy="1696095"/>
      </dsp:txXfrm>
    </dsp:sp>
    <dsp:sp modelId="{7D701CF5-2CC3-48B9-A656-E2968A10AA3B}">
      <dsp:nvSpPr>
        <dsp:cNvPr id="0" name=""/>
        <dsp:cNvSpPr/>
      </dsp:nvSpPr>
      <dsp:spPr>
        <a:xfrm>
          <a:off x="0" y="468457"/>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b="0" kern="1200" noProof="0" dirty="0" smtClean="0"/>
            <a:t>1</a:t>
          </a:r>
          <a:endParaRPr lang="vi-VN" sz="5200" b="0" kern="1200" noProof="0" dirty="0"/>
        </a:p>
      </dsp:txBody>
      <dsp:txXfrm>
        <a:off x="142346" y="610803"/>
        <a:ext cx="687308" cy="687308"/>
      </dsp:txXfrm>
    </dsp:sp>
    <dsp:sp modelId="{5012D0F9-E426-4C44-85B1-B5D15A7B4879}">
      <dsp:nvSpPr>
        <dsp:cNvPr id="0" name=""/>
        <dsp:cNvSpPr/>
      </dsp:nvSpPr>
      <dsp:spPr>
        <a:xfrm rot="5400000">
          <a:off x="3948697" y="-693637"/>
          <a:ext cx="1879605" cy="74442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Vấn đề an toàn của thư điện tử</a:t>
          </a:r>
          <a:endParaRPr lang="vi-VN" sz="5400" kern="1200" noProof="0" dirty="0"/>
        </a:p>
      </dsp:txBody>
      <dsp:txXfrm rot="-5400000">
        <a:off x="1166400" y="2180415"/>
        <a:ext cx="7352445" cy="1696095"/>
      </dsp:txXfrm>
    </dsp:sp>
    <dsp:sp modelId="{52D715E9-012B-492D-85DB-CC49546E7451}">
      <dsp:nvSpPr>
        <dsp:cNvPr id="0" name=""/>
        <dsp:cNvSpPr/>
      </dsp:nvSpPr>
      <dsp:spPr>
        <a:xfrm>
          <a:off x="0" y="2542462"/>
          <a:ext cx="972000" cy="972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2</a:t>
          </a:r>
          <a:endParaRPr lang="vi-VN" sz="5200" kern="1200" noProof="0" dirty="0"/>
        </a:p>
      </dsp:txBody>
      <dsp:txXfrm>
        <a:off x="142346" y="2684808"/>
        <a:ext cx="687308" cy="687308"/>
      </dsp:txXfrm>
    </dsp:sp>
    <dsp:sp modelId="{20BEFA03-6951-4A7C-A59E-41DEF89A1A38}">
      <dsp:nvSpPr>
        <dsp:cNvPr id="0" name=""/>
        <dsp:cNvSpPr/>
      </dsp:nvSpPr>
      <dsp:spPr>
        <a:xfrm rot="5400000">
          <a:off x="4310160" y="1018905"/>
          <a:ext cx="1156680"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S/MIME</a:t>
          </a:r>
          <a:endParaRPr lang="vi-VN" sz="5400" kern="1200" noProof="0" dirty="0"/>
        </a:p>
      </dsp:txBody>
      <dsp:txXfrm rot="-5400000">
        <a:off x="1166400" y="4219129"/>
        <a:ext cx="7387736" cy="1043752"/>
      </dsp:txXfrm>
    </dsp:sp>
    <dsp:sp modelId="{45392A94-85D4-4213-B167-8FDD4035D4D9}">
      <dsp:nvSpPr>
        <dsp:cNvPr id="0" name=""/>
        <dsp:cNvSpPr/>
      </dsp:nvSpPr>
      <dsp:spPr>
        <a:xfrm>
          <a:off x="0" y="4255005"/>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3</a:t>
          </a:r>
          <a:endParaRPr lang="vi-VN" sz="5200" kern="1200" noProof="0" dirty="0"/>
        </a:p>
      </dsp:txBody>
      <dsp:txXfrm>
        <a:off x="142346" y="4397351"/>
        <a:ext cx="687308" cy="6873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948697" y="-2767642"/>
          <a:ext cx="1879605"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b="0" kern="1200" noProof="0" smtClean="0"/>
            <a:t>Tổng quan các giao thức thư điện tử</a:t>
          </a:r>
          <a:endParaRPr lang="vi-VN" sz="5400" b="0" kern="1200" noProof="0" dirty="0"/>
        </a:p>
      </dsp:txBody>
      <dsp:txXfrm rot="-5400000">
        <a:off x="1166400" y="106410"/>
        <a:ext cx="7352445" cy="1696095"/>
      </dsp:txXfrm>
    </dsp:sp>
    <dsp:sp modelId="{7D701CF5-2CC3-48B9-A656-E2968A10AA3B}">
      <dsp:nvSpPr>
        <dsp:cNvPr id="0" name=""/>
        <dsp:cNvSpPr/>
      </dsp:nvSpPr>
      <dsp:spPr>
        <a:xfrm>
          <a:off x="0" y="468457"/>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b="0" kern="1200" noProof="0" dirty="0" smtClean="0"/>
            <a:t>1</a:t>
          </a:r>
          <a:endParaRPr lang="vi-VN" sz="5200" b="0" kern="1200" noProof="0" dirty="0"/>
        </a:p>
      </dsp:txBody>
      <dsp:txXfrm>
        <a:off x="142346" y="610803"/>
        <a:ext cx="687308" cy="687308"/>
      </dsp:txXfrm>
    </dsp:sp>
    <dsp:sp modelId="{5012D0F9-E426-4C44-85B1-B5D15A7B4879}">
      <dsp:nvSpPr>
        <dsp:cNvPr id="0" name=""/>
        <dsp:cNvSpPr/>
      </dsp:nvSpPr>
      <dsp:spPr>
        <a:xfrm rot="5400000">
          <a:off x="3948697" y="-693637"/>
          <a:ext cx="1879605"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Vấn đề an toàn của thư điện tử</a:t>
          </a:r>
          <a:endParaRPr lang="vi-VN" sz="5400" kern="1200" noProof="0" dirty="0"/>
        </a:p>
      </dsp:txBody>
      <dsp:txXfrm rot="-5400000">
        <a:off x="1166400" y="2180415"/>
        <a:ext cx="7352445" cy="1696095"/>
      </dsp:txXfrm>
    </dsp:sp>
    <dsp:sp modelId="{52D715E9-012B-492D-85DB-CC49546E7451}">
      <dsp:nvSpPr>
        <dsp:cNvPr id="0" name=""/>
        <dsp:cNvSpPr/>
      </dsp:nvSpPr>
      <dsp:spPr>
        <a:xfrm>
          <a:off x="0" y="2542462"/>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2</a:t>
          </a:r>
          <a:endParaRPr lang="vi-VN" sz="5200" kern="1200" noProof="0" dirty="0"/>
        </a:p>
      </dsp:txBody>
      <dsp:txXfrm>
        <a:off x="142346" y="2684808"/>
        <a:ext cx="687308" cy="687308"/>
      </dsp:txXfrm>
    </dsp:sp>
    <dsp:sp modelId="{20BEFA03-6951-4A7C-A59E-41DEF89A1A38}">
      <dsp:nvSpPr>
        <dsp:cNvPr id="0" name=""/>
        <dsp:cNvSpPr/>
      </dsp:nvSpPr>
      <dsp:spPr>
        <a:xfrm rot="5400000">
          <a:off x="4310160" y="1018905"/>
          <a:ext cx="1156680" cy="74442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S/MIME</a:t>
          </a:r>
          <a:endParaRPr lang="vi-VN" sz="5400" kern="1200" noProof="0" dirty="0"/>
        </a:p>
      </dsp:txBody>
      <dsp:txXfrm rot="-5400000">
        <a:off x="1166400" y="4219129"/>
        <a:ext cx="7387736" cy="1043752"/>
      </dsp:txXfrm>
    </dsp:sp>
    <dsp:sp modelId="{45392A94-85D4-4213-B167-8FDD4035D4D9}">
      <dsp:nvSpPr>
        <dsp:cNvPr id="0" name=""/>
        <dsp:cNvSpPr/>
      </dsp:nvSpPr>
      <dsp:spPr>
        <a:xfrm>
          <a:off x="0" y="4255005"/>
          <a:ext cx="972000" cy="972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3</a:t>
          </a:r>
          <a:endParaRPr lang="vi-VN" sz="5200" kern="1200" noProof="0" dirty="0"/>
        </a:p>
      </dsp:txBody>
      <dsp:txXfrm>
        <a:off x="142346" y="4397351"/>
        <a:ext cx="687308" cy="6873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World Wide Web</a:t>
          </a:r>
          <a:endParaRPr lang="vi-VN" sz="6500" b="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1</a:t>
          </a:r>
          <a:endParaRPr lang="vi-VN" sz="6200" b="0" kern="1200" noProof="0"/>
        </a:p>
      </dsp:txBody>
      <dsp:txXfrm>
        <a:off x="171343" y="1160443"/>
        <a:ext cx="827314" cy="827314"/>
      </dsp:txXfrm>
    </dsp:sp>
    <dsp:sp modelId="{0025B528-0CF9-4FF8-BB48-1EBC3C420582}">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Thư điện tử</a:t>
          </a:r>
          <a:endParaRPr lang="vi-VN" sz="6500" b="0" kern="1200" noProof="0" dirty="0"/>
        </a:p>
      </dsp:txBody>
      <dsp:txXfrm rot="-5400000">
        <a:off x="1404000" y="2572217"/>
        <a:ext cx="7138634" cy="1256368"/>
      </dsp:txXfrm>
    </dsp:sp>
    <dsp:sp modelId="{B412F22D-0FF0-4A42-8D73-52CDFAFB862C}">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2</a:t>
          </a:r>
          <a:endParaRPr lang="vi-VN" sz="6200" b="0" kern="1200" noProof="0"/>
        </a:p>
      </dsp:txBody>
      <dsp:txXfrm>
        <a:off x="171343" y="2786743"/>
        <a:ext cx="827314" cy="827314"/>
      </dsp:txXfrm>
    </dsp:sp>
    <dsp:sp modelId="{5012D0F9-E426-4C44-85B1-B5D15A7B4879}">
      <dsp:nvSpPr>
        <dsp:cNvPr id="0" name=""/>
        <dsp:cNvSpPr/>
      </dsp:nvSpPr>
      <dsp:spPr>
        <a:xfrm rot="5400000">
          <a:off x="4311150" y="1223400"/>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a:t>
          </a:r>
          <a:endParaRPr lang="vi-VN" sz="6500" b="0" kern="1200" noProof="0" dirty="0"/>
        </a:p>
      </dsp:txBody>
      <dsp:txXfrm rot="-5400000">
        <a:off x="1404000" y="4198516"/>
        <a:ext cx="7138634" cy="1256368"/>
      </dsp:txXfrm>
    </dsp:sp>
    <dsp:sp modelId="{52D715E9-012B-492D-85DB-CC49546E7451}">
      <dsp:nvSpPr>
        <dsp:cNvPr id="0" name=""/>
        <dsp:cNvSpPr/>
      </dsp:nvSpPr>
      <dsp:spPr>
        <a:xfrm>
          <a:off x="0" y="42417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3</a:t>
          </a:r>
          <a:endParaRPr lang="vi-VN" sz="6200" b="0" kern="1200" noProof="0" dirty="0"/>
        </a:p>
      </dsp:txBody>
      <dsp:txXfrm>
        <a:off x="171343" y="4413043"/>
        <a:ext cx="827314" cy="8273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2184543"/>
          <a:ext cx="2262487" cy="72066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 với TELNET</a:t>
          </a:r>
          <a:endParaRPr lang="vi-VN" sz="6500" b="0" kern="1200" noProof="0" dirty="0"/>
        </a:p>
      </dsp:txBody>
      <dsp:txXfrm rot="-5400000">
        <a:off x="1404000" y="397959"/>
        <a:ext cx="7096154" cy="2041595"/>
      </dsp:txXfrm>
    </dsp:sp>
    <dsp:sp modelId="{7D701CF5-2CC3-48B9-A656-E2968A10AA3B}">
      <dsp:nvSpPr>
        <dsp:cNvPr id="0" name=""/>
        <dsp:cNvSpPr/>
      </dsp:nvSpPr>
      <dsp:spPr>
        <a:xfrm>
          <a:off x="0" y="833756"/>
          <a:ext cx="1170000" cy="1170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dirty="0" smtClean="0"/>
            <a:t>1</a:t>
          </a:r>
          <a:endParaRPr lang="vi-VN" sz="6200" b="0" kern="1200" noProof="0" dirty="0"/>
        </a:p>
      </dsp:txBody>
      <dsp:txXfrm>
        <a:off x="171343" y="1005099"/>
        <a:ext cx="827314" cy="827314"/>
      </dsp:txXfrm>
    </dsp:sp>
    <dsp:sp modelId="{5012D0F9-E426-4C44-85B1-B5D15A7B4879}">
      <dsp:nvSpPr>
        <dsp:cNvPr id="0" name=""/>
        <dsp:cNvSpPr/>
      </dsp:nvSpPr>
      <dsp:spPr>
        <a:xfrm rot="5400000">
          <a:off x="3876056" y="311943"/>
          <a:ext cx="2262487" cy="72066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 với SSH</a:t>
          </a:r>
          <a:endParaRPr lang="vi-VN" sz="6500" kern="1200" noProof="0" dirty="0"/>
        </a:p>
      </dsp:txBody>
      <dsp:txXfrm rot="-5400000">
        <a:off x="1404000" y="2894445"/>
        <a:ext cx="7096154" cy="2041595"/>
      </dsp:txXfrm>
    </dsp:sp>
    <dsp:sp modelId="{52D715E9-012B-492D-85DB-CC49546E7451}">
      <dsp:nvSpPr>
        <dsp:cNvPr id="0" name=""/>
        <dsp:cNvSpPr/>
      </dsp:nvSpPr>
      <dsp:spPr>
        <a:xfrm>
          <a:off x="0" y="3330243"/>
          <a:ext cx="1170000" cy="1170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3501586"/>
        <a:ext cx="827314" cy="827314"/>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0.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8.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9.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22.05.2020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22.05.2020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List_of_HTTP_status_cod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ttpd.apache.org/docs/2.4/howto/auth.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itecsoftware.com/enable-digest-authentication-in-apache"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subscription.packtpub.com/book/networking_and_servers/9781849510745/5/ch05lvl1sec53/digest-authentication"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digitalocean.com/community/tutorials/how-to-set-up-password-authentication-with-apache-on-ubuntu-14-04"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suburbancomputer.com/tips_email.ht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lectrictoolbox.com/pop3-command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suburbancomputer.com/tips_email.htm"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www.samlogic.net/articles/smtp-commands-reference.htm"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reenend.org.uk/rjk/tech/smtpreplies.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n.wikipedia.org/wiki/Simple_Authentication_and_Security_Layer"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blog.mailtrap.io/smtp-commands-and-responses"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blog.mailtrap.io/smtp-auth" TargetMode="External"/><Relationship Id="rId2" Type="http://schemas.openxmlformats.org/officeDocument/2006/relationships/slide" Target="../slides/slide63.xml"/><Relationship Id="rId1" Type="http://schemas.openxmlformats.org/officeDocument/2006/relationships/notesMaster" Target="../notesMasters/notesMaster1.xml"/><Relationship Id="rId5" Type="http://schemas.openxmlformats.org/officeDocument/2006/relationships/hyperlink" Target="https://www.samlogic.net/articles/smtp-commands-reference-auth.htm" TargetMode="External"/><Relationship Id="rId4" Type="http://schemas.openxmlformats.org/officeDocument/2006/relationships/hyperlink" Target="https://en.wikipedia.org/wiki/Simple_Authentication_and_Security_Layer"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tools.ietf.org/html/rfc4954#section-4.1"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its.bldrdoc.gov/fs-1037/dir-031/_4541.htm" TargetMode="External"/><Relationship Id="rId2" Type="http://schemas.openxmlformats.org/officeDocument/2006/relationships/slide" Target="../slides/slide80.xml"/><Relationship Id="rId1" Type="http://schemas.openxmlformats.org/officeDocument/2006/relationships/notesMaster" Target="../notesMasters/notesMaster1.xml"/><Relationship Id="rId4" Type="http://schemas.openxmlformats.org/officeDocument/2006/relationships/hyperlink" Target="https://en.wikipedia.org/wiki/Computer_terminal"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www.tecmint.com/best-remote-linux-desktop-sharing-software/" TargetMode="External"/><Relationship Id="rId2" Type="http://schemas.openxmlformats.org/officeDocument/2006/relationships/slide" Target="../slides/slide81.xml"/><Relationship Id="rId1" Type="http://schemas.openxmlformats.org/officeDocument/2006/relationships/notesMaster" Target="../notesMasters/notesMaster1.xml"/><Relationship Id="rId4" Type="http://schemas.openxmlformats.org/officeDocument/2006/relationships/hyperlink" Target="https://askubuntu.com/questions/886313/what-is-the-simplest-way-to-have-remote-gui-access-to-ubuntu-16-04-server-from" TargetMode="Externa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en.wikipedia.org/wiki/Telnet"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https://en.wikipedia.org/wiki/List_of_HTTP_status_codes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72681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https://httpd.apache.org/docs/2.4/howto/auth.html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2588270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http://itecsoftware.com/enable-digest-authentication-in-apache</a:t>
            </a:r>
            <a:endParaRPr lang="en-US" smtClean="0"/>
          </a:p>
          <a:p>
            <a:r>
              <a:rPr lang="en-US" smtClean="0">
                <a:hlinkClick r:id="rId4"/>
              </a:rPr>
              <a:t>https://subscription.packtpub.com/book/networking_and_servers/9781849510745/5/ch05lvl1sec53/digest-authentication</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1282433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https://www.digitalocean.com/community/tutorials/how-to-set-up-password-authentication-with-apache-on-ubuntu-14-04</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1756324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4110955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1191985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1714736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mtClean="0"/>
              <a:t>Trình</a:t>
            </a:r>
            <a:r>
              <a:rPr lang="en-US" baseline="0" smtClean="0"/>
              <a:t> bày sơ lược quá trình gửi/nhận thư</a:t>
            </a:r>
          </a:p>
          <a:p>
            <a:pPr marL="171450" indent="-171450">
              <a:buFont typeface="Arial" panose="020B0604020202020204" pitchFamily="34" charset="0"/>
              <a:buChar char="•"/>
            </a:pPr>
            <a:r>
              <a:rPr lang="en-US" baseline="0" smtClean="0"/>
              <a:t>Một phần mềm email client sẽ bao gồm chức năng của: UA, MTA Client, MAA Client và quản lý hộp thư cục bộ (offline)</a:t>
            </a:r>
          </a:p>
          <a:p>
            <a:pPr marL="171450" indent="-171450">
              <a:buFont typeface="Arial" panose="020B0604020202020204" pitchFamily="34" charset="0"/>
              <a:buChar char="•"/>
            </a:pPr>
            <a:r>
              <a:rPr lang="en-US" smtClean="0"/>
              <a:t>Một</a:t>
            </a:r>
            <a:r>
              <a:rPr lang="en-US" baseline="0" smtClean="0"/>
              <a:t> phần mềm email server sẽ có:</a:t>
            </a:r>
          </a:p>
          <a:p>
            <a:pPr marL="628650" lvl="1" indent="-171450">
              <a:buFont typeface="Arial" panose="020B0604020202020204" pitchFamily="34" charset="0"/>
              <a:buChar char="•"/>
            </a:pPr>
            <a:r>
              <a:rPr lang="en-US" baseline="0" smtClean="0"/>
              <a:t>MTA Server để nhận email được gửi đi từ User-Sender hoặc từ máy chủ thư khác</a:t>
            </a:r>
          </a:p>
          <a:p>
            <a:pPr marL="628650" lvl="1" indent="-171450">
              <a:buFont typeface="Arial" panose="020B0604020202020204" pitchFamily="34" charset="0"/>
              <a:buChar char="•"/>
            </a:pPr>
            <a:r>
              <a:rPr lang="en-US" baseline="0" smtClean="0"/>
              <a:t>MTA Client để chuyển tiếp email của User-Sender tới máy chủ thư khác (của User-Receiver)</a:t>
            </a:r>
          </a:p>
          <a:p>
            <a:pPr marL="628650" lvl="1" indent="-171450">
              <a:buFont typeface="Arial" panose="020B0604020202020204" pitchFamily="34" charset="0"/>
              <a:buChar char="•"/>
            </a:pPr>
            <a:r>
              <a:rPr lang="en-US" baseline="0" smtClean="0"/>
              <a:t>MAA Server để cho phép User-Receiver nhận thư về</a:t>
            </a:r>
          </a:p>
          <a:p>
            <a:pPr marL="171450" lvl="0" indent="-171450">
              <a:buFont typeface="Arial" panose="020B0604020202020204" pitchFamily="34" charset="0"/>
              <a:buChar char="•"/>
            </a:pPr>
            <a:r>
              <a:rPr lang="en-US" baseline="0" smtClean="0"/>
              <a:t>Trong thực tế sử dụng, người ta phân biệt nhiều loại Mail Agent hơn. Xem: https://wikipedia.org/Email_agent_(infrastructure)</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33</a:t>
            </a:fld>
            <a:endParaRPr lang="ru-RU"/>
          </a:p>
        </p:txBody>
      </p:sp>
    </p:spTree>
    <p:extLst>
      <p:ext uri="{BB962C8B-B14F-4D97-AF65-F5344CB8AC3E}">
        <p14:creationId xmlns:p14="http://schemas.microsoft.com/office/powerpoint/2010/main" val="1580316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POP3 is deficient in several ways. It does not allow the user to organize her mail on the server; the user cannot have different folders on the server. (Of course, the user can create folders on her own computer.) In addition, POP3 does not allow the user to partially check the contents of the mail before downloading.</a:t>
            </a:r>
          </a:p>
          <a:p>
            <a:r>
              <a:rPr lang="en-US" sz="1200" kern="1200" smtClean="0">
                <a:solidFill>
                  <a:schemeClr val="tx1"/>
                </a:solidFill>
                <a:effectLst/>
                <a:latin typeface="+mn-lt"/>
                <a:ea typeface="+mn-ea"/>
                <a:cs typeface="+mn-cs"/>
              </a:rPr>
              <a:t>IMAP4 provides the following extra functions:</a:t>
            </a:r>
          </a:p>
          <a:p>
            <a:r>
              <a:rPr lang="en-US" sz="1200" kern="1200" smtClean="0">
                <a:solidFill>
                  <a:schemeClr val="tx1"/>
                </a:solidFill>
                <a:effectLst/>
                <a:latin typeface="+mn-lt"/>
                <a:ea typeface="+mn-ea"/>
                <a:cs typeface="+mn-cs"/>
              </a:rPr>
              <a:t>❑ A user can check the e-mail header prior to downloading.</a:t>
            </a:r>
          </a:p>
          <a:p>
            <a:r>
              <a:rPr lang="en-US" sz="1200" kern="1200" smtClean="0">
                <a:solidFill>
                  <a:schemeClr val="tx1"/>
                </a:solidFill>
                <a:effectLst/>
                <a:latin typeface="+mn-lt"/>
                <a:ea typeface="+mn-ea"/>
                <a:cs typeface="+mn-cs"/>
              </a:rPr>
              <a:t>❑ A user can search the contents of the e-mail for a specific string of characters prior to downloading.</a:t>
            </a:r>
          </a:p>
          <a:p>
            <a:r>
              <a:rPr lang="en-US" sz="1200" kern="1200" smtClean="0">
                <a:solidFill>
                  <a:schemeClr val="tx1"/>
                </a:solidFill>
                <a:effectLst/>
                <a:latin typeface="+mn-lt"/>
                <a:ea typeface="+mn-ea"/>
                <a:cs typeface="+mn-cs"/>
              </a:rPr>
              <a:t>❑ A user can partially download e-mail. This is especially useful if bandwidth is limited and the e-mail contains multimedia with high bandwidth requirements.</a:t>
            </a:r>
          </a:p>
          <a:p>
            <a:r>
              <a:rPr lang="en-US" sz="1200" kern="1200" smtClean="0">
                <a:solidFill>
                  <a:schemeClr val="tx1"/>
                </a:solidFill>
                <a:effectLst/>
                <a:latin typeface="+mn-lt"/>
                <a:ea typeface="+mn-ea"/>
                <a:cs typeface="+mn-cs"/>
              </a:rPr>
              <a:t>❑ A user can create, delete, or rename mailboxes on the mail server.</a:t>
            </a:r>
          </a:p>
          <a:p>
            <a:r>
              <a:rPr lang="en-US" sz="1200" kern="1200" smtClean="0">
                <a:solidFill>
                  <a:schemeClr val="tx1"/>
                </a:solidFill>
                <a:effectLst/>
                <a:latin typeface="+mn-lt"/>
                <a:ea typeface="+mn-ea"/>
                <a:cs typeface="+mn-cs"/>
              </a:rPr>
              <a:t>❑ A user can create a hierarchy of mailboxes in a folder for e-mail storage.</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3744750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Source: </a:t>
            </a:r>
            <a:r>
              <a:rPr lang="en-US" smtClean="0">
                <a:hlinkClick r:id="rId3"/>
              </a:rPr>
              <a:t>https://www.suburbancomputer.com/tips_email.htm</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253600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smtClean="0"/>
              <a:t>Application</a:t>
            </a:r>
            <a:r>
              <a:rPr lang="vi-VN" smtClean="0"/>
              <a:t>: đảm</a:t>
            </a:r>
            <a:r>
              <a:rPr lang="vi-VN" baseline="0" smtClean="0"/>
              <a:t> bảo an toàn cho từng thông điệp riêng rẽ</a:t>
            </a:r>
          </a:p>
          <a:p>
            <a:r>
              <a:rPr lang="vi-VN" b="1" baseline="0" smtClean="0"/>
              <a:t>Transport</a:t>
            </a:r>
            <a:r>
              <a:rPr lang="vi-VN" baseline="0" smtClean="0"/>
              <a:t>: đảm bảo an cho toàn bộ một phiên làm việc giữa hai application</a:t>
            </a:r>
          </a:p>
          <a:p>
            <a:r>
              <a:rPr lang="vi-VN" b="1" baseline="0" smtClean="0"/>
              <a:t>Internet</a:t>
            </a:r>
            <a:r>
              <a:rPr lang="vi-VN" baseline="0" smtClean="0"/>
              <a:t>: đảm bảo an toàn cho kết nối logic giữa hai điểm (node) trên không gian liên mạng (internet viết thường)</a:t>
            </a:r>
          </a:p>
          <a:p>
            <a:r>
              <a:rPr lang="vi-VN" b="1" baseline="0" smtClean="0"/>
              <a:t>Network</a:t>
            </a:r>
            <a:r>
              <a:rPr lang="vi-VN" baseline="0" smtClean="0"/>
              <a:t> </a:t>
            </a:r>
            <a:r>
              <a:rPr lang="vi-VN" b="1" baseline="0" smtClean="0"/>
              <a:t>Interface</a:t>
            </a:r>
            <a:r>
              <a:rPr lang="vi-VN" baseline="0" smtClean="0"/>
              <a:t>: đảm bảo an toàn cho kết nối giữa hai thiết bị trong cùng một mạng (cục bộ)</a:t>
            </a:r>
          </a:p>
          <a:p>
            <a:r>
              <a:rPr lang="vi-VN" baseline="0" smtClean="0"/>
              <a:t>Dù thực hiện đảm bảo an toàn ở mức nào thì Xác thực là một thành tố không thể thiếu.</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4230131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Source: </a:t>
            </a:r>
            <a:r>
              <a:rPr lang="en-US" smtClean="0">
                <a:hlinkClick r:id="rId3"/>
              </a:rPr>
              <a:t>https://electrictoolbox.com/pop3-commands/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39</a:t>
            </a:fld>
            <a:endParaRPr lang="ru-RU"/>
          </a:p>
        </p:txBody>
      </p:sp>
    </p:spTree>
    <p:extLst>
      <p:ext uri="{BB962C8B-B14F-4D97-AF65-F5344CB8AC3E}">
        <p14:creationId xmlns:p14="http://schemas.microsoft.com/office/powerpoint/2010/main" val="2324756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Source:</a:t>
            </a:r>
            <a:r>
              <a:rPr lang="en-US" baseline="0" smtClean="0"/>
              <a:t> </a:t>
            </a:r>
            <a:r>
              <a:rPr lang="en-US" smtClean="0">
                <a:hlinkClick r:id="rId3"/>
              </a:rPr>
              <a:t>https://www.suburbancomputer.com/tips_email.htm</a:t>
            </a:r>
            <a:endParaRPr lang="en-US" smtClean="0"/>
          </a:p>
          <a:p>
            <a:r>
              <a:rPr lang="en-US" smtClean="0"/>
              <a:t>Source 2: </a:t>
            </a:r>
            <a:r>
              <a:rPr lang="en-US" smtClean="0">
                <a:hlinkClick r:id="rId4"/>
              </a:rPr>
              <a:t>https://www.samlogic.net/articles/smtp-commands-reference.htm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2583881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Source: </a:t>
            </a:r>
            <a:r>
              <a:rPr lang="en-US" smtClean="0">
                <a:hlinkClick r:id="rId3"/>
              </a:rPr>
              <a:t>https://www.greenend.org.uk/rjk/tech/smtpreplies.html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41</a:t>
            </a:fld>
            <a:endParaRPr lang="ru-RU"/>
          </a:p>
        </p:txBody>
      </p:sp>
    </p:spTree>
    <p:extLst>
      <p:ext uri="{BB962C8B-B14F-4D97-AF65-F5344CB8AC3E}">
        <p14:creationId xmlns:p14="http://schemas.microsoft.com/office/powerpoint/2010/main" val="428837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Trên</a:t>
            </a:r>
            <a:r>
              <a:rPr lang="en-US" baseline="0" smtClean="0"/>
              <a:t> slide này chỉ là một số type/subtype thường gặp.</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48</a:t>
            </a:fld>
            <a:endParaRPr lang="ru-RU"/>
          </a:p>
        </p:txBody>
      </p:sp>
    </p:spTree>
    <p:extLst>
      <p:ext uri="{BB962C8B-B14F-4D97-AF65-F5344CB8AC3E}">
        <p14:creationId xmlns:p14="http://schemas.microsoft.com/office/powerpoint/2010/main" val="2663740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Vấn</a:t>
            </a:r>
            <a:r>
              <a:rPr lang="en-US" baseline="0" smtClean="0"/>
              <a:t> đề của email server là giao thức SMTP nguyên bản (1970) không có bất kỳ cơ chế xác thực nào.</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50</a:t>
            </a:fld>
            <a:endParaRPr lang="ru-RU"/>
          </a:p>
        </p:txBody>
      </p:sp>
    </p:spTree>
    <p:extLst>
      <p:ext uri="{BB962C8B-B14F-4D97-AF65-F5344CB8AC3E}">
        <p14:creationId xmlns:p14="http://schemas.microsoft.com/office/powerpoint/2010/main" val="2969628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Theo giao thức</a:t>
            </a:r>
            <a:r>
              <a:rPr lang="vi-VN" baseline="0" smtClean="0"/>
              <a:t> SMTP thì nội dung thư là do người gửi tự soạn. Tức là người gửi có toàn quyền điền bất cứ địa chỉ nào vào trường "From". Khi sử dụng máy chủ thư "truedomain.com", người gửi có thể mạo danh một người dùng khác.</a:t>
            </a:r>
          </a:p>
          <a:p>
            <a:pPr marL="171450" indent="-171450">
              <a:buFont typeface="Arial" panose="020B0604020202020204" pitchFamily="34" charset="0"/>
              <a:buChar char="•"/>
            </a:pPr>
            <a:r>
              <a:rPr lang="vi-VN" smtClean="0"/>
              <a:t>Một</a:t>
            </a:r>
            <a:r>
              <a:rPr lang="vi-VN" baseline="0" smtClean="0"/>
              <a:t> mail server có thể được thiết lập nhằm mục đích phát tán thư rác. Nó đóng vai trò là một submission server và gửi đi các email mạo danh một/một số domain uy tín nào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51</a:t>
            </a:fld>
            <a:endParaRPr lang="ru-RU"/>
          </a:p>
        </p:txBody>
      </p:sp>
    </p:spTree>
    <p:extLst>
      <p:ext uri="{BB962C8B-B14F-4D97-AF65-F5344CB8AC3E}">
        <p14:creationId xmlns:p14="http://schemas.microsoft.com/office/powerpoint/2010/main" val="1794412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Theo giao thức</a:t>
            </a:r>
            <a:r>
              <a:rPr lang="vi-VN" baseline="0" smtClean="0"/>
              <a:t> SMTP thì nội dung thư là do người gửi tự soạn. Tức là người gửi có toàn quyền điền bất cứ địa chỉ nào vào trường "From". Khi sử dụng máy chủ thư "truedomain.com", người gửi có thể mạo danh một người dùng khác.</a:t>
            </a:r>
          </a:p>
          <a:p>
            <a:pPr marL="171450" indent="-171450">
              <a:buFont typeface="Arial" panose="020B0604020202020204" pitchFamily="34" charset="0"/>
              <a:buChar char="•"/>
            </a:pPr>
            <a:r>
              <a:rPr lang="vi-VN" smtClean="0"/>
              <a:t>Một</a:t>
            </a:r>
            <a:r>
              <a:rPr lang="vi-VN" baseline="0" smtClean="0"/>
              <a:t> mail server có thể được thiết lập nhằm mục đích phát tán thư rác. Nó đóng vai trò là một submission server và gửi đi các email mạo danh một/một số domain uy tín nào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52</a:t>
            </a:fld>
            <a:endParaRPr lang="ru-RU"/>
          </a:p>
        </p:txBody>
      </p:sp>
    </p:spTree>
    <p:extLst>
      <p:ext uri="{BB962C8B-B14F-4D97-AF65-F5344CB8AC3E}">
        <p14:creationId xmlns:p14="http://schemas.microsoft.com/office/powerpoint/2010/main" val="3459286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Theo giao thức</a:t>
            </a:r>
            <a:r>
              <a:rPr lang="vi-VN" baseline="0" smtClean="0"/>
              <a:t> SMTP thì nội dung thư là do người gửi tự soạn. Tức là người gửi có toàn quyền điền bất cứ địa chỉ nào vào trường "From". Khi sử dụng máy chủ thư "truedomain.com", người gửi có thể mạo danh một người dùng khác.</a:t>
            </a:r>
          </a:p>
          <a:p>
            <a:pPr marL="171450" indent="-171450">
              <a:buFont typeface="Arial" panose="020B0604020202020204" pitchFamily="34" charset="0"/>
              <a:buChar char="•"/>
            </a:pPr>
            <a:r>
              <a:rPr lang="vi-VN" smtClean="0"/>
              <a:t>Một</a:t>
            </a:r>
            <a:r>
              <a:rPr lang="vi-VN" baseline="0" smtClean="0"/>
              <a:t> mail server có thể được thiết lập nhằm mục đích phát tán thư rác. Nó đóng vai trò là một submission server và gửi đi các email mạo danh một/một số domain uy tín nào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53</a:t>
            </a:fld>
            <a:endParaRPr lang="ru-RU"/>
          </a:p>
        </p:txBody>
      </p:sp>
    </p:spTree>
    <p:extLst>
      <p:ext uri="{BB962C8B-B14F-4D97-AF65-F5344CB8AC3E}">
        <p14:creationId xmlns:p14="http://schemas.microsoft.com/office/powerpoint/2010/main" val="1796295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Theo giao thức</a:t>
            </a:r>
            <a:r>
              <a:rPr lang="vi-VN" baseline="0" smtClean="0"/>
              <a:t> SMTP thì nội dung thư là do người gửi tự soạn. Tức là người gửi có toàn quyền điền bất cứ địa chỉ nào vào trường "From". Khi sử dụng máy chủ thư "truedomain.com", người gửi có thể mạo danh một người dùng khác.</a:t>
            </a:r>
          </a:p>
          <a:p>
            <a:pPr marL="171450" indent="-171450">
              <a:buFont typeface="Arial" panose="020B0604020202020204" pitchFamily="34" charset="0"/>
              <a:buChar char="•"/>
            </a:pPr>
            <a:r>
              <a:rPr lang="vi-VN" smtClean="0"/>
              <a:t>Một</a:t>
            </a:r>
            <a:r>
              <a:rPr lang="vi-VN" baseline="0" smtClean="0"/>
              <a:t> mail server có thể được thiết lập nhằm mục đích phát tán thư rác. Nó đóng vai trò là một submission server và gửi đi các email mạo danh một/một số domain uy tín nào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54</a:t>
            </a:fld>
            <a:endParaRPr lang="ru-RU"/>
          </a:p>
        </p:txBody>
      </p:sp>
    </p:spTree>
    <p:extLst>
      <p:ext uri="{BB962C8B-B14F-4D97-AF65-F5344CB8AC3E}">
        <p14:creationId xmlns:p14="http://schemas.microsoft.com/office/powerpoint/2010/main" val="776118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Theo giao thức</a:t>
            </a:r>
            <a:r>
              <a:rPr lang="vi-VN" baseline="0" smtClean="0"/>
              <a:t> SMTP thì nội dung thư là do người gửi tự soạn. Tức là người gửi có toàn quyền điền bất cứ địa chỉ nào vào trường "From". Khi sử dụng máy chủ thư "truedomain.com", người gửi có thể mạo danh một người dùng khác.</a:t>
            </a:r>
          </a:p>
          <a:p>
            <a:pPr marL="171450" indent="-171450">
              <a:buFont typeface="Arial" panose="020B0604020202020204" pitchFamily="34" charset="0"/>
              <a:buChar char="•"/>
            </a:pPr>
            <a:r>
              <a:rPr lang="vi-VN" smtClean="0"/>
              <a:t>Một</a:t>
            </a:r>
            <a:r>
              <a:rPr lang="vi-VN" baseline="0" smtClean="0"/>
              <a:t> mail server có thể được thiết lập nhằm mục đích phát tán thư rác. Nó đóng vai trò là một submission server và gửi đi các email mạo danh một/một số domain uy tín nào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55</a:t>
            </a:fld>
            <a:endParaRPr lang="ru-RU"/>
          </a:p>
        </p:txBody>
      </p:sp>
    </p:spTree>
    <p:extLst>
      <p:ext uri="{BB962C8B-B14F-4D97-AF65-F5344CB8AC3E}">
        <p14:creationId xmlns:p14="http://schemas.microsoft.com/office/powerpoint/2010/main" val="163217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smtClean="0"/>
              <a:t>Application</a:t>
            </a:r>
            <a:r>
              <a:rPr lang="vi-VN" smtClean="0"/>
              <a:t>: đảm</a:t>
            </a:r>
            <a:r>
              <a:rPr lang="vi-VN" baseline="0" smtClean="0"/>
              <a:t> bảo an toàn cho từng thông điệp riêng rẽ</a:t>
            </a:r>
          </a:p>
          <a:p>
            <a:r>
              <a:rPr lang="vi-VN" b="1" baseline="0" smtClean="0"/>
              <a:t>Transport</a:t>
            </a:r>
            <a:r>
              <a:rPr lang="vi-VN" baseline="0" smtClean="0"/>
              <a:t>: đảm bảo an cho toàn bộ một phiên làm việc giữa hai application</a:t>
            </a:r>
          </a:p>
          <a:p>
            <a:r>
              <a:rPr lang="vi-VN" b="1" baseline="0" smtClean="0"/>
              <a:t>Internet</a:t>
            </a:r>
            <a:r>
              <a:rPr lang="vi-VN" baseline="0" smtClean="0"/>
              <a:t>: đảm bảo an toàn cho kết nối logic giữa hai điểm (node) trên không gian liên mạng (internet viết thường)</a:t>
            </a:r>
          </a:p>
          <a:p>
            <a:r>
              <a:rPr lang="vi-VN" b="1" baseline="0" smtClean="0"/>
              <a:t>Network</a:t>
            </a:r>
            <a:r>
              <a:rPr lang="vi-VN" baseline="0" smtClean="0"/>
              <a:t> </a:t>
            </a:r>
            <a:r>
              <a:rPr lang="vi-VN" b="1" baseline="0" smtClean="0"/>
              <a:t>Interface</a:t>
            </a:r>
            <a:r>
              <a:rPr lang="vi-VN" baseline="0" smtClean="0"/>
              <a:t>: đảm bảo an toàn cho kết nối giữa hai thiết bị trong cùng một mạng (cục bộ)</a:t>
            </a:r>
          </a:p>
          <a:p>
            <a:r>
              <a:rPr lang="vi-VN" baseline="0" smtClean="0"/>
              <a:t>Dù thực hiện đảm bảo an toàn ở mức nào thì Xác thực là một thành tố không thể thiếu.</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149039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56</a:t>
            </a:fld>
            <a:endParaRPr lang="ru-RU"/>
          </a:p>
        </p:txBody>
      </p:sp>
    </p:spTree>
    <p:extLst>
      <p:ext uri="{BB962C8B-B14F-4D97-AF65-F5344CB8AC3E}">
        <p14:creationId xmlns:p14="http://schemas.microsoft.com/office/powerpoint/2010/main" val="2878310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SASL</a:t>
            </a:r>
            <a:r>
              <a:rPr lang="vi-VN" baseline="0" smtClean="0"/>
              <a:t> = </a:t>
            </a:r>
            <a:r>
              <a:rPr lang="en-US" smtClean="0"/>
              <a:t>Simple Authentication and Security Layer</a:t>
            </a:r>
            <a:r>
              <a:rPr lang="vi-VN" smtClean="0"/>
              <a:t>: </a:t>
            </a:r>
            <a:r>
              <a:rPr lang="en-US" smtClean="0">
                <a:hlinkClick r:id="rId3"/>
              </a:rPr>
              <a:t>https://en.wikipedia.org/wiki/Simple_Authentication_and_Security_Layer</a:t>
            </a:r>
            <a:endParaRPr lang="vi-VN" smtClean="0"/>
          </a:p>
          <a:p>
            <a:endParaRPr lang="vi-VN" smtClean="0"/>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57</a:t>
            </a:fld>
            <a:endParaRPr lang="ru-RU"/>
          </a:p>
        </p:txBody>
      </p:sp>
    </p:spTree>
    <p:extLst>
      <p:ext uri="{BB962C8B-B14F-4D97-AF65-F5344CB8AC3E}">
        <p14:creationId xmlns:p14="http://schemas.microsoft.com/office/powerpoint/2010/main" val="4174862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mtClean="0"/>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58</a:t>
            </a:fld>
            <a:endParaRPr lang="ru-RU"/>
          </a:p>
        </p:txBody>
      </p:sp>
    </p:spTree>
    <p:extLst>
      <p:ext uri="{BB962C8B-B14F-4D97-AF65-F5344CB8AC3E}">
        <p14:creationId xmlns:p14="http://schemas.microsoft.com/office/powerpoint/2010/main" val="2510813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mtClean="0"/>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60</a:t>
            </a:fld>
            <a:endParaRPr lang="ru-RU"/>
          </a:p>
        </p:txBody>
      </p:sp>
    </p:spTree>
    <p:extLst>
      <p:ext uri="{BB962C8B-B14F-4D97-AF65-F5344CB8AC3E}">
        <p14:creationId xmlns:p14="http://schemas.microsoft.com/office/powerpoint/2010/main" val="1416909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STARTTLS</a:t>
            </a:r>
            <a:r>
              <a:rPr lang="vi-VN" smtClean="0"/>
              <a:t>: RFC 3207</a:t>
            </a:r>
            <a:r>
              <a:rPr lang="vi-VN" baseline="0" smtClean="0"/>
              <a:t> (</a:t>
            </a:r>
            <a:r>
              <a:rPr lang="en-US" baseline="0" smtClean="0"/>
              <a:t>SMTP Service Extension for</a:t>
            </a:r>
            <a:r>
              <a:rPr lang="vi-VN" baseline="0" smtClean="0"/>
              <a:t> </a:t>
            </a:r>
            <a:r>
              <a:rPr lang="en-US" baseline="0" smtClean="0"/>
              <a:t>Secure SMTP over Transport Layer Security</a:t>
            </a:r>
            <a:r>
              <a:rPr lang="vi-VN" baseline="0" smtClean="0"/>
              <a:t>)</a:t>
            </a:r>
          </a:p>
          <a:p>
            <a:r>
              <a:rPr lang="vi-VN" smtClean="0"/>
              <a:t>SMTP</a:t>
            </a:r>
            <a:r>
              <a:rPr lang="vi-VN" baseline="0" smtClean="0"/>
              <a:t> Commands: </a:t>
            </a:r>
            <a:r>
              <a:rPr lang="en-US" smtClean="0">
                <a:hlinkClick r:id="rId3"/>
              </a:rPr>
              <a:t>https://blog.mailtrap.io/smtp-commands-and-responses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61</a:t>
            </a:fld>
            <a:endParaRPr lang="ru-RU"/>
          </a:p>
        </p:txBody>
      </p:sp>
    </p:spTree>
    <p:extLst>
      <p:ext uri="{BB962C8B-B14F-4D97-AF65-F5344CB8AC3E}">
        <p14:creationId xmlns:p14="http://schemas.microsoft.com/office/powerpoint/2010/main" val="39766580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server</a:t>
            </a:r>
            <a:r>
              <a:rPr lang="vi-VN" baseline="0" smtClean="0"/>
              <a:t>B nhận email từ serverA với giá trị trường FROM là "addr@domain.com" thì nó sẽ kiểm tra bản ghi DNS của domain.com để xem serverA có quyền gửi email với domain như vậy hay không. Phần định danh (trước @) không được kiểm tra. Như thế, một người dùng hợp lệ trên domain.com có thể gửi email với bất kỳ định danh nào, trừ khi điều này bị ngăn chặn bởi chính domain.com.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62</a:t>
            </a:fld>
            <a:endParaRPr lang="ru-RU"/>
          </a:p>
        </p:txBody>
      </p:sp>
    </p:spTree>
    <p:extLst>
      <p:ext uri="{BB962C8B-B14F-4D97-AF65-F5344CB8AC3E}">
        <p14:creationId xmlns:p14="http://schemas.microsoft.com/office/powerpoint/2010/main" val="35629223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mtClean="0"/>
              <a:t>What the SMTP Authentication Is and Why You Can’t Ignore It</a:t>
            </a:r>
            <a:r>
              <a:rPr lang="vi-VN" baseline="0" smtClean="0"/>
              <a:t>: </a:t>
            </a:r>
            <a:r>
              <a:rPr lang="en-US" smtClean="0">
                <a:hlinkClick r:id="rId3"/>
              </a:rPr>
              <a:t>https://blog.mailtrap.io/smtp-auth</a:t>
            </a:r>
            <a:endParaRPr lang="vi-VN" smtClean="0"/>
          </a:p>
          <a:p>
            <a:pPr marL="171450" indent="-171450">
              <a:buFont typeface="Wingdings" panose="05000000000000000000" pitchFamily="2" charset="2"/>
              <a:buChar char="§"/>
            </a:pPr>
            <a:r>
              <a:rPr lang="en-US" smtClean="0">
                <a:hlinkClick r:id="rId4"/>
              </a:rPr>
              <a:t>https://en.wikipedia.org/wiki/Simple_Authentication_and_Security_Layer</a:t>
            </a:r>
            <a:endParaRPr lang="vi-VN" smtClean="0"/>
          </a:p>
          <a:p>
            <a:pPr marL="171450" indent="-171450">
              <a:buFont typeface="Wingdings" panose="05000000000000000000" pitchFamily="2" charset="2"/>
              <a:buChar char="§"/>
            </a:pPr>
            <a:r>
              <a:rPr lang="vi-VN" smtClean="0"/>
              <a:t>The AUTH</a:t>
            </a:r>
            <a:r>
              <a:rPr lang="vi-VN" baseline="0" smtClean="0"/>
              <a:t> command: </a:t>
            </a:r>
            <a:r>
              <a:rPr lang="en-US" smtClean="0">
                <a:hlinkClick r:id="rId5"/>
              </a:rPr>
              <a:t>https://www.samlogic.net/articles/smtp-commands-reference-auth.htm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63</a:t>
            </a:fld>
            <a:endParaRPr lang="ru-RU"/>
          </a:p>
        </p:txBody>
      </p:sp>
    </p:spTree>
    <p:extLst>
      <p:ext uri="{BB962C8B-B14F-4D97-AF65-F5344CB8AC3E}">
        <p14:creationId xmlns:p14="http://schemas.microsoft.com/office/powerpoint/2010/main" val="2973792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64</a:t>
            </a:fld>
            <a:endParaRPr lang="ru-RU"/>
          </a:p>
        </p:txBody>
      </p:sp>
    </p:spTree>
    <p:extLst>
      <p:ext uri="{BB962C8B-B14F-4D97-AF65-F5344CB8AC3E}">
        <p14:creationId xmlns:p14="http://schemas.microsoft.com/office/powerpoint/2010/main" val="2993105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Source: </a:t>
            </a:r>
            <a:r>
              <a:rPr lang="en-US" smtClean="0">
                <a:hlinkClick r:id="rId3"/>
              </a:rPr>
              <a:t>https://tools.ietf.org/html/rfc4954#section-4.1</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65</a:t>
            </a:fld>
            <a:endParaRPr lang="ru-RU"/>
          </a:p>
        </p:txBody>
      </p:sp>
    </p:spTree>
    <p:extLst>
      <p:ext uri="{BB962C8B-B14F-4D97-AF65-F5344CB8AC3E}">
        <p14:creationId xmlns:p14="http://schemas.microsoft.com/office/powerpoint/2010/main" val="6667689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66</a:t>
            </a:fld>
            <a:endParaRPr lang="ru-RU"/>
          </a:p>
        </p:txBody>
      </p:sp>
    </p:spTree>
    <p:extLst>
      <p:ext uri="{BB962C8B-B14F-4D97-AF65-F5344CB8AC3E}">
        <p14:creationId xmlns:p14="http://schemas.microsoft.com/office/powerpoint/2010/main" val="19507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smtClean="0"/>
              <a:t>Application</a:t>
            </a:r>
            <a:r>
              <a:rPr lang="vi-VN" smtClean="0"/>
              <a:t>: đảm</a:t>
            </a:r>
            <a:r>
              <a:rPr lang="vi-VN" baseline="0" smtClean="0"/>
              <a:t> bảo an toàn cho từng thông điệp riêng rẽ</a:t>
            </a:r>
          </a:p>
          <a:p>
            <a:r>
              <a:rPr lang="vi-VN" b="1" baseline="0" smtClean="0"/>
              <a:t>Transport</a:t>
            </a:r>
            <a:r>
              <a:rPr lang="vi-VN" baseline="0" smtClean="0"/>
              <a:t>: đảm bảo an cho toàn bộ một phiên làm việc giữa hai application</a:t>
            </a:r>
          </a:p>
          <a:p>
            <a:r>
              <a:rPr lang="vi-VN" b="1" baseline="0" smtClean="0"/>
              <a:t>Internet</a:t>
            </a:r>
            <a:r>
              <a:rPr lang="vi-VN" baseline="0" smtClean="0"/>
              <a:t>: đảm bảo an toàn cho kết nối logic giữa hai điểm (node) trên không gian liên mạng (internet viết thường)</a:t>
            </a:r>
          </a:p>
          <a:p>
            <a:r>
              <a:rPr lang="vi-VN" b="1" baseline="0" smtClean="0"/>
              <a:t>Network</a:t>
            </a:r>
            <a:r>
              <a:rPr lang="vi-VN" baseline="0" smtClean="0"/>
              <a:t> </a:t>
            </a:r>
            <a:r>
              <a:rPr lang="vi-VN" b="1" baseline="0" smtClean="0"/>
              <a:t>Interface</a:t>
            </a:r>
            <a:r>
              <a:rPr lang="vi-VN" baseline="0" smtClean="0"/>
              <a:t>: đảm bảo an toàn cho kết nối giữa hai thiết bị trong cùng một mạng (cục bộ)</a:t>
            </a:r>
          </a:p>
          <a:p>
            <a:r>
              <a:rPr lang="vi-VN" baseline="0" smtClean="0"/>
              <a:t>Dù thực hiện đảm bảo an toàn ở mức nào thì Xác thực là một thành tố không thể thiếu.</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9171449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POP3: 110</a:t>
            </a:r>
          </a:p>
          <a:p>
            <a:r>
              <a:rPr lang="vi-VN" smtClean="0"/>
              <a:t>IMAP:</a:t>
            </a:r>
            <a:r>
              <a:rPr lang="vi-VN" baseline="0" smtClean="0"/>
              <a:t> 143</a:t>
            </a:r>
          </a:p>
          <a:p>
            <a:r>
              <a:rPr lang="vi-VN" baseline="0" smtClean="0"/>
              <a:t>SMTP: 25 </a:t>
            </a:r>
            <a:r>
              <a:rPr lang="vi-VN" baseline="0" smtClean="0">
                <a:sym typeface="Wingdings" panose="05000000000000000000" pitchFamily="2" charset="2"/>
              </a:rPr>
              <a:t> ESMTP: 587</a:t>
            </a:r>
          </a:p>
          <a:p>
            <a:r>
              <a:rPr lang="vi-VN" baseline="0" smtClean="0">
                <a:sym typeface="Wingdings" panose="05000000000000000000" pitchFamily="2" charset="2"/>
              </a:rPr>
              <a:t>=========</a:t>
            </a:r>
          </a:p>
          <a:p>
            <a:r>
              <a:rPr lang="vi-VN" baseline="0" smtClean="0">
                <a:sym typeface="Wingdings" panose="05000000000000000000" pitchFamily="2" charset="2"/>
              </a:rPr>
              <a:t>POP3S: 995</a:t>
            </a:r>
          </a:p>
          <a:p>
            <a:r>
              <a:rPr lang="vi-VN" baseline="0" smtClean="0">
                <a:sym typeface="Wingdings" panose="05000000000000000000" pitchFamily="2" charset="2"/>
              </a:rPr>
              <a:t>IMAPS: 993</a:t>
            </a:r>
          </a:p>
          <a:p>
            <a:r>
              <a:rPr lang="vi-VN" baseline="0" smtClean="0">
                <a:sym typeface="Wingdings" panose="05000000000000000000" pitchFamily="2" charset="2"/>
              </a:rPr>
              <a:t>SMTPS: 465</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67</a:t>
            </a:fld>
            <a:endParaRPr lang="ru-RU"/>
          </a:p>
        </p:txBody>
      </p:sp>
    </p:spTree>
    <p:extLst>
      <p:ext uri="{BB962C8B-B14F-4D97-AF65-F5344CB8AC3E}">
        <p14:creationId xmlns:p14="http://schemas.microsoft.com/office/powerpoint/2010/main" val="7441940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68</a:t>
            </a:fld>
            <a:endParaRPr lang="ru-RU"/>
          </a:p>
        </p:txBody>
      </p:sp>
    </p:spTree>
    <p:extLst>
      <p:ext uri="{BB962C8B-B14F-4D97-AF65-F5344CB8AC3E}">
        <p14:creationId xmlns:p14="http://schemas.microsoft.com/office/powerpoint/2010/main" val="32535362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http://1.bp.blogspot.com/--__BKz3v5FE/TtzHHPl58vI/AAAAAAAAAFA/p2OHPGzphjc/s1600/public-key-encryption-example.gif</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73</a:t>
            </a:fld>
            <a:endParaRPr lang="ru-RU"/>
          </a:p>
        </p:txBody>
      </p:sp>
    </p:spTree>
    <p:extLst>
      <p:ext uri="{BB962C8B-B14F-4D97-AF65-F5344CB8AC3E}">
        <p14:creationId xmlns:p14="http://schemas.microsoft.com/office/powerpoint/2010/main" val="16313018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Giảng</a:t>
            </a:r>
            <a:r>
              <a:rPr lang="vi-VN" baseline="0" smtClean="0"/>
              <a:t> viên có thể yêu cầu sinh viên giải mã (decode) base64 để thu được những thông tin nào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77</a:t>
            </a:fld>
            <a:endParaRPr lang="ru-RU"/>
          </a:p>
        </p:txBody>
      </p:sp>
    </p:spTree>
    <p:extLst>
      <p:ext uri="{BB962C8B-B14F-4D97-AF65-F5344CB8AC3E}">
        <p14:creationId xmlns:p14="http://schemas.microsoft.com/office/powerpoint/2010/main" val="36400020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Giảng</a:t>
            </a:r>
            <a:r>
              <a:rPr lang="vi-VN" baseline="0" smtClean="0"/>
              <a:t> viên có thể yêu cầu sinh viên giải mã (decode) base64 để thu được những thông tin nào đó.</a:t>
            </a:r>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78</a:t>
            </a:fld>
            <a:endParaRPr lang="ru-RU"/>
          </a:p>
        </p:txBody>
      </p:sp>
    </p:spTree>
    <p:extLst>
      <p:ext uri="{BB962C8B-B14F-4D97-AF65-F5344CB8AC3E}">
        <p14:creationId xmlns:p14="http://schemas.microsoft.com/office/powerpoint/2010/main" val="29312934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79</a:t>
            </a:fld>
            <a:endParaRPr lang="ru-RU"/>
          </a:p>
        </p:txBody>
      </p:sp>
    </p:spTree>
    <p:extLst>
      <p:ext uri="{BB962C8B-B14F-4D97-AF65-F5344CB8AC3E}">
        <p14:creationId xmlns:p14="http://schemas.microsoft.com/office/powerpoint/2010/main" val="39826239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Source: </a:t>
            </a:r>
            <a:r>
              <a:rPr lang="en-US" smtClean="0">
                <a:hlinkClick r:id="rId3"/>
              </a:rPr>
              <a:t>https://www.its.bldrdoc.gov/fs-1037/dir-031/_4541.htm</a:t>
            </a:r>
            <a:endParaRPr lang="vi-VN" smtClean="0"/>
          </a:p>
          <a:p>
            <a:r>
              <a:rPr lang="vi-VN" smtClean="0"/>
              <a:t>"User</a:t>
            </a:r>
            <a:r>
              <a:rPr lang="vi-VN" baseline="0" smtClean="0"/>
              <a:t> Terminal": </a:t>
            </a:r>
            <a:r>
              <a:rPr lang="en-US" smtClean="0">
                <a:hlinkClick r:id="rId4"/>
              </a:rPr>
              <a:t>https://en.wikipedia.org/wiki/Computer_terminal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80</a:t>
            </a:fld>
            <a:endParaRPr lang="ru-RU"/>
          </a:p>
        </p:txBody>
      </p:sp>
    </p:spTree>
    <p:extLst>
      <p:ext uri="{BB962C8B-B14F-4D97-AF65-F5344CB8AC3E}">
        <p14:creationId xmlns:p14="http://schemas.microsoft.com/office/powerpoint/2010/main" val="371031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Rõ</a:t>
            </a:r>
            <a:r>
              <a:rPr lang="en-US" baseline="0" smtClean="0"/>
              <a:t> ràng là có nhiều giao thức remote login. Nhưng không rõ vì sao mà trong cuốn sách "Computer and communication networks", tác giả Nader F. Mir lại viết "Two remote login protocols are TELNET and SSH", và hoàn toàn không đề cập đến giao thức khác.</a:t>
            </a:r>
            <a:endParaRPr lang="en-US" smtClean="0"/>
          </a:p>
          <a:p>
            <a:r>
              <a:rPr lang="en-US" smtClean="0"/>
              <a:t>Tham khảo thêm:</a:t>
            </a:r>
          </a:p>
          <a:p>
            <a:pPr marL="228600" indent="-228600">
              <a:buFont typeface="+mj-lt"/>
              <a:buAutoNum type="arabicPeriod"/>
            </a:pPr>
            <a:r>
              <a:rPr lang="en-US" smtClean="0">
                <a:hlinkClick r:id="rId3"/>
              </a:rPr>
              <a:t>https://www.tecmint.com/best-remote-linux-desktop-sharing-software/</a:t>
            </a:r>
            <a:endParaRPr lang="en-US" smtClean="0"/>
          </a:p>
          <a:p>
            <a:pPr marL="228600" indent="-228600">
              <a:buFont typeface="+mj-lt"/>
              <a:buAutoNum type="arabicPeriod"/>
            </a:pPr>
            <a:r>
              <a:rPr lang="en-US" smtClean="0">
                <a:hlinkClick r:id="rId4"/>
              </a:rPr>
              <a:t>https://askubuntu.com/questions/886313/what-is-the-simplest-way-to-have-remote-gui-access-to-ubuntu-16-04-server-from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81</a:t>
            </a:fld>
            <a:endParaRPr lang="ru-RU"/>
          </a:p>
        </p:txBody>
      </p:sp>
    </p:spTree>
    <p:extLst>
      <p:ext uri="{BB962C8B-B14F-4D97-AF65-F5344CB8AC3E}">
        <p14:creationId xmlns:p14="http://schemas.microsoft.com/office/powerpoint/2010/main" val="9036658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https://en.wikipedia.org/wiki/Telnet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85</a:t>
            </a:fld>
            <a:endParaRPr lang="ru-RU"/>
          </a:p>
        </p:txBody>
      </p:sp>
    </p:spTree>
    <p:extLst>
      <p:ext uri="{BB962C8B-B14F-4D97-AF65-F5344CB8AC3E}">
        <p14:creationId xmlns:p14="http://schemas.microsoft.com/office/powerpoint/2010/main" val="35334210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"Kết</a:t>
            </a:r>
            <a:r>
              <a:rPr lang="en-US" baseline="0" smtClean="0"/>
              <a:t> quả" được hiểu là những </a:t>
            </a:r>
            <a:r>
              <a:rPr lang="en-US" b="1" baseline="0" smtClean="0"/>
              <a:t>thông điệp</a:t>
            </a:r>
            <a:r>
              <a:rPr lang="en-US" baseline="0" smtClean="0"/>
              <a:t> mà sẽ hiện lên ở terminal của người dùng nếu người dùng đang thực thi các câu lệnh trực tiếp trên máy ở xa.</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89</a:t>
            </a:fld>
            <a:endParaRPr lang="ru-RU"/>
          </a:p>
        </p:txBody>
      </p:sp>
    </p:spTree>
    <p:extLst>
      <p:ext uri="{BB962C8B-B14F-4D97-AF65-F5344CB8AC3E}">
        <p14:creationId xmlns:p14="http://schemas.microsoft.com/office/powerpoint/2010/main" val="2156800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smtClean="0"/>
              <a:t>Application</a:t>
            </a:r>
            <a:r>
              <a:rPr lang="vi-VN" smtClean="0"/>
              <a:t>: đảm</a:t>
            </a:r>
            <a:r>
              <a:rPr lang="vi-VN" baseline="0" smtClean="0"/>
              <a:t> bảo an toàn cho từng thông điệp riêng rẽ</a:t>
            </a:r>
          </a:p>
          <a:p>
            <a:r>
              <a:rPr lang="vi-VN" b="1" baseline="0" smtClean="0"/>
              <a:t>Transport</a:t>
            </a:r>
            <a:r>
              <a:rPr lang="vi-VN" baseline="0" smtClean="0"/>
              <a:t>: đảm bảo an cho toàn bộ một phiên làm việc giữa hai application</a:t>
            </a:r>
          </a:p>
          <a:p>
            <a:r>
              <a:rPr lang="vi-VN" b="1" baseline="0" smtClean="0"/>
              <a:t>Internet</a:t>
            </a:r>
            <a:r>
              <a:rPr lang="vi-VN" baseline="0" smtClean="0"/>
              <a:t>: đảm bảo an toàn cho kết nối logic giữa hai điểm (node) trên không gian liên mạng (internet viết thường)</a:t>
            </a:r>
          </a:p>
          <a:p>
            <a:r>
              <a:rPr lang="vi-VN" b="1" baseline="0" smtClean="0"/>
              <a:t>Network</a:t>
            </a:r>
            <a:r>
              <a:rPr lang="vi-VN" baseline="0" smtClean="0"/>
              <a:t> </a:t>
            </a:r>
            <a:r>
              <a:rPr lang="vi-VN" b="1" baseline="0" smtClean="0"/>
              <a:t>Interface</a:t>
            </a:r>
            <a:r>
              <a:rPr lang="vi-VN" baseline="0" smtClean="0"/>
              <a:t>: đảm bảo an toàn cho kết nối giữa hai thiết bị trong cùng một mạng (cục bộ)</a:t>
            </a:r>
          </a:p>
          <a:p>
            <a:r>
              <a:rPr lang="vi-VN" baseline="0" smtClean="0"/>
              <a:t>Dù thực hiện đảm bảo an toàn ở mức nào thì Xác thực là một thành tố không thể thiếu.</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23753900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90</a:t>
            </a:fld>
            <a:endParaRPr lang="ru-RU"/>
          </a:p>
        </p:txBody>
      </p:sp>
    </p:spTree>
    <p:extLst>
      <p:ext uri="{BB962C8B-B14F-4D97-AF65-F5344CB8AC3E}">
        <p14:creationId xmlns:p14="http://schemas.microsoft.com/office/powerpoint/2010/main" val="33360708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91</a:t>
            </a:fld>
            <a:endParaRPr lang="ru-RU"/>
          </a:p>
        </p:txBody>
      </p:sp>
    </p:spTree>
    <p:extLst>
      <p:ext uri="{BB962C8B-B14F-4D97-AF65-F5344CB8AC3E}">
        <p14:creationId xmlns:p14="http://schemas.microsoft.com/office/powerpoint/2010/main" val="28605069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92</a:t>
            </a:fld>
            <a:endParaRPr lang="ru-RU"/>
          </a:p>
        </p:txBody>
      </p:sp>
    </p:spTree>
    <p:extLst>
      <p:ext uri="{BB962C8B-B14F-4D97-AF65-F5344CB8AC3E}">
        <p14:creationId xmlns:p14="http://schemas.microsoft.com/office/powerpoint/2010/main" val="20227601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94</a:t>
            </a:fld>
            <a:endParaRPr lang="ru-RU"/>
          </a:p>
        </p:txBody>
      </p:sp>
    </p:spTree>
    <p:extLst>
      <p:ext uri="{BB962C8B-B14F-4D97-AF65-F5344CB8AC3E}">
        <p14:creationId xmlns:p14="http://schemas.microsoft.com/office/powerpoint/2010/main" val="26610952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SSH-2 hỗ</a:t>
            </a:r>
            <a:r>
              <a:rPr lang="vi-VN" baseline="0" smtClean="0"/>
              <a:t> trợ các hệ mật đối xứng: AES, Twofish, Serpent...</a:t>
            </a:r>
          </a:p>
          <a:p>
            <a:r>
              <a:rPr lang="vi-VN" baseline="0" smtClean="0"/>
              <a:t>[https://www.cisco.com/c/en/us/about/press/internet-protocol-journal/back-issues/table-contents-46/124-ssh.html]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96</a:t>
            </a:fld>
            <a:endParaRPr lang="ru-RU"/>
          </a:p>
        </p:txBody>
      </p:sp>
    </p:spTree>
    <p:extLst>
      <p:ext uri="{BB962C8B-B14F-4D97-AF65-F5344CB8AC3E}">
        <p14:creationId xmlns:p14="http://schemas.microsoft.com/office/powerpoint/2010/main" val="4576983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https://en.wikipedia.org/wiki/Secure_Shell#Standards_documentation</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97</a:t>
            </a:fld>
            <a:endParaRPr lang="ru-RU"/>
          </a:p>
        </p:txBody>
      </p:sp>
    </p:spTree>
    <p:extLst>
      <p:ext uri="{BB962C8B-B14F-4D97-AF65-F5344CB8AC3E}">
        <p14:creationId xmlns:p14="http://schemas.microsoft.com/office/powerpoint/2010/main" val="21176272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100</a:t>
            </a:fld>
            <a:endParaRPr lang="ru-RU"/>
          </a:p>
        </p:txBody>
      </p:sp>
    </p:spTree>
    <p:extLst>
      <p:ext uri="{BB962C8B-B14F-4D97-AF65-F5344CB8AC3E}">
        <p14:creationId xmlns:p14="http://schemas.microsoft.com/office/powerpoint/2010/main" val="21342385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101</a:t>
            </a:fld>
            <a:endParaRPr lang="ru-RU"/>
          </a:p>
        </p:txBody>
      </p:sp>
    </p:spTree>
    <p:extLst>
      <p:ext uri="{BB962C8B-B14F-4D97-AF65-F5344CB8AC3E}">
        <p14:creationId xmlns:p14="http://schemas.microsoft.com/office/powerpoint/2010/main" val="3115111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102</a:t>
            </a:fld>
            <a:endParaRPr lang="ru-RU"/>
          </a:p>
        </p:txBody>
      </p:sp>
    </p:spTree>
    <p:extLst>
      <p:ext uri="{BB962C8B-B14F-4D97-AF65-F5344CB8AC3E}">
        <p14:creationId xmlns:p14="http://schemas.microsoft.com/office/powerpoint/2010/main" val="27100707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103</a:t>
            </a:fld>
            <a:endParaRPr lang="ru-RU"/>
          </a:p>
        </p:txBody>
      </p:sp>
    </p:spTree>
    <p:extLst>
      <p:ext uri="{BB962C8B-B14F-4D97-AF65-F5344CB8AC3E}">
        <p14:creationId xmlns:p14="http://schemas.microsoft.com/office/powerpoint/2010/main" val="142990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smtClean="0"/>
              <a:t>Application</a:t>
            </a:r>
            <a:r>
              <a:rPr lang="vi-VN" smtClean="0"/>
              <a:t>: đảm</a:t>
            </a:r>
            <a:r>
              <a:rPr lang="vi-VN" baseline="0" smtClean="0"/>
              <a:t> bảo an toàn cho từng thông điệp riêng rẽ</a:t>
            </a:r>
          </a:p>
          <a:p>
            <a:r>
              <a:rPr lang="vi-VN" b="1" baseline="0" smtClean="0"/>
              <a:t>Transport</a:t>
            </a:r>
            <a:r>
              <a:rPr lang="vi-VN" baseline="0" smtClean="0"/>
              <a:t>: đảm bảo an cho toàn bộ một phiên làm việc giữa hai application</a:t>
            </a:r>
          </a:p>
          <a:p>
            <a:r>
              <a:rPr lang="vi-VN" b="1" baseline="0" smtClean="0"/>
              <a:t>Internet</a:t>
            </a:r>
            <a:r>
              <a:rPr lang="vi-VN" baseline="0" smtClean="0"/>
              <a:t>: đảm bảo an toàn cho kết nối logic giữa hai điểm (node) trên không gian liên mạng (internet viết thường)</a:t>
            </a:r>
          </a:p>
          <a:p>
            <a:r>
              <a:rPr lang="vi-VN" b="1" baseline="0" smtClean="0"/>
              <a:t>Network</a:t>
            </a:r>
            <a:r>
              <a:rPr lang="vi-VN" baseline="0" smtClean="0"/>
              <a:t> </a:t>
            </a:r>
            <a:r>
              <a:rPr lang="vi-VN" b="1" baseline="0" smtClean="0"/>
              <a:t>Interface</a:t>
            </a:r>
            <a:r>
              <a:rPr lang="vi-VN" baseline="0" smtClean="0"/>
              <a:t>: đảm bảo an toàn cho kết nối giữa hai thiết bị trong cùng một mạng (cục bộ)</a:t>
            </a:r>
          </a:p>
          <a:p>
            <a:r>
              <a:rPr lang="vi-VN" baseline="0" smtClean="0"/>
              <a:t>Dù thực hiện đảm bảo an toàn ở mức nào thì Xác thực là một thành tố không thể thiếu.</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183333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"Vấn</a:t>
            </a:r>
            <a:r>
              <a:rPr lang="vi-VN" baseline="0" smtClean="0"/>
              <a:t> đề an toàn của giao thức triển khai dịch vụ": chỉ xem xét vấn đề an toàn liên quan đến giao thức, không xem xét vấn đề an toàn của ứng dụng chạy trên giao thức đó. Tức là với mỗi dịch vụ sẽ phân tích vấn đề an toàn liên quan đến</a:t>
            </a:r>
          </a:p>
          <a:p>
            <a:pPr marL="171450" indent="-171450">
              <a:buFont typeface="Arial" panose="020B0604020202020204" pitchFamily="34" charset="0"/>
              <a:buChar char="•"/>
            </a:pPr>
            <a:r>
              <a:rPr lang="vi-VN" baseline="0" smtClean="0"/>
              <a:t>Tính xác thực của các thực thể tham gia giao thức</a:t>
            </a:r>
          </a:p>
          <a:p>
            <a:pPr marL="171450" indent="-171450">
              <a:buFont typeface="Arial" panose="020B0604020202020204" pitchFamily="34" charset="0"/>
              <a:buChar char="•"/>
            </a:pPr>
            <a:r>
              <a:rPr lang="vi-VN" baseline="0" smtClean="0"/>
              <a:t>Tính bí mật, tính xác thực của thông điệp được trao đổi giữa các thực thể</a:t>
            </a:r>
          </a:p>
          <a:p>
            <a:r>
              <a:rPr lang="vi-VN" baseline="0" smtClean="0"/>
              <a:t>Ví dụ, đối với web thì không xem xét vấn đề lỗ hổng ỨNG DỤNG web, mà chỉ xem xét:</a:t>
            </a:r>
          </a:p>
          <a:p>
            <a:pPr marL="171450" indent="-171450">
              <a:buFont typeface="Arial" panose="020B0604020202020204" pitchFamily="34" charset="0"/>
              <a:buChar char="•"/>
            </a:pPr>
            <a:r>
              <a:rPr lang="vi-VN" baseline="0" smtClean="0"/>
              <a:t>Người dùng có xác thực được web server hay không?</a:t>
            </a:r>
          </a:p>
          <a:p>
            <a:pPr marL="171450" indent="-171450">
              <a:buFont typeface="Arial" panose="020B0604020202020204" pitchFamily="34" charset="0"/>
              <a:buChar char="•"/>
            </a:pPr>
            <a:r>
              <a:rPr lang="vi-VN" baseline="0" smtClean="0"/>
              <a:t>Server có xác thực được người dùng hay không?</a:t>
            </a:r>
          </a:p>
          <a:p>
            <a:pPr marL="171450" indent="-171450">
              <a:buFont typeface="Arial" panose="020B0604020202020204" pitchFamily="34" charset="0"/>
              <a:buChar char="•"/>
            </a:pPr>
            <a:r>
              <a:rPr lang="vi-VN" baseline="0" smtClean="0"/>
              <a:t>Thông tin giữa server và client có được bí mật, xác thực hay không?</a:t>
            </a:r>
          </a:p>
          <a:p>
            <a:r>
              <a:rPr lang="vi-VN" baseline="0" smtClean="0"/>
              <a:t>Ngoài ra, cũng không xem xét vấn đề từ chối dịch vụ.</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a:t>
            </a:fld>
            <a:endParaRPr lang="ru-RU"/>
          </a:p>
        </p:txBody>
      </p:sp>
    </p:spTree>
    <p:extLst>
      <p:ext uri="{BB962C8B-B14F-4D97-AF65-F5344CB8AC3E}">
        <p14:creationId xmlns:p14="http://schemas.microsoft.com/office/powerpoint/2010/main" val="1679875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743744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Mục lục phụ. Không tiêu đề">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762000"/>
            <a:ext cx="8610600" cy="5334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82208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 id="2147483669" r:id="rId19"/>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5.xml"/><Relationship Id="rId1" Type="http://schemas.openxmlformats.org/officeDocument/2006/relationships/slideLayout" Target="../slideLayouts/slideLayout1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smtClean="0"/>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smtClean="0"/>
              <a:t>Bài 3.1. An toàn tầng ứng dụng</a:t>
            </a:r>
            <a:endParaRPr lang="vi-VN" dirty="0" smtClean="0"/>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marL="468313" indent="-468313">
              <a:buFont typeface="+mj-lt"/>
              <a:buAutoNum type="arabicPeriod"/>
            </a:pPr>
            <a:r>
              <a:rPr lang="vi-VN" smtClean="0"/>
              <a:t>Giáo trình "Giao thức an toàn mạng máy tính"// Chương </a:t>
            </a:r>
            <a:r>
              <a:rPr lang="en-US" smtClean="0"/>
              <a:t>4</a:t>
            </a:r>
            <a:r>
              <a:rPr lang="vi-VN" smtClean="0"/>
              <a:t> "</a:t>
            </a:r>
            <a:r>
              <a:rPr lang="vi-VN" b="1" smtClean="0"/>
              <a:t>Các giao thức </a:t>
            </a:r>
            <a:r>
              <a:rPr lang="en-US" b="1" smtClean="0"/>
              <a:t>bảo mật dịch vụ</a:t>
            </a:r>
            <a:r>
              <a:rPr lang="vi-VN" smtClean="0"/>
              <a:t>"</a:t>
            </a:r>
            <a:endParaRPr lang="en-US" smtClean="0"/>
          </a:p>
          <a:p>
            <a:pPr marL="468313" indent="-468313">
              <a:buFont typeface="+mj-lt"/>
              <a:buAutoNum type="arabicPeriod"/>
            </a:pPr>
            <a:r>
              <a:rPr lang="en-US"/>
              <a:t>Behrouz A. Forouzan, </a:t>
            </a:r>
            <a:r>
              <a:rPr lang="en-US" smtClean="0"/>
              <a:t>"TCP/IP Protocol Suite" (4e)// Part 4 "</a:t>
            </a:r>
            <a:r>
              <a:rPr lang="en-US" b="1" smtClean="0"/>
              <a:t>Application Layer</a:t>
            </a:r>
            <a:r>
              <a:rPr lang="en-US" smtClean="0"/>
              <a:t>", Mc Graw Hill, 2010</a:t>
            </a:r>
          </a:p>
          <a:p>
            <a:pPr marL="468313" indent="-468313">
              <a:buFont typeface="+mj-lt"/>
              <a:buAutoNum type="arabicPeriod"/>
            </a:pPr>
            <a:r>
              <a:rPr lang="en-US"/>
              <a:t>André </a:t>
            </a:r>
            <a:r>
              <a:rPr lang="en-US" smtClean="0"/>
              <a:t>Perez, "Network Security"//Chapter 6.2 "</a:t>
            </a:r>
            <a:r>
              <a:rPr lang="en-US" b="1" smtClean="0"/>
              <a:t>SSH Protocol</a:t>
            </a:r>
            <a:r>
              <a:rPr lang="en-US" smtClean="0"/>
              <a:t>", Wiley, 2014</a:t>
            </a:r>
            <a:endParaRPr lang="vi-VN" smtClean="0"/>
          </a:p>
          <a:p>
            <a:pPr marL="468313" indent="-468313">
              <a:buFont typeface="+mj-lt"/>
              <a:buAutoNum type="arabicPeriod"/>
            </a:pPr>
            <a:r>
              <a:rPr lang="en-US"/>
              <a:t>William </a:t>
            </a:r>
            <a:r>
              <a:rPr lang="en-US" smtClean="0"/>
              <a:t>Stallings</a:t>
            </a:r>
            <a:r>
              <a:rPr lang="vi-VN" smtClean="0"/>
              <a:t>, "</a:t>
            </a:r>
            <a:r>
              <a:rPr lang="en-US" b="1" smtClean="0"/>
              <a:t>Protocol </a:t>
            </a:r>
            <a:r>
              <a:rPr lang="en-US" b="1"/>
              <a:t>Basics: Secure Shell </a:t>
            </a:r>
            <a:r>
              <a:rPr lang="en-US" b="1" smtClean="0"/>
              <a:t>Protocol</a:t>
            </a:r>
            <a:r>
              <a:rPr lang="vi-VN"/>
              <a:t>"//The Internet Protocol Journal, Volume 12, No.4</a:t>
            </a:r>
            <a:br>
              <a:rPr lang="vi-VN"/>
            </a:br>
            <a:r>
              <a:rPr lang="vi-VN" sz="1300"/>
              <a:t>https://</a:t>
            </a:r>
            <a:r>
              <a:rPr lang="vi-VN" sz="1300" smtClean="0"/>
              <a:t>www.cisco.com/c/en/us/about/press/internet-protocol-journal/back-issues/table-contents-46/124-ssh.html</a:t>
            </a:r>
          </a:p>
          <a:p>
            <a:pPr marL="468313" indent="-468313">
              <a:buFont typeface="+mj-lt"/>
              <a:buAutoNum type="arabicPeriod"/>
            </a:pPr>
            <a:r>
              <a:rPr lang="en-US"/>
              <a:t>What is Network Security Application Layer?</a:t>
            </a:r>
            <a:r>
              <a:rPr lang="vi-VN" sz="1300" smtClean="0"/>
              <a:t/>
            </a:r>
            <a:br>
              <a:rPr lang="vi-VN" sz="1300" smtClean="0"/>
            </a:br>
            <a:r>
              <a:rPr lang="en-US" sz="1300" smtClean="0"/>
              <a:t>https</a:t>
            </a:r>
            <a:r>
              <a:rPr lang="en-US" sz="1300"/>
              <a:t>://www.wisdomjobs.com/e-university/network-security-tutorial-449/network-security-application-layer-21963.html</a:t>
            </a:r>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9946690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100</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9" name="Rounded Rectangular Callout 8"/>
          <p:cNvSpPr/>
          <p:nvPr/>
        </p:nvSpPr>
        <p:spPr>
          <a:xfrm>
            <a:off x="152400" y="3669487"/>
            <a:ext cx="8839200" cy="3185313"/>
          </a:xfrm>
          <a:prstGeom prst="wedgeRoundRectCallout">
            <a:avLst>
              <a:gd name="adj1" fmla="val -27088"/>
              <a:gd name="adj2" fmla="val -111195"/>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a:t>SSH User Authentication </a:t>
            </a:r>
            <a:r>
              <a:rPr lang="vi-VN" sz="3200" smtClean="0"/>
              <a:t>Protocol</a:t>
            </a:r>
            <a:br>
              <a:rPr lang="vi-VN" sz="3200" smtClean="0"/>
            </a:br>
            <a:r>
              <a:rPr lang="vi-VN" sz="3200" smtClean="0"/>
              <a:t>(RFC 4252)</a:t>
            </a:r>
            <a:endParaRPr lang="vi-VN" sz="3200"/>
          </a:p>
          <a:p>
            <a:pPr marL="514350" indent="-514350">
              <a:spcBef>
                <a:spcPts val="600"/>
              </a:spcBef>
              <a:spcAft>
                <a:spcPts val="600"/>
              </a:spcAft>
              <a:buFont typeface="Wingdings" panose="05000000000000000000" pitchFamily="2" charset="2"/>
              <a:buChar char="§"/>
            </a:pPr>
            <a:r>
              <a:rPr lang="vi-VN" sz="3200" smtClean="0"/>
              <a:t>Xác thực client</a:t>
            </a:r>
          </a:p>
          <a:p>
            <a:pPr marL="514350" indent="-514350">
              <a:spcBef>
                <a:spcPts val="600"/>
              </a:spcBef>
              <a:spcAft>
                <a:spcPts val="600"/>
              </a:spcAft>
              <a:buFont typeface="Wingdings" panose="05000000000000000000" pitchFamily="2" charset="2"/>
              <a:buChar char="§"/>
            </a:pPr>
            <a:r>
              <a:rPr lang="vi-VN" sz="3200" smtClean="0"/>
              <a:t>Thực thi trên SSH-TRANS</a:t>
            </a:r>
            <a:endParaRPr lang="en-US" sz="3200"/>
          </a:p>
        </p:txBody>
      </p:sp>
    </p:spTree>
    <p:extLst>
      <p:ext uri="{BB962C8B-B14F-4D97-AF65-F5344CB8AC3E}">
        <p14:creationId xmlns:p14="http://schemas.microsoft.com/office/powerpoint/2010/main" val="1845681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101</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9" name="Rounded Rectangular Callout 8"/>
          <p:cNvSpPr/>
          <p:nvPr/>
        </p:nvSpPr>
        <p:spPr>
          <a:xfrm>
            <a:off x="152400" y="3669487"/>
            <a:ext cx="8839200" cy="3185313"/>
          </a:xfrm>
          <a:prstGeom prst="wedgeRoundRectCallout">
            <a:avLst>
              <a:gd name="adj1" fmla="val 24406"/>
              <a:gd name="adj2" fmla="val -109281"/>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a:t>SSH Connection </a:t>
            </a:r>
            <a:r>
              <a:rPr lang="vi-VN" sz="3200" smtClean="0"/>
              <a:t>Protocol (RFC </a:t>
            </a:r>
            <a:r>
              <a:rPr lang="vi-VN" sz="3200"/>
              <a:t>4254)</a:t>
            </a:r>
          </a:p>
          <a:p>
            <a:pPr marL="514350" indent="-514350">
              <a:spcBef>
                <a:spcPts val="600"/>
              </a:spcBef>
              <a:spcAft>
                <a:spcPts val="600"/>
              </a:spcAft>
              <a:buFont typeface="Wingdings" panose="05000000000000000000" pitchFamily="2" charset="2"/>
              <a:buChar char="§"/>
            </a:pPr>
            <a:r>
              <a:rPr lang="vi-VN" sz="3200" smtClean="0"/>
              <a:t>Ghép (multiplex) nhiều kết nối logic vào một kết nối SSH. </a:t>
            </a:r>
          </a:p>
          <a:p>
            <a:pPr marL="514350" indent="-514350">
              <a:spcBef>
                <a:spcPts val="600"/>
              </a:spcBef>
              <a:spcAft>
                <a:spcPts val="600"/>
              </a:spcAft>
              <a:buFont typeface="Wingdings" panose="05000000000000000000" pitchFamily="2" charset="2"/>
              <a:buChar char="§"/>
            </a:pPr>
            <a:r>
              <a:rPr lang="vi-VN" sz="3200" smtClean="0"/>
              <a:t>Thực thi trên SSH-TRANS sau khi hoàn tất SSH-AUTH</a:t>
            </a:r>
            <a:endParaRPr lang="en-US" sz="3200"/>
          </a:p>
        </p:txBody>
      </p:sp>
    </p:spTree>
    <p:extLst>
      <p:ext uri="{BB962C8B-B14F-4D97-AF65-F5344CB8AC3E}">
        <p14:creationId xmlns:p14="http://schemas.microsoft.com/office/powerpoint/2010/main" val="1445339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102</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9" name="Rounded Rectangular Callout 8"/>
          <p:cNvSpPr/>
          <p:nvPr/>
        </p:nvSpPr>
        <p:spPr>
          <a:xfrm>
            <a:off x="152400" y="3669487"/>
            <a:ext cx="8839200" cy="3185313"/>
          </a:xfrm>
          <a:prstGeom prst="wedgeRoundRectCallout">
            <a:avLst>
              <a:gd name="adj1" fmla="val -4056"/>
              <a:gd name="adj2" fmla="val -126902"/>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Triển khai các ứng dụng an toàn trên </a:t>
            </a:r>
            <a:br>
              <a:rPr lang="vi-VN" sz="3200" smtClean="0"/>
            </a:br>
            <a:r>
              <a:rPr lang="vi-VN" sz="3200" smtClean="0"/>
              <a:t>SSH-TRANS</a:t>
            </a:r>
            <a:endParaRPr lang="vi-VN" sz="3200"/>
          </a:p>
          <a:p>
            <a:pPr marL="514350" indent="-514350">
              <a:spcBef>
                <a:spcPts val="600"/>
              </a:spcBef>
              <a:spcAft>
                <a:spcPts val="600"/>
              </a:spcAft>
              <a:buFont typeface="Wingdings" panose="05000000000000000000" pitchFamily="2" charset="2"/>
              <a:buChar char="§"/>
            </a:pPr>
            <a:r>
              <a:rPr lang="vi-VN" sz="3200" smtClean="0"/>
              <a:t>Sử dụng giao thức SSH-CONN</a:t>
            </a:r>
          </a:p>
          <a:p>
            <a:pPr marL="514350" indent="-514350">
              <a:spcBef>
                <a:spcPts val="600"/>
              </a:spcBef>
              <a:spcAft>
                <a:spcPts val="600"/>
              </a:spcAft>
              <a:buFont typeface="Wingdings" panose="05000000000000000000" pitchFamily="2" charset="2"/>
              <a:buChar char="§"/>
            </a:pPr>
            <a:r>
              <a:rPr lang="vi-VN" sz="3200" smtClean="0"/>
              <a:t>Ví  dụ: remote login, file transfer...</a:t>
            </a:r>
            <a:endParaRPr lang="en-US" sz="3200"/>
          </a:p>
        </p:txBody>
      </p:sp>
    </p:spTree>
    <p:extLst>
      <p:ext uri="{BB962C8B-B14F-4D97-AF65-F5344CB8AC3E}">
        <p14:creationId xmlns:p14="http://schemas.microsoft.com/office/powerpoint/2010/main" val="192084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103</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9" name="Rounded Rectangle 8"/>
          <p:cNvSpPr/>
          <p:nvPr/>
        </p:nvSpPr>
        <p:spPr>
          <a:xfrm>
            <a:off x="152400" y="3669487"/>
            <a:ext cx="8839200" cy="31853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spcBef>
                <a:spcPts val="600"/>
              </a:spcBef>
              <a:spcAft>
                <a:spcPts val="600"/>
              </a:spcAft>
            </a:pPr>
            <a:r>
              <a:rPr lang="vi-VN" sz="3200" smtClean="0"/>
              <a:t>Như vậy, Remote Login bằng SSH được đảm bảo an toàn với các dịch vụ:</a:t>
            </a:r>
          </a:p>
          <a:p>
            <a:pPr marL="457200" indent="-457200">
              <a:spcBef>
                <a:spcPts val="600"/>
              </a:spcBef>
              <a:spcAft>
                <a:spcPts val="600"/>
              </a:spcAft>
              <a:buFont typeface="Arial" panose="020B0604020202020204" pitchFamily="34" charset="0"/>
              <a:buChar char="•"/>
            </a:pPr>
            <a:r>
              <a:rPr lang="vi-VN" sz="3200" smtClean="0"/>
              <a:t>Xác thực thực thể (2 chiều)</a:t>
            </a:r>
          </a:p>
          <a:p>
            <a:pPr marL="457200" indent="-457200">
              <a:spcBef>
                <a:spcPts val="600"/>
              </a:spcBef>
              <a:spcAft>
                <a:spcPts val="600"/>
              </a:spcAft>
              <a:buFont typeface="Arial" panose="020B0604020202020204" pitchFamily="34" charset="0"/>
              <a:buChar char="•"/>
            </a:pPr>
            <a:r>
              <a:rPr lang="vi-VN" sz="3200" smtClean="0"/>
              <a:t>Thỏa thuận thuật toán, tham số mật mã</a:t>
            </a:r>
          </a:p>
          <a:p>
            <a:pPr marL="457200" indent="-457200">
              <a:spcBef>
                <a:spcPts val="600"/>
              </a:spcBef>
              <a:spcAft>
                <a:spcPts val="600"/>
              </a:spcAft>
              <a:buFont typeface="Arial" panose="020B0604020202020204" pitchFamily="34" charset="0"/>
              <a:buChar char="•"/>
            </a:pPr>
            <a:r>
              <a:rPr lang="vi-VN" sz="3200" smtClean="0"/>
              <a:t>Mã hóa, xác thực thông điệp</a:t>
            </a:r>
            <a:endParaRPr lang="en-US" sz="3200"/>
          </a:p>
        </p:txBody>
      </p:sp>
    </p:spTree>
    <p:extLst>
      <p:ext uri="{BB962C8B-B14F-4D97-AF65-F5344CB8AC3E}">
        <p14:creationId xmlns:p14="http://schemas.microsoft.com/office/powerpoint/2010/main" val="21914164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4)">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104</a:t>
            </a:fld>
            <a:endParaRPr lang="ru-RU" dirty="0"/>
          </a:p>
        </p:txBody>
      </p:sp>
    </p:spTree>
    <p:extLst>
      <p:ext uri="{BB962C8B-B14F-4D97-AF65-F5344CB8AC3E}">
        <p14:creationId xmlns:p14="http://schemas.microsoft.com/office/powerpoint/2010/main" val="3695076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t">
            <a:normAutofit/>
          </a:bodyPr>
          <a:lstStyle/>
          <a:p>
            <a:pPr marL="466725" indent="-466725">
              <a:buFont typeface="Wingdings 2" panose="05020102010507070707" pitchFamily="18" charset="2"/>
              <a:buChar char=""/>
            </a:pPr>
            <a:r>
              <a:rPr lang="vi-VN"/>
              <a:t>Chi tiết c</a:t>
            </a:r>
            <a:r>
              <a:rPr lang="en-US"/>
              <a:t>ác câu lệnh trong SMTP và POP3 ([2</a:t>
            </a:r>
            <a:r>
              <a:rPr lang="vi-VN"/>
              <a:t>: Chapter 23.3-23.4</a:t>
            </a:r>
            <a:r>
              <a:rPr lang="en-US"/>
              <a:t>])</a:t>
            </a:r>
            <a:endParaRPr lang="vi-VN"/>
          </a:p>
          <a:p>
            <a:pPr marL="466725" indent="-466725">
              <a:buFont typeface="Wingdings 2" panose="05020102010507070707" pitchFamily="18" charset="2"/>
              <a:buChar char=""/>
            </a:pPr>
            <a:r>
              <a:rPr lang="vi-VN" smtClean="0"/>
              <a:t>Tìm </a:t>
            </a:r>
            <a:r>
              <a:rPr lang="vi-VN"/>
              <a:t>hiểu chi tiết về TELNET </a:t>
            </a:r>
            <a:r>
              <a:rPr lang="vi-VN" smtClean="0"/>
              <a:t>([</a:t>
            </a:r>
            <a:r>
              <a:rPr lang="vi-VN"/>
              <a:t>2: </a:t>
            </a:r>
            <a:r>
              <a:rPr lang="vi-VN" smtClean="0"/>
              <a:t>Ch. </a:t>
            </a:r>
            <a:r>
              <a:rPr lang="vi-VN"/>
              <a:t>22</a:t>
            </a:r>
            <a:r>
              <a:rPr lang="vi-VN" smtClean="0"/>
              <a:t>])</a:t>
            </a:r>
          </a:p>
          <a:p>
            <a:pPr marL="466725" indent="-466725">
              <a:buFont typeface="Wingdings 2" panose="05020102010507070707" pitchFamily="18" charset="2"/>
              <a:buChar char=""/>
            </a:pPr>
            <a:r>
              <a:rPr lang="vi-VN" smtClean="0"/>
              <a:t>Tìm hiểu chi tiết về SSH ([3],[4])</a:t>
            </a:r>
            <a:endParaRPr lang="en-US"/>
          </a:p>
          <a:p>
            <a:pPr marL="466725" indent="-466725">
              <a:buFont typeface="Wingdings 2" panose="05020102010507070707" pitchFamily="18" charset="2"/>
              <a:buChar char=""/>
            </a:pPr>
            <a:r>
              <a:rPr lang="vi-VN" smtClean="0"/>
              <a:t>Tìm hiểu </a:t>
            </a:r>
            <a:r>
              <a:rPr lang="en-US" smtClean="0"/>
              <a:t>Pretty Good Privacy</a:t>
            </a:r>
            <a:endParaRPr lang="en-US" sz="2400"/>
          </a:p>
        </p:txBody>
      </p:sp>
      <p:sp>
        <p:nvSpPr>
          <p:cNvPr id="2" name="Title 1"/>
          <p:cNvSpPr>
            <a:spLocks noGrp="1"/>
          </p:cNvSpPr>
          <p:nvPr>
            <p:ph type="title"/>
          </p:nvPr>
        </p:nvSpPr>
        <p:spPr/>
        <p:txBody>
          <a:bodyPr/>
          <a:lstStyle/>
          <a:p>
            <a:r>
              <a:rPr lang="en-US" smtClean="0"/>
              <a:t>Tự tìm hiểu</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105</a:t>
            </a:fld>
            <a:endParaRPr lang="ru-RU" dirty="0"/>
          </a:p>
        </p:txBody>
      </p:sp>
    </p:spTree>
    <p:extLst>
      <p:ext uri="{BB962C8B-B14F-4D97-AF65-F5344CB8AC3E}">
        <p14:creationId xmlns:p14="http://schemas.microsoft.com/office/powerpoint/2010/main" val="32833406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t">
            <a:normAutofit/>
          </a:bodyPr>
          <a:lstStyle/>
          <a:p>
            <a:pPr marL="466725" indent="-466725">
              <a:buFont typeface="Wingdings 2" panose="05020102010507070707" pitchFamily="18" charset="2"/>
              <a:buChar char=""/>
            </a:pPr>
            <a:r>
              <a:rPr lang="vi-VN" smtClean="0"/>
              <a:t>Bài tập đã giao</a:t>
            </a:r>
          </a:p>
          <a:p>
            <a:pPr marL="466725" indent="-466725">
              <a:buFont typeface="Wingdings 2" panose="05020102010507070707" pitchFamily="18" charset="2"/>
              <a:buChar char=""/>
            </a:pPr>
            <a:r>
              <a:rPr lang="vi-VN" smtClean="0"/>
              <a:t>OpenSSH </a:t>
            </a:r>
            <a:r>
              <a:rPr lang="vi-VN"/>
              <a:t>cho Windows 10 (Version 1709)</a:t>
            </a:r>
            <a:br>
              <a:rPr lang="vi-VN"/>
            </a:br>
            <a:r>
              <a:rPr lang="vi-VN" sz="2400"/>
              <a:t>https://winaero.com/blog/enable-openssh-server-windows-10</a:t>
            </a:r>
            <a:r>
              <a:rPr lang="vi-VN" sz="2400" smtClean="0"/>
              <a:t>/</a:t>
            </a:r>
          </a:p>
          <a:p>
            <a:pPr marL="466725" lvl="0" indent="-466725">
              <a:buFont typeface="Wingdings 2" panose="05020102010507070707" pitchFamily="18" charset="2"/>
              <a:buChar char=""/>
            </a:pPr>
            <a:r>
              <a:rPr lang="vi-VN" smtClean="0">
                <a:solidFill>
                  <a:prstClr val="black"/>
                </a:solidFill>
              </a:rPr>
              <a:t>Cấp chứng thư số cho SSH Server</a:t>
            </a:r>
            <a:r>
              <a:rPr lang="vi-VN">
                <a:solidFill>
                  <a:prstClr val="black"/>
                </a:solidFill>
              </a:rPr>
              <a:t/>
            </a:r>
            <a:br>
              <a:rPr lang="vi-VN">
                <a:solidFill>
                  <a:prstClr val="black"/>
                </a:solidFill>
              </a:rPr>
            </a:br>
            <a:r>
              <a:rPr lang="vi-VN" sz="2400">
                <a:solidFill>
                  <a:prstClr val="black"/>
                </a:solidFill>
              </a:rPr>
              <a:t>https://social.technet.microsoft.com/Forums/en-US/1ad28f33-a4f0-4cd8-aa9b-e03553f97f50/enterprise-ca-could-generate-host-linux-sshd-host-keys?forum=winserversecurity</a:t>
            </a:r>
          </a:p>
          <a:p>
            <a:pPr marL="466725" indent="-466725">
              <a:buFont typeface="Wingdings 2" panose="05020102010507070707" pitchFamily="18" charset="2"/>
              <a:buChar char=""/>
            </a:pPr>
            <a:endParaRPr lang="en-US" sz="2400"/>
          </a:p>
        </p:txBody>
      </p:sp>
      <p:sp>
        <p:nvSpPr>
          <p:cNvPr id="2" name="Title 1"/>
          <p:cNvSpPr>
            <a:spLocks noGrp="1"/>
          </p:cNvSpPr>
          <p:nvPr>
            <p:ph type="title"/>
          </p:nvPr>
        </p:nvSpPr>
        <p:spPr/>
        <p:txBody>
          <a:bodyPr/>
          <a:lstStyle/>
          <a:p>
            <a:r>
              <a:rPr lang="vi-VN" smtClean="0"/>
              <a:t>Thực hành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106</a:t>
            </a:fld>
            <a:endParaRPr lang="ru-RU" dirty="0"/>
          </a:p>
        </p:txBody>
      </p:sp>
    </p:spTree>
    <p:extLst>
      <p:ext uri="{BB962C8B-B14F-4D97-AF65-F5344CB8AC3E}">
        <p14:creationId xmlns:p14="http://schemas.microsoft.com/office/powerpoint/2010/main" val="3947979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930787369"/>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18474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normAutofit lnSpcReduction="10000"/>
          </a:bodyPr>
          <a:lstStyle/>
          <a:p>
            <a:r>
              <a:rPr lang="vi-VN" smtClean="0"/>
              <a:t>HTTP = </a:t>
            </a:r>
            <a:r>
              <a:rPr lang="vi-VN" smtClean="0">
                <a:solidFill>
                  <a:srgbClr val="FF0000"/>
                </a:solidFill>
              </a:rPr>
              <a:t>H</a:t>
            </a:r>
            <a:r>
              <a:rPr lang="vi-VN" smtClean="0"/>
              <a:t>yper</a:t>
            </a:r>
            <a:r>
              <a:rPr lang="vi-VN" smtClean="0">
                <a:solidFill>
                  <a:srgbClr val="FF0000"/>
                </a:solidFill>
              </a:rPr>
              <a:t>T</a:t>
            </a:r>
            <a:r>
              <a:rPr lang="vi-VN" smtClean="0"/>
              <a:t>ext </a:t>
            </a:r>
            <a:r>
              <a:rPr lang="vi-VN" smtClean="0">
                <a:solidFill>
                  <a:srgbClr val="FF0000"/>
                </a:solidFill>
              </a:rPr>
              <a:t>T</a:t>
            </a:r>
            <a:r>
              <a:rPr lang="vi-VN" smtClean="0"/>
              <a:t>ransfer </a:t>
            </a:r>
            <a:r>
              <a:rPr lang="vi-VN" smtClean="0">
                <a:solidFill>
                  <a:srgbClr val="FF0000"/>
                </a:solidFill>
              </a:rPr>
              <a:t>P</a:t>
            </a:r>
            <a:r>
              <a:rPr lang="vi-VN" smtClean="0"/>
              <a:t>rotocol</a:t>
            </a:r>
          </a:p>
          <a:p>
            <a:r>
              <a:rPr lang="vi-VN" smtClean="0"/>
              <a:t>Cổng: 80 TCP</a:t>
            </a:r>
          </a:p>
          <a:p>
            <a:r>
              <a:rPr lang="vi-VN" smtClean="0"/>
              <a:t>Là giao thức chủ đạo cho web</a:t>
            </a:r>
          </a:p>
          <a:p>
            <a:r>
              <a:rPr lang="vi-VN" smtClean="0"/>
              <a:t>Phiên bản</a:t>
            </a:r>
          </a:p>
          <a:p>
            <a:pPr lvl="1"/>
            <a:r>
              <a:rPr lang="vi-VN" smtClean="0"/>
              <a:t>Ver 0.9, 1.0: thuần túy văn bản</a:t>
            </a:r>
          </a:p>
          <a:p>
            <a:pPr lvl="1"/>
            <a:r>
              <a:rPr lang="vi-VN" smtClean="0"/>
              <a:t>Ver 1.1: hỗ trợ "application/octet-stream"</a:t>
            </a:r>
          </a:p>
          <a:p>
            <a:pPr lvl="1"/>
            <a:r>
              <a:rPr lang="vi-VN" smtClean="0"/>
              <a:t>Ver 2: chủ yếu là binary</a:t>
            </a:r>
          </a:p>
          <a:p>
            <a:r>
              <a:rPr lang="vi-VN" smtClean="0"/>
              <a:t>Request – Response (Yêu cầu – Đáp ứng)</a:t>
            </a:r>
          </a:p>
          <a:p>
            <a:r>
              <a:rPr lang="vi-VN" smtClean="0"/>
              <a:t>Không trạng thái</a:t>
            </a:r>
            <a:endParaRPr lang="en-US"/>
          </a:p>
        </p:txBody>
      </p:sp>
      <p:sp>
        <p:nvSpPr>
          <p:cNvPr id="2" name="Title 1"/>
          <p:cNvSpPr>
            <a:spLocks noGrp="1"/>
          </p:cNvSpPr>
          <p:nvPr>
            <p:ph type="title"/>
          </p:nvPr>
        </p:nvSpPr>
        <p:spPr/>
        <p:txBody>
          <a:bodyPr/>
          <a:lstStyle/>
          <a:p>
            <a:r>
              <a:rPr lang="vi-VN" smtClean="0"/>
              <a:t>Giao thức HTTP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12</a:t>
            </a:fld>
            <a:endParaRPr lang="ru-RU" dirty="0"/>
          </a:p>
        </p:txBody>
      </p:sp>
    </p:spTree>
    <p:extLst>
      <p:ext uri="{BB962C8B-B14F-4D97-AF65-F5344CB8AC3E}">
        <p14:creationId xmlns:p14="http://schemas.microsoft.com/office/powerpoint/2010/main" val="2926192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Giao thức HTTP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pic>
        <p:nvPicPr>
          <p:cNvPr id="7" name="Picture 6"/>
          <p:cNvPicPr>
            <a:picLocks noChangeAspect="1"/>
          </p:cNvPicPr>
          <p:nvPr/>
        </p:nvPicPr>
        <p:blipFill>
          <a:blip r:embed="rId2"/>
          <a:stretch>
            <a:fillRect/>
          </a:stretch>
        </p:blipFill>
        <p:spPr>
          <a:xfrm>
            <a:off x="161925" y="1085850"/>
            <a:ext cx="8820150" cy="4686300"/>
          </a:xfrm>
          <a:prstGeom prst="rect">
            <a:avLst/>
          </a:prstGeom>
        </p:spPr>
      </p:pic>
    </p:spTree>
    <p:extLst>
      <p:ext uri="{BB962C8B-B14F-4D97-AF65-F5344CB8AC3E}">
        <p14:creationId xmlns:p14="http://schemas.microsoft.com/office/powerpoint/2010/main" val="12545343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HTTP Request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pic>
        <p:nvPicPr>
          <p:cNvPr id="6" name="Picture 5"/>
          <p:cNvPicPr>
            <a:picLocks noChangeAspect="1"/>
          </p:cNvPicPr>
          <p:nvPr/>
        </p:nvPicPr>
        <p:blipFill>
          <a:blip r:embed="rId2"/>
          <a:stretch>
            <a:fillRect/>
          </a:stretch>
        </p:blipFill>
        <p:spPr>
          <a:xfrm>
            <a:off x="47625" y="828675"/>
            <a:ext cx="9048750" cy="5495925"/>
          </a:xfrm>
          <a:prstGeom prst="rect">
            <a:avLst/>
          </a:prstGeom>
        </p:spPr>
      </p:pic>
    </p:spTree>
    <p:extLst>
      <p:ext uri="{BB962C8B-B14F-4D97-AF65-F5344CB8AC3E}">
        <p14:creationId xmlns:p14="http://schemas.microsoft.com/office/powerpoint/2010/main" val="466280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HTTP Response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pic>
        <p:nvPicPr>
          <p:cNvPr id="2" name="Picture 1"/>
          <p:cNvPicPr>
            <a:picLocks noChangeAspect="1"/>
          </p:cNvPicPr>
          <p:nvPr/>
        </p:nvPicPr>
        <p:blipFill>
          <a:blip r:embed="rId2"/>
          <a:stretch>
            <a:fillRect/>
          </a:stretch>
        </p:blipFill>
        <p:spPr>
          <a:xfrm>
            <a:off x="76200" y="752476"/>
            <a:ext cx="8974948" cy="5572124"/>
          </a:xfrm>
          <a:prstGeom prst="rect">
            <a:avLst/>
          </a:prstGeom>
        </p:spPr>
      </p:pic>
    </p:spTree>
    <p:extLst>
      <p:ext uri="{BB962C8B-B14F-4D97-AF65-F5344CB8AC3E}">
        <p14:creationId xmlns:p14="http://schemas.microsoft.com/office/powerpoint/2010/main" val="10535923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t"/>
          <a:lstStyle/>
          <a:p>
            <a:r>
              <a:rPr lang="fr-FR" smtClean="0"/>
              <a:t>1xx </a:t>
            </a:r>
            <a:r>
              <a:rPr lang="fr-FR"/>
              <a:t>Informational response</a:t>
            </a:r>
          </a:p>
          <a:p>
            <a:r>
              <a:rPr lang="fr-FR" smtClean="0"/>
              <a:t>2xx </a:t>
            </a:r>
            <a:r>
              <a:rPr lang="fr-FR"/>
              <a:t>Success</a:t>
            </a:r>
          </a:p>
          <a:p>
            <a:r>
              <a:rPr lang="fr-FR" smtClean="0"/>
              <a:t>3xx </a:t>
            </a:r>
            <a:r>
              <a:rPr lang="fr-FR"/>
              <a:t>Redirection</a:t>
            </a:r>
          </a:p>
          <a:p>
            <a:r>
              <a:rPr lang="fr-FR" smtClean="0"/>
              <a:t>4xx </a:t>
            </a:r>
            <a:r>
              <a:rPr lang="fr-FR"/>
              <a:t>Client errors</a:t>
            </a:r>
          </a:p>
          <a:p>
            <a:r>
              <a:rPr lang="fr-FR" smtClean="0"/>
              <a:t>5xx </a:t>
            </a:r>
            <a:r>
              <a:rPr lang="fr-FR"/>
              <a:t>Server </a:t>
            </a:r>
            <a:r>
              <a:rPr lang="fr-FR" smtClean="0"/>
              <a:t>errors</a:t>
            </a:r>
            <a:endParaRPr lang="en-US"/>
          </a:p>
        </p:txBody>
      </p:sp>
      <p:sp>
        <p:nvSpPr>
          <p:cNvPr id="4" name="Title 3"/>
          <p:cNvSpPr>
            <a:spLocks noGrp="1"/>
          </p:cNvSpPr>
          <p:nvPr>
            <p:ph type="title"/>
          </p:nvPr>
        </p:nvSpPr>
        <p:spPr/>
        <p:txBody>
          <a:bodyPr/>
          <a:lstStyle/>
          <a:p>
            <a:r>
              <a:rPr lang="en-US"/>
              <a:t>HTTP status codes</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16</a:t>
            </a:fld>
            <a:endParaRPr lang="ru-RU" dirty="0"/>
          </a:p>
        </p:txBody>
      </p:sp>
      <p:sp>
        <p:nvSpPr>
          <p:cNvPr id="6" name="Rounded Rectangle 5"/>
          <p:cNvSpPr/>
          <p:nvPr/>
        </p:nvSpPr>
        <p:spPr>
          <a:xfrm>
            <a:off x="190500" y="4792595"/>
            <a:ext cx="8763000" cy="1360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Có mô tả chi tiết tại</a:t>
            </a:r>
            <a:br>
              <a:rPr lang="en-US" sz="2800"/>
            </a:br>
            <a:r>
              <a:rPr lang="en-US" sz="2800"/>
              <a:t>https://</a:t>
            </a:r>
            <a:r>
              <a:rPr lang="en-US" sz="2800" smtClean="0"/>
              <a:t>en.wikipedia.org/wiki/List_of_HTTP_status_codes</a:t>
            </a:r>
            <a:endParaRPr lang="en-US" sz="2800"/>
          </a:p>
        </p:txBody>
      </p:sp>
    </p:spTree>
    <p:extLst>
      <p:ext uri="{BB962C8B-B14F-4D97-AF65-F5344CB8AC3E}">
        <p14:creationId xmlns:p14="http://schemas.microsoft.com/office/powerpoint/2010/main" val="1198140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HTTP Request và Response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17</a:t>
            </a:fld>
            <a:endParaRPr lang="ru-RU"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192444" y="685800"/>
            <a:ext cx="8805927" cy="6092800"/>
          </a:xfrm>
          <a:prstGeom prst="rect">
            <a:avLst/>
          </a:prstGeom>
        </p:spPr>
      </p:pic>
    </p:spTree>
    <p:extLst>
      <p:ext uri="{BB962C8B-B14F-4D97-AF65-F5344CB8AC3E}">
        <p14:creationId xmlns:p14="http://schemas.microsoft.com/office/powerpoint/2010/main" val="35580164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pPr>
              <a:buFont typeface="Wingdings" panose="05000000000000000000" pitchFamily="2" charset="2"/>
              <a:buChar char="q"/>
            </a:pPr>
            <a:r>
              <a:rPr lang="en-US" b="1"/>
              <a:t>Từ phía web server:</a:t>
            </a:r>
          </a:p>
          <a:p>
            <a:pPr lvl="1"/>
            <a:r>
              <a:rPr lang="en-US"/>
              <a:t>Thông tin trao đổi với client có được bí mật, toàn </a:t>
            </a:r>
            <a:r>
              <a:rPr lang="en-US" smtClean="0"/>
              <a:t>vẹn</a:t>
            </a:r>
            <a:r>
              <a:rPr lang="vi-VN" smtClean="0"/>
              <a:t>, xác thực</a:t>
            </a:r>
            <a:r>
              <a:rPr lang="en-US" smtClean="0"/>
              <a:t>?</a:t>
            </a:r>
            <a:endParaRPr lang="en-US"/>
          </a:p>
          <a:p>
            <a:pPr lvl="1"/>
            <a:r>
              <a:rPr lang="en-US"/>
              <a:t>User có quyền truy cập không?</a:t>
            </a:r>
          </a:p>
          <a:p>
            <a:pPr>
              <a:buFont typeface="Wingdings" panose="05000000000000000000" pitchFamily="2" charset="2"/>
              <a:buChar char="q"/>
            </a:pPr>
            <a:r>
              <a:rPr lang="en-US" b="1"/>
              <a:t>Từ phía người dùng:</a:t>
            </a:r>
          </a:p>
          <a:p>
            <a:pPr lvl="1"/>
            <a:r>
              <a:rPr lang="en-US"/>
              <a:t>Thông tin trao đổi với web server có được bí mật, toàn vẹn?</a:t>
            </a:r>
          </a:p>
          <a:p>
            <a:pPr lvl="1"/>
            <a:r>
              <a:rPr lang="en-US"/>
              <a:t>Server có bị giả mạo?</a:t>
            </a:r>
          </a:p>
        </p:txBody>
      </p:sp>
      <p:sp>
        <p:nvSpPr>
          <p:cNvPr id="2" name="Title 1"/>
          <p:cNvSpPr>
            <a:spLocks noGrp="1"/>
          </p:cNvSpPr>
          <p:nvPr>
            <p:ph type="title"/>
          </p:nvPr>
        </p:nvSpPr>
        <p:spPr/>
        <p:txBody>
          <a:bodyPr/>
          <a:lstStyle/>
          <a:p>
            <a:r>
              <a:rPr lang="en-US" smtClean="0"/>
              <a:t>Vấn đề an toàn giao thức web</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18</a:t>
            </a:fld>
            <a:endParaRPr lang="ru-RU" dirty="0"/>
          </a:p>
        </p:txBody>
      </p:sp>
      <p:sp>
        <p:nvSpPr>
          <p:cNvPr id="5" name="Rounded Rectangle 4"/>
          <p:cNvSpPr/>
          <p:nvPr/>
        </p:nvSpPr>
        <p:spPr>
          <a:xfrm>
            <a:off x="381000" y="5638800"/>
            <a:ext cx="7924800" cy="1066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smtClean="0"/>
              <a:t>Ở đây không xem xét các vấn đề liên quan đến khai thác lỗ hổng phần mềm và tấn công từ chối dịch vụ</a:t>
            </a:r>
            <a:endParaRPr lang="en-US" sz="2800"/>
          </a:p>
        </p:txBody>
      </p:sp>
    </p:spTree>
    <p:extLst>
      <p:ext uri="{BB962C8B-B14F-4D97-AF65-F5344CB8AC3E}">
        <p14:creationId xmlns:p14="http://schemas.microsoft.com/office/powerpoint/2010/main" val="39830060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a:buFont typeface="Wingdings" panose="05000000000000000000" pitchFamily="2" charset="2"/>
              <a:buChar char="q"/>
            </a:pPr>
            <a:r>
              <a:rPr lang="en-US" b="1"/>
              <a:t>Từ phía web server:</a:t>
            </a:r>
          </a:p>
          <a:p>
            <a:pPr lvl="1"/>
            <a:r>
              <a:rPr lang="en-US"/>
              <a:t>Thông tin trao đổi với client có được bí mật, toàn vẹn</a:t>
            </a:r>
            <a:r>
              <a:rPr lang="vi-VN"/>
              <a:t>, xác thực</a:t>
            </a:r>
            <a:r>
              <a:rPr lang="en-US"/>
              <a:t>?</a:t>
            </a:r>
          </a:p>
          <a:p>
            <a:pPr lvl="1"/>
            <a:r>
              <a:rPr lang="en-US"/>
              <a:t>User có quyền truy cập không?</a:t>
            </a:r>
          </a:p>
          <a:p>
            <a:pPr>
              <a:buFont typeface="Wingdings" panose="05000000000000000000" pitchFamily="2" charset="2"/>
              <a:buChar char="q"/>
            </a:pPr>
            <a:r>
              <a:rPr lang="en-US" b="1"/>
              <a:t>Từ phía người dùng:</a:t>
            </a:r>
          </a:p>
          <a:p>
            <a:pPr lvl="1"/>
            <a:r>
              <a:rPr lang="en-US"/>
              <a:t>Thông tin trao đổi với web server có được bí mật, toàn vẹn?</a:t>
            </a:r>
          </a:p>
          <a:p>
            <a:pPr lvl="1"/>
            <a:r>
              <a:rPr lang="en-US"/>
              <a:t>Server có bị giả mạo?</a:t>
            </a:r>
          </a:p>
        </p:txBody>
      </p:sp>
      <p:sp>
        <p:nvSpPr>
          <p:cNvPr id="2" name="Title 1"/>
          <p:cNvSpPr>
            <a:spLocks noGrp="1"/>
          </p:cNvSpPr>
          <p:nvPr>
            <p:ph type="title"/>
          </p:nvPr>
        </p:nvSpPr>
        <p:spPr/>
        <p:txBody>
          <a:bodyPr/>
          <a:lstStyle/>
          <a:p>
            <a:r>
              <a:rPr lang="en-US"/>
              <a:t>Vấn đề an toàn giao thức web</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19</a:t>
            </a:fld>
            <a:endParaRPr lang="ru-RU" dirty="0"/>
          </a:p>
        </p:txBody>
      </p:sp>
      <p:grpSp>
        <p:nvGrpSpPr>
          <p:cNvPr id="13" name="Group 12"/>
          <p:cNvGrpSpPr/>
          <p:nvPr/>
        </p:nvGrpSpPr>
        <p:grpSpPr>
          <a:xfrm>
            <a:off x="3048000" y="2209800"/>
            <a:ext cx="5790220" cy="1752600"/>
            <a:chOff x="3048000" y="2209800"/>
            <a:chExt cx="5790220" cy="1752600"/>
          </a:xfrm>
        </p:grpSpPr>
        <p:sp>
          <p:nvSpPr>
            <p:cNvPr id="5" name="Rounded Rectangle 4"/>
            <p:cNvSpPr/>
            <p:nvPr/>
          </p:nvSpPr>
          <p:spPr>
            <a:xfrm>
              <a:off x="4419600" y="2247900"/>
              <a:ext cx="4418620" cy="1524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smtClean="0"/>
                <a:t>Yêu cầu cơ chế mã hóa, kiểm tra toàn vẹn thông điệp trên đường truyền</a:t>
              </a:r>
              <a:endParaRPr lang="en-US" sz="2800"/>
            </a:p>
          </p:txBody>
        </p:sp>
        <p:cxnSp>
          <p:nvCxnSpPr>
            <p:cNvPr id="7" name="Straight Arrow Connector 6"/>
            <p:cNvCxnSpPr>
              <a:stCxn id="5" idx="1"/>
            </p:cNvCxnSpPr>
            <p:nvPr/>
          </p:nvCxnSpPr>
          <p:spPr>
            <a:xfrm flipH="1" flipV="1">
              <a:off x="3048000" y="2209800"/>
              <a:ext cx="1371600" cy="80010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a:stCxn id="5" idx="1"/>
            </p:cNvCxnSpPr>
            <p:nvPr/>
          </p:nvCxnSpPr>
          <p:spPr>
            <a:xfrm flipH="1">
              <a:off x="3429000" y="3009900"/>
              <a:ext cx="990600" cy="95250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1671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Phân  mức an toàn trong TCP/IP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a:t>
            </a:fld>
            <a:endParaRPr lang="ru-RU" dirty="0"/>
          </a:p>
        </p:txBody>
      </p:sp>
      <p:sp>
        <p:nvSpPr>
          <p:cNvPr id="3" name="Rounded Rectangular Callout 2"/>
          <p:cNvSpPr/>
          <p:nvPr/>
        </p:nvSpPr>
        <p:spPr>
          <a:xfrm>
            <a:off x="838200" y="5278968"/>
            <a:ext cx="7467600" cy="1295400"/>
          </a:xfrm>
          <a:prstGeom prst="wedgeRoundRectCallout">
            <a:avLst>
              <a:gd name="adj1" fmla="val -37515"/>
              <a:gd name="adj2" fmla="val -9280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3200"/>
              <a:t>Đ</a:t>
            </a:r>
            <a:r>
              <a:rPr lang="en-US" sz="3200" smtClean="0"/>
              <a:t>ảm </a:t>
            </a:r>
            <a:r>
              <a:rPr lang="en-US" sz="3200"/>
              <a:t>bảo an toàn cho từng thông điệp riêng rẽ</a:t>
            </a:r>
          </a:p>
        </p:txBody>
      </p:sp>
      <p:pic>
        <p:nvPicPr>
          <p:cNvPr id="6" name="Picture 5"/>
          <p:cNvPicPr>
            <a:picLocks noChangeAspect="1"/>
          </p:cNvPicPr>
          <p:nvPr/>
        </p:nvPicPr>
        <p:blipFill>
          <a:blip r:embed="rId3"/>
          <a:stretch>
            <a:fillRect/>
          </a:stretch>
        </p:blipFill>
        <p:spPr>
          <a:xfrm>
            <a:off x="152400" y="760056"/>
            <a:ext cx="8839200" cy="3811944"/>
          </a:xfrm>
          <a:prstGeom prst="rect">
            <a:avLst/>
          </a:prstGeom>
        </p:spPr>
      </p:pic>
    </p:spTree>
    <p:extLst>
      <p:ext uri="{BB962C8B-B14F-4D97-AF65-F5344CB8AC3E}">
        <p14:creationId xmlns:p14="http://schemas.microsoft.com/office/powerpoint/2010/main" val="2372725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a:buFont typeface="Wingdings" panose="05000000000000000000" pitchFamily="2" charset="2"/>
              <a:buChar char="q"/>
            </a:pPr>
            <a:r>
              <a:rPr lang="en-US" b="1"/>
              <a:t>Từ phía web server:</a:t>
            </a:r>
          </a:p>
          <a:p>
            <a:pPr lvl="1"/>
            <a:r>
              <a:rPr lang="en-US"/>
              <a:t>Thông tin trao đổi với client có được bí mật, toàn vẹn</a:t>
            </a:r>
            <a:r>
              <a:rPr lang="vi-VN"/>
              <a:t>, xác thực</a:t>
            </a:r>
            <a:r>
              <a:rPr lang="en-US"/>
              <a:t>?</a:t>
            </a:r>
          </a:p>
          <a:p>
            <a:pPr lvl="1"/>
            <a:r>
              <a:rPr lang="en-US"/>
              <a:t>User có quyền truy cập không?</a:t>
            </a:r>
          </a:p>
          <a:p>
            <a:pPr>
              <a:buFont typeface="Wingdings" panose="05000000000000000000" pitchFamily="2" charset="2"/>
              <a:buChar char="q"/>
            </a:pPr>
            <a:r>
              <a:rPr lang="en-US" b="1"/>
              <a:t>Từ phía người dùng:</a:t>
            </a:r>
          </a:p>
          <a:p>
            <a:pPr lvl="1"/>
            <a:r>
              <a:rPr lang="en-US"/>
              <a:t>Thông tin trao đổi với web server có được bí mật, toàn vẹn?</a:t>
            </a:r>
          </a:p>
          <a:p>
            <a:pPr lvl="1"/>
            <a:r>
              <a:rPr lang="en-US"/>
              <a:t>Server có bị giả mạo?</a:t>
            </a:r>
          </a:p>
        </p:txBody>
      </p:sp>
      <p:sp>
        <p:nvSpPr>
          <p:cNvPr id="2" name="Title 1"/>
          <p:cNvSpPr>
            <a:spLocks noGrp="1"/>
          </p:cNvSpPr>
          <p:nvPr>
            <p:ph type="title"/>
          </p:nvPr>
        </p:nvSpPr>
        <p:spPr/>
        <p:txBody>
          <a:bodyPr/>
          <a:lstStyle/>
          <a:p>
            <a:r>
              <a:rPr lang="en-US"/>
              <a:t>Vấn đề an toàn giao thức web</a:t>
            </a:r>
          </a:p>
        </p:txBody>
      </p:sp>
      <p:sp>
        <p:nvSpPr>
          <p:cNvPr id="3" name="Slide Number Placeholder 2"/>
          <p:cNvSpPr>
            <a:spLocks noGrp="1"/>
          </p:cNvSpPr>
          <p:nvPr>
            <p:ph type="sldNum" sz="quarter" idx="12"/>
          </p:nvPr>
        </p:nvSpPr>
        <p:spPr/>
        <p:txBody>
          <a:bodyPr/>
          <a:lstStyle/>
          <a:p>
            <a:fld id="{3E15BD7C-E074-4D4A-84C3-500EE5B9C190}" type="slidenum">
              <a:rPr lang="ru-RU" smtClean="0"/>
              <a:pPr/>
              <a:t>20</a:t>
            </a:fld>
            <a:endParaRPr lang="ru-RU" dirty="0"/>
          </a:p>
        </p:txBody>
      </p:sp>
      <p:sp>
        <p:nvSpPr>
          <p:cNvPr id="5" name="Rounded Rectangular Callout 4"/>
          <p:cNvSpPr/>
          <p:nvPr/>
        </p:nvSpPr>
        <p:spPr>
          <a:xfrm>
            <a:off x="4495800" y="838200"/>
            <a:ext cx="4190020" cy="1066800"/>
          </a:xfrm>
          <a:prstGeom prst="wedgeRoundRectCallout">
            <a:avLst>
              <a:gd name="adj1" fmla="val -38640"/>
              <a:gd name="adj2" fmla="val 122301"/>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smtClean="0"/>
              <a:t>Yêu cầu cơ chế xác thực, phân quyền người dùng</a:t>
            </a:r>
            <a:endParaRPr lang="en-US" sz="2800"/>
          </a:p>
        </p:txBody>
      </p:sp>
      <p:sp>
        <p:nvSpPr>
          <p:cNvPr id="9" name="Rounded Rectangular Callout 8"/>
          <p:cNvSpPr/>
          <p:nvPr/>
        </p:nvSpPr>
        <p:spPr>
          <a:xfrm>
            <a:off x="5067790" y="5703912"/>
            <a:ext cx="3046040" cy="1066800"/>
          </a:xfrm>
          <a:prstGeom prst="wedgeRoundRectCallout">
            <a:avLst>
              <a:gd name="adj1" fmla="val -113529"/>
              <a:gd name="adj2" fmla="val -57101"/>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smtClean="0"/>
              <a:t>Yêu cầu cơ chế xác thực server</a:t>
            </a:r>
            <a:endParaRPr lang="en-US" sz="2800"/>
          </a:p>
        </p:txBody>
      </p:sp>
    </p:spTree>
    <p:extLst>
      <p:ext uri="{BB962C8B-B14F-4D97-AF65-F5344CB8AC3E}">
        <p14:creationId xmlns:p14="http://schemas.microsoft.com/office/powerpoint/2010/main" val="3496373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smtClean="0"/>
              <a:t>Mã hóa: </a:t>
            </a:r>
            <a:r>
              <a:rPr lang="en-US" smtClean="0">
                <a:solidFill>
                  <a:srgbClr val="FF0000"/>
                </a:solidFill>
              </a:rPr>
              <a:t>không</a:t>
            </a:r>
          </a:p>
          <a:p>
            <a:r>
              <a:rPr lang="en-US" smtClean="0"/>
              <a:t>Toàn vẹn: </a:t>
            </a:r>
            <a:r>
              <a:rPr lang="en-US" smtClean="0">
                <a:solidFill>
                  <a:srgbClr val="FF0000"/>
                </a:solidFill>
              </a:rPr>
              <a:t>không</a:t>
            </a:r>
          </a:p>
          <a:p>
            <a:r>
              <a:rPr lang="en-US" smtClean="0"/>
              <a:t>Xác thực: </a:t>
            </a:r>
            <a:r>
              <a:rPr lang="en-US" smtClean="0">
                <a:solidFill>
                  <a:srgbClr val="00B0F0"/>
                </a:solidFill>
              </a:rPr>
              <a:t>có</a:t>
            </a:r>
            <a:r>
              <a:rPr lang="en-US" smtClean="0"/>
              <a:t>, nhưng chỉ 1 chiều (server xác thực client), yêu cầu bởi mã 401</a:t>
            </a:r>
          </a:p>
          <a:p>
            <a:pPr lvl="1"/>
            <a:r>
              <a:rPr lang="en-US" smtClean="0">
                <a:solidFill>
                  <a:srgbClr val="00B0F0"/>
                </a:solidFill>
              </a:rPr>
              <a:t>Basic</a:t>
            </a:r>
            <a:r>
              <a:rPr lang="en-US" smtClean="0"/>
              <a:t> (truyền trực tiếp mật khẩu)</a:t>
            </a:r>
          </a:p>
          <a:p>
            <a:pPr lvl="1"/>
            <a:r>
              <a:rPr lang="en-US" smtClean="0">
                <a:solidFill>
                  <a:srgbClr val="00B0F0"/>
                </a:solidFill>
              </a:rPr>
              <a:t>Digest</a:t>
            </a:r>
            <a:r>
              <a:rPr lang="en-US" smtClean="0"/>
              <a:t> (thách đố bằng nonce)</a:t>
            </a:r>
          </a:p>
          <a:p>
            <a:r>
              <a:rPr lang="en-US" smtClean="0"/>
              <a:t>Phân quyền: có, nhưng là tính năng của web server, không phải của HTTP.</a:t>
            </a:r>
            <a:endParaRPr lang="vi-VN" smtClean="0"/>
          </a:p>
        </p:txBody>
      </p:sp>
      <p:sp>
        <p:nvSpPr>
          <p:cNvPr id="2" name="Title 1"/>
          <p:cNvSpPr>
            <a:spLocks noGrp="1"/>
          </p:cNvSpPr>
          <p:nvPr>
            <p:ph type="title"/>
          </p:nvPr>
        </p:nvSpPr>
        <p:spPr/>
        <p:txBody>
          <a:bodyPr/>
          <a:lstStyle/>
          <a:p>
            <a:r>
              <a:rPr lang="en-US" smtClean="0"/>
              <a:t>Cơ chế an toàn của HTTP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21</a:t>
            </a:fld>
            <a:endParaRPr lang="ru-RU" dirty="0"/>
          </a:p>
        </p:txBody>
      </p:sp>
    </p:spTree>
    <p:extLst>
      <p:ext uri="{BB962C8B-B14F-4D97-AF65-F5344CB8AC3E}">
        <p14:creationId xmlns:p14="http://schemas.microsoft.com/office/powerpoint/2010/main" val="31826581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r>
              <a:rPr lang="en-US" smtClean="0"/>
              <a:t>RFC 7235</a:t>
            </a:r>
            <a:r>
              <a:rPr lang="en-US"/>
              <a:t>: Hypertext Transfer Protocol (HTTP/1.1): </a:t>
            </a:r>
            <a:r>
              <a:rPr lang="en-US" smtClean="0"/>
              <a:t>Authentication</a:t>
            </a:r>
          </a:p>
          <a:p>
            <a:r>
              <a:rPr lang="en-US" smtClean="0"/>
              <a:t>HTTP Response Headers</a:t>
            </a:r>
          </a:p>
          <a:p>
            <a:pPr lvl="1">
              <a:buFont typeface="Wingdings" panose="05000000000000000000" pitchFamily="2" charset="2"/>
              <a:buChar char="§"/>
            </a:pPr>
            <a:r>
              <a:rPr lang="en-US" smtClean="0"/>
              <a:t>WWW-Authenticate</a:t>
            </a:r>
            <a:endParaRPr lang="en-US"/>
          </a:p>
          <a:p>
            <a:pPr lvl="1">
              <a:buFont typeface="Wingdings" panose="05000000000000000000" pitchFamily="2" charset="2"/>
              <a:buChar char="§"/>
            </a:pPr>
            <a:r>
              <a:rPr lang="en-US" smtClean="0"/>
              <a:t>Authorization</a:t>
            </a:r>
            <a:endParaRPr lang="en-US"/>
          </a:p>
          <a:p>
            <a:pPr lvl="1">
              <a:buFont typeface="Wingdings" panose="05000000000000000000" pitchFamily="2" charset="2"/>
              <a:buChar char="§"/>
            </a:pPr>
            <a:r>
              <a:rPr lang="en-US" smtClean="0"/>
              <a:t>Proxy-Authenticate</a:t>
            </a:r>
            <a:endParaRPr lang="en-US"/>
          </a:p>
          <a:p>
            <a:pPr lvl="1">
              <a:buFont typeface="Wingdings" panose="05000000000000000000" pitchFamily="2" charset="2"/>
              <a:buChar char="§"/>
            </a:pPr>
            <a:r>
              <a:rPr lang="en-US" smtClean="0"/>
              <a:t>Proxy-Authorization</a:t>
            </a:r>
            <a:endParaRPr lang="en-US"/>
          </a:p>
        </p:txBody>
      </p:sp>
      <p:sp>
        <p:nvSpPr>
          <p:cNvPr id="3" name="Title 2"/>
          <p:cNvSpPr>
            <a:spLocks noGrp="1"/>
          </p:cNvSpPr>
          <p:nvPr>
            <p:ph type="title"/>
          </p:nvPr>
        </p:nvSpPr>
        <p:spPr/>
        <p:txBody>
          <a:bodyPr/>
          <a:lstStyle/>
          <a:p>
            <a:r>
              <a:rPr lang="en-US"/>
              <a:t>401: Unauthorized </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23283326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2400"/>
              <a:t>&lt;Directory /var/www/website.com&gt;</a:t>
            </a:r>
          </a:p>
          <a:p>
            <a:r>
              <a:rPr lang="en-US" sz="2400" smtClean="0"/>
              <a:t>	AuthType </a:t>
            </a:r>
            <a:r>
              <a:rPr lang="en-US" sz="2400">
                <a:solidFill>
                  <a:srgbClr val="FF0000"/>
                </a:solidFill>
              </a:rPr>
              <a:t>Digest</a:t>
            </a:r>
          </a:p>
          <a:p>
            <a:r>
              <a:rPr lang="en-US" sz="2400" smtClean="0"/>
              <a:t>	AuthName "192.168.1.55"</a:t>
            </a:r>
            <a:endParaRPr lang="en-US" sz="2400"/>
          </a:p>
          <a:p>
            <a:r>
              <a:rPr lang="en-US" sz="2400" smtClean="0"/>
              <a:t>	AuthDigestProvider </a:t>
            </a:r>
            <a:r>
              <a:rPr lang="en-US" sz="2400"/>
              <a:t>file</a:t>
            </a:r>
          </a:p>
          <a:p>
            <a:r>
              <a:rPr lang="en-US" sz="2400" smtClean="0"/>
              <a:t>	AuthUserFile </a:t>
            </a:r>
            <a:r>
              <a:rPr lang="en-US" sz="2400"/>
              <a:t>/var/.htpass</a:t>
            </a:r>
          </a:p>
          <a:p>
            <a:r>
              <a:rPr lang="en-US" sz="2400" smtClean="0"/>
              <a:t>	AuthDigestDomain </a:t>
            </a:r>
            <a:r>
              <a:rPr lang="en-US" sz="2400"/>
              <a:t>/</a:t>
            </a:r>
          </a:p>
          <a:p>
            <a:r>
              <a:rPr lang="en-US" sz="2400" smtClean="0"/>
              <a:t>	Require </a:t>
            </a:r>
            <a:r>
              <a:rPr lang="en-US" sz="2400"/>
              <a:t>valid-user</a:t>
            </a:r>
          </a:p>
          <a:p>
            <a:r>
              <a:rPr lang="en-US" sz="2400"/>
              <a:t>&lt;/Directory&gt;</a:t>
            </a:r>
          </a:p>
        </p:txBody>
      </p:sp>
      <p:sp>
        <p:nvSpPr>
          <p:cNvPr id="3" name="Title 2"/>
          <p:cNvSpPr>
            <a:spLocks noGrp="1"/>
          </p:cNvSpPr>
          <p:nvPr>
            <p:ph type="title"/>
          </p:nvPr>
        </p:nvSpPr>
        <p:spPr/>
        <p:txBody>
          <a:bodyPr/>
          <a:lstStyle/>
          <a:p>
            <a:r>
              <a:rPr lang="en-US" smtClean="0"/>
              <a:t>Apache 2 Digest Authentication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6" name="Picture 5"/>
          <p:cNvPicPr>
            <a:picLocks noChangeAspect="1"/>
          </p:cNvPicPr>
          <p:nvPr/>
        </p:nvPicPr>
        <p:blipFill>
          <a:blip r:embed="rId3">
            <a:clrChange>
              <a:clrFrom>
                <a:srgbClr val="FFFFFF"/>
              </a:clrFrom>
              <a:clrTo>
                <a:srgbClr val="FFFFFF">
                  <a:alpha val="0"/>
                </a:srgbClr>
              </a:clrTo>
            </a:clrChange>
          </a:blip>
          <a:stretch>
            <a:fillRect/>
          </a:stretch>
        </p:blipFill>
        <p:spPr>
          <a:xfrm>
            <a:off x="1891232" y="3429000"/>
            <a:ext cx="7192297" cy="3352800"/>
          </a:xfrm>
          <a:prstGeom prst="rect">
            <a:avLst/>
          </a:prstGeom>
        </p:spPr>
      </p:pic>
    </p:spTree>
    <p:extLst>
      <p:ext uri="{BB962C8B-B14F-4D97-AF65-F5344CB8AC3E}">
        <p14:creationId xmlns:p14="http://schemas.microsoft.com/office/powerpoint/2010/main" val="29038856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en-US" sz="2800" smtClean="0"/>
              <a:t>&lt;Directory "/var/www/html"&gt;</a:t>
            </a:r>
          </a:p>
          <a:p>
            <a:r>
              <a:rPr lang="en-US" sz="2800" smtClean="0"/>
              <a:t>	AuthType </a:t>
            </a:r>
            <a:r>
              <a:rPr lang="en-US" sz="2800" smtClean="0">
                <a:solidFill>
                  <a:srgbClr val="FF0000"/>
                </a:solidFill>
              </a:rPr>
              <a:t>Basic</a:t>
            </a:r>
          </a:p>
          <a:p>
            <a:r>
              <a:rPr lang="en-US" sz="2800" smtClean="0"/>
              <a:t>	AuthName "Restricted Server"</a:t>
            </a:r>
          </a:p>
          <a:p>
            <a:r>
              <a:rPr lang="en-US" sz="2800" smtClean="0"/>
              <a:t>	AuthUserFile /etc/apache2/.htpasswd</a:t>
            </a:r>
          </a:p>
          <a:p>
            <a:r>
              <a:rPr lang="en-US" sz="2800" smtClean="0"/>
              <a:t>	Require valid-user</a:t>
            </a:r>
          </a:p>
          <a:p>
            <a:r>
              <a:rPr lang="en-US" sz="2800" smtClean="0"/>
              <a:t>&lt;/Directory&gt;</a:t>
            </a:r>
            <a:endParaRPr lang="en-US" sz="2800"/>
          </a:p>
        </p:txBody>
      </p:sp>
      <p:sp>
        <p:nvSpPr>
          <p:cNvPr id="3" name="Title 2"/>
          <p:cNvSpPr>
            <a:spLocks noGrp="1"/>
          </p:cNvSpPr>
          <p:nvPr>
            <p:ph type="title"/>
          </p:nvPr>
        </p:nvSpPr>
        <p:spPr/>
        <p:txBody>
          <a:bodyPr/>
          <a:lstStyle/>
          <a:p>
            <a:r>
              <a:rPr lang="en-US" smtClean="0"/>
              <a:t>Apache2 Basic Authentication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1026" name="Picture 2" descr="Apache2 password prom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344" y="2514600"/>
            <a:ext cx="5537096" cy="4318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2191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en-US" smtClean="0"/>
              <a:t>Nhiều website có tính năng xác thực</a:t>
            </a:r>
          </a:p>
          <a:p>
            <a:r>
              <a:rPr lang="en-US" smtClean="0"/>
              <a:t>Nhưng đó không phải là tính năng của HTTP mà là của web application.</a:t>
            </a:r>
            <a:endParaRPr lang="en-US"/>
          </a:p>
        </p:txBody>
      </p:sp>
      <p:sp>
        <p:nvSpPr>
          <p:cNvPr id="5" name="Title 4"/>
          <p:cNvSpPr>
            <a:spLocks noGrp="1"/>
          </p:cNvSpPr>
          <p:nvPr>
            <p:ph type="title"/>
          </p:nvPr>
        </p:nvSpPr>
        <p:spPr/>
        <p:txBody>
          <a:bodyPr/>
          <a:lstStyle/>
          <a:p>
            <a:r>
              <a:rPr lang="en-US" smtClean="0"/>
              <a:t>NOT HTTP Authentication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pic>
        <p:nvPicPr>
          <p:cNvPr id="6" name="Picture 5"/>
          <p:cNvPicPr>
            <a:picLocks noChangeAspect="1"/>
          </p:cNvPicPr>
          <p:nvPr/>
        </p:nvPicPr>
        <p:blipFill>
          <a:blip r:embed="rId2"/>
          <a:stretch>
            <a:fillRect/>
          </a:stretch>
        </p:blipFill>
        <p:spPr>
          <a:xfrm>
            <a:off x="1066800" y="2825729"/>
            <a:ext cx="6705600" cy="3956072"/>
          </a:xfrm>
          <a:prstGeom prst="rect">
            <a:avLst/>
          </a:prstGeom>
        </p:spPr>
      </p:pic>
    </p:spTree>
    <p:extLst>
      <p:ext uri="{BB962C8B-B14F-4D97-AF65-F5344CB8AC3E}">
        <p14:creationId xmlns:p14="http://schemas.microsoft.com/office/powerpoint/2010/main" val="19012352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ctr"/>
          <a:lstStyle/>
          <a:p>
            <a:pPr marL="722313" indent="-722313">
              <a:buSzPct val="150000"/>
              <a:buFont typeface="Wingdings" panose="05000000000000000000" pitchFamily="2" charset="2"/>
              <a:buChar char="F"/>
            </a:pPr>
            <a:r>
              <a:rPr lang="en-US"/>
              <a:t>Tính năng an toàn </a:t>
            </a:r>
            <a:r>
              <a:rPr lang="en-US" smtClean="0"/>
              <a:t>rất </a:t>
            </a:r>
            <a:r>
              <a:rPr lang="en-US"/>
              <a:t>hạn chế</a:t>
            </a:r>
            <a:r>
              <a:rPr lang="en-US" smtClean="0"/>
              <a:t>!</a:t>
            </a:r>
          </a:p>
          <a:p>
            <a:pPr marL="722313" indent="-722313">
              <a:buSzPct val="150000"/>
              <a:buFont typeface="Wingdings" panose="05000000000000000000" pitchFamily="2" charset="2"/>
              <a:buChar char="F"/>
            </a:pPr>
            <a:r>
              <a:rPr lang="en-US" smtClean="0"/>
              <a:t>Cần đưa giải pháp an toàn vào giao thức lớp dưới</a:t>
            </a:r>
            <a:endParaRPr lang="en-US"/>
          </a:p>
        </p:txBody>
      </p:sp>
      <p:sp>
        <p:nvSpPr>
          <p:cNvPr id="6" name="Title 5"/>
          <p:cNvSpPr>
            <a:spLocks noGrp="1"/>
          </p:cNvSpPr>
          <p:nvPr>
            <p:ph type="title"/>
          </p:nvPr>
        </p:nvSpPr>
        <p:spPr/>
        <p:txBody>
          <a:bodyPr/>
          <a:lstStyle/>
          <a:p>
            <a:r>
              <a:rPr lang="vi-VN"/>
              <a:t>HTTP: Vấn đề an toàn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15842171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r>
              <a:rPr lang="en-US" b="1" smtClean="0"/>
              <a:t>Transport Layer</a:t>
            </a:r>
          </a:p>
          <a:p>
            <a:pPr lvl="1"/>
            <a:r>
              <a:rPr lang="en-US" smtClean="0"/>
              <a:t>Giao thức: SSL/TLS</a:t>
            </a:r>
          </a:p>
          <a:p>
            <a:pPr lvl="1"/>
            <a:r>
              <a:rPr lang="en-US" smtClean="0"/>
              <a:t>Ứng dụng: </a:t>
            </a:r>
            <a:r>
              <a:rPr lang="vi-VN" smtClean="0"/>
              <a:t>mọi trường hợp, đặc biệt là </a:t>
            </a:r>
            <a:r>
              <a:rPr lang="en-US" smtClean="0"/>
              <a:t>website công cộng</a:t>
            </a:r>
            <a:endParaRPr lang="vi-VN" smtClean="0"/>
          </a:p>
          <a:p>
            <a:r>
              <a:rPr lang="en-US" b="1" smtClean="0"/>
              <a:t>Internet Layer</a:t>
            </a:r>
            <a:endParaRPr lang="vi-VN" b="1" smtClean="0"/>
          </a:p>
          <a:p>
            <a:pPr lvl="1"/>
            <a:r>
              <a:rPr lang="en-US" smtClean="0"/>
              <a:t>Giao thức: các loại VPN</a:t>
            </a:r>
            <a:endParaRPr lang="vi-VN" smtClean="0"/>
          </a:p>
          <a:p>
            <a:pPr lvl="1"/>
            <a:r>
              <a:rPr lang="en-US" smtClean="0"/>
              <a:t>Ứng dụng: website nội bộ </a:t>
            </a:r>
            <a:br>
              <a:rPr lang="en-US" smtClean="0"/>
            </a:br>
            <a:r>
              <a:rPr lang="en-US" smtClean="0"/>
              <a:t>trong một hệ thống </a:t>
            </a:r>
            <a:br>
              <a:rPr lang="en-US" smtClean="0"/>
            </a:br>
            <a:r>
              <a:rPr lang="en-US" smtClean="0"/>
              <a:t>phân tán về địa lý</a:t>
            </a:r>
            <a:endParaRPr lang="en-US"/>
          </a:p>
        </p:txBody>
      </p:sp>
      <p:sp>
        <p:nvSpPr>
          <p:cNvPr id="3" name="Title 2"/>
          <p:cNvSpPr>
            <a:spLocks noGrp="1"/>
          </p:cNvSpPr>
          <p:nvPr>
            <p:ph type="title"/>
          </p:nvPr>
        </p:nvSpPr>
        <p:spPr/>
        <p:txBody>
          <a:bodyPr/>
          <a:lstStyle/>
          <a:p>
            <a:r>
              <a:rPr lang="vi-VN" smtClean="0"/>
              <a:t>"Giao thức an toàn lớp dưới"</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pic>
        <p:nvPicPr>
          <p:cNvPr id="5" name="Picture 4"/>
          <p:cNvPicPr>
            <a:picLocks noChangeAspect="1"/>
          </p:cNvPicPr>
          <p:nvPr/>
        </p:nvPicPr>
        <p:blipFill>
          <a:blip r:embed="rId3"/>
          <a:stretch>
            <a:fillRect/>
          </a:stretch>
        </p:blipFill>
        <p:spPr>
          <a:xfrm>
            <a:off x="5608983" y="2971800"/>
            <a:ext cx="2923457" cy="3883000"/>
          </a:xfrm>
          <a:prstGeom prst="rect">
            <a:avLst/>
          </a:prstGeom>
        </p:spPr>
      </p:pic>
    </p:spTree>
    <p:extLst>
      <p:ext uri="{BB962C8B-B14F-4D97-AF65-F5344CB8AC3E}">
        <p14:creationId xmlns:p14="http://schemas.microsoft.com/office/powerpoint/2010/main" val="20730536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smtClean="0"/>
              <a:t>Thường dùng</a:t>
            </a:r>
            <a:r>
              <a:rPr lang="en-US" smtClean="0"/>
              <a:t>: HTTPS</a:t>
            </a:r>
          </a:p>
          <a:p>
            <a:pPr lvl="1"/>
            <a:r>
              <a:rPr lang="en-US" smtClean="0"/>
              <a:t>Thiết lập một phiên TLS</a:t>
            </a:r>
          </a:p>
          <a:p>
            <a:pPr lvl="1"/>
            <a:r>
              <a:rPr lang="en-US" smtClean="0"/>
              <a:t>Chạy HTTP trên nền TLS</a:t>
            </a:r>
          </a:p>
          <a:p>
            <a:pPr lvl="1"/>
            <a:r>
              <a:rPr lang="en-US" smtClean="0"/>
              <a:t>RFC 2818</a:t>
            </a:r>
            <a:r>
              <a:rPr lang="vi-VN"/>
              <a:t>: </a:t>
            </a:r>
            <a:r>
              <a:rPr lang="vi-VN" smtClean="0"/>
              <a:t>HTTP </a:t>
            </a:r>
            <a:r>
              <a:rPr lang="vi-VN"/>
              <a:t>Over TLS</a:t>
            </a:r>
            <a:endParaRPr lang="en-US" smtClean="0"/>
          </a:p>
          <a:p>
            <a:r>
              <a:rPr lang="vi-VN" b="1" smtClean="0"/>
              <a:t>Khả năng</a:t>
            </a:r>
            <a:r>
              <a:rPr lang="vi-VN" smtClean="0"/>
              <a:t>: gọi TLS khi đã bắt đầu HTTP</a:t>
            </a:r>
          </a:p>
          <a:p>
            <a:pPr lvl="1"/>
            <a:r>
              <a:rPr lang="vi-VN" smtClean="0"/>
              <a:t>Gọi </a:t>
            </a:r>
            <a:r>
              <a:rPr lang="vi-VN"/>
              <a:t>TLS như là một dịch vụ tùy </a:t>
            </a:r>
            <a:r>
              <a:rPr lang="vi-VN" smtClean="0"/>
              <a:t>chọn (Alternative </a:t>
            </a:r>
            <a:r>
              <a:rPr lang="vi-VN"/>
              <a:t>Services) của </a:t>
            </a:r>
            <a:r>
              <a:rPr lang="vi-VN" smtClean="0"/>
              <a:t>HTTP</a:t>
            </a:r>
            <a:r>
              <a:rPr lang="en-US" smtClean="0"/>
              <a:t> 2.0</a:t>
            </a:r>
            <a:endParaRPr lang="vi-VN"/>
          </a:p>
          <a:p>
            <a:pPr lvl="1"/>
            <a:r>
              <a:rPr lang="en-US" smtClean="0"/>
              <a:t>RFC </a:t>
            </a:r>
            <a:r>
              <a:rPr lang="en-US"/>
              <a:t>7838: HTTP Alternative Services</a:t>
            </a:r>
          </a:p>
          <a:p>
            <a:pPr lvl="1"/>
            <a:r>
              <a:rPr lang="en-US" smtClean="0"/>
              <a:t>RFC </a:t>
            </a:r>
            <a:r>
              <a:rPr lang="en-US"/>
              <a:t>8164: Opportunistic Security for HTTP/2</a:t>
            </a:r>
          </a:p>
        </p:txBody>
      </p:sp>
      <p:sp>
        <p:nvSpPr>
          <p:cNvPr id="3" name="Title 2"/>
          <p:cNvSpPr>
            <a:spLocks noGrp="1"/>
          </p:cNvSpPr>
          <p:nvPr>
            <p:ph type="title"/>
          </p:nvPr>
        </p:nvSpPr>
        <p:spPr/>
        <p:txBody>
          <a:bodyPr/>
          <a:lstStyle/>
          <a:p>
            <a:r>
              <a:rPr lang="en-US" smtClean="0"/>
              <a:t>Sử dụng TLS cho HTTP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10765028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546733104"/>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62049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Phân  mức an toàn trong TCP/IP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sp>
        <p:nvSpPr>
          <p:cNvPr id="6" name="Rounded Rectangular Callout 5"/>
          <p:cNvSpPr/>
          <p:nvPr/>
        </p:nvSpPr>
        <p:spPr>
          <a:xfrm>
            <a:off x="838200" y="5278968"/>
            <a:ext cx="7467600" cy="1295400"/>
          </a:xfrm>
          <a:prstGeom prst="wedgeRoundRectCallout">
            <a:avLst>
              <a:gd name="adj1" fmla="val -19005"/>
              <a:gd name="adj2" fmla="val -87881"/>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3200"/>
              <a:t>Đ</a:t>
            </a:r>
            <a:r>
              <a:rPr lang="en-US" sz="3200" smtClean="0"/>
              <a:t>ảm </a:t>
            </a:r>
            <a:r>
              <a:rPr lang="en-US" sz="3200"/>
              <a:t>bảo an toàn cho toàn bộ một phiên làm việc giữa hai application</a:t>
            </a:r>
          </a:p>
        </p:txBody>
      </p:sp>
      <p:pic>
        <p:nvPicPr>
          <p:cNvPr id="8" name="Picture 7"/>
          <p:cNvPicPr>
            <a:picLocks noChangeAspect="1"/>
          </p:cNvPicPr>
          <p:nvPr/>
        </p:nvPicPr>
        <p:blipFill>
          <a:blip r:embed="rId3"/>
          <a:stretch>
            <a:fillRect/>
          </a:stretch>
        </p:blipFill>
        <p:spPr>
          <a:xfrm>
            <a:off x="152400" y="760056"/>
            <a:ext cx="8839200" cy="3811944"/>
          </a:xfrm>
          <a:prstGeom prst="rect">
            <a:avLst/>
          </a:prstGeom>
        </p:spPr>
      </p:pic>
    </p:spTree>
    <p:extLst>
      <p:ext uri="{BB962C8B-B14F-4D97-AF65-F5344CB8AC3E}">
        <p14:creationId xmlns:p14="http://schemas.microsoft.com/office/powerpoint/2010/main" val="2985326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562004863"/>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25557422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952606037"/>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3468075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buFont typeface="Wingdings" panose="05000000000000000000" pitchFamily="2" charset="2"/>
              <a:buChar char="q"/>
            </a:pPr>
            <a:r>
              <a:rPr lang="en-US" b="1" smtClean="0"/>
              <a:t>Email Client</a:t>
            </a:r>
            <a:r>
              <a:rPr lang="en-US" smtClean="0"/>
              <a:t>: MS Outlook, Windows Mail, ThunderBird, eM, The Bat,...</a:t>
            </a:r>
          </a:p>
          <a:p>
            <a:pPr lvl="1">
              <a:buFont typeface="Wingdings" panose="05000000000000000000" pitchFamily="2" charset="2"/>
              <a:buChar char="§"/>
            </a:pPr>
            <a:r>
              <a:rPr lang="en-US" smtClean="0">
                <a:solidFill>
                  <a:srgbClr val="0000FF"/>
                </a:solidFill>
              </a:rPr>
              <a:t>UA</a:t>
            </a:r>
            <a:r>
              <a:rPr lang="en-US" smtClean="0"/>
              <a:t>: soạn thư, đọc thư</a:t>
            </a:r>
          </a:p>
          <a:p>
            <a:pPr lvl="1">
              <a:buFont typeface="Wingdings" panose="05000000000000000000" pitchFamily="2" charset="2"/>
              <a:buChar char="§"/>
            </a:pPr>
            <a:r>
              <a:rPr lang="en-US" smtClean="0">
                <a:solidFill>
                  <a:srgbClr val="0000FF"/>
                </a:solidFill>
              </a:rPr>
              <a:t>MTA Client</a:t>
            </a:r>
            <a:r>
              <a:rPr lang="en-US" smtClean="0"/>
              <a:t>: gửi đến server</a:t>
            </a:r>
          </a:p>
          <a:p>
            <a:pPr lvl="1">
              <a:buFont typeface="Wingdings" panose="05000000000000000000" pitchFamily="2" charset="2"/>
              <a:buChar char="§"/>
            </a:pPr>
            <a:r>
              <a:rPr lang="en-US" smtClean="0">
                <a:solidFill>
                  <a:srgbClr val="0000FF"/>
                </a:solidFill>
              </a:rPr>
              <a:t>MAA Client</a:t>
            </a:r>
            <a:r>
              <a:rPr lang="en-US" smtClean="0"/>
              <a:t>: nhận từ server</a:t>
            </a:r>
          </a:p>
          <a:p>
            <a:pPr>
              <a:buFont typeface="Wingdings" panose="05000000000000000000" pitchFamily="2" charset="2"/>
              <a:buChar char="q"/>
            </a:pPr>
            <a:r>
              <a:rPr lang="en-US" b="1"/>
              <a:t>Email Server</a:t>
            </a:r>
            <a:r>
              <a:rPr lang="en-US"/>
              <a:t>: </a:t>
            </a:r>
            <a:r>
              <a:rPr lang="en-US" smtClean="0"/>
              <a:t>MS Exchange, hMail, Zimbra, Mail Enable</a:t>
            </a:r>
            <a:r>
              <a:rPr lang="en-US"/>
              <a:t>, </a:t>
            </a:r>
            <a:r>
              <a:rPr lang="en-US" smtClean="0"/>
              <a:t>MDaemon,...</a:t>
            </a:r>
            <a:endParaRPr lang="en-US"/>
          </a:p>
          <a:p>
            <a:pPr lvl="1">
              <a:buFont typeface="Wingdings" panose="05000000000000000000" pitchFamily="2" charset="2"/>
              <a:buChar char="§"/>
            </a:pPr>
            <a:r>
              <a:rPr lang="en-US" smtClean="0">
                <a:solidFill>
                  <a:srgbClr val="00B0F0"/>
                </a:solidFill>
              </a:rPr>
              <a:t>MTA Server</a:t>
            </a:r>
            <a:r>
              <a:rPr lang="en-US" smtClean="0"/>
              <a:t>: nhận từ client hoặc server khác</a:t>
            </a:r>
          </a:p>
          <a:p>
            <a:pPr lvl="1">
              <a:buFont typeface="Wingdings" panose="05000000000000000000" pitchFamily="2" charset="2"/>
              <a:buChar char="§"/>
            </a:pPr>
            <a:r>
              <a:rPr lang="en-US" smtClean="0">
                <a:solidFill>
                  <a:srgbClr val="00B0F0"/>
                </a:solidFill>
              </a:rPr>
              <a:t>MTA Client</a:t>
            </a:r>
            <a:r>
              <a:rPr lang="en-US" smtClean="0"/>
              <a:t>: gửi đến server khác</a:t>
            </a:r>
          </a:p>
          <a:p>
            <a:pPr lvl="1">
              <a:buFont typeface="Wingdings" panose="05000000000000000000" pitchFamily="2" charset="2"/>
              <a:buChar char="§"/>
            </a:pPr>
            <a:r>
              <a:rPr lang="en-US" smtClean="0">
                <a:solidFill>
                  <a:srgbClr val="00B0F0"/>
                </a:solidFill>
              </a:rPr>
              <a:t>MAA Server</a:t>
            </a:r>
            <a:r>
              <a:rPr lang="en-US" smtClean="0"/>
              <a:t>: phát thư cho client</a:t>
            </a:r>
          </a:p>
          <a:p>
            <a:pPr lvl="1">
              <a:buFont typeface="Wingdings" panose="05000000000000000000" pitchFamily="2" charset="2"/>
              <a:buChar char="§"/>
            </a:pPr>
            <a:r>
              <a:rPr lang="en-US" smtClean="0">
                <a:solidFill>
                  <a:srgbClr val="FF0000"/>
                </a:solidFill>
              </a:rPr>
              <a:t>Web server</a:t>
            </a:r>
            <a:r>
              <a:rPr lang="en-US" smtClean="0"/>
              <a:t>: phát thư cho user (web mail)</a:t>
            </a:r>
            <a:endParaRPr lang="en-US"/>
          </a:p>
        </p:txBody>
      </p:sp>
      <p:sp>
        <p:nvSpPr>
          <p:cNvPr id="3" name="Title 2"/>
          <p:cNvSpPr>
            <a:spLocks noGrp="1"/>
          </p:cNvSpPr>
          <p:nvPr>
            <p:ph type="title"/>
          </p:nvPr>
        </p:nvSpPr>
        <p:spPr/>
        <p:txBody>
          <a:bodyPr/>
          <a:lstStyle/>
          <a:p>
            <a:r>
              <a:rPr lang="en-US" smtClean="0"/>
              <a:t>Thành phần của hệ thống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Tree>
    <p:extLst>
      <p:ext uri="{BB962C8B-B14F-4D97-AF65-F5344CB8AC3E}">
        <p14:creationId xmlns:p14="http://schemas.microsoft.com/office/powerpoint/2010/main" val="34261043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Mô hình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pic>
        <p:nvPicPr>
          <p:cNvPr id="6" name="Picture 5"/>
          <p:cNvPicPr>
            <a:picLocks noChangeAspect="1"/>
          </p:cNvPicPr>
          <p:nvPr/>
        </p:nvPicPr>
        <p:blipFill>
          <a:blip r:embed="rId3"/>
          <a:stretch>
            <a:fillRect/>
          </a:stretch>
        </p:blipFill>
        <p:spPr>
          <a:xfrm>
            <a:off x="76200" y="1034110"/>
            <a:ext cx="8991600" cy="4872361"/>
          </a:xfrm>
          <a:prstGeom prst="rect">
            <a:avLst/>
          </a:prstGeom>
        </p:spPr>
      </p:pic>
      <p:cxnSp>
        <p:nvCxnSpPr>
          <p:cNvPr id="8" name="Straight Connector 7"/>
          <p:cNvCxnSpPr/>
          <p:nvPr/>
        </p:nvCxnSpPr>
        <p:spPr>
          <a:xfrm>
            <a:off x="228600" y="2743200"/>
            <a:ext cx="8458200" cy="0"/>
          </a:xfrm>
          <a:prstGeom prst="line">
            <a:avLst/>
          </a:prstGeom>
          <a:ln w="76200">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71666" y="1011493"/>
            <a:ext cx="2092111" cy="523220"/>
          </a:xfrm>
          <a:prstGeom prst="rect">
            <a:avLst/>
          </a:prstGeom>
          <a:noFill/>
          <a:ln>
            <a:noFill/>
          </a:ln>
        </p:spPr>
        <p:txBody>
          <a:bodyPr wrap="none" rtlCol="0">
            <a:spAutoFit/>
          </a:bodyPr>
          <a:lstStyle/>
          <a:p>
            <a:r>
              <a:rPr lang="en-US" sz="2800" b="1" smtClean="0">
                <a:solidFill>
                  <a:srgbClr val="0000FF"/>
                </a:solidFill>
              </a:rPr>
              <a:t>Email Clients</a:t>
            </a:r>
            <a:endParaRPr lang="en-US" sz="2800" b="1">
              <a:solidFill>
                <a:srgbClr val="0000FF"/>
              </a:solidFill>
            </a:endParaRPr>
          </a:p>
        </p:txBody>
      </p:sp>
      <p:cxnSp>
        <p:nvCxnSpPr>
          <p:cNvPr id="3" name="Straight Arrow Connector 2"/>
          <p:cNvCxnSpPr>
            <a:stCxn id="10" idx="1"/>
          </p:cNvCxnSpPr>
          <p:nvPr/>
        </p:nvCxnSpPr>
        <p:spPr>
          <a:xfrm flipH="1">
            <a:off x="2141376" y="6518156"/>
            <a:ext cx="1330290" cy="0"/>
          </a:xfrm>
          <a:prstGeom prst="straightConnector1">
            <a:avLst/>
          </a:prstGeom>
          <a:ln w="76200">
            <a:solidFill>
              <a:srgbClr val="0000FF"/>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3"/>
          </p:cNvCxnSpPr>
          <p:nvPr/>
        </p:nvCxnSpPr>
        <p:spPr>
          <a:xfrm>
            <a:off x="5697775" y="6518156"/>
            <a:ext cx="1074289" cy="0"/>
          </a:xfrm>
          <a:prstGeom prst="straightConnector1">
            <a:avLst/>
          </a:prstGeom>
          <a:ln w="76200">
            <a:solidFill>
              <a:srgbClr val="0000FF"/>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1181100" y="5144524"/>
            <a:ext cx="747818" cy="570476"/>
          </a:xfrm>
          <a:prstGeom prst="straightConnector1">
            <a:avLst/>
          </a:prstGeom>
          <a:ln w="76200">
            <a:solidFill>
              <a:srgbClr val="0000FF"/>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flipV="1">
            <a:off x="6772064" y="5068324"/>
            <a:ext cx="876300" cy="646676"/>
          </a:xfrm>
          <a:prstGeom prst="straightConnector1">
            <a:avLst/>
          </a:prstGeom>
          <a:ln w="76200">
            <a:solidFill>
              <a:srgbClr val="0000FF"/>
            </a:solidFill>
            <a:prstDash val="sysDash"/>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6200" y="5675876"/>
            <a:ext cx="2057400" cy="1055608"/>
          </a:xfrm>
          <a:prstGeom prst="roundRect">
            <a:avLst/>
          </a:prstGeom>
          <a:solidFill>
            <a:schemeClr val="bg1">
              <a:lumMod val="75000"/>
            </a:schemeClr>
          </a:solidFill>
          <a:ln>
            <a:solidFill>
              <a:schemeClr val="tx1"/>
            </a:solidFill>
          </a:ln>
        </p:spPr>
        <p:txBody>
          <a:bodyPr wrap="square" rtlCol="0">
            <a:spAutoFit/>
          </a:bodyPr>
          <a:lstStyle/>
          <a:p>
            <a:pPr algn="ctr"/>
            <a:r>
              <a:rPr lang="en-US" sz="2800" b="1" smtClean="0">
                <a:solidFill>
                  <a:srgbClr val="0000FF"/>
                </a:solidFill>
              </a:rPr>
              <a:t>Submission Server</a:t>
            </a:r>
            <a:endParaRPr lang="en-US" sz="2800" b="1">
              <a:solidFill>
                <a:srgbClr val="0000FF"/>
              </a:solidFill>
            </a:endParaRPr>
          </a:p>
        </p:txBody>
      </p:sp>
      <p:sp>
        <p:nvSpPr>
          <p:cNvPr id="10" name="TextBox 9"/>
          <p:cNvSpPr txBox="1"/>
          <p:nvPr/>
        </p:nvSpPr>
        <p:spPr>
          <a:xfrm>
            <a:off x="3471666" y="6228715"/>
            <a:ext cx="2226109" cy="578882"/>
          </a:xfrm>
          <a:prstGeom prst="roundRect">
            <a:avLst/>
          </a:prstGeom>
          <a:noFill/>
          <a:ln>
            <a:solidFill>
              <a:schemeClr val="tx1"/>
            </a:solidFill>
          </a:ln>
        </p:spPr>
        <p:txBody>
          <a:bodyPr wrap="none" rtlCol="0">
            <a:spAutoFit/>
          </a:bodyPr>
          <a:lstStyle/>
          <a:p>
            <a:r>
              <a:rPr lang="en-US" sz="2800" b="1" smtClean="0">
                <a:solidFill>
                  <a:srgbClr val="0000FF"/>
                </a:solidFill>
              </a:rPr>
              <a:t>Email Servers</a:t>
            </a:r>
            <a:endParaRPr lang="en-US" sz="2800" b="1">
              <a:solidFill>
                <a:srgbClr val="0000FF"/>
              </a:solidFill>
            </a:endParaRPr>
          </a:p>
        </p:txBody>
      </p:sp>
      <p:sp>
        <p:nvSpPr>
          <p:cNvPr id="12" name="TextBox 11"/>
          <p:cNvSpPr txBox="1"/>
          <p:nvPr/>
        </p:nvSpPr>
        <p:spPr>
          <a:xfrm>
            <a:off x="6772064" y="5675876"/>
            <a:ext cx="1752600" cy="1055608"/>
          </a:xfrm>
          <a:prstGeom prst="roundRect">
            <a:avLst/>
          </a:prstGeom>
          <a:solidFill>
            <a:schemeClr val="bg1">
              <a:lumMod val="75000"/>
            </a:schemeClr>
          </a:solidFill>
          <a:ln>
            <a:solidFill>
              <a:schemeClr val="tx1"/>
            </a:solidFill>
          </a:ln>
        </p:spPr>
        <p:txBody>
          <a:bodyPr wrap="square" rtlCol="0">
            <a:spAutoFit/>
          </a:bodyPr>
          <a:lstStyle/>
          <a:p>
            <a:pPr algn="ctr"/>
            <a:r>
              <a:rPr lang="en-US" sz="2800" b="1" smtClean="0">
                <a:solidFill>
                  <a:srgbClr val="0000FF"/>
                </a:solidFill>
              </a:rPr>
              <a:t>Relaying Server</a:t>
            </a:r>
            <a:endParaRPr lang="en-US" sz="2800" b="1">
              <a:solidFill>
                <a:srgbClr val="0000FF"/>
              </a:solidFill>
            </a:endParaRPr>
          </a:p>
        </p:txBody>
      </p:sp>
    </p:spTree>
    <p:extLst>
      <p:ext uri="{BB962C8B-B14F-4D97-AF65-F5344CB8AC3E}">
        <p14:creationId xmlns:p14="http://schemas.microsoft.com/office/powerpoint/2010/main" val="4444813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6" presetClass="entr" presetSubtype="3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out)">
                                      <p:cBhvr>
                                        <p:cTn id="11" dur="1000"/>
                                        <p:tgtEl>
                                          <p:spTgt spid="9"/>
                                        </p:tgtEl>
                                      </p:cBhvr>
                                    </p:animEffect>
                                  </p:childTnLst>
                                </p:cTn>
                              </p:par>
                            </p:childTnLst>
                          </p:cTn>
                        </p:par>
                        <p:par>
                          <p:cTn id="12" fill="hold">
                            <p:stCondLst>
                              <p:cond delay="2000"/>
                            </p:stCondLst>
                            <p:childTnLst>
                              <p:par>
                                <p:cTn id="13" presetID="6" presetClass="entr" presetSubtype="32"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out)">
                                      <p:cBhvr>
                                        <p:cTn id="15" dur="1000"/>
                                        <p:tgtEl>
                                          <p:spTgt spid="10"/>
                                        </p:tgtEl>
                                      </p:cBhvr>
                                    </p:animEffect>
                                  </p:childTnLst>
                                </p:cTn>
                              </p:par>
                            </p:childTnLst>
                          </p:cTn>
                        </p:par>
                        <p:par>
                          <p:cTn id="16" fill="hold">
                            <p:stCondLst>
                              <p:cond delay="3000"/>
                            </p:stCondLst>
                            <p:childTnLst>
                              <p:par>
                                <p:cTn id="17" presetID="22" presetClass="entr" presetSubtype="2"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childTnLst>
                          </p:cTn>
                        </p:par>
                        <p:par>
                          <p:cTn id="20" fill="hold">
                            <p:stCondLst>
                              <p:cond delay="3500"/>
                            </p:stCondLst>
                            <p:childTnLst>
                              <p:par>
                                <p:cTn id="21" presetID="22" presetClass="entr" presetSubtype="2"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45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5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5500"/>
                            </p:stCondLst>
                            <p:childTnLst>
                              <p:par>
                                <p:cTn id="37" presetID="22" presetClass="entr" presetSubtype="2"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0"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normAutofit/>
          </a:bodyPr>
          <a:lstStyle/>
          <a:p>
            <a:pPr>
              <a:buFont typeface="Wingdings" panose="05000000000000000000" pitchFamily="2" charset="2"/>
              <a:buChar char="q"/>
            </a:pPr>
            <a:r>
              <a:rPr lang="en-US" sz="3200" smtClean="0"/>
              <a:t>Giao thức truyền thư</a:t>
            </a:r>
          </a:p>
          <a:p>
            <a:pPr lvl="1">
              <a:buFont typeface="Wingdings" panose="05000000000000000000" pitchFamily="2" charset="2"/>
              <a:buChar char="§"/>
            </a:pPr>
            <a:r>
              <a:rPr lang="en-US" sz="2800" b="1" smtClean="0"/>
              <a:t>SMTP(S)</a:t>
            </a:r>
            <a:r>
              <a:rPr lang="en-US" sz="2800" smtClean="0"/>
              <a:t> = Simple Mail Transfer Protocol</a:t>
            </a:r>
          </a:p>
          <a:p>
            <a:pPr lvl="1">
              <a:buFont typeface="Wingdings" panose="05000000000000000000" pitchFamily="2" charset="2"/>
              <a:buChar char="§"/>
            </a:pPr>
            <a:r>
              <a:rPr lang="en-US" sz="2800" b="1" smtClean="0"/>
              <a:t>POP3(S)</a:t>
            </a:r>
            <a:r>
              <a:rPr lang="en-US" sz="2800" smtClean="0"/>
              <a:t> = Post Office Protocol, version 3</a:t>
            </a:r>
          </a:p>
          <a:p>
            <a:pPr lvl="1">
              <a:buFont typeface="Wingdings" panose="05000000000000000000" pitchFamily="2" charset="2"/>
              <a:buChar char="§"/>
            </a:pPr>
            <a:r>
              <a:rPr lang="en-US" sz="2800" b="1" smtClean="0"/>
              <a:t>IMAP(S)</a:t>
            </a:r>
            <a:r>
              <a:rPr lang="en-US" sz="2800" smtClean="0"/>
              <a:t> = Internet </a:t>
            </a:r>
            <a:r>
              <a:rPr lang="en-US" sz="2800"/>
              <a:t>Message Access </a:t>
            </a:r>
            <a:r>
              <a:rPr lang="en-US" sz="2800" smtClean="0"/>
              <a:t>Protocol</a:t>
            </a:r>
          </a:p>
          <a:p>
            <a:pPr>
              <a:buFont typeface="Wingdings" panose="05000000000000000000" pitchFamily="2" charset="2"/>
              <a:buChar char="q"/>
            </a:pPr>
            <a:r>
              <a:rPr lang="en-US" sz="3200" smtClean="0"/>
              <a:t>Chuẩn đóng gói</a:t>
            </a:r>
          </a:p>
          <a:p>
            <a:pPr lvl="1">
              <a:buFont typeface="Wingdings" panose="05000000000000000000" pitchFamily="2" charset="2"/>
              <a:buChar char="§"/>
            </a:pPr>
            <a:r>
              <a:rPr lang="en-US" sz="2800" b="1" smtClean="0"/>
              <a:t>(S/)MIME</a:t>
            </a:r>
            <a:r>
              <a:rPr lang="en-US" sz="2800" smtClean="0"/>
              <a:t> </a:t>
            </a:r>
            <a:r>
              <a:rPr lang="en-US" sz="2800"/>
              <a:t>= Multipurpose Internet Mail </a:t>
            </a:r>
            <a:r>
              <a:rPr lang="en-US" sz="2800" smtClean="0"/>
              <a:t>Extension</a:t>
            </a:r>
          </a:p>
          <a:p>
            <a:pPr>
              <a:buFont typeface="Wingdings" panose="05000000000000000000" pitchFamily="2" charset="2"/>
              <a:buChar char="q"/>
            </a:pPr>
            <a:r>
              <a:rPr lang="en-US" sz="3200" smtClean="0"/>
              <a:t>Giao thức khác</a:t>
            </a:r>
            <a:endParaRPr lang="en-US" sz="3200"/>
          </a:p>
          <a:p>
            <a:pPr lvl="1">
              <a:buFont typeface="Wingdings" panose="05000000000000000000" pitchFamily="2" charset="2"/>
              <a:buChar char="§"/>
            </a:pPr>
            <a:r>
              <a:rPr lang="en-US" sz="2800" b="1" smtClean="0"/>
              <a:t>HTTP(S)</a:t>
            </a:r>
            <a:r>
              <a:rPr lang="en-US" sz="2800" smtClean="0"/>
              <a:t> </a:t>
            </a:r>
            <a:r>
              <a:rPr lang="en-US" sz="2800"/>
              <a:t>= Web </a:t>
            </a:r>
            <a:r>
              <a:rPr lang="en-US" sz="2800" smtClean="0"/>
              <a:t>mail</a:t>
            </a:r>
            <a:endParaRPr lang="en-US" sz="2800"/>
          </a:p>
        </p:txBody>
      </p:sp>
      <p:sp>
        <p:nvSpPr>
          <p:cNvPr id="4" name="Title 3"/>
          <p:cNvSpPr>
            <a:spLocks noGrp="1"/>
          </p:cNvSpPr>
          <p:nvPr>
            <p:ph type="title"/>
          </p:nvPr>
        </p:nvSpPr>
        <p:spPr/>
        <p:txBody>
          <a:bodyPr/>
          <a:lstStyle/>
          <a:p>
            <a:r>
              <a:rPr lang="en-US" smtClean="0"/>
              <a:t>Giao thức thư điện tử</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4089987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Giao thức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pic>
        <p:nvPicPr>
          <p:cNvPr id="3" name="Picture 2"/>
          <p:cNvPicPr>
            <a:picLocks noChangeAspect="1"/>
          </p:cNvPicPr>
          <p:nvPr/>
        </p:nvPicPr>
        <p:blipFill>
          <a:blip r:embed="rId3"/>
          <a:stretch>
            <a:fillRect/>
          </a:stretch>
        </p:blipFill>
        <p:spPr>
          <a:xfrm>
            <a:off x="72103" y="1180129"/>
            <a:ext cx="9071897" cy="4915871"/>
          </a:xfrm>
          <a:prstGeom prst="rect">
            <a:avLst/>
          </a:prstGeom>
        </p:spPr>
      </p:pic>
      <p:sp>
        <p:nvSpPr>
          <p:cNvPr id="11" name="TextBox 10"/>
          <p:cNvSpPr txBox="1"/>
          <p:nvPr/>
        </p:nvSpPr>
        <p:spPr>
          <a:xfrm>
            <a:off x="4419600" y="1147665"/>
            <a:ext cx="1925527" cy="584775"/>
          </a:xfrm>
          <a:prstGeom prst="rect">
            <a:avLst/>
          </a:prstGeom>
          <a:noFill/>
          <a:ln>
            <a:noFill/>
          </a:ln>
        </p:spPr>
        <p:txBody>
          <a:bodyPr wrap="none" rtlCol="0">
            <a:spAutoFit/>
          </a:bodyPr>
          <a:lstStyle/>
          <a:p>
            <a:r>
              <a:rPr lang="en-US" sz="3200" b="1" smtClean="0">
                <a:solidFill>
                  <a:srgbClr val="0000FF"/>
                </a:solidFill>
              </a:rPr>
              <a:t>SMTP (25)</a:t>
            </a:r>
            <a:endParaRPr lang="en-US" sz="3200" b="1">
              <a:solidFill>
                <a:srgbClr val="0000FF"/>
              </a:solidFill>
            </a:endParaRPr>
          </a:p>
        </p:txBody>
      </p:sp>
      <p:sp>
        <p:nvSpPr>
          <p:cNvPr id="12" name="TextBox 11"/>
          <p:cNvSpPr txBox="1"/>
          <p:nvPr/>
        </p:nvSpPr>
        <p:spPr>
          <a:xfrm>
            <a:off x="6864065" y="3345676"/>
            <a:ext cx="2081019" cy="2062103"/>
          </a:xfrm>
          <a:prstGeom prst="rect">
            <a:avLst/>
          </a:prstGeom>
          <a:noFill/>
          <a:ln>
            <a:noFill/>
          </a:ln>
        </p:spPr>
        <p:txBody>
          <a:bodyPr wrap="none" rtlCol="0">
            <a:spAutoFit/>
          </a:bodyPr>
          <a:lstStyle/>
          <a:p>
            <a:pPr algn="ctr"/>
            <a:r>
              <a:rPr lang="en-US" sz="3200" b="1" smtClean="0">
                <a:solidFill>
                  <a:srgbClr val="0000FF"/>
                </a:solidFill>
              </a:rPr>
              <a:t>POP3 (110)</a:t>
            </a:r>
          </a:p>
          <a:p>
            <a:pPr algn="ctr"/>
            <a:r>
              <a:rPr lang="en-US" sz="3200" b="1" smtClean="0"/>
              <a:t>or</a:t>
            </a:r>
          </a:p>
          <a:p>
            <a:pPr algn="ctr"/>
            <a:r>
              <a:rPr lang="en-US" sz="3200" b="1" smtClean="0">
                <a:solidFill>
                  <a:srgbClr val="0000FF"/>
                </a:solidFill>
              </a:rPr>
              <a:t>IMAP4</a:t>
            </a:r>
          </a:p>
          <a:p>
            <a:pPr algn="ctr"/>
            <a:r>
              <a:rPr lang="en-US" sz="3200" b="1" smtClean="0">
                <a:solidFill>
                  <a:srgbClr val="0000FF"/>
                </a:solidFill>
              </a:rPr>
              <a:t>(143)</a:t>
            </a:r>
            <a:endParaRPr lang="en-US" sz="3200" b="1">
              <a:solidFill>
                <a:srgbClr val="0000FF"/>
              </a:solidFill>
            </a:endParaRPr>
          </a:p>
        </p:txBody>
      </p:sp>
      <p:cxnSp>
        <p:nvCxnSpPr>
          <p:cNvPr id="20" name="Straight Arrow Connector 19"/>
          <p:cNvCxnSpPr/>
          <p:nvPr/>
        </p:nvCxnSpPr>
        <p:spPr>
          <a:xfrm flipH="1" flipV="1">
            <a:off x="6781800" y="2438400"/>
            <a:ext cx="1143000" cy="91440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286002" y="1330959"/>
            <a:ext cx="3096362" cy="574041"/>
            <a:chOff x="2286002" y="1330959"/>
            <a:chExt cx="3096362" cy="574041"/>
          </a:xfrm>
        </p:grpSpPr>
        <p:cxnSp>
          <p:nvCxnSpPr>
            <p:cNvPr id="13" name="Straight Arrow Connector 12"/>
            <p:cNvCxnSpPr>
              <a:stCxn id="11" idx="2"/>
            </p:cNvCxnSpPr>
            <p:nvPr/>
          </p:nvCxnSpPr>
          <p:spPr>
            <a:xfrm flipH="1">
              <a:off x="2286002" y="1732440"/>
              <a:ext cx="3096362" cy="17256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21400978">
              <a:off x="2749214" y="1330959"/>
              <a:ext cx="1362874" cy="523220"/>
            </a:xfrm>
            <a:prstGeom prst="rect">
              <a:avLst/>
            </a:prstGeom>
            <a:noFill/>
          </p:spPr>
          <p:txBody>
            <a:bodyPr wrap="none" rtlCol="0">
              <a:spAutoFit/>
            </a:bodyPr>
            <a:lstStyle/>
            <a:p>
              <a:r>
                <a:rPr lang="vi-VN" sz="2800" b="1" smtClean="0"/>
                <a:t>submit</a:t>
              </a:r>
              <a:endParaRPr lang="en-US" sz="2800" b="1"/>
            </a:p>
          </p:txBody>
        </p:sp>
      </p:grpSp>
      <p:grpSp>
        <p:nvGrpSpPr>
          <p:cNvPr id="9" name="Group 8"/>
          <p:cNvGrpSpPr/>
          <p:nvPr/>
        </p:nvGrpSpPr>
        <p:grpSpPr>
          <a:xfrm>
            <a:off x="4184297" y="1732440"/>
            <a:ext cx="814949" cy="2839560"/>
            <a:chOff x="4184297" y="1732440"/>
            <a:chExt cx="814949" cy="2839560"/>
          </a:xfrm>
        </p:grpSpPr>
        <p:cxnSp>
          <p:nvCxnSpPr>
            <p:cNvPr id="17" name="Straight Arrow Connector 16"/>
            <p:cNvCxnSpPr/>
            <p:nvPr/>
          </p:nvCxnSpPr>
          <p:spPr>
            <a:xfrm flipH="1">
              <a:off x="4267200" y="1732440"/>
              <a:ext cx="732046" cy="283956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7110663">
              <a:off x="3933587" y="2676289"/>
              <a:ext cx="1024639" cy="523220"/>
            </a:xfrm>
            <a:prstGeom prst="rect">
              <a:avLst/>
            </a:prstGeom>
            <a:noFill/>
          </p:spPr>
          <p:txBody>
            <a:bodyPr wrap="none" rtlCol="0">
              <a:spAutoFit/>
            </a:bodyPr>
            <a:lstStyle/>
            <a:p>
              <a:r>
                <a:rPr lang="vi-VN" sz="2800" b="1" smtClean="0"/>
                <a:t>relay</a:t>
              </a:r>
              <a:endParaRPr lang="en-US" sz="2800" b="1"/>
            </a:p>
          </p:txBody>
        </p:sp>
      </p:grpSp>
    </p:spTree>
    <p:extLst>
      <p:ext uri="{BB962C8B-B14F-4D97-AF65-F5344CB8AC3E}">
        <p14:creationId xmlns:p14="http://schemas.microsoft.com/office/powerpoint/2010/main" val="12536175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out)">
                                      <p:cBhvr>
                                        <p:cTn id="7" dur="1000"/>
                                        <p:tgtEl>
                                          <p:spTgt spid="11"/>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1000"/>
                                        <p:tgtEl>
                                          <p:spTgt spid="8"/>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1000"/>
                                        <p:tgtEl>
                                          <p:spTgt spid="9"/>
                                        </p:tgtEl>
                                      </p:cBhvr>
                                    </p:animEffect>
                                  </p:childTnLst>
                                </p:cTn>
                              </p:par>
                            </p:childTnLst>
                          </p:cTn>
                        </p:par>
                        <p:par>
                          <p:cTn id="16" fill="hold">
                            <p:stCondLst>
                              <p:cond delay="3000"/>
                            </p:stCondLst>
                            <p:childTnLst>
                              <p:par>
                                <p:cTn id="17" presetID="6" presetClass="entr" presetSubtype="3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out)">
                                      <p:cBhvr>
                                        <p:cTn id="19" dur="1000"/>
                                        <p:tgtEl>
                                          <p:spTgt spid="12"/>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US" smtClean="0"/>
              <a:t>Tất cả các giao thức thư điện tử đều sử dụng kiểu tương tác command – response</a:t>
            </a:r>
          </a:p>
          <a:p>
            <a:r>
              <a:rPr lang="en-US" smtClean="0"/>
              <a:t>Quá trình tương tác gồm 3 pha: khởi tạo, thực thi, kết thúc.</a:t>
            </a:r>
            <a:endParaRPr lang="en-US"/>
          </a:p>
        </p:txBody>
      </p:sp>
      <p:sp>
        <p:nvSpPr>
          <p:cNvPr id="2" name="Title 1"/>
          <p:cNvSpPr>
            <a:spLocks noGrp="1"/>
          </p:cNvSpPr>
          <p:nvPr>
            <p:ph type="title"/>
          </p:nvPr>
        </p:nvSpPr>
        <p:spPr/>
        <p:txBody>
          <a:bodyPr/>
          <a:lstStyle/>
          <a:p>
            <a:r>
              <a:rPr lang="en-US"/>
              <a:t>Giao thức thư điện tử</a:t>
            </a:r>
          </a:p>
        </p:txBody>
      </p:sp>
      <p:sp>
        <p:nvSpPr>
          <p:cNvPr id="3" name="Slide Number Placeholder 2"/>
          <p:cNvSpPr>
            <a:spLocks noGrp="1"/>
          </p:cNvSpPr>
          <p:nvPr>
            <p:ph type="sldNum" sz="quarter" idx="12"/>
          </p:nvPr>
        </p:nvSpPr>
        <p:spPr/>
        <p:txBody>
          <a:bodyPr/>
          <a:lstStyle/>
          <a:p>
            <a:fld id="{3E15BD7C-E074-4D4A-84C3-500EE5B9C190}" type="slidenum">
              <a:rPr lang="ru-RU" smtClean="0"/>
              <a:pPr/>
              <a:t>36</a:t>
            </a:fld>
            <a:endParaRPr lang="ru-RU" dirty="0"/>
          </a:p>
        </p:txBody>
      </p:sp>
      <p:pic>
        <p:nvPicPr>
          <p:cNvPr id="5" name="Picture 4"/>
          <p:cNvPicPr>
            <a:picLocks noChangeAspect="1"/>
          </p:cNvPicPr>
          <p:nvPr/>
        </p:nvPicPr>
        <p:blipFill>
          <a:blip r:embed="rId2"/>
          <a:stretch>
            <a:fillRect/>
          </a:stretch>
        </p:blipFill>
        <p:spPr>
          <a:xfrm>
            <a:off x="183356" y="4038600"/>
            <a:ext cx="8777288" cy="1337492"/>
          </a:xfrm>
          <a:prstGeom prst="rect">
            <a:avLst/>
          </a:prstGeom>
        </p:spPr>
      </p:pic>
    </p:spTree>
    <p:extLst>
      <p:ext uri="{BB962C8B-B14F-4D97-AF65-F5344CB8AC3E}">
        <p14:creationId xmlns:p14="http://schemas.microsoft.com/office/powerpoint/2010/main" val="3093261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en-US"/>
              <a:t>Mỗi command hay response được kết thúc bằng cặp ký tự </a:t>
            </a:r>
            <a:r>
              <a:rPr lang="en-US" smtClean="0"/>
              <a:t>CR-LF</a:t>
            </a:r>
          </a:p>
          <a:p>
            <a:r>
              <a:rPr lang="en-US" smtClean="0"/>
              <a:t>Cấu trúc command: </a:t>
            </a:r>
            <a:br>
              <a:rPr lang="en-US" smtClean="0"/>
            </a:br>
            <a:r>
              <a:rPr lang="vi-VN" smtClean="0">
                <a:latin typeface="Courier New" panose="02070309020205020404" pitchFamily="49" charset="0"/>
                <a:cs typeface="Courier New" panose="02070309020205020404" pitchFamily="49" charset="0"/>
              </a:rPr>
              <a:t>VERB</a:t>
            </a:r>
            <a:r>
              <a:rPr lang="en-US" smtClean="0">
                <a:latin typeface="Courier New" panose="02070309020205020404" pitchFamily="49" charset="0"/>
                <a:cs typeface="Courier New" panose="02070309020205020404" pitchFamily="49" charset="0"/>
              </a:rPr>
              <a:t> [arguments] &lt;CR&gt;&lt;LF&gt;</a:t>
            </a:r>
          </a:p>
          <a:p>
            <a:r>
              <a:rPr lang="en-US" smtClean="0"/>
              <a:t>Cấu trúc response</a:t>
            </a:r>
            <a:br>
              <a:rPr lang="en-US" smtClean="0"/>
            </a:br>
            <a:r>
              <a:rPr lang="en-US" smtClean="0">
                <a:latin typeface="Courier New" panose="02070309020205020404" pitchFamily="49" charset="0"/>
                <a:cs typeface="Courier New" panose="02070309020205020404" pitchFamily="49" charset="0"/>
              </a:rPr>
              <a:t>[CODE] information </a:t>
            </a:r>
            <a:r>
              <a:rPr lang="en-US">
                <a:latin typeface="Courier New" panose="02070309020205020404" pitchFamily="49" charset="0"/>
                <a:cs typeface="Courier New" panose="02070309020205020404" pitchFamily="49" charset="0"/>
              </a:rPr>
              <a:t>&lt;CR&gt;&lt;LF</a:t>
            </a:r>
            <a:r>
              <a:rPr lang="en-US" smtClean="0">
                <a:latin typeface="Courier New" panose="02070309020205020404" pitchFamily="49" charset="0"/>
                <a:cs typeface="Courier New" panose="02070309020205020404" pitchFamily="49" charset="0"/>
              </a:rPr>
              <a:t>&gt;</a:t>
            </a:r>
            <a:endParaRPr lang="en-US"/>
          </a:p>
        </p:txBody>
      </p:sp>
      <p:sp>
        <p:nvSpPr>
          <p:cNvPr id="3" name="Title 2"/>
          <p:cNvSpPr>
            <a:spLocks noGrp="1"/>
          </p:cNvSpPr>
          <p:nvPr>
            <p:ph type="title"/>
          </p:nvPr>
        </p:nvSpPr>
        <p:spPr/>
        <p:txBody>
          <a:bodyPr/>
          <a:lstStyle/>
          <a:p>
            <a:r>
              <a:rPr lang="en-US"/>
              <a:t>Giao thức thư điện tử</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spTree>
    <p:extLst>
      <p:ext uri="{BB962C8B-B14F-4D97-AF65-F5344CB8AC3E}">
        <p14:creationId xmlns:p14="http://schemas.microsoft.com/office/powerpoint/2010/main" val="40326487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735603195"/>
              </p:ext>
            </p:extLst>
          </p:nvPr>
        </p:nvGraphicFramePr>
        <p:xfrm>
          <a:off x="152400" y="914400"/>
          <a:ext cx="8839200" cy="5655406"/>
        </p:xfrm>
        <a:graphic>
          <a:graphicData uri="http://schemas.openxmlformats.org/drawingml/2006/table">
            <a:tbl>
              <a:tblPr firstRow="1" firstCol="1" bandRow="1">
                <a:tableStyleId>{1FECB4D8-DB02-4DC6-A0A2-4F2EBAE1DC90}</a:tableStyleId>
              </a:tblPr>
              <a:tblGrid>
                <a:gridCol w="2697724">
                  <a:extLst>
                    <a:ext uri="{9D8B030D-6E8A-4147-A177-3AD203B41FA5}">
                      <a16:colId xmlns:a16="http://schemas.microsoft.com/office/drawing/2014/main" val="3761669943"/>
                    </a:ext>
                  </a:extLst>
                </a:gridCol>
                <a:gridCol w="6141476">
                  <a:extLst>
                    <a:ext uri="{9D8B030D-6E8A-4147-A177-3AD203B41FA5}">
                      <a16:colId xmlns:a16="http://schemas.microsoft.com/office/drawing/2014/main" val="386041514"/>
                    </a:ext>
                  </a:extLst>
                </a:gridCol>
              </a:tblGrid>
              <a:tr h="489222">
                <a:tc>
                  <a:txBody>
                    <a:bodyPr/>
                    <a:lstStyle/>
                    <a:p>
                      <a:pPr algn="ctr">
                        <a:spcBef>
                          <a:spcPts val="300"/>
                        </a:spcBef>
                        <a:spcAft>
                          <a:spcPts val="300"/>
                        </a:spcAft>
                      </a:pPr>
                      <a:r>
                        <a:rPr lang="en-US" sz="2400">
                          <a:effectLst/>
                        </a:rPr>
                        <a:t>Command</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Comment</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0019020"/>
                  </a:ext>
                </a:extLst>
              </a:tr>
              <a:tr h="489222">
                <a:tc>
                  <a:txBody>
                    <a:bodyPr/>
                    <a:lstStyle/>
                    <a:p>
                      <a:pPr>
                        <a:spcBef>
                          <a:spcPts val="300"/>
                        </a:spcBef>
                        <a:spcAft>
                          <a:spcPts val="300"/>
                        </a:spcAft>
                      </a:pPr>
                      <a:r>
                        <a:rPr lang="en-US" sz="2400">
                          <a:effectLst/>
                        </a:rPr>
                        <a:t>USER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Your user name for this mail server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5084087"/>
                  </a:ext>
                </a:extLst>
              </a:tr>
              <a:tr h="489222">
                <a:tc>
                  <a:txBody>
                    <a:bodyPr/>
                    <a:lstStyle/>
                    <a:p>
                      <a:pPr>
                        <a:spcBef>
                          <a:spcPts val="300"/>
                        </a:spcBef>
                        <a:spcAft>
                          <a:spcPts val="300"/>
                        </a:spcAft>
                      </a:pPr>
                      <a:r>
                        <a:rPr lang="en-US" sz="2400">
                          <a:effectLst/>
                        </a:rPr>
                        <a:t>PASS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Your password.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2473652"/>
                  </a:ext>
                </a:extLst>
              </a:tr>
              <a:tr h="489222">
                <a:tc>
                  <a:txBody>
                    <a:bodyPr/>
                    <a:lstStyle/>
                    <a:p>
                      <a:pPr>
                        <a:spcBef>
                          <a:spcPts val="300"/>
                        </a:spcBef>
                        <a:spcAft>
                          <a:spcPts val="300"/>
                        </a:spcAft>
                      </a:pPr>
                      <a:r>
                        <a:rPr lang="en-US" sz="2400">
                          <a:effectLst/>
                        </a:rPr>
                        <a:t>QUIT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End your session.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595025"/>
                  </a:ext>
                </a:extLst>
              </a:tr>
              <a:tr h="489222">
                <a:tc>
                  <a:txBody>
                    <a:bodyPr/>
                    <a:lstStyle/>
                    <a:p>
                      <a:pPr>
                        <a:spcBef>
                          <a:spcPts val="300"/>
                        </a:spcBef>
                        <a:spcAft>
                          <a:spcPts val="300"/>
                        </a:spcAft>
                      </a:pPr>
                      <a:r>
                        <a:rPr lang="en-US" sz="2400">
                          <a:effectLst/>
                        </a:rPr>
                        <a:t>STAT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Number and total size of all messages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7634671"/>
                  </a:ext>
                </a:extLst>
              </a:tr>
              <a:tr h="489222">
                <a:tc>
                  <a:txBody>
                    <a:bodyPr/>
                    <a:lstStyle/>
                    <a:p>
                      <a:pPr>
                        <a:spcBef>
                          <a:spcPts val="300"/>
                        </a:spcBef>
                        <a:spcAft>
                          <a:spcPts val="300"/>
                        </a:spcAft>
                      </a:pPr>
                      <a:r>
                        <a:rPr lang="en-US" sz="2400">
                          <a:effectLst/>
                        </a:rPr>
                        <a:t>LIST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Message# and size of message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1222429"/>
                  </a:ext>
                </a:extLst>
              </a:tr>
              <a:tr h="489222">
                <a:tc>
                  <a:txBody>
                    <a:bodyPr/>
                    <a:lstStyle/>
                    <a:p>
                      <a:pPr>
                        <a:spcBef>
                          <a:spcPts val="300"/>
                        </a:spcBef>
                        <a:spcAft>
                          <a:spcPts val="300"/>
                        </a:spcAft>
                      </a:pPr>
                      <a:r>
                        <a:rPr lang="en-US" sz="2400">
                          <a:effectLst/>
                        </a:rPr>
                        <a:t>RETR message#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Retrieve selected message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2500010"/>
                  </a:ext>
                </a:extLst>
              </a:tr>
              <a:tr h="489222">
                <a:tc>
                  <a:txBody>
                    <a:bodyPr/>
                    <a:lstStyle/>
                    <a:p>
                      <a:pPr>
                        <a:spcBef>
                          <a:spcPts val="300"/>
                        </a:spcBef>
                        <a:spcAft>
                          <a:spcPts val="300"/>
                        </a:spcAft>
                      </a:pPr>
                      <a:r>
                        <a:rPr lang="en-US" sz="2400">
                          <a:effectLst/>
                        </a:rPr>
                        <a:t>DELE message#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Delete selected message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8190463"/>
                  </a:ext>
                </a:extLst>
              </a:tr>
              <a:tr h="489222">
                <a:tc>
                  <a:txBody>
                    <a:bodyPr/>
                    <a:lstStyle/>
                    <a:p>
                      <a:pPr>
                        <a:spcBef>
                          <a:spcPts val="300"/>
                        </a:spcBef>
                        <a:spcAft>
                          <a:spcPts val="300"/>
                        </a:spcAft>
                      </a:pPr>
                      <a:r>
                        <a:rPr lang="en-US" sz="2400">
                          <a:effectLst/>
                        </a:rPr>
                        <a:t>NOOP</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No-op. Keeps you connection open.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583624"/>
                  </a:ext>
                </a:extLst>
              </a:tr>
              <a:tr h="626204">
                <a:tc>
                  <a:txBody>
                    <a:bodyPr/>
                    <a:lstStyle/>
                    <a:p>
                      <a:pPr>
                        <a:spcBef>
                          <a:spcPts val="300"/>
                        </a:spcBef>
                        <a:spcAft>
                          <a:spcPts val="300"/>
                        </a:spcAft>
                      </a:pPr>
                      <a:r>
                        <a:rPr lang="en-US" sz="2400">
                          <a:effectLst/>
                        </a:rPr>
                        <a:t>RSET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Reset the mailbox. Undelete deleted messages.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442577"/>
                  </a:ext>
                </a:extLst>
              </a:tr>
              <a:tr h="626204">
                <a:tc>
                  <a:txBody>
                    <a:bodyPr/>
                    <a:lstStyle/>
                    <a:p>
                      <a:pPr>
                        <a:spcBef>
                          <a:spcPts val="300"/>
                        </a:spcBef>
                        <a:spcAft>
                          <a:spcPts val="3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6156426"/>
                  </a:ext>
                </a:extLst>
              </a:tr>
            </a:tbl>
          </a:graphicData>
        </a:graphic>
      </p:graphicFrame>
      <p:sp>
        <p:nvSpPr>
          <p:cNvPr id="3" name="Title 2"/>
          <p:cNvSpPr>
            <a:spLocks noGrp="1"/>
          </p:cNvSpPr>
          <p:nvPr>
            <p:ph type="title"/>
          </p:nvPr>
        </p:nvSpPr>
        <p:spPr/>
        <p:txBody>
          <a:bodyPr/>
          <a:lstStyle/>
          <a:p>
            <a:r>
              <a:rPr lang="en-US" smtClean="0"/>
              <a:t>POP3 Verbs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spTree>
    <p:extLst>
      <p:ext uri="{BB962C8B-B14F-4D97-AF65-F5344CB8AC3E}">
        <p14:creationId xmlns:p14="http://schemas.microsoft.com/office/powerpoint/2010/main" val="5271762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en-US" smtClean="0"/>
              <a:t>Các response từ POP3 Server phải bắt đầu bằng một trong hai mã</a:t>
            </a:r>
          </a:p>
          <a:p>
            <a:pPr marL="457200" lvl="1" indent="0">
              <a:buNone/>
            </a:pPr>
            <a:r>
              <a:rPr lang="en-US" sz="2400" smtClean="0">
                <a:latin typeface="Courier New" panose="02070309020205020404" pitchFamily="49" charset="0"/>
                <a:cs typeface="Courier New" panose="02070309020205020404" pitchFamily="49" charset="0"/>
              </a:rPr>
              <a:t>+OK</a:t>
            </a:r>
            <a:endParaRPr lang="en-US" sz="2400">
              <a:latin typeface="Courier New" panose="02070309020205020404" pitchFamily="49" charset="0"/>
              <a:cs typeface="Courier New" panose="02070309020205020404" pitchFamily="49" charset="0"/>
            </a:endParaRPr>
          </a:p>
          <a:p>
            <a:pPr marL="457200" lvl="1" indent="0">
              <a:buNone/>
            </a:pPr>
            <a:r>
              <a:rPr lang="en-US" sz="2400" smtClean="0">
                <a:latin typeface="Courier New" panose="02070309020205020404" pitchFamily="49" charset="0"/>
                <a:cs typeface="Courier New" panose="02070309020205020404" pitchFamily="49" charset="0"/>
              </a:rPr>
              <a:t>-ERR</a:t>
            </a:r>
            <a:endParaRPr lang="en-US" sz="240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mtClean="0"/>
              <a:t>Ví dụ:</a:t>
            </a:r>
          </a:p>
          <a:p>
            <a:pPr marL="400050" lvl="1" indent="0">
              <a:buNone/>
            </a:pPr>
            <a:r>
              <a:rPr lang="en-US" sz="2400" smtClean="0">
                <a:latin typeface="Courier New" panose="02070309020205020404" pitchFamily="49" charset="0"/>
                <a:cs typeface="Courier New" panose="02070309020205020404" pitchFamily="49" charset="0"/>
              </a:rPr>
              <a:t>C: USER myusername</a:t>
            </a:r>
          </a:p>
          <a:p>
            <a:pPr marL="400050" lvl="1" indent="0">
              <a:buNone/>
            </a:pPr>
            <a:r>
              <a:rPr lang="en-US" sz="2400" smtClean="0">
                <a:latin typeface="Courier New" panose="02070309020205020404" pitchFamily="49" charset="0"/>
                <a:cs typeface="Courier New" panose="02070309020205020404" pitchFamily="49" charset="0"/>
              </a:rPr>
              <a:t>S: +OK User name accepted, password please</a:t>
            </a:r>
          </a:p>
          <a:p>
            <a:pPr marL="400050" lvl="1" indent="0">
              <a:buNone/>
            </a:pPr>
            <a:r>
              <a:rPr lang="en-US" sz="2400" smtClean="0">
                <a:latin typeface="Courier New" panose="02070309020205020404" pitchFamily="49" charset="0"/>
                <a:cs typeface="Courier New" panose="02070309020205020404" pitchFamily="49" charset="0"/>
              </a:rPr>
              <a:t>C: PASS mysecretpassword</a:t>
            </a:r>
          </a:p>
          <a:p>
            <a:pPr marL="400050" lvl="1" indent="0">
              <a:buNone/>
            </a:pPr>
            <a:r>
              <a:rPr lang="en-US" sz="2400" smtClean="0">
                <a:latin typeface="Courier New" panose="02070309020205020404" pitchFamily="49" charset="0"/>
                <a:cs typeface="Courier New" panose="02070309020205020404" pitchFamily="49" charset="0"/>
              </a:rPr>
              <a:t>S: +OK Mailbox open, 3 messages</a:t>
            </a:r>
            <a:endParaRPr lang="en-US" sz="240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mtClean="0"/>
              <a:t>POP3 Response Codes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21475672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Phân  mức an toàn trong TCP/IP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
        <p:nvSpPr>
          <p:cNvPr id="6" name="Rounded Rectangular Callout 5"/>
          <p:cNvSpPr/>
          <p:nvPr/>
        </p:nvSpPr>
        <p:spPr>
          <a:xfrm>
            <a:off x="838200" y="5278968"/>
            <a:ext cx="7467600" cy="1295400"/>
          </a:xfrm>
          <a:prstGeom prst="wedgeRoundRectCallout">
            <a:avLst>
              <a:gd name="adj1" fmla="val 16021"/>
              <a:gd name="adj2" fmla="val -84598"/>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3200"/>
              <a:t>Đ</a:t>
            </a:r>
            <a:r>
              <a:rPr lang="en-US" sz="3200" smtClean="0"/>
              <a:t>ảm </a:t>
            </a:r>
            <a:r>
              <a:rPr lang="en-US" sz="3200"/>
              <a:t>bảo an toàn cho kết nối logic giữa hai điểm (node) trên không gian liên mạng</a:t>
            </a:r>
          </a:p>
        </p:txBody>
      </p:sp>
      <p:pic>
        <p:nvPicPr>
          <p:cNvPr id="7" name="Picture 6"/>
          <p:cNvPicPr>
            <a:picLocks noChangeAspect="1"/>
          </p:cNvPicPr>
          <p:nvPr/>
        </p:nvPicPr>
        <p:blipFill>
          <a:blip r:embed="rId3"/>
          <a:stretch>
            <a:fillRect/>
          </a:stretch>
        </p:blipFill>
        <p:spPr>
          <a:xfrm>
            <a:off x="152400" y="760056"/>
            <a:ext cx="8839200" cy="3811944"/>
          </a:xfrm>
          <a:prstGeom prst="rect">
            <a:avLst/>
          </a:prstGeom>
        </p:spPr>
      </p:pic>
    </p:spTree>
    <p:extLst>
      <p:ext uri="{BB962C8B-B14F-4D97-AF65-F5344CB8AC3E}">
        <p14:creationId xmlns:p14="http://schemas.microsoft.com/office/powerpoint/2010/main" val="1943632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1747443853"/>
              </p:ext>
            </p:extLst>
          </p:nvPr>
        </p:nvGraphicFramePr>
        <p:xfrm>
          <a:off x="309060" y="1066800"/>
          <a:ext cx="8229600" cy="4754880"/>
        </p:xfrm>
        <a:graphic>
          <a:graphicData uri="http://schemas.openxmlformats.org/drawingml/2006/table">
            <a:tbl>
              <a:tblPr firstRow="1" firstCol="1" bandRow="1">
                <a:tableStyleId>{5202B0CA-FC54-4496-8BCA-5EF66A818D29}</a:tableStyleId>
              </a:tblPr>
              <a:tblGrid>
                <a:gridCol w="1693652">
                  <a:extLst>
                    <a:ext uri="{9D8B030D-6E8A-4147-A177-3AD203B41FA5}">
                      <a16:colId xmlns:a16="http://schemas.microsoft.com/office/drawing/2014/main" val="3028497721"/>
                    </a:ext>
                  </a:extLst>
                </a:gridCol>
                <a:gridCol w="6535948">
                  <a:extLst>
                    <a:ext uri="{9D8B030D-6E8A-4147-A177-3AD203B41FA5}">
                      <a16:colId xmlns:a16="http://schemas.microsoft.com/office/drawing/2014/main" val="3838721858"/>
                    </a:ext>
                  </a:extLst>
                </a:gridCol>
              </a:tblGrid>
              <a:tr h="0">
                <a:tc>
                  <a:txBody>
                    <a:bodyPr/>
                    <a:lstStyle/>
                    <a:p>
                      <a:pPr>
                        <a:spcBef>
                          <a:spcPts val="300"/>
                        </a:spcBef>
                        <a:spcAft>
                          <a:spcPts val="300"/>
                        </a:spcAft>
                      </a:pPr>
                      <a:r>
                        <a:rPr lang="en-US" sz="2400">
                          <a:effectLst/>
                        </a:rPr>
                        <a:t>Command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Comment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4416981"/>
                  </a:ext>
                </a:extLst>
              </a:tr>
              <a:tr h="0">
                <a:tc>
                  <a:txBody>
                    <a:bodyPr/>
                    <a:lstStyle/>
                    <a:p>
                      <a:pPr>
                        <a:spcBef>
                          <a:spcPts val="300"/>
                        </a:spcBef>
                        <a:spcAft>
                          <a:spcPts val="300"/>
                        </a:spcAft>
                      </a:pPr>
                      <a:r>
                        <a:rPr lang="en-US" sz="2400">
                          <a:effectLst/>
                        </a:rPr>
                        <a:t>ATRN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Authenticated TURN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6942208"/>
                  </a:ext>
                </a:extLst>
              </a:tr>
              <a:tr h="0">
                <a:tc>
                  <a:txBody>
                    <a:bodyPr/>
                    <a:lstStyle/>
                    <a:p>
                      <a:pPr>
                        <a:spcBef>
                          <a:spcPts val="300"/>
                        </a:spcBef>
                        <a:spcAft>
                          <a:spcPts val="300"/>
                        </a:spcAft>
                      </a:pPr>
                      <a:r>
                        <a:rPr lang="en-US" sz="2400">
                          <a:effectLst/>
                        </a:rPr>
                        <a:t>AUTH</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Authentication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8354427"/>
                  </a:ext>
                </a:extLst>
              </a:tr>
              <a:tr h="0">
                <a:tc>
                  <a:txBody>
                    <a:bodyPr/>
                    <a:lstStyle/>
                    <a:p>
                      <a:pPr>
                        <a:spcBef>
                          <a:spcPts val="300"/>
                        </a:spcBef>
                        <a:spcAft>
                          <a:spcPts val="300"/>
                        </a:spcAft>
                      </a:pPr>
                      <a:r>
                        <a:rPr lang="en-US" sz="2400">
                          <a:effectLst/>
                        </a:rPr>
                        <a:t>BDAT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Binary data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291367"/>
                  </a:ext>
                </a:extLst>
              </a:tr>
              <a:tr h="0">
                <a:tc>
                  <a:txBody>
                    <a:bodyPr/>
                    <a:lstStyle/>
                    <a:p>
                      <a:pPr>
                        <a:spcBef>
                          <a:spcPts val="300"/>
                        </a:spcBef>
                        <a:spcAft>
                          <a:spcPts val="300"/>
                        </a:spcAft>
                      </a:pPr>
                      <a:r>
                        <a:rPr lang="en-US" sz="2400">
                          <a:effectLst/>
                        </a:rPr>
                        <a:t>BURL</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Remote content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1148173"/>
                  </a:ext>
                </a:extLst>
              </a:tr>
              <a:tr h="0">
                <a:tc>
                  <a:txBody>
                    <a:bodyPr/>
                    <a:lstStyle/>
                    <a:p>
                      <a:pPr>
                        <a:spcBef>
                          <a:spcPts val="300"/>
                        </a:spcBef>
                        <a:spcAft>
                          <a:spcPts val="300"/>
                        </a:spcAft>
                      </a:pPr>
                      <a:r>
                        <a:rPr lang="en-US" sz="2400">
                          <a:effectLst/>
                        </a:rPr>
                        <a:t>DATA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The actual email message to be sent</a:t>
                      </a:r>
                      <a:br>
                        <a:rPr lang="en-US" sz="2400">
                          <a:effectLst/>
                        </a:rPr>
                      </a:br>
                      <a:r>
                        <a:rPr lang="en-US" sz="2400">
                          <a:effectLst/>
                        </a:rPr>
                        <a:t>This command is terminated with a line that contains only </a:t>
                      </a:r>
                      <a:r>
                        <a:rPr lang="en-US" sz="2400" smtClean="0">
                          <a:effectLst/>
                        </a:rPr>
                        <a:t>a dot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306995"/>
                  </a:ext>
                </a:extLst>
              </a:tr>
              <a:tr h="0">
                <a:tc>
                  <a:txBody>
                    <a:bodyPr/>
                    <a:lstStyle/>
                    <a:p>
                      <a:pPr>
                        <a:spcBef>
                          <a:spcPts val="300"/>
                        </a:spcBef>
                        <a:spcAft>
                          <a:spcPts val="300"/>
                        </a:spcAft>
                      </a:pPr>
                      <a:r>
                        <a:rPr lang="en-US" sz="2400">
                          <a:effectLst/>
                        </a:rPr>
                        <a:t>EHLO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Extended HELO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0209613"/>
                  </a:ext>
                </a:extLst>
              </a:tr>
              <a:tr h="0">
                <a:tc>
                  <a:txBody>
                    <a:bodyPr/>
                    <a:lstStyle/>
                    <a:p>
                      <a:pPr>
                        <a:spcBef>
                          <a:spcPts val="300"/>
                        </a:spcBef>
                        <a:spcAft>
                          <a:spcPts val="300"/>
                        </a:spcAft>
                      </a:pPr>
                      <a:r>
                        <a:rPr lang="en-US" sz="2400">
                          <a:effectLst/>
                        </a:rPr>
                        <a:t>ETRN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Extended turn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9563122"/>
                  </a:ext>
                </a:extLst>
              </a:tr>
              <a:tr h="0">
                <a:tc>
                  <a:txBody>
                    <a:bodyPr/>
                    <a:lstStyle/>
                    <a:p>
                      <a:pPr>
                        <a:spcBef>
                          <a:spcPts val="300"/>
                        </a:spcBef>
                        <a:spcAft>
                          <a:spcPts val="300"/>
                        </a:spcAft>
                      </a:pPr>
                      <a:r>
                        <a:rPr lang="en-US" sz="2400">
                          <a:effectLst/>
                        </a:rPr>
                        <a:t>EXPN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Expand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8631520"/>
                  </a:ext>
                </a:extLst>
              </a:tr>
              <a:tr h="0">
                <a:tc>
                  <a:txBody>
                    <a:bodyPr/>
                    <a:lstStyle/>
                    <a:p>
                      <a:pPr>
                        <a:spcBef>
                          <a:spcPts val="300"/>
                        </a:spcBef>
                        <a:spcAft>
                          <a:spcPts val="300"/>
                        </a:spcAft>
                      </a:pPr>
                      <a:r>
                        <a:rPr lang="en-US" sz="2400">
                          <a:effectLst/>
                        </a:rPr>
                        <a:t>HELO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Identify yourself to the SMTP server.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5712657"/>
                  </a:ext>
                </a:extLst>
              </a:tr>
              <a:tr h="0">
                <a:tc>
                  <a:txBody>
                    <a:bodyPr/>
                    <a:lstStyle/>
                    <a:p>
                      <a:pPr>
                        <a:spcBef>
                          <a:spcPts val="300"/>
                        </a:spcBef>
                        <a:spcAft>
                          <a:spcPts val="3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4059932"/>
                  </a:ext>
                </a:extLst>
              </a:tr>
            </a:tbl>
          </a:graphicData>
        </a:graphic>
      </p:graphicFrame>
      <p:sp>
        <p:nvSpPr>
          <p:cNvPr id="3" name="Title 2"/>
          <p:cNvSpPr>
            <a:spLocks noGrp="1"/>
          </p:cNvSpPr>
          <p:nvPr>
            <p:ph type="title"/>
          </p:nvPr>
        </p:nvSpPr>
        <p:spPr/>
        <p:txBody>
          <a:bodyPr/>
          <a:lstStyle/>
          <a:p>
            <a:r>
              <a:rPr lang="en-US" smtClean="0"/>
              <a:t>SMTP Verbs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spTree>
    <p:extLst>
      <p:ext uri="{BB962C8B-B14F-4D97-AF65-F5344CB8AC3E}">
        <p14:creationId xmlns:p14="http://schemas.microsoft.com/office/powerpoint/2010/main" val="13442116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809700326"/>
              </p:ext>
            </p:extLst>
          </p:nvPr>
        </p:nvGraphicFramePr>
        <p:xfrm>
          <a:off x="228600" y="1102777"/>
          <a:ext cx="8686800" cy="4754880"/>
        </p:xfrm>
        <a:graphic>
          <a:graphicData uri="http://schemas.openxmlformats.org/drawingml/2006/table">
            <a:tbl>
              <a:tblPr firstRow="1" firstCol="1" bandRow="1">
                <a:tableStyleId>{B301B821-A1FF-4177-AEE7-76D212191A09}</a:tableStyleId>
              </a:tblPr>
              <a:tblGrid>
                <a:gridCol w="884766">
                  <a:extLst>
                    <a:ext uri="{9D8B030D-6E8A-4147-A177-3AD203B41FA5}">
                      <a16:colId xmlns:a16="http://schemas.microsoft.com/office/drawing/2014/main" val="127154197"/>
                    </a:ext>
                  </a:extLst>
                </a:gridCol>
                <a:gridCol w="7802034">
                  <a:extLst>
                    <a:ext uri="{9D8B030D-6E8A-4147-A177-3AD203B41FA5}">
                      <a16:colId xmlns:a16="http://schemas.microsoft.com/office/drawing/2014/main" val="28385210"/>
                    </a:ext>
                  </a:extLst>
                </a:gridCol>
              </a:tblGrid>
              <a:tr h="0">
                <a:tc>
                  <a:txBody>
                    <a:bodyPr/>
                    <a:lstStyle/>
                    <a:p>
                      <a:pPr>
                        <a:spcBef>
                          <a:spcPts val="300"/>
                        </a:spcBef>
                        <a:spcAft>
                          <a:spcPts val="300"/>
                        </a:spcAft>
                      </a:pPr>
                      <a:r>
                        <a:rPr lang="en-US" sz="2400">
                          <a:effectLst/>
                        </a:rPr>
                        <a:t>Code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Meaning</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4243541"/>
                  </a:ext>
                </a:extLst>
              </a:tr>
              <a:tr h="0">
                <a:tc>
                  <a:txBody>
                    <a:bodyPr/>
                    <a:lstStyle/>
                    <a:p>
                      <a:pPr>
                        <a:spcBef>
                          <a:spcPts val="300"/>
                        </a:spcBef>
                        <a:spcAft>
                          <a:spcPts val="300"/>
                        </a:spcAft>
                      </a:pPr>
                      <a:r>
                        <a:rPr lang="en-US" sz="2400">
                          <a:effectLst/>
                        </a:rPr>
                        <a:t>211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System status, or system help reply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2686947"/>
                  </a:ext>
                </a:extLst>
              </a:tr>
              <a:tr h="0">
                <a:tc>
                  <a:txBody>
                    <a:bodyPr/>
                    <a:lstStyle/>
                    <a:p>
                      <a:pPr>
                        <a:spcBef>
                          <a:spcPts val="300"/>
                        </a:spcBef>
                        <a:spcAft>
                          <a:spcPts val="300"/>
                        </a:spcAft>
                      </a:pPr>
                      <a:r>
                        <a:rPr lang="en-US" sz="2400">
                          <a:effectLst/>
                        </a:rPr>
                        <a:t>220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&lt;domain&gt; Service ready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4517946"/>
                  </a:ext>
                </a:extLst>
              </a:tr>
              <a:tr h="0">
                <a:tc>
                  <a:txBody>
                    <a:bodyPr/>
                    <a:lstStyle/>
                    <a:p>
                      <a:pPr>
                        <a:spcBef>
                          <a:spcPts val="300"/>
                        </a:spcBef>
                        <a:spcAft>
                          <a:spcPts val="300"/>
                        </a:spcAft>
                      </a:pPr>
                      <a:r>
                        <a:rPr lang="en-US" sz="2400">
                          <a:effectLst/>
                        </a:rPr>
                        <a:t>221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&lt;domain&gt; Service closing transmission channel</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9481311"/>
                  </a:ext>
                </a:extLst>
              </a:tr>
              <a:tr h="0">
                <a:tc>
                  <a:txBody>
                    <a:bodyPr/>
                    <a:lstStyle/>
                    <a:p>
                      <a:pPr>
                        <a:spcBef>
                          <a:spcPts val="300"/>
                        </a:spcBef>
                        <a:spcAft>
                          <a:spcPts val="300"/>
                        </a:spcAft>
                      </a:pPr>
                      <a:r>
                        <a:rPr lang="en-US" sz="2400">
                          <a:effectLst/>
                        </a:rPr>
                        <a:t>250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Requested mail action okay, completed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306237"/>
                  </a:ext>
                </a:extLst>
              </a:tr>
              <a:tr h="0">
                <a:tc>
                  <a:txBody>
                    <a:bodyPr/>
                    <a:lstStyle/>
                    <a:p>
                      <a:pPr>
                        <a:spcBef>
                          <a:spcPts val="300"/>
                        </a:spcBef>
                        <a:spcAft>
                          <a:spcPts val="300"/>
                        </a:spcAft>
                      </a:pPr>
                      <a:r>
                        <a:rPr lang="en-US" sz="2400">
                          <a:effectLst/>
                        </a:rPr>
                        <a:t>354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Start mail input; end with &lt;CRLF&gt;.&lt;CRLF&gt;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5344939"/>
                  </a:ext>
                </a:extLst>
              </a:tr>
              <a:tr h="0">
                <a:tc>
                  <a:txBody>
                    <a:bodyPr/>
                    <a:lstStyle/>
                    <a:p>
                      <a:pPr>
                        <a:spcBef>
                          <a:spcPts val="300"/>
                        </a:spcBef>
                        <a:spcAft>
                          <a:spcPts val="300"/>
                        </a:spcAft>
                      </a:pPr>
                      <a:r>
                        <a:rPr lang="en-US" sz="2400">
                          <a:effectLst/>
                        </a:rPr>
                        <a:t>421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&lt;domain&gt; Service not available, closing transmission channel</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5502522"/>
                  </a:ext>
                </a:extLst>
              </a:tr>
              <a:tr h="0">
                <a:tc>
                  <a:txBody>
                    <a:bodyPr/>
                    <a:lstStyle/>
                    <a:p>
                      <a:pPr>
                        <a:spcBef>
                          <a:spcPts val="300"/>
                        </a:spcBef>
                        <a:spcAft>
                          <a:spcPts val="300"/>
                        </a:spcAft>
                      </a:pPr>
                      <a:r>
                        <a:rPr lang="en-US" sz="2400">
                          <a:effectLst/>
                        </a:rPr>
                        <a:t>500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Syntax error, command unrecognised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5001645"/>
                  </a:ext>
                </a:extLst>
              </a:tr>
              <a:tr h="0">
                <a:tc>
                  <a:txBody>
                    <a:bodyPr/>
                    <a:lstStyle/>
                    <a:p>
                      <a:pPr>
                        <a:spcBef>
                          <a:spcPts val="300"/>
                        </a:spcBef>
                        <a:spcAft>
                          <a:spcPts val="300"/>
                        </a:spcAft>
                      </a:pPr>
                      <a:r>
                        <a:rPr lang="en-US" sz="2400">
                          <a:effectLst/>
                        </a:rPr>
                        <a:t>501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Syntax error in parameters or arguments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313496"/>
                  </a:ext>
                </a:extLst>
              </a:tr>
              <a:tr h="0">
                <a:tc>
                  <a:txBody>
                    <a:bodyPr/>
                    <a:lstStyle/>
                    <a:p>
                      <a:pPr>
                        <a:spcBef>
                          <a:spcPts val="300"/>
                        </a:spcBef>
                        <a:spcAft>
                          <a:spcPts val="300"/>
                        </a:spcAft>
                      </a:pPr>
                      <a:r>
                        <a:rPr lang="en-US" sz="2400">
                          <a:effectLst/>
                        </a:rPr>
                        <a:t>502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Command not implemented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9971838"/>
                  </a:ext>
                </a:extLst>
              </a:tr>
              <a:tr h="0">
                <a:tc>
                  <a:txBody>
                    <a:bodyPr/>
                    <a:lstStyle/>
                    <a:p>
                      <a:pPr>
                        <a:spcBef>
                          <a:spcPts val="300"/>
                        </a:spcBef>
                        <a:spcAft>
                          <a:spcPts val="300"/>
                        </a:spcAft>
                      </a:pPr>
                      <a:r>
                        <a:rPr lang="en-US" sz="2400">
                          <a:effectLst/>
                        </a:rPr>
                        <a:t>503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Bad sequence of commands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149928"/>
                  </a:ext>
                </a:extLst>
              </a:tr>
              <a:tr h="0">
                <a:tc>
                  <a:txBody>
                    <a:bodyPr/>
                    <a:lstStyle/>
                    <a:p>
                      <a:pPr>
                        <a:spcBef>
                          <a:spcPts val="300"/>
                        </a:spcBef>
                        <a:spcAft>
                          <a:spcPts val="300"/>
                        </a:spcAft>
                      </a:pPr>
                      <a:r>
                        <a:rPr lang="en-US" sz="2400">
                          <a:effectLst/>
                        </a:rPr>
                        <a:t>504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Command parameter not implemented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2582741"/>
                  </a:ext>
                </a:extLst>
              </a:tr>
              <a:tr h="0">
                <a:tc>
                  <a:txBody>
                    <a:bodyPr/>
                    <a:lstStyle/>
                    <a:p>
                      <a:pPr>
                        <a:spcBef>
                          <a:spcPts val="300"/>
                        </a:spcBef>
                        <a:spcAft>
                          <a:spcPts val="3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7409533"/>
                  </a:ext>
                </a:extLst>
              </a:tr>
            </a:tbl>
          </a:graphicData>
        </a:graphic>
      </p:graphicFrame>
      <p:sp>
        <p:nvSpPr>
          <p:cNvPr id="3" name="Title 2"/>
          <p:cNvSpPr>
            <a:spLocks noGrp="1"/>
          </p:cNvSpPr>
          <p:nvPr>
            <p:ph type="title"/>
          </p:nvPr>
        </p:nvSpPr>
        <p:spPr/>
        <p:txBody>
          <a:bodyPr/>
          <a:lstStyle/>
          <a:p>
            <a:r>
              <a:rPr lang="en-US" smtClean="0"/>
              <a:t>SMTP Response Codes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spTree>
    <p:extLst>
      <p:ext uri="{BB962C8B-B14F-4D97-AF65-F5344CB8AC3E}">
        <p14:creationId xmlns:p14="http://schemas.microsoft.com/office/powerpoint/2010/main" val="33935113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Ví dụ pha 1: </a:t>
            </a:r>
            <a:r>
              <a:rPr lang="en-US" smtClean="0"/>
              <a:t>SMTP Connection Establishment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dirty="0"/>
          </a:p>
        </p:txBody>
      </p:sp>
      <p:pic>
        <p:nvPicPr>
          <p:cNvPr id="6" name="Picture 5"/>
          <p:cNvPicPr>
            <a:picLocks noChangeAspect="1"/>
          </p:cNvPicPr>
          <p:nvPr/>
        </p:nvPicPr>
        <p:blipFill>
          <a:blip r:embed="rId2"/>
          <a:stretch>
            <a:fillRect/>
          </a:stretch>
        </p:blipFill>
        <p:spPr>
          <a:xfrm>
            <a:off x="152400" y="1828800"/>
            <a:ext cx="8890907" cy="3429000"/>
          </a:xfrm>
          <a:prstGeom prst="rect">
            <a:avLst/>
          </a:prstGeom>
        </p:spPr>
      </p:pic>
    </p:spTree>
    <p:extLst>
      <p:ext uri="{BB962C8B-B14F-4D97-AF65-F5344CB8AC3E}">
        <p14:creationId xmlns:p14="http://schemas.microsoft.com/office/powerpoint/2010/main" val="33987119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Ví dụ pha 2: </a:t>
            </a:r>
            <a:r>
              <a:rPr lang="en-US" smtClean="0"/>
              <a:t>SMTP Transfer</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205785" y="685800"/>
            <a:ext cx="8557215" cy="6077710"/>
          </a:xfrm>
          <a:prstGeom prst="rect">
            <a:avLst/>
          </a:prstGeom>
        </p:spPr>
      </p:pic>
    </p:spTree>
    <p:extLst>
      <p:ext uri="{BB962C8B-B14F-4D97-AF65-F5344CB8AC3E}">
        <p14:creationId xmlns:p14="http://schemas.microsoft.com/office/powerpoint/2010/main" val="3291072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Ví dụ pha 3: </a:t>
            </a:r>
            <a:r>
              <a:rPr lang="en-US" smtClean="0"/>
              <a:t>SMTP Connection Termination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pic>
        <p:nvPicPr>
          <p:cNvPr id="2" name="Picture 1"/>
          <p:cNvPicPr>
            <a:picLocks noChangeAspect="1"/>
          </p:cNvPicPr>
          <p:nvPr/>
        </p:nvPicPr>
        <p:blipFill>
          <a:blip r:embed="rId2"/>
          <a:stretch>
            <a:fillRect/>
          </a:stretch>
        </p:blipFill>
        <p:spPr>
          <a:xfrm>
            <a:off x="152399" y="2046308"/>
            <a:ext cx="8839201" cy="2765383"/>
          </a:xfrm>
          <a:prstGeom prst="rect">
            <a:avLst/>
          </a:prstGeom>
        </p:spPr>
      </p:pic>
    </p:spTree>
    <p:extLst>
      <p:ext uri="{BB962C8B-B14F-4D97-AF65-F5344CB8AC3E}">
        <p14:creationId xmlns:p14="http://schemas.microsoft.com/office/powerpoint/2010/main" val="12197739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en-US" smtClean="0"/>
              <a:t>Các giao thức SMTP, POP3, IMAP chỉ làm việc trên các ký tự ASCII chuẩn (7 bít)</a:t>
            </a:r>
            <a:endParaRPr lang="vi-VN"/>
          </a:p>
          <a:p>
            <a:r>
              <a:rPr lang="en-US" smtClean="0"/>
              <a:t>Khi cần gửi/nhận loại dữ liệu khác thì cần đóng gói về các ký tự ASCII chuẩn</a:t>
            </a:r>
          </a:p>
          <a:p>
            <a:r>
              <a:rPr lang="en-US" smtClean="0"/>
              <a:t>Giao thức được đề xuất: MIME</a:t>
            </a:r>
            <a:endParaRPr lang="en-US"/>
          </a:p>
        </p:txBody>
      </p:sp>
      <p:sp>
        <p:nvSpPr>
          <p:cNvPr id="4" name="Title 3"/>
          <p:cNvSpPr>
            <a:spLocks noGrp="1"/>
          </p:cNvSpPr>
          <p:nvPr>
            <p:ph type="title"/>
          </p:nvPr>
        </p:nvSpPr>
        <p:spPr/>
        <p:txBody>
          <a:bodyPr/>
          <a:lstStyle/>
          <a:p>
            <a:r>
              <a:rPr lang="fr-FR" smtClean="0"/>
              <a:t>MIME: Multipurpose </a:t>
            </a:r>
            <a:r>
              <a:rPr lang="fr-FR"/>
              <a:t>Internet Mail </a:t>
            </a:r>
            <a:r>
              <a:rPr lang="fr-FR" smtClean="0"/>
              <a:t>Extension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45</a:t>
            </a:fld>
            <a:endParaRPr lang="ru-RU" dirty="0"/>
          </a:p>
        </p:txBody>
      </p:sp>
      <p:pic>
        <p:nvPicPr>
          <p:cNvPr id="6" name="Picture 5"/>
          <p:cNvPicPr>
            <a:picLocks noChangeAspect="1"/>
          </p:cNvPicPr>
          <p:nvPr/>
        </p:nvPicPr>
        <p:blipFill>
          <a:blip r:embed="rId2"/>
          <a:stretch>
            <a:fillRect/>
          </a:stretch>
        </p:blipFill>
        <p:spPr>
          <a:xfrm>
            <a:off x="91751" y="4267200"/>
            <a:ext cx="8976049" cy="1895257"/>
          </a:xfrm>
          <a:prstGeom prst="rect">
            <a:avLst/>
          </a:prstGeom>
        </p:spPr>
      </p:pic>
    </p:spTree>
    <p:extLst>
      <p:ext uri="{BB962C8B-B14F-4D97-AF65-F5344CB8AC3E}">
        <p14:creationId xmlns:p14="http://schemas.microsoft.com/office/powerpoint/2010/main" val="60201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Base64 Encoding in MIME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dirty="0"/>
          </a:p>
        </p:txBody>
      </p:sp>
      <p:pic>
        <p:nvPicPr>
          <p:cNvPr id="6" name="Picture 5"/>
          <p:cNvPicPr>
            <a:picLocks noChangeAspect="1"/>
          </p:cNvPicPr>
          <p:nvPr/>
        </p:nvPicPr>
        <p:blipFill>
          <a:blip r:embed="rId2"/>
          <a:stretch>
            <a:fillRect/>
          </a:stretch>
        </p:blipFill>
        <p:spPr>
          <a:xfrm>
            <a:off x="304800" y="762000"/>
            <a:ext cx="8686800" cy="5633118"/>
          </a:xfrm>
          <a:prstGeom prst="rect">
            <a:avLst/>
          </a:prstGeom>
        </p:spPr>
      </p:pic>
    </p:spTree>
    <p:extLst>
      <p:ext uri="{BB962C8B-B14F-4D97-AF65-F5344CB8AC3E}">
        <p14:creationId xmlns:p14="http://schemas.microsoft.com/office/powerpoint/2010/main" val="4024932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smtClean="0"/>
              <a:t>MIME Header</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47</a:t>
            </a:fld>
            <a:endParaRPr lang="ru-RU" dirty="0"/>
          </a:p>
        </p:txBody>
      </p:sp>
      <p:pic>
        <p:nvPicPr>
          <p:cNvPr id="9" name="Picture 8"/>
          <p:cNvPicPr>
            <a:picLocks noChangeAspect="1"/>
          </p:cNvPicPr>
          <p:nvPr/>
        </p:nvPicPr>
        <p:blipFill>
          <a:blip r:embed="rId2"/>
          <a:stretch>
            <a:fillRect/>
          </a:stretch>
        </p:blipFill>
        <p:spPr>
          <a:xfrm>
            <a:off x="10887" y="1143000"/>
            <a:ext cx="9133114" cy="3510911"/>
          </a:xfrm>
          <a:prstGeom prst="rect">
            <a:avLst/>
          </a:prstGeom>
        </p:spPr>
      </p:pic>
    </p:spTree>
    <p:extLst>
      <p:ext uri="{BB962C8B-B14F-4D97-AF65-F5344CB8AC3E}">
        <p14:creationId xmlns:p14="http://schemas.microsoft.com/office/powerpoint/2010/main" val="30693268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29488900"/>
              </p:ext>
            </p:extLst>
          </p:nvPr>
        </p:nvGraphicFramePr>
        <p:xfrm>
          <a:off x="0" y="1190796"/>
          <a:ext cx="9144000" cy="4053840"/>
        </p:xfrm>
        <a:graphic>
          <a:graphicData uri="http://schemas.openxmlformats.org/drawingml/2006/table">
            <a:tbl>
              <a:tblPr firstRow="1" bandRow="1">
                <a:tableStyleId>{5940675A-B579-460E-94D1-54222C63F5DA}</a:tableStyleId>
              </a:tblPr>
              <a:tblGrid>
                <a:gridCol w="2209800">
                  <a:extLst>
                    <a:ext uri="{9D8B030D-6E8A-4147-A177-3AD203B41FA5}">
                      <a16:colId xmlns:a16="http://schemas.microsoft.com/office/drawing/2014/main" val="3406803410"/>
                    </a:ext>
                  </a:extLst>
                </a:gridCol>
                <a:gridCol w="2438400">
                  <a:extLst>
                    <a:ext uri="{9D8B030D-6E8A-4147-A177-3AD203B41FA5}">
                      <a16:colId xmlns:a16="http://schemas.microsoft.com/office/drawing/2014/main" val="1162218960"/>
                    </a:ext>
                  </a:extLst>
                </a:gridCol>
                <a:gridCol w="4495800">
                  <a:extLst>
                    <a:ext uri="{9D8B030D-6E8A-4147-A177-3AD203B41FA5}">
                      <a16:colId xmlns:a16="http://schemas.microsoft.com/office/drawing/2014/main" val="95798897"/>
                    </a:ext>
                  </a:extLst>
                </a:gridCol>
              </a:tblGrid>
              <a:tr h="370840">
                <a:tc>
                  <a:txBody>
                    <a:bodyPr/>
                    <a:lstStyle/>
                    <a:p>
                      <a:pPr algn="ctr"/>
                      <a:r>
                        <a:rPr lang="en-US" sz="3200" b="1" smtClean="0"/>
                        <a:t>Type</a:t>
                      </a:r>
                      <a:endParaRPr lang="en-US" sz="3200" b="1"/>
                    </a:p>
                  </a:txBody>
                  <a:tcPr>
                    <a:solidFill>
                      <a:schemeClr val="bg1">
                        <a:lumMod val="85000"/>
                      </a:schemeClr>
                    </a:solidFill>
                  </a:tcPr>
                </a:tc>
                <a:tc>
                  <a:txBody>
                    <a:bodyPr/>
                    <a:lstStyle/>
                    <a:p>
                      <a:pPr algn="ctr"/>
                      <a:r>
                        <a:rPr lang="en-US" sz="3200" b="1" smtClean="0"/>
                        <a:t>Subtype</a:t>
                      </a:r>
                      <a:endParaRPr lang="en-US" sz="3200" b="1"/>
                    </a:p>
                  </a:txBody>
                  <a:tcPr>
                    <a:solidFill>
                      <a:schemeClr val="bg1">
                        <a:lumMod val="85000"/>
                      </a:schemeClr>
                    </a:solidFill>
                  </a:tcPr>
                </a:tc>
                <a:tc>
                  <a:txBody>
                    <a:bodyPr/>
                    <a:lstStyle/>
                    <a:p>
                      <a:pPr algn="ctr"/>
                      <a:r>
                        <a:rPr lang="en-US" sz="3200" b="1" smtClean="0"/>
                        <a:t>Description</a:t>
                      </a:r>
                      <a:endParaRPr lang="en-US" sz="3200" b="1"/>
                    </a:p>
                  </a:txBody>
                  <a:tcPr>
                    <a:solidFill>
                      <a:schemeClr val="bg1">
                        <a:lumMod val="85000"/>
                      </a:schemeClr>
                    </a:solidFill>
                  </a:tcPr>
                </a:tc>
                <a:extLst>
                  <a:ext uri="{0D108BD9-81ED-4DB2-BD59-A6C34878D82A}">
                    <a16:rowId xmlns:a16="http://schemas.microsoft.com/office/drawing/2014/main" val="1529206881"/>
                  </a:ext>
                </a:extLst>
              </a:tr>
              <a:tr h="370840">
                <a:tc rowSpan="2">
                  <a:txBody>
                    <a:bodyPr/>
                    <a:lstStyle/>
                    <a:p>
                      <a:r>
                        <a:rPr lang="en-US" sz="3200" smtClean="0"/>
                        <a:t>Text</a:t>
                      </a:r>
                      <a:endParaRPr lang="en-US" sz="3200"/>
                    </a:p>
                  </a:txBody>
                  <a:tcPr anchor="ctr"/>
                </a:tc>
                <a:tc>
                  <a:txBody>
                    <a:bodyPr/>
                    <a:lstStyle/>
                    <a:p>
                      <a:r>
                        <a:rPr lang="en-US" sz="3200" smtClean="0"/>
                        <a:t>Plain</a:t>
                      </a:r>
                      <a:endParaRPr lang="en-US" sz="3200"/>
                    </a:p>
                  </a:txBody>
                  <a:tcPr anchor="ctr"/>
                </a:tc>
                <a:tc>
                  <a:txBody>
                    <a:bodyPr/>
                    <a:lstStyle/>
                    <a:p>
                      <a:r>
                        <a:rPr lang="en-US" sz="3200" smtClean="0"/>
                        <a:t>Unformatted</a:t>
                      </a:r>
                      <a:endParaRPr lang="en-US" sz="3200"/>
                    </a:p>
                  </a:txBody>
                  <a:tcPr anchor="ctr"/>
                </a:tc>
                <a:extLst>
                  <a:ext uri="{0D108BD9-81ED-4DB2-BD59-A6C34878D82A}">
                    <a16:rowId xmlns:a16="http://schemas.microsoft.com/office/drawing/2014/main" val="269239239"/>
                  </a:ext>
                </a:extLst>
              </a:tr>
              <a:tr h="370840">
                <a:tc vMerge="1">
                  <a:txBody>
                    <a:bodyPr/>
                    <a:lstStyle/>
                    <a:p>
                      <a:endParaRPr lang="en-US" sz="3200"/>
                    </a:p>
                  </a:txBody>
                  <a:tcPr/>
                </a:tc>
                <a:tc>
                  <a:txBody>
                    <a:bodyPr/>
                    <a:lstStyle/>
                    <a:p>
                      <a:r>
                        <a:rPr lang="en-US" sz="3200" smtClean="0"/>
                        <a:t>HTML</a:t>
                      </a:r>
                      <a:endParaRPr lang="en-US" sz="3200"/>
                    </a:p>
                  </a:txBody>
                  <a:tcPr anchor="ctr"/>
                </a:tc>
                <a:tc>
                  <a:txBody>
                    <a:bodyPr/>
                    <a:lstStyle/>
                    <a:p>
                      <a:r>
                        <a:rPr lang="en-US" sz="3200" smtClean="0"/>
                        <a:t>HTML format</a:t>
                      </a:r>
                      <a:endParaRPr lang="en-US" sz="3200"/>
                    </a:p>
                  </a:txBody>
                  <a:tcPr anchor="ctr"/>
                </a:tc>
                <a:extLst>
                  <a:ext uri="{0D108BD9-81ED-4DB2-BD59-A6C34878D82A}">
                    <a16:rowId xmlns:a16="http://schemas.microsoft.com/office/drawing/2014/main" val="1673935674"/>
                  </a:ext>
                </a:extLst>
              </a:tr>
              <a:tr h="370840">
                <a:tc rowSpan="2">
                  <a:txBody>
                    <a:bodyPr/>
                    <a:lstStyle/>
                    <a:p>
                      <a:r>
                        <a:rPr lang="en-US" sz="3200" smtClean="0"/>
                        <a:t>Image</a:t>
                      </a:r>
                      <a:endParaRPr lang="en-US" sz="3200"/>
                    </a:p>
                  </a:txBody>
                  <a:tcPr anchor="ctr"/>
                </a:tc>
                <a:tc>
                  <a:txBody>
                    <a:bodyPr/>
                    <a:lstStyle/>
                    <a:p>
                      <a:r>
                        <a:rPr lang="en-US" sz="3200" smtClean="0"/>
                        <a:t>JPEG</a:t>
                      </a:r>
                      <a:endParaRPr lang="en-US" sz="3200"/>
                    </a:p>
                  </a:txBody>
                  <a:tcPr anchor="ctr"/>
                </a:tc>
                <a:tc>
                  <a:txBody>
                    <a:bodyPr/>
                    <a:lstStyle/>
                    <a:p>
                      <a:r>
                        <a:rPr lang="en-US" sz="3200" smtClean="0"/>
                        <a:t>Image is in JPEG format</a:t>
                      </a:r>
                      <a:endParaRPr lang="en-US" sz="3200"/>
                    </a:p>
                  </a:txBody>
                  <a:tcPr anchor="ctr"/>
                </a:tc>
                <a:extLst>
                  <a:ext uri="{0D108BD9-81ED-4DB2-BD59-A6C34878D82A}">
                    <a16:rowId xmlns:a16="http://schemas.microsoft.com/office/drawing/2014/main" val="567243484"/>
                  </a:ext>
                </a:extLst>
              </a:tr>
              <a:tr h="370840">
                <a:tc vMerge="1">
                  <a:txBody>
                    <a:bodyPr/>
                    <a:lstStyle/>
                    <a:p>
                      <a:endParaRPr lang="en-US" sz="3200"/>
                    </a:p>
                  </a:txBody>
                  <a:tcPr/>
                </a:tc>
                <a:tc>
                  <a:txBody>
                    <a:bodyPr/>
                    <a:lstStyle/>
                    <a:p>
                      <a:r>
                        <a:rPr lang="en-US" sz="3200" smtClean="0"/>
                        <a:t>GIF</a:t>
                      </a:r>
                      <a:endParaRPr lang="en-US" sz="3200"/>
                    </a:p>
                  </a:txBody>
                  <a:tcPr anchor="ctr"/>
                </a:tc>
                <a:tc>
                  <a:txBody>
                    <a:bodyPr/>
                    <a:lstStyle/>
                    <a:p>
                      <a:r>
                        <a:rPr lang="en-US" sz="3200" smtClean="0"/>
                        <a:t>Image is in GIF format</a:t>
                      </a:r>
                      <a:endParaRPr lang="en-US" sz="3200"/>
                    </a:p>
                  </a:txBody>
                  <a:tcPr anchor="ctr"/>
                </a:tc>
                <a:extLst>
                  <a:ext uri="{0D108BD9-81ED-4DB2-BD59-A6C34878D82A}">
                    <a16:rowId xmlns:a16="http://schemas.microsoft.com/office/drawing/2014/main" val="3906522574"/>
                  </a:ext>
                </a:extLst>
              </a:tr>
              <a:tr h="370840">
                <a:tc rowSpan="2">
                  <a:txBody>
                    <a:bodyPr/>
                    <a:lstStyle/>
                    <a:p>
                      <a:r>
                        <a:rPr lang="en-US" sz="3200" smtClean="0"/>
                        <a:t>Application</a:t>
                      </a:r>
                      <a:endParaRPr lang="en-US" sz="3200"/>
                    </a:p>
                  </a:txBody>
                  <a:tcPr anchor="ctr"/>
                </a:tc>
                <a:tc>
                  <a:txBody>
                    <a:bodyPr/>
                    <a:lstStyle/>
                    <a:p>
                      <a:r>
                        <a:rPr lang="en-US" sz="3200" smtClean="0"/>
                        <a:t>PostScript</a:t>
                      </a:r>
                      <a:endParaRPr lang="en-US" sz="3200"/>
                    </a:p>
                  </a:txBody>
                  <a:tcPr anchor="ctr"/>
                </a:tc>
                <a:tc>
                  <a:txBody>
                    <a:bodyPr/>
                    <a:lstStyle/>
                    <a:p>
                      <a:r>
                        <a:rPr lang="en-US" sz="3200" smtClean="0"/>
                        <a:t>Adobe PostScript</a:t>
                      </a:r>
                      <a:endParaRPr lang="en-US" sz="3200"/>
                    </a:p>
                  </a:txBody>
                  <a:tcPr anchor="ctr"/>
                </a:tc>
                <a:extLst>
                  <a:ext uri="{0D108BD9-81ED-4DB2-BD59-A6C34878D82A}">
                    <a16:rowId xmlns:a16="http://schemas.microsoft.com/office/drawing/2014/main" val="4197730435"/>
                  </a:ext>
                </a:extLst>
              </a:tr>
              <a:tr h="370840">
                <a:tc vMerge="1">
                  <a:txBody>
                    <a:bodyPr/>
                    <a:lstStyle/>
                    <a:p>
                      <a:endParaRPr lang="en-US" sz="3200"/>
                    </a:p>
                  </a:txBody>
                  <a:tcPr/>
                </a:tc>
                <a:tc>
                  <a:txBody>
                    <a:bodyPr/>
                    <a:lstStyle/>
                    <a:p>
                      <a:r>
                        <a:rPr lang="en-US" sz="3200" smtClean="0"/>
                        <a:t>Octet-stream</a:t>
                      </a:r>
                      <a:endParaRPr lang="en-US" sz="3200"/>
                    </a:p>
                  </a:txBody>
                  <a:tcPr anchor="ctr"/>
                </a:tc>
                <a:tc>
                  <a:txBody>
                    <a:bodyPr/>
                    <a:lstStyle/>
                    <a:p>
                      <a:r>
                        <a:rPr lang="en-US" sz="3200" smtClean="0"/>
                        <a:t>General binary data</a:t>
                      </a:r>
                      <a:endParaRPr lang="en-US" sz="3200"/>
                    </a:p>
                  </a:txBody>
                  <a:tcPr anchor="ctr"/>
                </a:tc>
                <a:extLst>
                  <a:ext uri="{0D108BD9-81ED-4DB2-BD59-A6C34878D82A}">
                    <a16:rowId xmlns:a16="http://schemas.microsoft.com/office/drawing/2014/main" val="1254055140"/>
                  </a:ext>
                </a:extLst>
              </a:tr>
            </a:tbl>
          </a:graphicData>
        </a:graphic>
      </p:graphicFrame>
      <p:sp>
        <p:nvSpPr>
          <p:cNvPr id="2" name="Title 1"/>
          <p:cNvSpPr>
            <a:spLocks noGrp="1"/>
          </p:cNvSpPr>
          <p:nvPr>
            <p:ph type="title"/>
          </p:nvPr>
        </p:nvSpPr>
        <p:spPr/>
        <p:txBody>
          <a:bodyPr/>
          <a:lstStyle/>
          <a:p>
            <a:r>
              <a:rPr lang="en-US" smtClean="0"/>
              <a:t>MIME Content-Types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3988258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826087588"/>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49</a:t>
            </a:fld>
            <a:endParaRPr lang="ru-RU" dirty="0"/>
          </a:p>
        </p:txBody>
      </p:sp>
    </p:spTree>
    <p:extLst>
      <p:ext uri="{BB962C8B-B14F-4D97-AF65-F5344CB8AC3E}">
        <p14:creationId xmlns:p14="http://schemas.microsoft.com/office/powerpoint/2010/main" val="356850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Phân  mức an toàn trong TCP/IP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sp>
        <p:nvSpPr>
          <p:cNvPr id="6" name="Rounded Rectangular Callout 5"/>
          <p:cNvSpPr/>
          <p:nvPr/>
        </p:nvSpPr>
        <p:spPr>
          <a:xfrm>
            <a:off x="838200" y="5278968"/>
            <a:ext cx="7467600" cy="1295400"/>
          </a:xfrm>
          <a:prstGeom prst="wedgeRoundRectCallout">
            <a:avLst>
              <a:gd name="adj1" fmla="val 39087"/>
              <a:gd name="adj2" fmla="val -105939"/>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3200"/>
              <a:t>Đ</a:t>
            </a:r>
            <a:r>
              <a:rPr lang="en-US" sz="3200" smtClean="0"/>
              <a:t>ảm </a:t>
            </a:r>
            <a:r>
              <a:rPr lang="en-US" sz="3200"/>
              <a:t>bảo an toàn cho kết nối giữa hai thiết bị trong cùng một mạng (cục bộ)</a:t>
            </a:r>
          </a:p>
        </p:txBody>
      </p:sp>
      <p:pic>
        <p:nvPicPr>
          <p:cNvPr id="7" name="Picture 6"/>
          <p:cNvPicPr>
            <a:picLocks noChangeAspect="1"/>
          </p:cNvPicPr>
          <p:nvPr/>
        </p:nvPicPr>
        <p:blipFill>
          <a:blip r:embed="rId3"/>
          <a:stretch>
            <a:fillRect/>
          </a:stretch>
        </p:blipFill>
        <p:spPr>
          <a:xfrm>
            <a:off x="152400" y="760056"/>
            <a:ext cx="8839200" cy="3811944"/>
          </a:xfrm>
          <a:prstGeom prst="rect">
            <a:avLst/>
          </a:prstGeom>
        </p:spPr>
      </p:pic>
    </p:spTree>
    <p:extLst>
      <p:ext uri="{BB962C8B-B14F-4D97-AF65-F5344CB8AC3E}">
        <p14:creationId xmlns:p14="http://schemas.microsoft.com/office/powerpoint/2010/main" val="4029449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a:t>Từ qu</a:t>
            </a:r>
            <a:r>
              <a:rPr lang="vi-VN" b="1"/>
              <a:t>a</a:t>
            </a:r>
            <a:r>
              <a:rPr lang="en-US" b="1"/>
              <a:t>n điểm của server</a:t>
            </a:r>
          </a:p>
          <a:p>
            <a:r>
              <a:rPr lang="en-US"/>
              <a:t>Khả năng mạo danh người gửi</a:t>
            </a:r>
            <a:endParaRPr lang="vi-VN"/>
          </a:p>
          <a:p>
            <a:r>
              <a:rPr lang="vi-VN"/>
              <a:t>Khả năng mạo danh server gửi</a:t>
            </a:r>
            <a:endParaRPr lang="en-US"/>
          </a:p>
          <a:p>
            <a:pPr>
              <a:spcBef>
                <a:spcPts val="1800"/>
              </a:spcBef>
              <a:buFont typeface="Wingdings" panose="05000000000000000000" pitchFamily="2" charset="2"/>
              <a:buChar char="q"/>
            </a:pPr>
            <a:r>
              <a:rPr lang="en-US" b="1"/>
              <a:t>Từ quan điểm của người dùng</a:t>
            </a:r>
          </a:p>
          <a:p>
            <a:r>
              <a:rPr lang="en-US"/>
              <a:t>Khả năng mạo danh người gửi</a:t>
            </a:r>
          </a:p>
          <a:p>
            <a:r>
              <a:rPr lang="en-US"/>
              <a:t>Thư có thể bị đọc/sửa trên đường truyền</a:t>
            </a:r>
          </a:p>
          <a:p>
            <a:r>
              <a:rPr lang="en-US"/>
              <a:t>Thư có thể bị đọc/sửa trên máy chủ</a:t>
            </a:r>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dirty="0"/>
          </a:p>
        </p:txBody>
      </p:sp>
    </p:spTree>
    <p:extLst>
      <p:ext uri="{BB962C8B-B14F-4D97-AF65-F5344CB8AC3E}">
        <p14:creationId xmlns:p14="http://schemas.microsoft.com/office/powerpoint/2010/main" val="3201393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a:t>Từ qu</a:t>
            </a:r>
            <a:r>
              <a:rPr lang="vi-VN" b="1"/>
              <a:t>a</a:t>
            </a:r>
            <a:r>
              <a:rPr lang="en-US" b="1"/>
              <a:t>n điểm của server</a:t>
            </a:r>
          </a:p>
          <a:p>
            <a:r>
              <a:rPr lang="en-US"/>
              <a:t>Khả năng mạo danh người gửi</a:t>
            </a:r>
            <a:endParaRPr lang="vi-VN"/>
          </a:p>
          <a:p>
            <a:r>
              <a:rPr lang="vi-VN"/>
              <a:t>Khả năng mạo danh server gửi</a:t>
            </a:r>
            <a:endParaRPr lang="en-US"/>
          </a:p>
          <a:p>
            <a:pPr>
              <a:spcBef>
                <a:spcPts val="1800"/>
              </a:spcBef>
              <a:buFont typeface="Wingdings" panose="05000000000000000000" pitchFamily="2" charset="2"/>
              <a:buChar char="q"/>
            </a:pPr>
            <a:r>
              <a:rPr lang="en-US" b="1"/>
              <a:t>Từ quan điểm của người dùng</a:t>
            </a:r>
          </a:p>
          <a:p>
            <a:r>
              <a:rPr lang="en-US"/>
              <a:t>Khả năng mạo danh người gửi</a:t>
            </a:r>
          </a:p>
          <a:p>
            <a:r>
              <a:rPr lang="en-US"/>
              <a:t>Thư có thể bị đọc/sửa trên đường truyền</a:t>
            </a:r>
          </a:p>
          <a:p>
            <a:r>
              <a:rPr lang="en-US"/>
              <a:t>Thư có thể bị đọc/sửa trên máy chủ</a:t>
            </a:r>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dirty="0"/>
          </a:p>
        </p:txBody>
      </p:sp>
      <p:sp>
        <p:nvSpPr>
          <p:cNvPr id="38" name="Rounded Rectangular Callout 37"/>
          <p:cNvSpPr/>
          <p:nvPr/>
        </p:nvSpPr>
        <p:spPr>
          <a:xfrm>
            <a:off x="609600" y="3124200"/>
            <a:ext cx="7086600" cy="1752600"/>
          </a:xfrm>
          <a:prstGeom prst="wedgeRoundRectCallout">
            <a:avLst>
              <a:gd name="adj1" fmla="val -24428"/>
              <a:gd name="adj2" fmla="val -8521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800" b="1">
                <a:solidFill>
                  <a:srgbClr val="FF0000"/>
                </a:solidFill>
              </a:rPr>
              <a:t>fakeuser</a:t>
            </a:r>
            <a:r>
              <a:rPr lang="vi-VN" sz="2800"/>
              <a:t>@truedomain.com</a:t>
            </a:r>
          </a:p>
          <a:p>
            <a:pPr algn="ctr"/>
            <a:r>
              <a:rPr lang="vi-VN" sz="2800"/>
              <a:t>Người dùng trong truedomain.com mạo danh người khác trong </a:t>
            </a:r>
            <a:r>
              <a:rPr lang="vi-VN" sz="2800" smtClean="0"/>
              <a:t>domain để gửi thư</a:t>
            </a:r>
          </a:p>
          <a:p>
            <a:pPr algn="ctr"/>
            <a:r>
              <a:rPr lang="vi-VN" sz="2800" smtClean="0">
                <a:solidFill>
                  <a:srgbClr val="0000FF"/>
                </a:solidFill>
                <a:sym typeface="Wingdings" panose="05000000000000000000" pitchFamily="2" charset="2"/>
              </a:rPr>
              <a:t> cần xác thực người dùng</a:t>
            </a:r>
            <a:endParaRPr lang="en-US" sz="2800">
              <a:solidFill>
                <a:srgbClr val="0000FF"/>
              </a:solidFill>
            </a:endParaRPr>
          </a:p>
        </p:txBody>
      </p:sp>
    </p:spTree>
    <p:extLst>
      <p:ext uri="{BB962C8B-B14F-4D97-AF65-F5344CB8AC3E}">
        <p14:creationId xmlns:p14="http://schemas.microsoft.com/office/powerpoint/2010/main" val="2809846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a:t>Từ qu</a:t>
            </a:r>
            <a:r>
              <a:rPr lang="vi-VN" b="1"/>
              <a:t>a</a:t>
            </a:r>
            <a:r>
              <a:rPr lang="en-US" b="1"/>
              <a:t>n điểm của server</a:t>
            </a:r>
          </a:p>
          <a:p>
            <a:r>
              <a:rPr lang="en-US"/>
              <a:t>Khả năng mạo danh người gửi</a:t>
            </a:r>
            <a:endParaRPr lang="vi-VN"/>
          </a:p>
          <a:p>
            <a:r>
              <a:rPr lang="vi-VN"/>
              <a:t>Khả năng mạo danh server gửi</a:t>
            </a:r>
            <a:endParaRPr lang="en-US"/>
          </a:p>
          <a:p>
            <a:pPr>
              <a:spcBef>
                <a:spcPts val="1800"/>
              </a:spcBef>
              <a:buFont typeface="Wingdings" panose="05000000000000000000" pitchFamily="2" charset="2"/>
              <a:buChar char="q"/>
            </a:pPr>
            <a:r>
              <a:rPr lang="en-US" b="1"/>
              <a:t>Từ quan điểm của người dùng</a:t>
            </a:r>
          </a:p>
          <a:p>
            <a:r>
              <a:rPr lang="en-US"/>
              <a:t>Khả năng mạo danh người gửi</a:t>
            </a:r>
          </a:p>
          <a:p>
            <a:r>
              <a:rPr lang="en-US"/>
              <a:t>Thư có thể bị đọc/sửa trên đường truyền</a:t>
            </a:r>
          </a:p>
          <a:p>
            <a:r>
              <a:rPr lang="en-US"/>
              <a:t>Thư có thể bị đọc/sửa trên máy chủ</a:t>
            </a:r>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dirty="0"/>
          </a:p>
        </p:txBody>
      </p:sp>
      <p:sp>
        <p:nvSpPr>
          <p:cNvPr id="7" name="Rounded Rectangular Callout 6"/>
          <p:cNvSpPr/>
          <p:nvPr/>
        </p:nvSpPr>
        <p:spPr>
          <a:xfrm>
            <a:off x="457200" y="4114800"/>
            <a:ext cx="7924800" cy="2590800"/>
          </a:xfrm>
          <a:prstGeom prst="wedgeRoundRectCallout">
            <a:avLst>
              <a:gd name="adj1" fmla="val -24428"/>
              <a:gd name="adj2" fmla="val -8521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800" smtClean="0"/>
              <a:t>anyuser@</a:t>
            </a:r>
            <a:r>
              <a:rPr lang="vi-VN" sz="2800" b="1" smtClean="0">
                <a:solidFill>
                  <a:srgbClr val="FF0000"/>
                </a:solidFill>
              </a:rPr>
              <a:t>fakedomain.com</a:t>
            </a:r>
          </a:p>
          <a:p>
            <a:pPr algn="ctr"/>
            <a:r>
              <a:rPr lang="vi-VN" sz="2800"/>
              <a:t>Một mail server có thể được thiết lập nhằm mục đích phát tán thư rác. Nó đóng vai trò là một submission server và gửi đi các email mạo danh một/một số domain uy tín nào </a:t>
            </a:r>
            <a:r>
              <a:rPr lang="vi-VN" sz="2800" smtClean="0"/>
              <a:t>đó</a:t>
            </a:r>
          </a:p>
          <a:p>
            <a:pPr algn="ctr"/>
            <a:r>
              <a:rPr lang="vi-VN" sz="2800" smtClean="0">
                <a:solidFill>
                  <a:srgbClr val="0000FF"/>
                </a:solidFill>
                <a:sym typeface="Wingdings" panose="05000000000000000000" pitchFamily="2" charset="2"/>
              </a:rPr>
              <a:t> cần xác thực submission server</a:t>
            </a:r>
            <a:endParaRPr lang="en-US" sz="2800">
              <a:solidFill>
                <a:srgbClr val="0000FF"/>
              </a:solidFill>
            </a:endParaRPr>
          </a:p>
        </p:txBody>
      </p:sp>
    </p:spTree>
    <p:extLst>
      <p:ext uri="{BB962C8B-B14F-4D97-AF65-F5344CB8AC3E}">
        <p14:creationId xmlns:p14="http://schemas.microsoft.com/office/powerpoint/2010/main" val="3069944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a:t>Từ qu</a:t>
            </a:r>
            <a:r>
              <a:rPr lang="vi-VN" b="1"/>
              <a:t>a</a:t>
            </a:r>
            <a:r>
              <a:rPr lang="en-US" b="1"/>
              <a:t>n điểm của server</a:t>
            </a:r>
          </a:p>
          <a:p>
            <a:r>
              <a:rPr lang="en-US"/>
              <a:t>Khả năng mạo danh người gửi</a:t>
            </a:r>
            <a:endParaRPr lang="vi-VN"/>
          </a:p>
          <a:p>
            <a:r>
              <a:rPr lang="vi-VN"/>
              <a:t>Khả năng mạo danh server gửi</a:t>
            </a:r>
            <a:endParaRPr lang="en-US"/>
          </a:p>
          <a:p>
            <a:pPr>
              <a:spcBef>
                <a:spcPts val="1800"/>
              </a:spcBef>
              <a:buFont typeface="Wingdings" panose="05000000000000000000" pitchFamily="2" charset="2"/>
              <a:buChar char="q"/>
            </a:pPr>
            <a:r>
              <a:rPr lang="en-US" b="1"/>
              <a:t>Từ quan điểm của người dùng</a:t>
            </a:r>
          </a:p>
          <a:p>
            <a:r>
              <a:rPr lang="en-US"/>
              <a:t>Khả năng mạo danh người gửi</a:t>
            </a:r>
          </a:p>
          <a:p>
            <a:r>
              <a:rPr lang="en-US"/>
              <a:t>Thư có thể bị đọc/sửa trên đường truyền</a:t>
            </a:r>
          </a:p>
          <a:p>
            <a:r>
              <a:rPr lang="en-US"/>
              <a:t>Thư có thể bị đọc/sửa trên máy chủ</a:t>
            </a:r>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dirty="0"/>
          </a:p>
        </p:txBody>
      </p:sp>
      <p:sp>
        <p:nvSpPr>
          <p:cNvPr id="7" name="Rounded Rectangular Callout 6"/>
          <p:cNvSpPr/>
          <p:nvPr/>
        </p:nvSpPr>
        <p:spPr>
          <a:xfrm>
            <a:off x="913420" y="1587140"/>
            <a:ext cx="7924800" cy="1874416"/>
          </a:xfrm>
          <a:prstGeom prst="wedgeRoundRectCallout">
            <a:avLst>
              <a:gd name="adj1" fmla="val -31021"/>
              <a:gd name="adj2" fmla="val 9627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800" b="1" smtClean="0">
                <a:solidFill>
                  <a:srgbClr val="FF0000"/>
                </a:solidFill>
              </a:rPr>
              <a:t>anyuser</a:t>
            </a:r>
            <a:r>
              <a:rPr lang="vi-VN" sz="2800" smtClean="0"/>
              <a:t>@</a:t>
            </a:r>
            <a:r>
              <a:rPr lang="vi-VN" sz="2800" b="1" smtClean="0">
                <a:solidFill>
                  <a:srgbClr val="FF0000"/>
                </a:solidFill>
              </a:rPr>
              <a:t>anydomain.com</a:t>
            </a:r>
          </a:p>
          <a:p>
            <a:pPr algn="ctr"/>
            <a:r>
              <a:rPr lang="vi-VN" sz="2800" smtClean="0"/>
              <a:t>Ai đó sử dụng server tùy ý để giả mạo người khác gửi thư đến địa chỉ bất kỳ</a:t>
            </a:r>
          </a:p>
          <a:p>
            <a:pPr algn="ctr"/>
            <a:r>
              <a:rPr lang="vi-VN" sz="2800" smtClean="0">
                <a:sym typeface="Wingdings" panose="05000000000000000000" pitchFamily="2" charset="2"/>
              </a:rPr>
              <a:t> cần xác thực nguồn gốc thông điệp</a:t>
            </a:r>
            <a:endParaRPr lang="en-US" sz="2800"/>
          </a:p>
        </p:txBody>
      </p:sp>
    </p:spTree>
    <p:extLst>
      <p:ext uri="{BB962C8B-B14F-4D97-AF65-F5344CB8AC3E}">
        <p14:creationId xmlns:p14="http://schemas.microsoft.com/office/powerpoint/2010/main" val="3579377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a:t>Từ qu</a:t>
            </a:r>
            <a:r>
              <a:rPr lang="vi-VN" b="1"/>
              <a:t>a</a:t>
            </a:r>
            <a:r>
              <a:rPr lang="en-US" b="1"/>
              <a:t>n điểm của server</a:t>
            </a:r>
          </a:p>
          <a:p>
            <a:r>
              <a:rPr lang="en-US"/>
              <a:t>Khả năng mạo danh người gửi</a:t>
            </a:r>
            <a:endParaRPr lang="vi-VN"/>
          </a:p>
          <a:p>
            <a:r>
              <a:rPr lang="vi-VN"/>
              <a:t>Khả năng mạo danh server gửi</a:t>
            </a:r>
            <a:endParaRPr lang="en-US"/>
          </a:p>
          <a:p>
            <a:pPr>
              <a:spcBef>
                <a:spcPts val="1800"/>
              </a:spcBef>
              <a:buFont typeface="Wingdings" panose="05000000000000000000" pitchFamily="2" charset="2"/>
              <a:buChar char="q"/>
            </a:pPr>
            <a:r>
              <a:rPr lang="en-US" b="1"/>
              <a:t>Từ quan điểm của người dùng</a:t>
            </a:r>
          </a:p>
          <a:p>
            <a:r>
              <a:rPr lang="en-US"/>
              <a:t>Khả năng mạo danh người gửi</a:t>
            </a:r>
          </a:p>
          <a:p>
            <a:r>
              <a:rPr lang="en-US"/>
              <a:t>Thư có thể bị đọc/sửa trên đường truyền</a:t>
            </a:r>
          </a:p>
          <a:p>
            <a:r>
              <a:rPr lang="en-US"/>
              <a:t>Thư có thể bị đọc/sửa trên máy chủ</a:t>
            </a:r>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54</a:t>
            </a:fld>
            <a:endParaRPr lang="ru-RU" dirty="0"/>
          </a:p>
        </p:txBody>
      </p:sp>
      <p:sp>
        <p:nvSpPr>
          <p:cNvPr id="7" name="Rounded Rectangular Callout 6"/>
          <p:cNvSpPr/>
          <p:nvPr/>
        </p:nvSpPr>
        <p:spPr>
          <a:xfrm>
            <a:off x="913420" y="1587140"/>
            <a:ext cx="7924800" cy="1874416"/>
          </a:xfrm>
          <a:prstGeom prst="wedgeRoundRectCallout">
            <a:avLst>
              <a:gd name="adj1" fmla="val -32434"/>
              <a:gd name="adj2" fmla="val 13709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800" smtClean="0">
                <a:solidFill>
                  <a:srgbClr val="0000FF"/>
                </a:solidFill>
              </a:rPr>
              <a:t>Cần đảm bảo bí mật, xác thực thông điệp giữa người gửi với mail server, giữa các mail server với nhau, giữa mail server với người nhận</a:t>
            </a:r>
            <a:endParaRPr lang="en-US" sz="2800">
              <a:solidFill>
                <a:srgbClr val="0000FF"/>
              </a:solidFill>
            </a:endParaRPr>
          </a:p>
        </p:txBody>
      </p:sp>
    </p:spTree>
    <p:extLst>
      <p:ext uri="{BB962C8B-B14F-4D97-AF65-F5344CB8AC3E}">
        <p14:creationId xmlns:p14="http://schemas.microsoft.com/office/powerpoint/2010/main" val="1281808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a:t>Từ qu</a:t>
            </a:r>
            <a:r>
              <a:rPr lang="vi-VN" b="1"/>
              <a:t>a</a:t>
            </a:r>
            <a:r>
              <a:rPr lang="en-US" b="1"/>
              <a:t>n điểm của server</a:t>
            </a:r>
          </a:p>
          <a:p>
            <a:r>
              <a:rPr lang="en-US"/>
              <a:t>Khả năng mạo danh người gửi</a:t>
            </a:r>
            <a:endParaRPr lang="vi-VN"/>
          </a:p>
          <a:p>
            <a:r>
              <a:rPr lang="vi-VN"/>
              <a:t>Khả năng mạo danh server gửi</a:t>
            </a:r>
            <a:endParaRPr lang="en-US"/>
          </a:p>
          <a:p>
            <a:pPr>
              <a:spcBef>
                <a:spcPts val="1800"/>
              </a:spcBef>
              <a:buFont typeface="Wingdings" panose="05000000000000000000" pitchFamily="2" charset="2"/>
              <a:buChar char="q"/>
            </a:pPr>
            <a:r>
              <a:rPr lang="en-US" b="1"/>
              <a:t>Từ quan điểm của người dùng</a:t>
            </a:r>
          </a:p>
          <a:p>
            <a:r>
              <a:rPr lang="en-US"/>
              <a:t>Khả năng mạo danh người gửi</a:t>
            </a:r>
          </a:p>
          <a:p>
            <a:r>
              <a:rPr lang="en-US"/>
              <a:t>Thư có thể bị đọc/sửa trên đường truyền</a:t>
            </a:r>
          </a:p>
          <a:p>
            <a:r>
              <a:rPr lang="en-US"/>
              <a:t>Thư có thể bị đọc/sửa trên máy chủ</a:t>
            </a:r>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dirty="0"/>
          </a:p>
        </p:txBody>
      </p:sp>
      <p:sp>
        <p:nvSpPr>
          <p:cNvPr id="7" name="Rounded Rectangular Callout 6"/>
          <p:cNvSpPr/>
          <p:nvPr/>
        </p:nvSpPr>
        <p:spPr>
          <a:xfrm>
            <a:off x="913420" y="1981200"/>
            <a:ext cx="6477980" cy="1480356"/>
          </a:xfrm>
          <a:prstGeom prst="wedgeRoundRectCallout">
            <a:avLst>
              <a:gd name="adj1" fmla="val -27825"/>
              <a:gd name="adj2" fmla="val 20264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800" smtClean="0">
                <a:solidFill>
                  <a:srgbClr val="0000FF"/>
                </a:solidFill>
              </a:rPr>
              <a:t>Cần đảm bảo bí mật, xác thực thông điệp giữa người gửi và người nhận</a:t>
            </a:r>
            <a:endParaRPr lang="en-US" sz="2800">
              <a:solidFill>
                <a:srgbClr val="0000FF"/>
              </a:solidFill>
            </a:endParaRPr>
          </a:p>
        </p:txBody>
      </p:sp>
    </p:spTree>
    <p:extLst>
      <p:ext uri="{BB962C8B-B14F-4D97-AF65-F5344CB8AC3E}">
        <p14:creationId xmlns:p14="http://schemas.microsoft.com/office/powerpoint/2010/main" val="1105250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smtClean="0"/>
              <a:t>Từ qu</a:t>
            </a:r>
            <a:r>
              <a:rPr lang="vi-VN" b="1" smtClean="0"/>
              <a:t>a</a:t>
            </a:r>
            <a:r>
              <a:rPr lang="en-US" b="1" smtClean="0"/>
              <a:t>n điểm của server</a:t>
            </a:r>
          </a:p>
          <a:p>
            <a:r>
              <a:rPr lang="en-US"/>
              <a:t>Khả năng mạo danh người </a:t>
            </a:r>
            <a:r>
              <a:rPr lang="en-US" smtClean="0"/>
              <a:t>gửi</a:t>
            </a:r>
            <a:endParaRPr lang="vi-VN" smtClean="0"/>
          </a:p>
          <a:p>
            <a:r>
              <a:rPr lang="vi-VN" smtClean="0"/>
              <a:t>Khả năng mạo danh server gửi</a:t>
            </a:r>
            <a:endParaRPr lang="en-US"/>
          </a:p>
          <a:p>
            <a:pPr>
              <a:spcBef>
                <a:spcPts val="1800"/>
              </a:spcBef>
              <a:buFont typeface="Wingdings" panose="05000000000000000000" pitchFamily="2" charset="2"/>
              <a:buChar char="q"/>
            </a:pPr>
            <a:r>
              <a:rPr lang="en-US" b="1" smtClean="0"/>
              <a:t>Từ quan điểm của người dùng</a:t>
            </a:r>
          </a:p>
          <a:p>
            <a:r>
              <a:rPr lang="en-US" smtClean="0"/>
              <a:t>Khả năng mạo danh người gửi</a:t>
            </a:r>
          </a:p>
          <a:p>
            <a:r>
              <a:rPr lang="en-US" smtClean="0"/>
              <a:t>Thư có thể bị đọc/sửa trên đường truyền</a:t>
            </a:r>
          </a:p>
          <a:p>
            <a:r>
              <a:rPr lang="en-US" smtClean="0"/>
              <a:t>Thư có thể bị đọc/sửa trên máy chủ</a:t>
            </a:r>
            <a:endParaRPr lang="en-US"/>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56</a:t>
            </a:fld>
            <a:endParaRPr lang="ru-RU" dirty="0"/>
          </a:p>
        </p:txBody>
      </p:sp>
      <p:sp>
        <p:nvSpPr>
          <p:cNvPr id="5" name="Rounded Rectangle 4"/>
          <p:cNvSpPr/>
          <p:nvPr/>
        </p:nvSpPr>
        <p:spPr>
          <a:xfrm>
            <a:off x="1104900" y="2705100"/>
            <a:ext cx="6934200" cy="2133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smtClean="0"/>
              <a:t>Lưu ý: ở đây chỉ xét những vấn đề an toàn liên quan trực tiếp đến giao thức thư, không xem xét an toàn ứng dụng thư: lỗ hổng phần mềm, phát tán mã độc</a:t>
            </a:r>
            <a:endParaRPr lang="en-US" sz="2800"/>
          </a:p>
        </p:txBody>
      </p:sp>
    </p:spTree>
    <p:extLst>
      <p:ext uri="{BB962C8B-B14F-4D97-AF65-F5344CB8AC3E}">
        <p14:creationId xmlns:p14="http://schemas.microsoft.com/office/powerpoint/2010/main" val="1306209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a:bodyPr>
          <a:lstStyle/>
          <a:p>
            <a:pPr>
              <a:buFont typeface="Wingdings" panose="05000000000000000000" pitchFamily="2" charset="2"/>
              <a:buChar char="§"/>
            </a:pPr>
            <a:r>
              <a:rPr lang="vi-VN" sz="2400" smtClean="0"/>
              <a:t>RFC 1939 (1996): POP </a:t>
            </a:r>
            <a:r>
              <a:rPr lang="vi-VN" sz="2400"/>
              <a:t>- Version </a:t>
            </a:r>
            <a:r>
              <a:rPr lang="vi-VN" sz="2400" smtClean="0"/>
              <a:t>3</a:t>
            </a:r>
          </a:p>
          <a:p>
            <a:pPr>
              <a:buFont typeface="Wingdings" panose="05000000000000000000" pitchFamily="2" charset="2"/>
              <a:buChar char="§"/>
            </a:pPr>
            <a:r>
              <a:rPr lang="vi-VN" sz="2400" smtClean="0"/>
              <a:t>RFC 5321 (2008): SMTP</a:t>
            </a:r>
          </a:p>
          <a:p>
            <a:pPr>
              <a:buFont typeface="Wingdings" panose="05000000000000000000" pitchFamily="2" charset="2"/>
              <a:buChar char="§"/>
            </a:pPr>
            <a:r>
              <a:rPr lang="vi-VN" sz="2400" smtClean="0"/>
              <a:t>RFC 3501 (2003): IMAP - Version 4</a:t>
            </a:r>
            <a:endParaRPr lang="vi-VN" sz="2400"/>
          </a:p>
          <a:p>
            <a:pPr>
              <a:buFont typeface="Wingdings" panose="05000000000000000000" pitchFamily="2" charset="2"/>
              <a:buChar char="§"/>
            </a:pPr>
            <a:r>
              <a:rPr lang="vi-VN" sz="2400"/>
              <a:t>RFC </a:t>
            </a:r>
            <a:r>
              <a:rPr lang="vi-VN" sz="2400" smtClean="0"/>
              <a:t>2449 (1998) </a:t>
            </a:r>
            <a:r>
              <a:rPr lang="vi-VN" sz="2400"/>
              <a:t>POP3 Extension Mechanism</a:t>
            </a:r>
          </a:p>
          <a:p>
            <a:pPr>
              <a:buFont typeface="Wingdings" panose="05000000000000000000" pitchFamily="2" charset="2"/>
              <a:buChar char="§"/>
            </a:pPr>
            <a:r>
              <a:rPr lang="vi-VN" sz="2400"/>
              <a:t>RFC 5034 (2007): SASL for POP3</a:t>
            </a:r>
          </a:p>
          <a:p>
            <a:pPr>
              <a:buFont typeface="Wingdings" panose="05000000000000000000" pitchFamily="2" charset="2"/>
              <a:buChar char="§"/>
            </a:pPr>
            <a:r>
              <a:rPr lang="vi-VN" sz="2400" smtClean="0"/>
              <a:t>RFC </a:t>
            </a:r>
            <a:r>
              <a:rPr lang="vi-VN" sz="2400"/>
              <a:t>2595 (1999): </a:t>
            </a:r>
            <a:r>
              <a:rPr lang="en-US" sz="2400" smtClean="0"/>
              <a:t>TLS </a:t>
            </a:r>
            <a:r>
              <a:rPr lang="vi-VN" sz="2400" smtClean="0"/>
              <a:t>for</a:t>
            </a:r>
            <a:r>
              <a:rPr lang="en-US" sz="2400" smtClean="0"/>
              <a:t> </a:t>
            </a:r>
            <a:r>
              <a:rPr lang="en-US" sz="2400"/>
              <a:t>IMAP, POP3 and </a:t>
            </a:r>
            <a:r>
              <a:rPr lang="en-US" sz="2400" smtClean="0"/>
              <a:t>ACAP</a:t>
            </a:r>
            <a:endParaRPr lang="vi-VN" sz="2400" smtClean="0"/>
          </a:p>
          <a:p>
            <a:pPr>
              <a:buFont typeface="Wingdings" panose="05000000000000000000" pitchFamily="2" charset="2"/>
              <a:buChar char="§"/>
            </a:pPr>
            <a:r>
              <a:rPr lang="vi-VN" sz="2400"/>
              <a:t>RFC 4954 (2007): SMTP Service Extension for Authentication</a:t>
            </a:r>
          </a:p>
          <a:p>
            <a:pPr>
              <a:buFont typeface="Wingdings" panose="05000000000000000000" pitchFamily="2" charset="2"/>
              <a:buChar char="§"/>
            </a:pPr>
            <a:r>
              <a:rPr lang="vi-VN" sz="2400" smtClean="0"/>
              <a:t>RFC 3207 (2002): SMTP over TLS</a:t>
            </a:r>
            <a:endParaRPr lang="vi-VN" sz="2400"/>
          </a:p>
          <a:p>
            <a:pPr>
              <a:buFont typeface="Wingdings" panose="05000000000000000000" pitchFamily="2" charset="2"/>
              <a:buChar char="§"/>
            </a:pPr>
            <a:r>
              <a:rPr lang="vi-VN" sz="2400" smtClean="0"/>
              <a:t>RFC 8314 (2018): </a:t>
            </a:r>
            <a:r>
              <a:rPr lang="en-US" sz="2400" smtClean="0"/>
              <a:t>Cleartext </a:t>
            </a:r>
            <a:r>
              <a:rPr lang="en-US" sz="2400"/>
              <a:t>Considered Obsolete: Use of </a:t>
            </a:r>
            <a:r>
              <a:rPr lang="en-US" sz="2400" smtClean="0"/>
              <a:t>TLS</a:t>
            </a:r>
            <a:r>
              <a:rPr lang="vi-VN" sz="2400" smtClean="0"/>
              <a:t> </a:t>
            </a:r>
            <a:r>
              <a:rPr lang="en-US" sz="2400" smtClean="0"/>
              <a:t>for </a:t>
            </a:r>
            <a:r>
              <a:rPr lang="en-US" sz="2400"/>
              <a:t>Email Submission and </a:t>
            </a:r>
            <a:r>
              <a:rPr lang="en-US" sz="2400" smtClean="0"/>
              <a:t>Access</a:t>
            </a:r>
            <a:endParaRPr lang="en-US" sz="2800"/>
          </a:p>
        </p:txBody>
      </p:sp>
      <p:sp>
        <p:nvSpPr>
          <p:cNvPr id="3" name="Title 2"/>
          <p:cNvSpPr>
            <a:spLocks noGrp="1"/>
          </p:cNvSpPr>
          <p:nvPr>
            <p:ph type="title"/>
          </p:nvPr>
        </p:nvSpPr>
        <p:spPr/>
        <p:txBody>
          <a:bodyPr/>
          <a:lstStyle/>
          <a:p>
            <a:r>
              <a:rPr lang="vi-VN" smtClean="0"/>
              <a:t>A</a:t>
            </a:r>
            <a:r>
              <a:rPr lang="en-US" smtClean="0"/>
              <a:t>n </a:t>
            </a:r>
            <a:r>
              <a:rPr lang="en-US"/>
              <a:t>toàn </a:t>
            </a:r>
            <a:r>
              <a:rPr lang="vi-VN" smtClean="0"/>
              <a:t>thư điện tử: RFC liên quan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57</a:t>
            </a:fld>
            <a:endParaRPr lang="ru-RU" dirty="0"/>
          </a:p>
        </p:txBody>
      </p:sp>
    </p:spTree>
    <p:extLst>
      <p:ext uri="{BB962C8B-B14F-4D97-AF65-F5344CB8AC3E}">
        <p14:creationId xmlns:p14="http://schemas.microsoft.com/office/powerpoint/2010/main" val="2492020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vi-VN" smtClean="0"/>
              <a:t>Xác thực người dùng (người nhận):</a:t>
            </a:r>
          </a:p>
          <a:p>
            <a:pPr lvl="1"/>
            <a:r>
              <a:rPr lang="vi-VN" smtClean="0"/>
              <a:t>có từ đầu: các verb </a:t>
            </a:r>
            <a:r>
              <a:rPr lang="vi-VN" smtClean="0">
                <a:solidFill>
                  <a:srgbClr val="FF00FF"/>
                </a:solidFill>
              </a:rPr>
              <a:t>USER</a:t>
            </a:r>
            <a:r>
              <a:rPr lang="vi-VN" smtClean="0"/>
              <a:t> + </a:t>
            </a:r>
            <a:r>
              <a:rPr lang="vi-VN" smtClean="0">
                <a:solidFill>
                  <a:srgbClr val="FF00FF"/>
                </a:solidFill>
              </a:rPr>
              <a:t>PASS</a:t>
            </a:r>
          </a:p>
          <a:p>
            <a:pPr lvl="1"/>
            <a:r>
              <a:rPr lang="vi-VN" smtClean="0"/>
              <a:t>và được cập nhật thêm: </a:t>
            </a:r>
            <a:r>
              <a:rPr lang="vi-VN" smtClean="0">
                <a:solidFill>
                  <a:srgbClr val="FF00FF"/>
                </a:solidFill>
              </a:rPr>
              <a:t>APOP</a:t>
            </a:r>
            <a:r>
              <a:rPr lang="vi-VN" smtClean="0"/>
              <a:t>,</a:t>
            </a:r>
          </a:p>
          <a:p>
            <a:pPr lvl="1"/>
            <a:r>
              <a:rPr lang="vi-VN" smtClean="0">
                <a:solidFill>
                  <a:srgbClr val="FF00FF"/>
                </a:solidFill>
              </a:rPr>
              <a:t>AUTH</a:t>
            </a:r>
            <a:r>
              <a:rPr lang="vi-VN" smtClean="0"/>
              <a:t>: chỉ định phương thức SASL</a:t>
            </a:r>
          </a:p>
          <a:p>
            <a:r>
              <a:rPr lang="vi-VN" smtClean="0"/>
              <a:t>Xác thực 2 chiều, đảm bảo bí mật, xác thực thông điệp trên đường truyền</a:t>
            </a:r>
          </a:p>
          <a:p>
            <a:pPr lvl="1"/>
            <a:r>
              <a:rPr lang="vi-VN" smtClean="0"/>
              <a:t>RFC 2595</a:t>
            </a:r>
          </a:p>
          <a:p>
            <a:pPr lvl="1"/>
            <a:r>
              <a:rPr lang="vi-VN" smtClean="0"/>
              <a:t>Verb </a:t>
            </a:r>
            <a:r>
              <a:rPr lang="vi-VN" smtClean="0">
                <a:solidFill>
                  <a:srgbClr val="FF00FF"/>
                </a:solidFill>
              </a:rPr>
              <a:t>STLS</a:t>
            </a:r>
            <a:r>
              <a:rPr lang="vi-VN" smtClean="0"/>
              <a:t> để triển khai TLS trong POP3</a:t>
            </a:r>
          </a:p>
          <a:p>
            <a:r>
              <a:rPr lang="vi-VN"/>
              <a:t>Xem thêm mục "</a:t>
            </a:r>
            <a:r>
              <a:rPr lang="vi-VN" smtClean="0"/>
              <a:t>13. Security Considerations" trong RFC 1939</a:t>
            </a:r>
            <a:endParaRPr lang="en-US"/>
          </a:p>
        </p:txBody>
      </p:sp>
      <p:sp>
        <p:nvSpPr>
          <p:cNvPr id="3" name="Title 2"/>
          <p:cNvSpPr>
            <a:spLocks noGrp="1"/>
          </p:cNvSpPr>
          <p:nvPr>
            <p:ph type="title"/>
          </p:nvPr>
        </p:nvSpPr>
        <p:spPr/>
        <p:txBody>
          <a:bodyPr/>
          <a:lstStyle/>
          <a:p>
            <a:r>
              <a:rPr lang="vi-VN" smtClean="0"/>
              <a:t>A</a:t>
            </a:r>
            <a:r>
              <a:rPr lang="en-US" smtClean="0"/>
              <a:t>n toàn trong POP3</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58</a:t>
            </a:fld>
            <a:endParaRPr lang="ru-RU" dirty="0"/>
          </a:p>
        </p:txBody>
      </p:sp>
    </p:spTree>
    <p:extLst>
      <p:ext uri="{BB962C8B-B14F-4D97-AF65-F5344CB8AC3E}">
        <p14:creationId xmlns:p14="http://schemas.microsoft.com/office/powerpoint/2010/main" val="23148064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lstStyle/>
          <a:p>
            <a:r>
              <a:rPr lang="en-US" smtClean="0"/>
              <a:t>S</a:t>
            </a:r>
            <a:r>
              <a:rPr lang="en-US"/>
              <a:t>: +OK POP3 server ready &lt;1896.697170952@dbc.mtview.ca.us&gt; </a:t>
            </a:r>
            <a:endParaRPr lang="en-US" smtClean="0"/>
          </a:p>
          <a:p>
            <a:r>
              <a:rPr lang="en-US" smtClean="0"/>
              <a:t>C</a:t>
            </a:r>
            <a:r>
              <a:rPr lang="en-US"/>
              <a:t>: APOP mrose c4c9334bac560ecc979e58001b3e22fb </a:t>
            </a:r>
            <a:endParaRPr lang="en-US" smtClean="0"/>
          </a:p>
          <a:p>
            <a:r>
              <a:rPr lang="en-US" smtClean="0"/>
              <a:t>S</a:t>
            </a:r>
            <a:r>
              <a:rPr lang="en-US"/>
              <a:t>: +OK maildrop has 1 message (369 octets) </a:t>
            </a:r>
            <a:endParaRPr lang="en-US" smtClean="0"/>
          </a:p>
          <a:p>
            <a:endParaRPr lang="en-US"/>
          </a:p>
          <a:p>
            <a:r>
              <a:rPr lang="vi-VN" smtClean="0"/>
              <a:t>##User:		mrose</a:t>
            </a:r>
          </a:p>
          <a:p>
            <a:r>
              <a:rPr lang="en-US" smtClean="0"/>
              <a:t>##Pass:		tanstaaf</a:t>
            </a:r>
          </a:p>
          <a:p>
            <a:r>
              <a:rPr lang="en-US" smtClean="0"/>
              <a:t>##MD5</a:t>
            </a:r>
            <a:r>
              <a:rPr lang="vi-VN" smtClean="0"/>
              <a:t> in</a:t>
            </a:r>
            <a:r>
              <a:rPr lang="en-US" smtClean="0"/>
              <a:t>:	&lt;1896.697170952@dbc.mtview.ca.us&gt;tanstaaf</a:t>
            </a:r>
          </a:p>
          <a:p>
            <a:r>
              <a:rPr lang="en-US" smtClean="0"/>
              <a:t>##MD5 out:	c4c9334bac560ecc979e58001b3e22fb</a:t>
            </a:r>
            <a:endParaRPr lang="en-US"/>
          </a:p>
        </p:txBody>
      </p:sp>
      <p:sp>
        <p:nvSpPr>
          <p:cNvPr id="5" name="Title 4"/>
          <p:cNvSpPr>
            <a:spLocks noGrp="1"/>
          </p:cNvSpPr>
          <p:nvPr>
            <p:ph type="title"/>
          </p:nvPr>
        </p:nvSpPr>
        <p:spPr/>
        <p:txBody>
          <a:bodyPr/>
          <a:lstStyle/>
          <a:p>
            <a:r>
              <a:rPr lang="en-US"/>
              <a:t>Xác thực trong </a:t>
            </a:r>
            <a:r>
              <a:rPr lang="en-US" smtClean="0"/>
              <a:t>POP3: APOP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dirty="0"/>
          </a:p>
        </p:txBody>
      </p:sp>
    </p:spTree>
    <p:extLst>
      <p:ext uri="{BB962C8B-B14F-4D97-AF65-F5344CB8AC3E}">
        <p14:creationId xmlns:p14="http://schemas.microsoft.com/office/powerpoint/2010/main" val="17120410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Phân  mức an toàn trong TCP/IP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
        <p:nvSpPr>
          <p:cNvPr id="6" name="Rounded Rectangle 5"/>
          <p:cNvSpPr/>
          <p:nvPr/>
        </p:nvSpPr>
        <p:spPr>
          <a:xfrm>
            <a:off x="838200" y="5278968"/>
            <a:ext cx="7467600" cy="12954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vi-VN" sz="3200" smtClean="0"/>
              <a:t>Dù đảm </a:t>
            </a:r>
            <a:r>
              <a:rPr lang="vi-VN" sz="3200"/>
              <a:t>bảo an toàn ở mức nào thì </a:t>
            </a:r>
            <a:r>
              <a:rPr lang="vi-VN" sz="3200" smtClean="0"/>
              <a:t/>
            </a:r>
            <a:br>
              <a:rPr lang="vi-VN" sz="3200" smtClean="0"/>
            </a:br>
            <a:r>
              <a:rPr lang="vi-VN" sz="3200" smtClean="0"/>
              <a:t>"Xác thực" </a:t>
            </a:r>
            <a:r>
              <a:rPr lang="vi-VN" sz="3200"/>
              <a:t>là </a:t>
            </a:r>
            <a:r>
              <a:rPr lang="vi-VN" sz="3200" smtClean="0"/>
              <a:t>thành </a:t>
            </a:r>
            <a:r>
              <a:rPr lang="vi-VN" sz="3200"/>
              <a:t>tố không thể thiếu.</a:t>
            </a:r>
          </a:p>
        </p:txBody>
      </p:sp>
      <p:pic>
        <p:nvPicPr>
          <p:cNvPr id="8" name="Picture 7"/>
          <p:cNvPicPr>
            <a:picLocks noChangeAspect="1"/>
          </p:cNvPicPr>
          <p:nvPr/>
        </p:nvPicPr>
        <p:blipFill>
          <a:blip r:embed="rId3"/>
          <a:stretch>
            <a:fillRect/>
          </a:stretch>
        </p:blipFill>
        <p:spPr>
          <a:xfrm>
            <a:off x="152400" y="760056"/>
            <a:ext cx="8839200" cy="3811944"/>
          </a:xfrm>
          <a:prstGeom prst="rect">
            <a:avLst/>
          </a:prstGeom>
        </p:spPr>
      </p:pic>
      <p:sp>
        <p:nvSpPr>
          <p:cNvPr id="7" name="Oval 6"/>
          <p:cNvSpPr/>
          <p:nvPr/>
        </p:nvSpPr>
        <p:spPr>
          <a:xfrm>
            <a:off x="0" y="838200"/>
            <a:ext cx="2362200" cy="418639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899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smtClean="0"/>
              <a:t>Xác thực người dùng (người nhận):</a:t>
            </a:r>
          </a:p>
          <a:p>
            <a:pPr lvl="1"/>
            <a:r>
              <a:rPr lang="vi-VN" smtClean="0">
                <a:solidFill>
                  <a:srgbClr val="FF00FF"/>
                </a:solidFill>
              </a:rPr>
              <a:t>LOGIN</a:t>
            </a:r>
            <a:r>
              <a:rPr lang="vi-VN" smtClean="0"/>
              <a:t>: truyền user/pass dạng rõ</a:t>
            </a:r>
          </a:p>
          <a:p>
            <a:pPr lvl="1"/>
            <a:r>
              <a:rPr lang="vi-VN" smtClean="0">
                <a:solidFill>
                  <a:srgbClr val="FF00FF"/>
                </a:solidFill>
              </a:rPr>
              <a:t>AUTHENTICATE</a:t>
            </a:r>
            <a:r>
              <a:rPr lang="vi-VN" smtClean="0"/>
              <a:t>: chỉ định phương thức SASL</a:t>
            </a:r>
          </a:p>
          <a:p>
            <a:r>
              <a:rPr lang="vi-VN" smtClean="0"/>
              <a:t>Xác thực 2 chiều, đảm bảo bí mật, xác thực thông điệp trên đường truyền</a:t>
            </a:r>
          </a:p>
          <a:p>
            <a:pPr lvl="1"/>
            <a:r>
              <a:rPr lang="vi-VN" smtClean="0"/>
              <a:t>RFC 2595</a:t>
            </a:r>
          </a:p>
          <a:p>
            <a:pPr lvl="1"/>
            <a:r>
              <a:rPr lang="vi-VN" smtClean="0"/>
              <a:t>Verb </a:t>
            </a:r>
            <a:r>
              <a:rPr lang="vi-VN">
                <a:solidFill>
                  <a:srgbClr val="FF00FF"/>
                </a:solidFill>
              </a:rPr>
              <a:t>STARTTLS </a:t>
            </a:r>
            <a:r>
              <a:rPr lang="vi-VN" smtClean="0"/>
              <a:t>để triển khai TLS trong IMAP</a:t>
            </a:r>
          </a:p>
          <a:p>
            <a:r>
              <a:rPr lang="vi-VN"/>
              <a:t>Xem thêm mục "</a:t>
            </a:r>
            <a:r>
              <a:rPr lang="vi-VN" smtClean="0"/>
              <a:t>11. Security </a:t>
            </a:r>
            <a:r>
              <a:rPr lang="vi-VN"/>
              <a:t>Considerations</a:t>
            </a:r>
            <a:r>
              <a:rPr lang="vi-VN" smtClean="0"/>
              <a:t>" trong RFC 3501</a:t>
            </a:r>
            <a:endParaRPr lang="en-US"/>
          </a:p>
        </p:txBody>
      </p:sp>
      <p:sp>
        <p:nvSpPr>
          <p:cNvPr id="3" name="Title 2"/>
          <p:cNvSpPr>
            <a:spLocks noGrp="1"/>
          </p:cNvSpPr>
          <p:nvPr>
            <p:ph type="title"/>
          </p:nvPr>
        </p:nvSpPr>
        <p:spPr/>
        <p:txBody>
          <a:bodyPr/>
          <a:lstStyle/>
          <a:p>
            <a:r>
              <a:rPr lang="vi-VN" smtClean="0"/>
              <a:t>A</a:t>
            </a:r>
            <a:r>
              <a:rPr lang="en-US" smtClean="0"/>
              <a:t>n toàn trong </a:t>
            </a:r>
            <a:r>
              <a:rPr lang="vi-VN" smtClean="0"/>
              <a:t>IMAP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60</a:t>
            </a:fld>
            <a:endParaRPr lang="ru-RU" dirty="0"/>
          </a:p>
        </p:txBody>
      </p:sp>
    </p:spTree>
    <p:extLst>
      <p:ext uri="{BB962C8B-B14F-4D97-AF65-F5344CB8AC3E}">
        <p14:creationId xmlns:p14="http://schemas.microsoft.com/office/powerpoint/2010/main" val="15926374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vi-VN" smtClean="0"/>
              <a:t>Xác thực người gửi</a:t>
            </a:r>
          </a:p>
          <a:p>
            <a:pPr lvl="1"/>
            <a:r>
              <a:rPr lang="vi-VN" smtClean="0"/>
              <a:t>SMTP vốn dĩ không có cơ chế xác thực người gửi (người </a:t>
            </a:r>
            <a:r>
              <a:rPr lang="vi-VN"/>
              <a:t>dùng và server chuyển tiếp</a:t>
            </a:r>
            <a:r>
              <a:rPr lang="vi-VN" smtClean="0"/>
              <a:t>)</a:t>
            </a:r>
          </a:p>
          <a:p>
            <a:pPr lvl="1"/>
            <a:r>
              <a:rPr lang="vi-VN" smtClean="0"/>
              <a:t>Có thể áp dụng kỹ thuật "POP before SMTP"</a:t>
            </a:r>
          </a:p>
          <a:p>
            <a:pPr lvl="1"/>
            <a:r>
              <a:rPr lang="vi-VN" smtClean="0"/>
              <a:t>Hiện nay: </a:t>
            </a:r>
            <a:r>
              <a:rPr lang="vi-VN" smtClean="0">
                <a:solidFill>
                  <a:srgbClr val="FF00FF"/>
                </a:solidFill>
              </a:rPr>
              <a:t>AUTH</a:t>
            </a:r>
            <a:r>
              <a:rPr lang="vi-VN" smtClean="0"/>
              <a:t> để chỉ định phương thức SASL</a:t>
            </a:r>
            <a:endParaRPr lang="vi-VN"/>
          </a:p>
          <a:p>
            <a:r>
              <a:rPr lang="vi-VN"/>
              <a:t>Xác thực 2 chiều, đảm bảo bí mật, xác thực thông điệp trên đường </a:t>
            </a:r>
            <a:r>
              <a:rPr lang="vi-VN" smtClean="0"/>
              <a:t>truyền</a:t>
            </a:r>
          </a:p>
          <a:p>
            <a:pPr lvl="1"/>
            <a:r>
              <a:rPr lang="vi-VN" smtClean="0"/>
              <a:t>RFC 3207</a:t>
            </a:r>
          </a:p>
          <a:p>
            <a:pPr lvl="1"/>
            <a:r>
              <a:rPr lang="vi-VN"/>
              <a:t>Verb </a:t>
            </a:r>
            <a:r>
              <a:rPr lang="vi-VN" smtClean="0">
                <a:solidFill>
                  <a:srgbClr val="FF00FF"/>
                </a:solidFill>
              </a:rPr>
              <a:t>STARTTLS</a:t>
            </a:r>
            <a:r>
              <a:rPr lang="vi-VN" smtClean="0"/>
              <a:t> để triển khai TLS trong SMTP</a:t>
            </a:r>
          </a:p>
          <a:p>
            <a:pPr lvl="1"/>
            <a:r>
              <a:rPr lang="vi-VN" smtClean="0"/>
              <a:t>Dùng cổng 587 thay cho cổng 25</a:t>
            </a:r>
            <a:endParaRPr lang="vi-VN"/>
          </a:p>
          <a:p>
            <a:r>
              <a:rPr lang="vi-VN" smtClean="0"/>
              <a:t>Xem </a:t>
            </a:r>
            <a:r>
              <a:rPr lang="vi-VN"/>
              <a:t>thêm: </a:t>
            </a:r>
            <a:r>
              <a:rPr lang="vi-VN" smtClean="0"/>
              <a:t>mục "7. Security Considerations" trong RFC 5321</a:t>
            </a:r>
            <a:endParaRPr lang="vi-VN"/>
          </a:p>
          <a:p>
            <a:pPr lvl="1"/>
            <a:endParaRPr lang="en-US"/>
          </a:p>
        </p:txBody>
      </p:sp>
      <p:sp>
        <p:nvSpPr>
          <p:cNvPr id="3" name="Title 2"/>
          <p:cNvSpPr>
            <a:spLocks noGrp="1"/>
          </p:cNvSpPr>
          <p:nvPr>
            <p:ph type="title"/>
          </p:nvPr>
        </p:nvSpPr>
        <p:spPr/>
        <p:txBody>
          <a:bodyPr/>
          <a:lstStyle/>
          <a:p>
            <a:r>
              <a:rPr lang="vi-VN" smtClean="0"/>
              <a:t>An toàn trong SMTP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dirty="0"/>
          </a:p>
        </p:txBody>
      </p:sp>
    </p:spTree>
    <p:extLst>
      <p:ext uri="{BB962C8B-B14F-4D97-AF65-F5344CB8AC3E}">
        <p14:creationId xmlns:p14="http://schemas.microsoft.com/office/powerpoint/2010/main" val="16398419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vi-VN" smtClean="0"/>
              <a:t>SMTP cho phép điền bất kỳ địa chỉ nào vào trường "FROM"</a:t>
            </a:r>
          </a:p>
          <a:p>
            <a:r>
              <a:rPr lang="vi-VN" smtClean="0"/>
              <a:t>SPF = Sender Policy Framework</a:t>
            </a:r>
          </a:p>
          <a:p>
            <a:pPr lvl="1">
              <a:buFont typeface="Courier New" panose="02070309020205020404" pitchFamily="49" charset="0"/>
              <a:buChar char="o"/>
            </a:pPr>
            <a:r>
              <a:rPr lang="vi-VN" smtClean="0"/>
              <a:t>RFC 7208 (2014)</a:t>
            </a:r>
          </a:p>
          <a:p>
            <a:pPr lvl="1">
              <a:buFont typeface="Courier New" panose="02070309020205020404" pitchFamily="49" charset="0"/>
              <a:buChar char="o"/>
            </a:pPr>
            <a:r>
              <a:rPr lang="vi-VN" smtClean="0"/>
              <a:t>Áp dụng cho SMTP giữa các mail server</a:t>
            </a:r>
          </a:p>
          <a:p>
            <a:pPr lvl="1">
              <a:buFont typeface="Courier New" panose="02070309020205020404" pitchFamily="49" charset="0"/>
              <a:buChar char="o"/>
            </a:pPr>
            <a:r>
              <a:rPr lang="vi-VN" smtClean="0"/>
              <a:t>Chủ sở hữu domain quy định những máy (IP) nào được phép gửi thư với domain của mình (qua SPF Record trong cấu hình DNS)</a:t>
            </a:r>
          </a:p>
          <a:p>
            <a:pPr lvl="1">
              <a:buFont typeface="Courier New" panose="02070309020205020404" pitchFamily="49" charset="0"/>
              <a:buChar char="o"/>
            </a:pPr>
            <a:r>
              <a:rPr lang="vi-VN" smtClean="0"/>
              <a:t>Chỉ chống giả mạo domain, không chống được giả mạo định danh (nhưng giúp truy vết nhanh chóng)</a:t>
            </a:r>
          </a:p>
          <a:p>
            <a:pPr lvl="1"/>
            <a:endParaRPr lang="en-US"/>
          </a:p>
        </p:txBody>
      </p:sp>
      <p:sp>
        <p:nvSpPr>
          <p:cNvPr id="3" name="Title 2"/>
          <p:cNvSpPr>
            <a:spLocks noGrp="1"/>
          </p:cNvSpPr>
          <p:nvPr>
            <p:ph type="title"/>
          </p:nvPr>
        </p:nvSpPr>
        <p:spPr/>
        <p:txBody>
          <a:bodyPr/>
          <a:lstStyle/>
          <a:p>
            <a:r>
              <a:rPr lang="vi-VN" smtClean="0"/>
              <a:t>Chống mạo danh máy chủ gửi thư</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dirty="0"/>
          </a:p>
        </p:txBody>
      </p:sp>
    </p:spTree>
    <p:extLst>
      <p:ext uri="{BB962C8B-B14F-4D97-AF65-F5344CB8AC3E}">
        <p14:creationId xmlns:p14="http://schemas.microsoft.com/office/powerpoint/2010/main" val="21201523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mtClean="0"/>
              <a:t>RFC 4422: </a:t>
            </a:r>
            <a:r>
              <a:rPr lang="en-US"/>
              <a:t>Simple Authentication and Security Layer (SASL</a:t>
            </a:r>
            <a:r>
              <a:rPr lang="en-US" smtClean="0"/>
              <a:t>)</a:t>
            </a:r>
            <a:endParaRPr lang="vi-VN" smtClean="0"/>
          </a:p>
          <a:p>
            <a:r>
              <a:rPr lang="vi-VN" smtClean="0"/>
              <a:t>Cung cấp phương thức xác thực cho các giao thức Internet nhằm tách phần xác thực khỏi giao thức tầng ứng dụng.</a:t>
            </a:r>
          </a:p>
        </p:txBody>
      </p:sp>
      <p:sp>
        <p:nvSpPr>
          <p:cNvPr id="3" name="Title 2"/>
          <p:cNvSpPr>
            <a:spLocks noGrp="1"/>
          </p:cNvSpPr>
          <p:nvPr>
            <p:ph type="title"/>
          </p:nvPr>
        </p:nvSpPr>
        <p:spPr/>
        <p:txBody>
          <a:bodyPr/>
          <a:lstStyle/>
          <a:p>
            <a:r>
              <a:rPr lang="en-US"/>
              <a:t>Simple Authentication and</a:t>
            </a:r>
            <a:br>
              <a:rPr lang="en-US"/>
            </a:br>
            <a:r>
              <a:rPr lang="en-US" smtClean="0"/>
              <a:t>Security </a:t>
            </a:r>
            <a:r>
              <a:rPr lang="en-US"/>
              <a:t>Layer (SASL)</a:t>
            </a:r>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pic>
        <p:nvPicPr>
          <p:cNvPr id="6" name="Picture 5"/>
          <p:cNvPicPr>
            <a:picLocks noChangeAspect="1"/>
          </p:cNvPicPr>
          <p:nvPr/>
        </p:nvPicPr>
        <p:blipFill>
          <a:blip r:embed="rId3"/>
          <a:stretch>
            <a:fillRect/>
          </a:stretch>
        </p:blipFill>
        <p:spPr>
          <a:xfrm>
            <a:off x="1676400" y="4894569"/>
            <a:ext cx="5334000" cy="1651488"/>
          </a:xfrm>
          <a:prstGeom prst="rect">
            <a:avLst/>
          </a:prstGeom>
        </p:spPr>
      </p:pic>
    </p:spTree>
    <p:extLst>
      <p:ext uri="{BB962C8B-B14F-4D97-AF65-F5344CB8AC3E}">
        <p14:creationId xmlns:p14="http://schemas.microsoft.com/office/powerpoint/2010/main" val="17606566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vi-VN" sz="2800" smtClean="0"/>
              <a:t>Có rất nhiều: </a:t>
            </a:r>
            <a:r>
              <a:rPr lang="en-US" sz="2800" smtClean="0"/>
              <a:t>https</a:t>
            </a:r>
            <a:r>
              <a:rPr lang="en-US" sz="2800"/>
              <a:t>://www.iana.org/assignments/sasl-mechanisms/sasl-mechanisms.xhtml</a:t>
            </a:r>
          </a:p>
        </p:txBody>
      </p:sp>
      <p:sp>
        <p:nvSpPr>
          <p:cNvPr id="5" name="Title 4"/>
          <p:cNvSpPr>
            <a:spLocks noGrp="1"/>
          </p:cNvSpPr>
          <p:nvPr>
            <p:ph type="title"/>
          </p:nvPr>
        </p:nvSpPr>
        <p:spPr/>
        <p:txBody>
          <a:bodyPr/>
          <a:lstStyle/>
          <a:p>
            <a:r>
              <a:rPr lang="vi-VN" smtClean="0"/>
              <a:t>SASL Mechanisms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64</a:t>
            </a:fld>
            <a:endParaRPr lang="ru-RU" dirty="0"/>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154868" y="1828800"/>
            <a:ext cx="8836732" cy="4717256"/>
          </a:xfrm>
          <a:prstGeom prst="rect">
            <a:avLst/>
          </a:prstGeom>
        </p:spPr>
      </p:pic>
    </p:spTree>
    <p:extLst>
      <p:ext uri="{BB962C8B-B14F-4D97-AF65-F5344CB8AC3E}">
        <p14:creationId xmlns:p14="http://schemas.microsoft.com/office/powerpoint/2010/main" val="13035165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oAutofit/>
          </a:bodyPr>
          <a:lstStyle/>
          <a:p>
            <a:r>
              <a:rPr lang="en-US" sz="2800" smtClean="0">
                <a:solidFill>
                  <a:srgbClr val="C00000"/>
                </a:solidFill>
              </a:rPr>
              <a:t>S</a:t>
            </a:r>
            <a:r>
              <a:rPr lang="en-US" sz="2800">
                <a:solidFill>
                  <a:srgbClr val="C00000"/>
                </a:solidFill>
              </a:rPr>
              <a:t>: 220-smtp.example.com ESMTP Server</a:t>
            </a:r>
          </a:p>
          <a:p>
            <a:r>
              <a:rPr lang="en-US" sz="2800" smtClean="0">
                <a:solidFill>
                  <a:srgbClr val="C00000"/>
                </a:solidFill>
              </a:rPr>
              <a:t>C: </a:t>
            </a:r>
            <a:r>
              <a:rPr lang="en-US" sz="2800">
                <a:solidFill>
                  <a:srgbClr val="C00000"/>
                </a:solidFill>
              </a:rPr>
              <a:t>EHLO client.example.com</a:t>
            </a:r>
          </a:p>
          <a:p>
            <a:r>
              <a:rPr lang="en-US" sz="2800" smtClean="0">
                <a:solidFill>
                  <a:srgbClr val="C00000"/>
                </a:solidFill>
              </a:rPr>
              <a:t>S: </a:t>
            </a:r>
            <a:r>
              <a:rPr lang="en-US" sz="2800">
                <a:solidFill>
                  <a:srgbClr val="C00000"/>
                </a:solidFill>
              </a:rPr>
              <a:t>250-smtp.example.com Hello client.example.com</a:t>
            </a:r>
          </a:p>
          <a:p>
            <a:r>
              <a:rPr lang="en-US" sz="2800" smtClean="0">
                <a:solidFill>
                  <a:srgbClr val="C00000"/>
                </a:solidFill>
              </a:rPr>
              <a:t>S: </a:t>
            </a:r>
            <a:r>
              <a:rPr lang="en-US" sz="2800">
                <a:solidFill>
                  <a:srgbClr val="C00000"/>
                </a:solidFill>
              </a:rPr>
              <a:t>250-AUTH GSSAPI DIGEST-MD5</a:t>
            </a:r>
          </a:p>
          <a:p>
            <a:r>
              <a:rPr lang="en-US" sz="2800" smtClean="0">
                <a:solidFill>
                  <a:srgbClr val="C00000"/>
                </a:solidFill>
              </a:rPr>
              <a:t>S: </a:t>
            </a:r>
            <a:r>
              <a:rPr lang="en-US" sz="2800">
                <a:solidFill>
                  <a:srgbClr val="C00000"/>
                </a:solidFill>
              </a:rPr>
              <a:t>250-ENHANCEDSTATUSCODES</a:t>
            </a:r>
          </a:p>
          <a:p>
            <a:r>
              <a:rPr lang="en-US" sz="2800" smtClean="0">
                <a:solidFill>
                  <a:srgbClr val="C00000"/>
                </a:solidFill>
              </a:rPr>
              <a:t>S: </a:t>
            </a:r>
            <a:r>
              <a:rPr lang="en-US" sz="2800">
                <a:solidFill>
                  <a:srgbClr val="C00000"/>
                </a:solidFill>
              </a:rPr>
              <a:t>250 STARTTLS</a:t>
            </a:r>
          </a:p>
          <a:p>
            <a:r>
              <a:rPr lang="en-US" sz="2800" smtClean="0">
                <a:solidFill>
                  <a:srgbClr val="C00000"/>
                </a:solidFill>
              </a:rPr>
              <a:t>C: </a:t>
            </a:r>
            <a:r>
              <a:rPr lang="en-US" sz="2800">
                <a:solidFill>
                  <a:srgbClr val="C00000"/>
                </a:solidFill>
              </a:rPr>
              <a:t>STARTTLS</a:t>
            </a:r>
          </a:p>
          <a:p>
            <a:r>
              <a:rPr lang="en-US" sz="2800" smtClean="0">
                <a:solidFill>
                  <a:srgbClr val="C00000"/>
                </a:solidFill>
              </a:rPr>
              <a:t>S: </a:t>
            </a:r>
            <a:r>
              <a:rPr lang="en-US" sz="2800">
                <a:solidFill>
                  <a:srgbClr val="C00000"/>
                </a:solidFill>
              </a:rPr>
              <a:t>220 Ready to start TLS</a:t>
            </a:r>
          </a:p>
          <a:p>
            <a:r>
              <a:rPr lang="en-US" sz="2800" smtClean="0"/>
              <a:t>... </a:t>
            </a:r>
            <a:r>
              <a:rPr lang="en-US" sz="2800"/>
              <a:t>TLS </a:t>
            </a:r>
            <a:r>
              <a:rPr lang="en-US" sz="2800" smtClean="0"/>
              <a:t>negotiation, </a:t>
            </a:r>
            <a:r>
              <a:rPr lang="en-US" sz="2800"/>
              <a:t>further </a:t>
            </a:r>
            <a:r>
              <a:rPr lang="en-US" sz="2800" smtClean="0"/>
              <a:t>commands </a:t>
            </a:r>
            <a:r>
              <a:rPr lang="en-US" sz="2800"/>
              <a:t>protected by </a:t>
            </a:r>
            <a:r>
              <a:rPr lang="en-US" sz="2800" smtClean="0"/>
              <a:t>TL</a:t>
            </a:r>
            <a:r>
              <a:rPr lang="vi-VN" sz="2800" smtClean="0"/>
              <a:t>S</a:t>
            </a:r>
            <a:r>
              <a:rPr lang="en-US" sz="2800" smtClean="0"/>
              <a:t> </a:t>
            </a:r>
            <a:r>
              <a:rPr lang="en-US" sz="2800"/>
              <a:t>...</a:t>
            </a:r>
          </a:p>
          <a:p>
            <a:r>
              <a:rPr lang="en-US" sz="2800" smtClean="0">
                <a:solidFill>
                  <a:srgbClr val="00B050"/>
                </a:solidFill>
              </a:rPr>
              <a:t>C: </a:t>
            </a:r>
            <a:r>
              <a:rPr lang="en-US" sz="2800">
                <a:solidFill>
                  <a:srgbClr val="00B050"/>
                </a:solidFill>
              </a:rPr>
              <a:t>EHLO client.example.com</a:t>
            </a:r>
          </a:p>
          <a:p>
            <a:r>
              <a:rPr lang="en-US" sz="2800" smtClean="0">
                <a:solidFill>
                  <a:srgbClr val="00B050"/>
                </a:solidFill>
              </a:rPr>
              <a:t>S: </a:t>
            </a:r>
            <a:r>
              <a:rPr lang="en-US" sz="2800">
                <a:solidFill>
                  <a:srgbClr val="00B050"/>
                </a:solidFill>
              </a:rPr>
              <a:t>250-smtp.example.com Hello client.example.com</a:t>
            </a:r>
          </a:p>
          <a:p>
            <a:r>
              <a:rPr lang="en-US" sz="2800" smtClean="0">
                <a:solidFill>
                  <a:srgbClr val="00B050"/>
                </a:solidFill>
              </a:rPr>
              <a:t>S: </a:t>
            </a:r>
            <a:r>
              <a:rPr lang="en-US" sz="2800">
                <a:solidFill>
                  <a:srgbClr val="00B050"/>
                </a:solidFill>
              </a:rPr>
              <a:t>250 AUTH GSSAPI DIGEST-MD5 PLAIN</a:t>
            </a:r>
          </a:p>
          <a:p>
            <a:r>
              <a:rPr lang="en-US" sz="2800" smtClean="0">
                <a:solidFill>
                  <a:srgbClr val="00B050"/>
                </a:solidFill>
              </a:rPr>
              <a:t>C: </a:t>
            </a:r>
            <a:r>
              <a:rPr lang="en-US" sz="2800">
                <a:solidFill>
                  <a:srgbClr val="00B050"/>
                </a:solidFill>
              </a:rPr>
              <a:t>AUTH PLAIN dGVzdAB0ZXN0ADEyMzQ=</a:t>
            </a:r>
          </a:p>
          <a:p>
            <a:r>
              <a:rPr lang="en-US" sz="2800" smtClean="0">
                <a:solidFill>
                  <a:srgbClr val="00B050"/>
                </a:solidFill>
              </a:rPr>
              <a:t>S: </a:t>
            </a:r>
            <a:r>
              <a:rPr lang="en-US" sz="2800">
                <a:solidFill>
                  <a:srgbClr val="00B050"/>
                </a:solidFill>
              </a:rPr>
              <a:t>235 2.7.0 Authentication successful</a:t>
            </a:r>
          </a:p>
        </p:txBody>
      </p:sp>
      <p:sp>
        <p:nvSpPr>
          <p:cNvPr id="7" name="Title 6"/>
          <p:cNvSpPr>
            <a:spLocks noGrp="1"/>
          </p:cNvSpPr>
          <p:nvPr>
            <p:ph type="title"/>
          </p:nvPr>
        </p:nvSpPr>
        <p:spPr/>
        <p:txBody>
          <a:bodyPr/>
          <a:lstStyle/>
          <a:p>
            <a:r>
              <a:rPr lang="vi-VN" smtClean="0"/>
              <a:t>Ví dụ về STARTTLS và 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spTree>
    <p:extLst>
      <p:ext uri="{BB962C8B-B14F-4D97-AF65-F5344CB8AC3E}">
        <p14:creationId xmlns:p14="http://schemas.microsoft.com/office/powerpoint/2010/main" val="7314284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oAutofit/>
          </a:bodyPr>
          <a:lstStyle/>
          <a:p>
            <a:r>
              <a:rPr lang="en-US" sz="2800" smtClean="0">
                <a:solidFill>
                  <a:srgbClr val="C00000"/>
                </a:solidFill>
              </a:rPr>
              <a:t>S</a:t>
            </a:r>
            <a:r>
              <a:rPr lang="en-US" sz="2800">
                <a:solidFill>
                  <a:srgbClr val="C00000"/>
                </a:solidFill>
              </a:rPr>
              <a:t>: 220-smtp.example.com ESMTP Server</a:t>
            </a:r>
          </a:p>
          <a:p>
            <a:r>
              <a:rPr lang="en-US" sz="2800" smtClean="0">
                <a:solidFill>
                  <a:srgbClr val="C00000"/>
                </a:solidFill>
              </a:rPr>
              <a:t>C: </a:t>
            </a:r>
            <a:r>
              <a:rPr lang="en-US" sz="2800">
                <a:solidFill>
                  <a:srgbClr val="C00000"/>
                </a:solidFill>
              </a:rPr>
              <a:t>EHLO client.example.com</a:t>
            </a:r>
          </a:p>
          <a:p>
            <a:r>
              <a:rPr lang="en-US" sz="2800" smtClean="0">
                <a:solidFill>
                  <a:srgbClr val="C00000"/>
                </a:solidFill>
              </a:rPr>
              <a:t>S: </a:t>
            </a:r>
            <a:r>
              <a:rPr lang="en-US" sz="2800">
                <a:solidFill>
                  <a:srgbClr val="C00000"/>
                </a:solidFill>
              </a:rPr>
              <a:t>250-smtp.example.com Hello client.example.com</a:t>
            </a:r>
          </a:p>
          <a:p>
            <a:r>
              <a:rPr lang="en-US" sz="2800" smtClean="0">
                <a:solidFill>
                  <a:srgbClr val="C00000"/>
                </a:solidFill>
              </a:rPr>
              <a:t>S: </a:t>
            </a:r>
            <a:r>
              <a:rPr lang="en-US" sz="2800">
                <a:solidFill>
                  <a:srgbClr val="C00000"/>
                </a:solidFill>
              </a:rPr>
              <a:t>250-AUTH GSSAPI DIGEST-MD5</a:t>
            </a:r>
          </a:p>
          <a:p>
            <a:r>
              <a:rPr lang="en-US" sz="2800" smtClean="0">
                <a:solidFill>
                  <a:srgbClr val="C00000"/>
                </a:solidFill>
              </a:rPr>
              <a:t>S: </a:t>
            </a:r>
            <a:r>
              <a:rPr lang="en-US" sz="2800">
                <a:solidFill>
                  <a:srgbClr val="C00000"/>
                </a:solidFill>
              </a:rPr>
              <a:t>250-ENHANCEDSTATUSCODES</a:t>
            </a:r>
          </a:p>
          <a:p>
            <a:r>
              <a:rPr lang="en-US" sz="2800" smtClean="0">
                <a:solidFill>
                  <a:srgbClr val="C00000"/>
                </a:solidFill>
              </a:rPr>
              <a:t>S: </a:t>
            </a:r>
            <a:r>
              <a:rPr lang="en-US" sz="2800">
                <a:solidFill>
                  <a:srgbClr val="C00000"/>
                </a:solidFill>
              </a:rPr>
              <a:t>250 STARTTLS</a:t>
            </a:r>
          </a:p>
          <a:p>
            <a:r>
              <a:rPr lang="en-US" sz="2800" smtClean="0">
                <a:solidFill>
                  <a:srgbClr val="C00000"/>
                </a:solidFill>
              </a:rPr>
              <a:t>C: </a:t>
            </a:r>
            <a:r>
              <a:rPr lang="en-US" sz="2800">
                <a:solidFill>
                  <a:srgbClr val="C00000"/>
                </a:solidFill>
              </a:rPr>
              <a:t>STARTTLS</a:t>
            </a:r>
          </a:p>
          <a:p>
            <a:r>
              <a:rPr lang="en-US" sz="2800" smtClean="0">
                <a:solidFill>
                  <a:srgbClr val="C00000"/>
                </a:solidFill>
              </a:rPr>
              <a:t>S: </a:t>
            </a:r>
            <a:r>
              <a:rPr lang="en-US" sz="2800">
                <a:solidFill>
                  <a:srgbClr val="C00000"/>
                </a:solidFill>
              </a:rPr>
              <a:t>220 Ready to start TLS</a:t>
            </a:r>
          </a:p>
          <a:p>
            <a:r>
              <a:rPr lang="en-US" sz="2800" smtClean="0"/>
              <a:t>... </a:t>
            </a:r>
            <a:r>
              <a:rPr lang="en-US" sz="2800"/>
              <a:t>TLS </a:t>
            </a:r>
            <a:r>
              <a:rPr lang="en-US" sz="2800" smtClean="0"/>
              <a:t>negotiation, </a:t>
            </a:r>
            <a:r>
              <a:rPr lang="en-US" sz="2800"/>
              <a:t>further </a:t>
            </a:r>
            <a:r>
              <a:rPr lang="en-US" sz="2800" smtClean="0"/>
              <a:t>commands </a:t>
            </a:r>
            <a:r>
              <a:rPr lang="en-US" sz="2800"/>
              <a:t>protected by </a:t>
            </a:r>
            <a:r>
              <a:rPr lang="en-US" sz="2800" smtClean="0"/>
              <a:t>TL</a:t>
            </a:r>
            <a:r>
              <a:rPr lang="vi-VN" sz="2800" smtClean="0"/>
              <a:t>S</a:t>
            </a:r>
            <a:r>
              <a:rPr lang="en-US" sz="2800" smtClean="0"/>
              <a:t> </a:t>
            </a:r>
            <a:r>
              <a:rPr lang="en-US" sz="2800"/>
              <a:t>...</a:t>
            </a:r>
          </a:p>
          <a:p>
            <a:r>
              <a:rPr lang="en-US" sz="2800" smtClean="0">
                <a:solidFill>
                  <a:srgbClr val="00B050"/>
                </a:solidFill>
              </a:rPr>
              <a:t>C: </a:t>
            </a:r>
            <a:r>
              <a:rPr lang="en-US" sz="2800">
                <a:solidFill>
                  <a:srgbClr val="00B050"/>
                </a:solidFill>
              </a:rPr>
              <a:t>EHLO client.example.com</a:t>
            </a:r>
          </a:p>
          <a:p>
            <a:r>
              <a:rPr lang="en-US" sz="2800" smtClean="0">
                <a:solidFill>
                  <a:srgbClr val="00B050"/>
                </a:solidFill>
              </a:rPr>
              <a:t>S: </a:t>
            </a:r>
            <a:r>
              <a:rPr lang="en-US" sz="2800">
                <a:solidFill>
                  <a:srgbClr val="00B050"/>
                </a:solidFill>
              </a:rPr>
              <a:t>250-smtp.example.com Hello client.example.com</a:t>
            </a:r>
          </a:p>
          <a:p>
            <a:r>
              <a:rPr lang="en-US" sz="2800" smtClean="0">
                <a:solidFill>
                  <a:srgbClr val="00B050"/>
                </a:solidFill>
              </a:rPr>
              <a:t>S: </a:t>
            </a:r>
            <a:r>
              <a:rPr lang="en-US" sz="2800">
                <a:solidFill>
                  <a:srgbClr val="00B050"/>
                </a:solidFill>
              </a:rPr>
              <a:t>250 AUTH GSSAPI DIGEST-MD5 PLAIN</a:t>
            </a:r>
          </a:p>
          <a:p>
            <a:r>
              <a:rPr lang="en-US" sz="2800" smtClean="0">
                <a:solidFill>
                  <a:srgbClr val="00B050"/>
                </a:solidFill>
              </a:rPr>
              <a:t>C: </a:t>
            </a:r>
            <a:r>
              <a:rPr lang="en-US" sz="2800">
                <a:solidFill>
                  <a:srgbClr val="00B050"/>
                </a:solidFill>
              </a:rPr>
              <a:t>AUTH PLAIN dGVzdAB0ZXN0ADEyMzQ=</a:t>
            </a:r>
          </a:p>
          <a:p>
            <a:r>
              <a:rPr lang="en-US" sz="2800" smtClean="0">
                <a:solidFill>
                  <a:srgbClr val="00B050"/>
                </a:solidFill>
              </a:rPr>
              <a:t>S: </a:t>
            </a:r>
            <a:r>
              <a:rPr lang="en-US" sz="2800">
                <a:solidFill>
                  <a:srgbClr val="00B050"/>
                </a:solidFill>
              </a:rPr>
              <a:t>235 2.7.0 Authentication successful</a:t>
            </a:r>
          </a:p>
        </p:txBody>
      </p:sp>
      <p:sp>
        <p:nvSpPr>
          <p:cNvPr id="7" name="Title 6"/>
          <p:cNvSpPr>
            <a:spLocks noGrp="1"/>
          </p:cNvSpPr>
          <p:nvPr>
            <p:ph type="title"/>
          </p:nvPr>
        </p:nvSpPr>
        <p:spPr/>
        <p:txBody>
          <a:bodyPr/>
          <a:lstStyle/>
          <a:p>
            <a:r>
              <a:rPr lang="vi-VN" smtClean="0"/>
              <a:t>Ví dụ về STARTTLS và 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sp>
        <p:nvSpPr>
          <p:cNvPr id="2" name="Rounded Rectangle 1"/>
          <p:cNvSpPr/>
          <p:nvPr/>
        </p:nvSpPr>
        <p:spPr>
          <a:xfrm>
            <a:off x="0" y="3276600"/>
            <a:ext cx="1981200" cy="4572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ounded Rectangle 5"/>
          <p:cNvSpPr/>
          <p:nvPr/>
        </p:nvSpPr>
        <p:spPr>
          <a:xfrm>
            <a:off x="0" y="5867400"/>
            <a:ext cx="6096000" cy="4572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ounded Rectangular Callout 2"/>
          <p:cNvSpPr/>
          <p:nvPr/>
        </p:nvSpPr>
        <p:spPr>
          <a:xfrm>
            <a:off x="4648201" y="886284"/>
            <a:ext cx="4349522" cy="863436"/>
          </a:xfrm>
          <a:prstGeom prst="wedgeRoundRectCallout">
            <a:avLst>
              <a:gd name="adj1" fmla="val -41126"/>
              <a:gd name="adj2" fmla="val 786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t>Chưa có TLS thì Server không cho phép AUTH PLAIN</a:t>
            </a:r>
            <a:endParaRPr lang="en-US" sz="2400"/>
          </a:p>
        </p:txBody>
      </p:sp>
      <p:sp>
        <p:nvSpPr>
          <p:cNvPr id="9" name="Rounded Rectangle 8"/>
          <p:cNvSpPr/>
          <p:nvPr/>
        </p:nvSpPr>
        <p:spPr>
          <a:xfrm>
            <a:off x="0" y="1981200"/>
            <a:ext cx="5029200" cy="4572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ounded Rectangular Callout 11"/>
          <p:cNvSpPr/>
          <p:nvPr/>
        </p:nvSpPr>
        <p:spPr>
          <a:xfrm>
            <a:off x="2667000" y="2557632"/>
            <a:ext cx="2742220" cy="523535"/>
          </a:xfrm>
          <a:prstGeom prst="wedgeRoundRectCallout">
            <a:avLst>
              <a:gd name="adj1" fmla="val -72505"/>
              <a:gd name="adj2" fmla="val 1254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t>Triển khai TLS</a:t>
            </a:r>
            <a:endParaRPr lang="en-US" sz="2400"/>
          </a:p>
        </p:txBody>
      </p:sp>
      <p:sp>
        <p:nvSpPr>
          <p:cNvPr id="13" name="Rounded Rectangular Callout 12"/>
          <p:cNvSpPr/>
          <p:nvPr/>
        </p:nvSpPr>
        <p:spPr>
          <a:xfrm>
            <a:off x="2360263" y="3794351"/>
            <a:ext cx="3888137" cy="863436"/>
          </a:xfrm>
          <a:prstGeom prst="wedgeRoundRectCallout">
            <a:avLst>
              <a:gd name="adj1" fmla="val -35376"/>
              <a:gd name="adj2" fmla="val 1289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t>Sau thiết lập TLS thì được phép chọn AUTH PLAIN</a:t>
            </a:r>
            <a:endParaRPr lang="en-US" sz="2400"/>
          </a:p>
        </p:txBody>
      </p:sp>
      <p:sp>
        <p:nvSpPr>
          <p:cNvPr id="14" name="Rounded Rectangle 13"/>
          <p:cNvSpPr/>
          <p:nvPr/>
        </p:nvSpPr>
        <p:spPr>
          <a:xfrm>
            <a:off x="0" y="5410200"/>
            <a:ext cx="6096000" cy="4572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ounded Rectangular Callout 14"/>
          <p:cNvSpPr/>
          <p:nvPr/>
        </p:nvSpPr>
        <p:spPr>
          <a:xfrm>
            <a:off x="6248400" y="4597482"/>
            <a:ext cx="2749323" cy="1269918"/>
          </a:xfrm>
          <a:prstGeom prst="wedgeRoundRectCallout">
            <a:avLst>
              <a:gd name="adj1" fmla="val -53979"/>
              <a:gd name="adj2" fmla="val 703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t>Xác thực bằng AUTH PLAIN</a:t>
            </a:r>
          </a:p>
          <a:p>
            <a:pPr algn="ctr"/>
            <a:r>
              <a:rPr lang="vi-VN" sz="2400" smtClean="0"/>
              <a:t>(test, test1234)</a:t>
            </a:r>
            <a:endParaRPr lang="en-US" sz="2400"/>
          </a:p>
        </p:txBody>
      </p:sp>
    </p:spTree>
    <p:extLst>
      <p:ext uri="{BB962C8B-B14F-4D97-AF65-F5344CB8AC3E}">
        <p14:creationId xmlns:p14="http://schemas.microsoft.com/office/powerpoint/2010/main" val="2684476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1000"/>
                                        <p:tgtEl>
                                          <p:spTgt spid="2"/>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1000"/>
                                        <p:tgtEl>
                                          <p:spTgt spid="14"/>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heel(1)">
                                      <p:cBhvr>
                                        <p:cTn id="34" dur="1000"/>
                                        <p:tgtEl>
                                          <p:spTgt spid="6"/>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9" grpId="0" animBg="1"/>
      <p:bldP spid="12" grpId="0" animBg="1"/>
      <p:bldP spid="13" grpId="0" animBg="1"/>
      <p:bldP spid="14" grpId="0" animBg="1"/>
      <p:bldP spid="1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So sánh 2 cách sử dụng TLS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194883564"/>
              </p:ext>
            </p:extLst>
          </p:nvPr>
        </p:nvGraphicFramePr>
        <p:xfrm>
          <a:off x="228600" y="746760"/>
          <a:ext cx="8686800" cy="5669280"/>
        </p:xfrm>
        <a:graphic>
          <a:graphicData uri="http://schemas.openxmlformats.org/drawingml/2006/table">
            <a:tbl>
              <a:tblPr firstRow="1" bandRow="1">
                <a:tableStyleId>{073A0DAA-6AF3-43AB-8588-CEC1D06C72B9}</a:tableStyleId>
              </a:tblPr>
              <a:tblGrid>
                <a:gridCol w="4232031">
                  <a:extLst>
                    <a:ext uri="{9D8B030D-6E8A-4147-A177-3AD203B41FA5}">
                      <a16:colId xmlns:a16="http://schemas.microsoft.com/office/drawing/2014/main" val="2795970884"/>
                    </a:ext>
                  </a:extLst>
                </a:gridCol>
                <a:gridCol w="4454769">
                  <a:extLst>
                    <a:ext uri="{9D8B030D-6E8A-4147-A177-3AD203B41FA5}">
                      <a16:colId xmlns:a16="http://schemas.microsoft.com/office/drawing/2014/main" val="702736712"/>
                    </a:ext>
                  </a:extLst>
                </a:gridCol>
              </a:tblGrid>
              <a:tr h="370840">
                <a:tc>
                  <a:txBody>
                    <a:bodyPr/>
                    <a:lstStyle/>
                    <a:p>
                      <a:pPr algn="ctr"/>
                      <a:r>
                        <a:rPr lang="vi-VN" sz="2800" smtClean="0"/>
                        <a:t>"Opportunistic TLS</a:t>
                      </a:r>
                      <a:r>
                        <a:rPr lang="vi-VN" sz="2800" baseline="0" smtClean="0"/>
                        <a:t>"</a:t>
                      </a:r>
                      <a:endParaRPr lang="en-US" sz="2800"/>
                    </a:p>
                  </a:txBody>
                  <a:tcPr/>
                </a:tc>
                <a:tc>
                  <a:txBody>
                    <a:bodyPr/>
                    <a:lstStyle/>
                    <a:p>
                      <a:pPr algn="ctr"/>
                      <a:r>
                        <a:rPr lang="vi-VN" sz="2800" smtClean="0"/>
                        <a:t>"Implicit</a:t>
                      </a:r>
                      <a:r>
                        <a:rPr lang="vi-VN" sz="2800" baseline="0" smtClean="0"/>
                        <a:t> TLS"</a:t>
                      </a:r>
                      <a:endParaRPr lang="en-US" sz="2800"/>
                    </a:p>
                  </a:txBody>
                  <a:tcPr/>
                </a:tc>
                <a:extLst>
                  <a:ext uri="{0D108BD9-81ED-4DB2-BD59-A6C34878D82A}">
                    <a16:rowId xmlns:a16="http://schemas.microsoft.com/office/drawing/2014/main" val="2620044091"/>
                  </a:ext>
                </a:extLst>
              </a:tr>
              <a:tr h="370840">
                <a:tc>
                  <a:txBody>
                    <a:bodyPr/>
                    <a:lstStyle/>
                    <a:p>
                      <a:r>
                        <a:rPr lang="en-US" sz="2800" smtClean="0"/>
                        <a:t>RFC 2595</a:t>
                      </a:r>
                      <a:r>
                        <a:rPr lang="vi-VN" sz="2800" smtClean="0"/>
                        <a:t>,</a:t>
                      </a:r>
                      <a:r>
                        <a:rPr lang="vi-VN" sz="2800" baseline="0" smtClean="0"/>
                        <a:t> RFC 3207 </a:t>
                      </a:r>
                      <a:endParaRPr lang="en-US" sz="2800"/>
                    </a:p>
                  </a:txBody>
                  <a:tcPr/>
                </a:tc>
                <a:tc>
                  <a:txBody>
                    <a:bodyPr/>
                    <a:lstStyle/>
                    <a:p>
                      <a:r>
                        <a:rPr lang="en-US" sz="2800" smtClean="0"/>
                        <a:t>RFC 8314</a:t>
                      </a:r>
                      <a:endParaRPr lang="en-US" sz="2800"/>
                    </a:p>
                  </a:txBody>
                  <a:tcPr/>
                </a:tc>
                <a:extLst>
                  <a:ext uri="{0D108BD9-81ED-4DB2-BD59-A6C34878D82A}">
                    <a16:rowId xmlns:a16="http://schemas.microsoft.com/office/drawing/2014/main" val="1206017945"/>
                  </a:ext>
                </a:extLst>
              </a:tr>
              <a:tr h="370840">
                <a:tc>
                  <a:txBody>
                    <a:bodyPr/>
                    <a:lstStyle/>
                    <a:p>
                      <a:r>
                        <a:rPr lang="vi-VN" sz="2800" smtClean="0"/>
                        <a:t>Hai bên</a:t>
                      </a:r>
                      <a:r>
                        <a:rPr lang="vi-VN" sz="2800" baseline="0" smtClean="0"/>
                        <a:t> thỏa thuận việc thiết lập TLS sau khi đã bắt đầu giao thức thư</a:t>
                      </a:r>
                      <a:endParaRPr lang="en-US" sz="2800"/>
                    </a:p>
                  </a:txBody>
                  <a:tcPr/>
                </a:tc>
                <a:tc>
                  <a:txBody>
                    <a:bodyPr/>
                    <a:lstStyle/>
                    <a:p>
                      <a:r>
                        <a:rPr lang="vi-VN" sz="2800" smtClean="0"/>
                        <a:t>Hai</a:t>
                      </a:r>
                      <a:r>
                        <a:rPr lang="vi-VN" sz="2800" baseline="0" smtClean="0"/>
                        <a:t> bên triển khai TLS rồi sau đó thực hiện giao thức thư trên nền TLS</a:t>
                      </a:r>
                      <a:endParaRPr lang="en-US" sz="2800"/>
                    </a:p>
                  </a:txBody>
                  <a:tcPr/>
                </a:tc>
                <a:extLst>
                  <a:ext uri="{0D108BD9-81ED-4DB2-BD59-A6C34878D82A}">
                    <a16:rowId xmlns:a16="http://schemas.microsoft.com/office/drawing/2014/main" val="157724385"/>
                  </a:ext>
                </a:extLst>
              </a:tr>
              <a:tr h="370840">
                <a:tc>
                  <a:txBody>
                    <a:bodyPr/>
                    <a:lstStyle/>
                    <a:p>
                      <a:r>
                        <a:rPr lang="vi-VN" sz="2800" baseline="0" smtClean="0"/>
                        <a:t>Cần bổ sung verb: STARTTLS/STLS</a:t>
                      </a:r>
                    </a:p>
                  </a:txBody>
                  <a:tcPr/>
                </a:tc>
                <a:tc>
                  <a:txBody>
                    <a:bodyPr/>
                    <a:lstStyle/>
                    <a:p>
                      <a:r>
                        <a:rPr lang="vi-VN" sz="2800" smtClean="0"/>
                        <a:t>Không</a:t>
                      </a:r>
                      <a:r>
                        <a:rPr lang="vi-VN" sz="2800" baseline="0" smtClean="0"/>
                        <a:t> sửa đổi giao thức</a:t>
                      </a:r>
                      <a:endParaRPr lang="en-US" sz="2800"/>
                    </a:p>
                  </a:txBody>
                  <a:tcPr/>
                </a:tc>
                <a:extLst>
                  <a:ext uri="{0D108BD9-81ED-4DB2-BD59-A6C34878D82A}">
                    <a16:rowId xmlns:a16="http://schemas.microsoft.com/office/drawing/2014/main" val="2213324298"/>
                  </a:ext>
                </a:extLst>
              </a:tr>
              <a:tr h="370840">
                <a:tc>
                  <a:txBody>
                    <a:bodyPr/>
                    <a:lstStyle/>
                    <a:p>
                      <a:r>
                        <a:rPr lang="vi-VN" sz="2800" smtClean="0"/>
                        <a:t>Không</a:t>
                      </a:r>
                      <a:r>
                        <a:rPr lang="vi-VN" sz="2800" baseline="0" smtClean="0"/>
                        <a:t> cần (nhưng có thể) mở cổng mới</a:t>
                      </a:r>
                    </a:p>
                    <a:p>
                      <a:r>
                        <a:rPr lang="vi-VN" sz="2800" baseline="0" smtClean="0"/>
                        <a:t>(110/143/25)</a:t>
                      </a:r>
                    </a:p>
                  </a:txBody>
                  <a:tcPr/>
                </a:tc>
                <a:tc>
                  <a:txBody>
                    <a:bodyPr/>
                    <a:lstStyle/>
                    <a:p>
                      <a:r>
                        <a:rPr lang="vi-VN" sz="2800" smtClean="0"/>
                        <a:t>Cần</a:t>
                      </a:r>
                      <a:r>
                        <a:rPr lang="vi-VN" sz="2800" baseline="0" smtClean="0"/>
                        <a:t> mở cổng mới</a:t>
                      </a:r>
                    </a:p>
                    <a:p>
                      <a:r>
                        <a:rPr lang="vi-VN" sz="2800" baseline="0" smtClean="0"/>
                        <a:t>(995/993/465)</a:t>
                      </a:r>
                    </a:p>
                    <a:p>
                      <a:r>
                        <a:rPr lang="vi-VN" sz="2800" baseline="0" smtClean="0">
                          <a:sym typeface="Wingdings" panose="05000000000000000000" pitchFamily="2" charset="2"/>
                        </a:rPr>
                        <a:t>Có tên gọi mới: POP3S, IMAPS và SMTPS</a:t>
                      </a:r>
                      <a:endParaRPr lang="en-US" sz="2800"/>
                    </a:p>
                  </a:txBody>
                  <a:tcPr/>
                </a:tc>
                <a:extLst>
                  <a:ext uri="{0D108BD9-81ED-4DB2-BD59-A6C34878D82A}">
                    <a16:rowId xmlns:a16="http://schemas.microsoft.com/office/drawing/2014/main" val="2858816253"/>
                  </a:ext>
                </a:extLst>
              </a:tr>
              <a:tr h="370840">
                <a:tc>
                  <a:txBody>
                    <a:bodyPr/>
                    <a:lstStyle/>
                    <a:p>
                      <a:r>
                        <a:rPr lang="vi-VN" sz="2800" baseline="0" smtClean="0"/>
                        <a:t>An toàn nếu triển khai</a:t>
                      </a:r>
                    </a:p>
                  </a:txBody>
                  <a:tcPr/>
                </a:tc>
                <a:tc>
                  <a:txBody>
                    <a:bodyPr/>
                    <a:lstStyle/>
                    <a:p>
                      <a:r>
                        <a:rPr lang="vi-VN" sz="2800" smtClean="0"/>
                        <a:t>Luôn</a:t>
                      </a:r>
                      <a:r>
                        <a:rPr lang="vi-VN" sz="2800" baseline="0" smtClean="0"/>
                        <a:t> an toàn</a:t>
                      </a:r>
                      <a:endParaRPr lang="en-US" sz="2800"/>
                    </a:p>
                  </a:txBody>
                  <a:tcPr/>
                </a:tc>
                <a:extLst>
                  <a:ext uri="{0D108BD9-81ED-4DB2-BD59-A6C34878D82A}">
                    <a16:rowId xmlns:a16="http://schemas.microsoft.com/office/drawing/2014/main" val="300976664"/>
                  </a:ext>
                </a:extLst>
              </a:tr>
            </a:tbl>
          </a:graphicData>
        </a:graphic>
      </p:graphicFrame>
    </p:spTree>
    <p:extLst>
      <p:ext uri="{BB962C8B-B14F-4D97-AF65-F5344CB8AC3E}">
        <p14:creationId xmlns:p14="http://schemas.microsoft.com/office/powerpoint/2010/main" val="9642147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smtClean="0"/>
              <a:t>Tất cả giao thức email đều sử dụng TCP</a:t>
            </a:r>
          </a:p>
          <a:p>
            <a:r>
              <a:rPr lang="vi-VN" smtClean="0"/>
              <a:t>Truyền thống:</a:t>
            </a:r>
          </a:p>
          <a:p>
            <a:pPr lvl="1"/>
            <a:r>
              <a:rPr lang="vi-VN"/>
              <a:t>POP3: 110</a:t>
            </a:r>
            <a:r>
              <a:rPr lang="en-US"/>
              <a:t>		(995 cho POP3S)</a:t>
            </a:r>
          </a:p>
          <a:p>
            <a:pPr lvl="1"/>
            <a:r>
              <a:rPr lang="en-US" smtClean="0"/>
              <a:t>IMAP: 143		(993 cho IMAPS)</a:t>
            </a:r>
            <a:endParaRPr lang="vi-VN" smtClean="0"/>
          </a:p>
          <a:p>
            <a:pPr lvl="1"/>
            <a:r>
              <a:rPr lang="vi-VN" smtClean="0"/>
              <a:t>SMTP: 25</a:t>
            </a:r>
            <a:r>
              <a:rPr lang="en-US" smtClean="0"/>
              <a:t>		(465 cho SMTPS)</a:t>
            </a:r>
            <a:endParaRPr lang="vi-VN" smtClean="0"/>
          </a:p>
          <a:p>
            <a:r>
              <a:rPr lang="en-US" smtClean="0"/>
              <a:t>SMTP </a:t>
            </a:r>
            <a:r>
              <a:rPr lang="vi-VN" smtClean="0"/>
              <a:t>mở rộng</a:t>
            </a:r>
          </a:p>
          <a:p>
            <a:pPr lvl="1"/>
            <a:r>
              <a:rPr lang="vi-VN" smtClean="0"/>
              <a:t>submit (user - server): </a:t>
            </a:r>
            <a:r>
              <a:rPr lang="en-US" smtClean="0"/>
              <a:t>25 hoặc </a:t>
            </a:r>
            <a:r>
              <a:rPr lang="vi-VN" smtClean="0"/>
              <a:t>587</a:t>
            </a:r>
            <a:endParaRPr lang="en-US" smtClean="0"/>
          </a:p>
          <a:p>
            <a:pPr lvl="1"/>
            <a:r>
              <a:rPr lang="vi-VN" smtClean="0"/>
              <a:t>relay (server - server): 25</a:t>
            </a:r>
            <a:endParaRPr lang="en-US"/>
          </a:p>
        </p:txBody>
      </p:sp>
      <p:sp>
        <p:nvSpPr>
          <p:cNvPr id="3" name="Title 2"/>
          <p:cNvSpPr>
            <a:spLocks noGrp="1"/>
          </p:cNvSpPr>
          <p:nvPr>
            <p:ph type="title"/>
          </p:nvPr>
        </p:nvSpPr>
        <p:spPr/>
        <p:txBody>
          <a:bodyPr/>
          <a:lstStyle/>
          <a:p>
            <a:r>
              <a:rPr lang="en-US" smtClean="0"/>
              <a:t>Tóm lược c</a:t>
            </a:r>
            <a:r>
              <a:rPr lang="vi-VN" smtClean="0"/>
              <a:t>ổng dịch vụ</a:t>
            </a:r>
            <a:r>
              <a:rPr lang="en-US" smtClean="0"/>
              <a:t>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dirty="0"/>
          </a:p>
        </p:txBody>
      </p:sp>
    </p:spTree>
    <p:extLst>
      <p:ext uri="{BB962C8B-B14F-4D97-AF65-F5344CB8AC3E}">
        <p14:creationId xmlns:p14="http://schemas.microsoft.com/office/powerpoint/2010/main" val="1198548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r>
              <a:rPr lang="vi-VN" smtClean="0"/>
              <a:t>Bản thân các giao thức thư có tính năng an toàn rất hạn chế: chỉ có khả năng xác thực thực thể (SMTP thậm chí không có) mà không có tính năng mã hóa, toàn vẹn, xác thực thông điệp</a:t>
            </a:r>
          </a:p>
          <a:p>
            <a:r>
              <a:rPr lang="vi-VN" smtClean="0"/>
              <a:t>Các quy định mở rộng (extensions) sau này bổ sung khả năng xác thực thực thể phong phú hơn, cũng như cho phép thiết lập TLS (START</a:t>
            </a:r>
            <a:r>
              <a:rPr lang="en-US" smtClean="0"/>
              <a:t>TLS</a:t>
            </a:r>
            <a:r>
              <a:rPr lang="vi-VN" smtClean="0"/>
              <a:t> Extension) để bảo vệ phiên làm việc</a:t>
            </a:r>
          </a:p>
          <a:p>
            <a:r>
              <a:rPr lang="vi-VN" smtClean="0"/>
              <a:t>SPF được đưa ra để chống spam</a:t>
            </a:r>
          </a:p>
          <a:p>
            <a:r>
              <a:rPr lang="vi-VN" smtClean="0"/>
              <a:t>Ngoài ra, có thể sử dụng "Implicit TLS" </a:t>
            </a:r>
            <a:r>
              <a:rPr lang="vi-VN"/>
              <a:t>để đảm bảo an </a:t>
            </a:r>
            <a:r>
              <a:rPr lang="vi-VN" smtClean="0"/>
              <a:t>toàn bằng cách thực thi các giao thức thư trên phiên TLS đã được thiết lập trước.</a:t>
            </a:r>
            <a:endParaRPr lang="en-US"/>
          </a:p>
        </p:txBody>
      </p:sp>
      <p:sp>
        <p:nvSpPr>
          <p:cNvPr id="3" name="Title 2"/>
          <p:cNvSpPr>
            <a:spLocks noGrp="1"/>
          </p:cNvSpPr>
          <p:nvPr>
            <p:ph type="title"/>
          </p:nvPr>
        </p:nvSpPr>
        <p:spPr/>
        <p:txBody>
          <a:bodyPr/>
          <a:lstStyle/>
          <a:p>
            <a:r>
              <a:rPr lang="vi-VN" smtClean="0"/>
              <a:t>Tóm lược vấn đề an toàn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dirty="0"/>
          </a:p>
        </p:txBody>
      </p:sp>
    </p:spTree>
    <p:extLst>
      <p:ext uri="{BB962C8B-B14F-4D97-AF65-F5344CB8AC3E}">
        <p14:creationId xmlns:p14="http://schemas.microsoft.com/office/powerpoint/2010/main" val="6373013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a:t>Host Configuration: </a:t>
            </a:r>
            <a:r>
              <a:rPr lang="en-US" smtClean="0"/>
              <a:t>DHCP</a:t>
            </a:r>
          </a:p>
          <a:p>
            <a:r>
              <a:rPr lang="en-US" smtClean="0"/>
              <a:t>Domain </a:t>
            </a:r>
            <a:r>
              <a:rPr lang="en-US"/>
              <a:t>Name </a:t>
            </a:r>
            <a:r>
              <a:rPr lang="en-US" smtClean="0"/>
              <a:t>System: DNS</a:t>
            </a:r>
          </a:p>
          <a:p>
            <a:r>
              <a:rPr lang="en-US" smtClean="0"/>
              <a:t>Remote </a:t>
            </a:r>
            <a:r>
              <a:rPr lang="en-US"/>
              <a:t>Login: </a:t>
            </a:r>
            <a:r>
              <a:rPr lang="en-US" smtClean="0"/>
              <a:t>TELNET, SSH</a:t>
            </a:r>
          </a:p>
          <a:p>
            <a:r>
              <a:rPr lang="en-US" smtClean="0"/>
              <a:t>File </a:t>
            </a:r>
            <a:r>
              <a:rPr lang="en-US"/>
              <a:t>Transfer: </a:t>
            </a:r>
            <a:r>
              <a:rPr lang="en-US" smtClean="0"/>
              <a:t>FTP, TFTP</a:t>
            </a:r>
          </a:p>
          <a:p>
            <a:r>
              <a:rPr lang="en-US" smtClean="0"/>
              <a:t>World </a:t>
            </a:r>
            <a:r>
              <a:rPr lang="en-US"/>
              <a:t>Wide </a:t>
            </a:r>
            <a:r>
              <a:rPr lang="en-US" smtClean="0"/>
              <a:t>Web: HTTP</a:t>
            </a:r>
          </a:p>
          <a:p>
            <a:r>
              <a:rPr lang="en-US" smtClean="0"/>
              <a:t>Electronic </a:t>
            </a:r>
            <a:r>
              <a:rPr lang="en-US"/>
              <a:t>Mail: SMTP, POP, </a:t>
            </a:r>
            <a:r>
              <a:rPr lang="en-US" smtClean="0"/>
              <a:t>IMAP, MIME</a:t>
            </a:r>
          </a:p>
          <a:p>
            <a:r>
              <a:rPr lang="en-US" smtClean="0"/>
              <a:t>Network </a:t>
            </a:r>
            <a:r>
              <a:rPr lang="en-US"/>
              <a:t>Management: </a:t>
            </a:r>
            <a:r>
              <a:rPr lang="en-US" smtClean="0"/>
              <a:t>SNMP</a:t>
            </a:r>
          </a:p>
          <a:p>
            <a:r>
              <a:rPr lang="en-US" smtClean="0"/>
              <a:t>...</a:t>
            </a:r>
            <a:endParaRPr lang="en-US"/>
          </a:p>
        </p:txBody>
      </p:sp>
      <p:sp>
        <p:nvSpPr>
          <p:cNvPr id="3" name="Title 2"/>
          <p:cNvSpPr>
            <a:spLocks noGrp="1"/>
          </p:cNvSpPr>
          <p:nvPr>
            <p:ph type="title"/>
          </p:nvPr>
        </p:nvSpPr>
        <p:spPr/>
        <p:txBody>
          <a:bodyPr/>
          <a:lstStyle/>
          <a:p>
            <a:r>
              <a:rPr lang="en-US" smtClean="0"/>
              <a:t>Giao thức tầng ứng dụng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4141901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Vấn đề tính tin cậy của máy chủ</a:t>
            </a:r>
            <a:r>
              <a:rPr lang="vi-VN" smtClean="0"/>
              <a:t> thư</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70</a:t>
            </a:fld>
            <a:endParaRPr lang="ru-RU" dirty="0"/>
          </a:p>
        </p:txBody>
      </p:sp>
      <p:sp>
        <p:nvSpPr>
          <p:cNvPr id="7" name="Rounded Rectangle 6"/>
          <p:cNvSpPr/>
          <p:nvPr/>
        </p:nvSpPr>
        <p:spPr>
          <a:xfrm>
            <a:off x="990600" y="5181600"/>
            <a:ext cx="7315200" cy="1447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800" smtClean="0"/>
              <a:t>Có thể cần có giải pháp an toàn để chống lại việc đọc/sửa/giả mạo email ở server</a:t>
            </a:r>
          </a:p>
          <a:p>
            <a:pPr algn="ctr"/>
            <a:r>
              <a:rPr lang="vi-VN" sz="2800" smtClean="0">
                <a:sym typeface="Wingdings" panose="05000000000000000000" pitchFamily="2" charset="2"/>
              </a:rPr>
              <a:t> S/MIME, PGP</a:t>
            </a:r>
            <a:endParaRPr lang="en-US" sz="2800"/>
          </a:p>
        </p:txBody>
      </p:sp>
      <p:sp>
        <p:nvSpPr>
          <p:cNvPr id="2" name="Content Placeholder 1"/>
          <p:cNvSpPr>
            <a:spLocks noGrp="1"/>
          </p:cNvSpPr>
          <p:nvPr>
            <p:ph sz="quarter" idx="13"/>
          </p:nvPr>
        </p:nvSpPr>
        <p:spPr/>
        <p:txBody>
          <a:bodyPr>
            <a:normAutofit/>
          </a:bodyPr>
          <a:lstStyle/>
          <a:p>
            <a:r>
              <a:rPr lang="vi-VN" sz="3200" smtClean="0"/>
              <a:t>Các email users mới là những thực thể cuối, còn email server chỉ đóng vai trò trung gian để chuyển tiếp thư</a:t>
            </a:r>
          </a:p>
          <a:p>
            <a:r>
              <a:rPr lang="vi-VN" sz="3200" smtClean="0"/>
              <a:t>Mục tiêu cuối cùng là an toàn liên lạc giữa các email users (bí mật, toàn vẹn, xác thực nguồn gốc email)</a:t>
            </a:r>
          </a:p>
          <a:p>
            <a:r>
              <a:rPr lang="vi-VN" sz="3200" smtClean="0"/>
              <a:t>Email server có thể bị coi là nguồn hiểm họa</a:t>
            </a:r>
            <a:endParaRPr lang="en-US" sz="3200"/>
          </a:p>
        </p:txBody>
      </p:sp>
    </p:spTree>
    <p:extLst>
      <p:ext uri="{BB962C8B-B14F-4D97-AF65-F5344CB8AC3E}">
        <p14:creationId xmlns:p14="http://schemas.microsoft.com/office/powerpoint/2010/main" val="39483022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683052054"/>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71</a:t>
            </a:fld>
            <a:endParaRPr lang="ru-RU" dirty="0"/>
          </a:p>
        </p:txBody>
      </p:sp>
    </p:spTree>
    <p:extLst>
      <p:ext uri="{BB962C8B-B14F-4D97-AF65-F5344CB8AC3E}">
        <p14:creationId xmlns:p14="http://schemas.microsoft.com/office/powerpoint/2010/main" val="122985348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a:buFont typeface="Wingdings" panose="05000000000000000000" pitchFamily="2" charset="2"/>
              <a:buChar char="q"/>
            </a:pPr>
            <a:r>
              <a:rPr lang="vi-VN" b="1" smtClean="0"/>
              <a:t>Nguyên tắc</a:t>
            </a:r>
          </a:p>
          <a:p>
            <a:pPr lvl="1">
              <a:buFont typeface="Wingdings" panose="05000000000000000000" pitchFamily="2" charset="2"/>
              <a:buChar char="§"/>
            </a:pPr>
            <a:r>
              <a:rPr lang="vi-VN" smtClean="0"/>
              <a:t>Mã hóa</a:t>
            </a:r>
          </a:p>
          <a:p>
            <a:pPr lvl="1">
              <a:buFont typeface="Wingdings" panose="05000000000000000000" pitchFamily="2" charset="2"/>
              <a:buChar char="§"/>
            </a:pPr>
            <a:r>
              <a:rPr lang="vi-VN" smtClean="0"/>
              <a:t>Ký số</a:t>
            </a:r>
          </a:p>
          <a:p>
            <a:pPr lvl="1">
              <a:buFont typeface="Wingdings" panose="05000000000000000000" pitchFamily="2" charset="2"/>
              <a:buChar char="§"/>
            </a:pPr>
            <a:r>
              <a:rPr lang="vi-VN" smtClean="0"/>
              <a:t>Kết hợp ký và mã</a:t>
            </a:r>
          </a:p>
          <a:p>
            <a:pPr>
              <a:buFont typeface="Wingdings" panose="05000000000000000000" pitchFamily="2" charset="2"/>
              <a:buChar char="q"/>
            </a:pPr>
            <a:r>
              <a:rPr lang="vi-VN" b="1" smtClean="0"/>
              <a:t>Thực thi</a:t>
            </a:r>
          </a:p>
          <a:p>
            <a:pPr lvl="1">
              <a:buFont typeface="Wingdings" panose="05000000000000000000" pitchFamily="2" charset="2"/>
              <a:buChar char="§"/>
            </a:pPr>
            <a:r>
              <a:rPr lang="vi-VN" smtClean="0"/>
              <a:t>S/MIME</a:t>
            </a:r>
          </a:p>
          <a:p>
            <a:pPr lvl="1">
              <a:buFont typeface="Wingdings" panose="05000000000000000000" pitchFamily="2" charset="2"/>
              <a:buChar char="§"/>
            </a:pPr>
            <a:r>
              <a:rPr lang="vi-VN" smtClean="0"/>
              <a:t>PGP</a:t>
            </a:r>
            <a:endParaRPr lang="en-US"/>
          </a:p>
        </p:txBody>
      </p:sp>
      <p:sp>
        <p:nvSpPr>
          <p:cNvPr id="2" name="Title 1"/>
          <p:cNvSpPr>
            <a:spLocks noGrp="1"/>
          </p:cNvSpPr>
          <p:nvPr>
            <p:ph type="title"/>
          </p:nvPr>
        </p:nvSpPr>
        <p:spPr/>
        <p:txBody>
          <a:bodyPr/>
          <a:lstStyle/>
          <a:p>
            <a:r>
              <a:rPr lang="vi-VN" smtClean="0"/>
              <a:t>Bảo vệ thư ngay tại tầng ứng dụng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72</a:t>
            </a:fld>
            <a:endParaRPr lang="ru-RU" dirty="0"/>
          </a:p>
        </p:txBody>
      </p:sp>
    </p:spTree>
    <p:extLst>
      <p:ext uri="{BB962C8B-B14F-4D97-AF65-F5344CB8AC3E}">
        <p14:creationId xmlns:p14="http://schemas.microsoft.com/office/powerpoint/2010/main" val="22727898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Mã hóa thư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73</a:t>
            </a:fld>
            <a:endParaRPr lang="ru-RU"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36701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822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Ký thư điện tử</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74</a:t>
            </a:fld>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447800"/>
            <a:ext cx="8883459"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222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Mã hóa kết hợp ký số</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75</a:t>
            </a:fld>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838200"/>
            <a:ext cx="75057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272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Cách thức làm việc của S/MIME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76</a:t>
            </a:fld>
            <a:endParaRPr lang="ru-RU" dirty="0"/>
          </a:p>
        </p:txBody>
      </p:sp>
      <p:sp>
        <p:nvSpPr>
          <p:cNvPr id="5" name="Content Placeholder 4"/>
          <p:cNvSpPr>
            <a:spLocks noGrp="1"/>
          </p:cNvSpPr>
          <p:nvPr>
            <p:ph sz="quarter" idx="13"/>
          </p:nvPr>
        </p:nvSpPr>
        <p:spPr/>
        <p:txBody>
          <a:bodyPr anchor="ctr"/>
          <a:lstStyle/>
          <a:p>
            <a:r>
              <a:rPr lang="vi-VN" smtClean="0"/>
              <a:t>Sử dụng PKI </a:t>
            </a:r>
            <a:r>
              <a:rPr lang="vi-VN" smtClean="0">
                <a:sym typeface="Wingdings" panose="05000000000000000000" pitchFamily="2" charset="2"/>
              </a:rPr>
              <a:t> khóa công khai (dù là của người nhận hay người gửi) được lưu ở dạng chứng thư số</a:t>
            </a:r>
            <a:endParaRPr lang="vi-VN" smtClean="0"/>
          </a:p>
          <a:p>
            <a:r>
              <a:rPr lang="vi-VN" smtClean="0"/>
              <a:t>Nội dung thư được mã lại bằng MIME</a:t>
            </a:r>
          </a:p>
          <a:p>
            <a:r>
              <a:rPr lang="vi-VN" smtClean="0"/>
              <a:t>Thông điệp MIME sẽ được ký hoặc mã, hoặc kết hợp ký và mã</a:t>
            </a:r>
          </a:p>
          <a:p>
            <a:r>
              <a:rPr lang="vi-VN" smtClean="0"/>
              <a:t>Kết quả được mã lại bằng MIME</a:t>
            </a:r>
            <a:endParaRPr lang="en-US"/>
          </a:p>
        </p:txBody>
      </p:sp>
    </p:spTree>
    <p:extLst>
      <p:ext uri="{BB962C8B-B14F-4D97-AF65-F5344CB8AC3E}">
        <p14:creationId xmlns:p14="http://schemas.microsoft.com/office/powerpoint/2010/main" val="12354366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en-US" sz="2400"/>
              <a:t>Content-Type: application/pkcs7-mime; smime-type=enveloped-data; name=smime.p7m</a:t>
            </a:r>
          </a:p>
          <a:p>
            <a:r>
              <a:rPr lang="en-US" sz="2400"/>
              <a:t>Content-Transfer-Encoding: base64</a:t>
            </a:r>
          </a:p>
          <a:p>
            <a:r>
              <a:rPr lang="en-US" sz="2400"/>
              <a:t>Content-Disposition: attachment; filename=smime.p7m</a:t>
            </a:r>
          </a:p>
          <a:p>
            <a:endParaRPr lang="en-US" sz="2400"/>
          </a:p>
          <a:p>
            <a:r>
              <a:rPr lang="en-US" sz="2400"/>
              <a:t>rfvbnj756tbBghyHhHUujhJhjH77n8HHGT9HG4VQpfyF467GhIGfHfYT6</a:t>
            </a:r>
          </a:p>
          <a:p>
            <a:r>
              <a:rPr lang="en-US" sz="2400"/>
              <a:t>7n8HHGghyHhHUujhJh4VQpfyF467GhIGfHfYGTrfvbnjT6jH7756tbB9H</a:t>
            </a:r>
          </a:p>
          <a:p>
            <a:r>
              <a:rPr lang="en-US" sz="2400"/>
              <a:t>f8HHGTrfvhJhjH776tbB9HG4VQbnj7567GhIGfHfYT6ghyHhHUujpfyF4</a:t>
            </a:r>
          </a:p>
          <a:p>
            <a:r>
              <a:rPr lang="en-US" sz="2400" smtClean="0"/>
              <a:t>0GhIGfHfQbnj756YT64V</a:t>
            </a:r>
            <a:endParaRPr lang="en-US" sz="2400"/>
          </a:p>
        </p:txBody>
      </p:sp>
      <p:sp>
        <p:nvSpPr>
          <p:cNvPr id="5" name="Title 4"/>
          <p:cNvSpPr>
            <a:spLocks noGrp="1"/>
          </p:cNvSpPr>
          <p:nvPr>
            <p:ph type="title"/>
          </p:nvPr>
        </p:nvSpPr>
        <p:spPr/>
        <p:txBody>
          <a:bodyPr/>
          <a:lstStyle/>
          <a:p>
            <a:r>
              <a:rPr lang="vi-VN" smtClean="0"/>
              <a:t>Ví dụ về mã hóa thư với S/MIME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77</a:t>
            </a:fld>
            <a:endParaRPr lang="ru-RU" dirty="0"/>
          </a:p>
        </p:txBody>
      </p:sp>
    </p:spTree>
    <p:extLst>
      <p:ext uri="{BB962C8B-B14F-4D97-AF65-F5344CB8AC3E}">
        <p14:creationId xmlns:p14="http://schemas.microsoft.com/office/powerpoint/2010/main" val="36020542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Ví dụ về ký số thư với S/MIME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78</a:t>
            </a:fld>
            <a:endParaRPr lang="ru-RU" dirty="0"/>
          </a:p>
        </p:txBody>
      </p:sp>
      <p:sp>
        <p:nvSpPr>
          <p:cNvPr id="2" name="Content Placeholder 1"/>
          <p:cNvSpPr>
            <a:spLocks noGrp="1"/>
          </p:cNvSpPr>
          <p:nvPr>
            <p:ph sz="quarter" idx="13"/>
          </p:nvPr>
        </p:nvSpPr>
        <p:spPr/>
        <p:txBody>
          <a:bodyPr>
            <a:noAutofit/>
          </a:bodyPr>
          <a:lstStyle/>
          <a:p>
            <a:r>
              <a:rPr lang="en-US" altLang="en-US" sz="2400"/>
              <a:t>Content-Type: multipart/signed; protocol="application/pkcs7-signature";</a:t>
            </a:r>
          </a:p>
          <a:p>
            <a:r>
              <a:rPr lang="en-US" altLang="en-US" sz="2400"/>
              <a:t>  micalg=sha1; boundary=boundary42</a:t>
            </a:r>
          </a:p>
          <a:p>
            <a:pPr>
              <a:spcBef>
                <a:spcPts val="1200"/>
              </a:spcBef>
            </a:pPr>
            <a:r>
              <a:rPr lang="en-US" altLang="en-US" sz="2400" smtClean="0"/>
              <a:t>--</a:t>
            </a:r>
            <a:r>
              <a:rPr lang="en-US" altLang="en-US" sz="2400"/>
              <a:t>boundary42</a:t>
            </a:r>
          </a:p>
          <a:p>
            <a:r>
              <a:rPr lang="en-US" altLang="en-US" sz="2400"/>
              <a:t>Content-Type: text/plain</a:t>
            </a:r>
          </a:p>
          <a:p>
            <a:pPr>
              <a:spcBef>
                <a:spcPts val="1200"/>
              </a:spcBef>
            </a:pPr>
            <a:r>
              <a:rPr lang="en-US" altLang="en-US" sz="2400" smtClean="0"/>
              <a:t>This </a:t>
            </a:r>
            <a:r>
              <a:rPr lang="en-US" altLang="en-US" sz="2400"/>
              <a:t>is a clear-signed message.</a:t>
            </a:r>
          </a:p>
          <a:p>
            <a:pPr>
              <a:spcBef>
                <a:spcPts val="1200"/>
              </a:spcBef>
            </a:pPr>
            <a:r>
              <a:rPr lang="en-US" altLang="en-US" sz="2400" smtClean="0"/>
              <a:t>--</a:t>
            </a:r>
            <a:r>
              <a:rPr lang="en-US" altLang="en-US" sz="2400"/>
              <a:t>boundary42</a:t>
            </a:r>
          </a:p>
          <a:p>
            <a:r>
              <a:rPr lang="en-US" altLang="en-US" sz="2400"/>
              <a:t>Content-Type: application/pkcs7-signature; name=smime.p7s</a:t>
            </a:r>
          </a:p>
          <a:p>
            <a:r>
              <a:rPr lang="en-US" altLang="en-US" sz="2400"/>
              <a:t>Content-Transfer-Encoding: base64</a:t>
            </a:r>
          </a:p>
          <a:p>
            <a:r>
              <a:rPr lang="en-US" altLang="en-US" sz="2400"/>
              <a:t>Content-Disposition: attachment; filename=smime.p7s</a:t>
            </a:r>
          </a:p>
          <a:p>
            <a:pPr>
              <a:spcBef>
                <a:spcPts val="1200"/>
              </a:spcBef>
            </a:pPr>
            <a:r>
              <a:rPr lang="en-US" altLang="en-US" sz="2400" smtClean="0"/>
              <a:t>ghyHhHUujhJhjH77n8HHGTrfvbnj756tbB9HG4VQpfyF467GhIGfHfYT6</a:t>
            </a:r>
            <a:endParaRPr lang="en-US" altLang="en-US" sz="2400"/>
          </a:p>
          <a:p>
            <a:r>
              <a:rPr lang="en-US" altLang="en-US" sz="2400"/>
              <a:t>4VQpfyF467GhIGfHfYT6jH77n8HHGghyHhHUujhJh756tbB9HGTrfvbnj</a:t>
            </a:r>
          </a:p>
          <a:p>
            <a:r>
              <a:rPr lang="en-US" altLang="en-US" sz="2400"/>
              <a:t>n8HHGTrfvhJhjH776tbB9HG4VQbnj7567GhIGfHfYT6ghyHhHUujpfyF4</a:t>
            </a:r>
          </a:p>
          <a:p>
            <a:r>
              <a:rPr lang="en-US" altLang="en-US" sz="2400"/>
              <a:t>7GhIGfHfYT64VQbnj756</a:t>
            </a:r>
          </a:p>
          <a:p>
            <a:pPr>
              <a:spcBef>
                <a:spcPts val="1200"/>
              </a:spcBef>
            </a:pPr>
            <a:r>
              <a:rPr lang="en-US" altLang="en-US" sz="2400" smtClean="0"/>
              <a:t>--</a:t>
            </a:r>
            <a:r>
              <a:rPr lang="en-US" altLang="en-US" sz="2400"/>
              <a:t>boundary42-</a:t>
            </a:r>
            <a:r>
              <a:rPr lang="en-US" altLang="en-US" sz="2400" smtClean="0"/>
              <a:t>-</a:t>
            </a:r>
            <a:endParaRPr lang="en-US" sz="2400"/>
          </a:p>
        </p:txBody>
      </p:sp>
    </p:spTree>
    <p:extLst>
      <p:ext uri="{BB962C8B-B14F-4D97-AF65-F5344CB8AC3E}">
        <p14:creationId xmlns:p14="http://schemas.microsoft.com/office/powerpoint/2010/main" val="30157428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66215677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54061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12693969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a:bodyPr>
          <a:lstStyle/>
          <a:p>
            <a:r>
              <a:rPr lang="vi-VN" b="1" smtClean="0"/>
              <a:t>R</a:t>
            </a:r>
            <a:r>
              <a:rPr lang="en-US" b="1" smtClean="0"/>
              <a:t>emote </a:t>
            </a:r>
            <a:r>
              <a:rPr lang="en-US" b="1"/>
              <a:t>login</a:t>
            </a:r>
            <a:r>
              <a:rPr lang="en-US"/>
              <a:t>: A login that allows a </a:t>
            </a:r>
            <a:r>
              <a:rPr lang="en-US">
                <a:solidFill>
                  <a:srgbClr val="FF00FF"/>
                </a:solidFill>
              </a:rPr>
              <a:t>user</a:t>
            </a:r>
            <a:r>
              <a:rPr lang="en-US"/>
              <a:t> </a:t>
            </a:r>
            <a:r>
              <a:rPr lang="en-US">
                <a:solidFill>
                  <a:srgbClr val="FF00FF"/>
                </a:solidFill>
              </a:rPr>
              <a:t>terminal</a:t>
            </a:r>
            <a:r>
              <a:rPr lang="en-US"/>
              <a:t> to connect to a host computer via a network or direct telecommunications link, and to interact with that host computer as if the user terminal were directly connected to that host </a:t>
            </a:r>
            <a:r>
              <a:rPr lang="en-US" smtClean="0"/>
              <a:t>computer.</a:t>
            </a:r>
            <a:endParaRPr lang="en-US"/>
          </a:p>
          <a:p>
            <a:pPr marL="2873375" lvl="1" indent="0">
              <a:buNone/>
            </a:pPr>
            <a:r>
              <a:rPr lang="vi-VN" sz="1800" b="1"/>
              <a:t>Institute for Telecommunication </a:t>
            </a:r>
            <a:r>
              <a:rPr lang="vi-VN" sz="1800" b="1" smtClean="0"/>
              <a:t>Sciences</a:t>
            </a:r>
            <a:r>
              <a:rPr lang="vi-VN" sz="1800" smtClean="0"/>
              <a:t>, </a:t>
            </a:r>
            <a:r>
              <a:rPr lang="vi-VN" sz="1800" smtClean="0">
                <a:solidFill>
                  <a:srgbClr val="FF0000"/>
                </a:solidFill>
              </a:rPr>
              <a:t>1996</a:t>
            </a:r>
            <a:endParaRPr lang="vi-VN" sz="1800">
              <a:solidFill>
                <a:srgbClr val="FF0000"/>
              </a:solidFill>
            </a:endParaRPr>
          </a:p>
          <a:p>
            <a:pPr marL="2873375" lvl="1" indent="0">
              <a:buNone/>
            </a:pPr>
            <a:r>
              <a:rPr lang="en-US" sz="1800" smtClean="0"/>
              <a:t>https</a:t>
            </a:r>
            <a:r>
              <a:rPr lang="en-US" sz="1800"/>
              <a:t>://www.its.bldrdoc.gov/fs-1037/dir-031/_</a:t>
            </a:r>
            <a:r>
              <a:rPr lang="en-US" sz="1800" smtClean="0"/>
              <a:t>4541.htm</a:t>
            </a:r>
            <a:endParaRPr lang="en-US" sz="1800"/>
          </a:p>
        </p:txBody>
      </p:sp>
      <p:sp>
        <p:nvSpPr>
          <p:cNvPr id="3" name="Title 2"/>
          <p:cNvSpPr>
            <a:spLocks noGrp="1"/>
          </p:cNvSpPr>
          <p:nvPr>
            <p:ph type="title"/>
          </p:nvPr>
        </p:nvSpPr>
        <p:spPr/>
        <p:txBody>
          <a:bodyPr/>
          <a:lstStyle/>
          <a:p>
            <a:r>
              <a:rPr lang="vi-VN" smtClean="0"/>
              <a:t>Remote Login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80</a:t>
            </a:fld>
            <a:endParaRPr lang="ru-RU" dirty="0"/>
          </a:p>
        </p:txBody>
      </p:sp>
    </p:spTree>
    <p:extLst>
      <p:ext uri="{BB962C8B-B14F-4D97-AF65-F5344CB8AC3E}">
        <p14:creationId xmlns:p14="http://schemas.microsoft.com/office/powerpoint/2010/main" val="24658302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vi-VN" smtClean="0"/>
              <a:t>Giao thức remote login:</a:t>
            </a:r>
            <a:endParaRPr lang="vi-VN" dirty="0" smtClean="0"/>
          </a:p>
          <a:p>
            <a:pPr lvl="1"/>
            <a:r>
              <a:rPr lang="vi-VN" smtClean="0"/>
              <a:t>TELNET: TErminaL NETwork</a:t>
            </a:r>
          </a:p>
          <a:p>
            <a:pPr lvl="1"/>
            <a:r>
              <a:rPr lang="vi-VN" smtClean="0"/>
              <a:t>SSH: Secure SHell</a:t>
            </a:r>
          </a:p>
          <a:p>
            <a:pPr lvl="1"/>
            <a:r>
              <a:rPr lang="vi-VN" smtClean="0"/>
              <a:t>Rlogin</a:t>
            </a:r>
            <a:endParaRPr lang="vi-VN" dirty="0" smtClean="0"/>
          </a:p>
          <a:p>
            <a:r>
              <a:rPr lang="vi-VN" dirty="0" smtClean="0"/>
              <a:t>Ngày </a:t>
            </a:r>
            <a:r>
              <a:rPr lang="vi-VN" smtClean="0"/>
              <a:t>nay, có những giao thức cho phép remote login ở chế độ GUI</a:t>
            </a:r>
          </a:p>
          <a:p>
            <a:pPr lvl="1"/>
            <a:r>
              <a:rPr lang="vi-VN" smtClean="0"/>
              <a:t>RDP: Remote Desktop Protocol</a:t>
            </a:r>
          </a:p>
          <a:p>
            <a:pPr lvl="1"/>
            <a:r>
              <a:rPr lang="vi-VN"/>
              <a:t>VNC: Virtual Network </a:t>
            </a:r>
            <a:r>
              <a:rPr lang="vi-VN" smtClean="0"/>
              <a:t>Computing</a:t>
            </a:r>
          </a:p>
          <a:p>
            <a:pPr lvl="1"/>
            <a:r>
              <a:rPr lang="vi-VN" smtClean="0"/>
              <a:t>SSH</a:t>
            </a:r>
          </a:p>
          <a:p>
            <a:pPr lvl="1"/>
            <a:r>
              <a:rPr lang="vi-VN" smtClean="0"/>
              <a:t>X11</a:t>
            </a:r>
            <a:endParaRPr lang="vi-VN" dirty="0" smtClean="0"/>
          </a:p>
        </p:txBody>
      </p:sp>
      <p:sp>
        <p:nvSpPr>
          <p:cNvPr id="3" name="Title 2"/>
          <p:cNvSpPr>
            <a:spLocks noGrp="1"/>
          </p:cNvSpPr>
          <p:nvPr>
            <p:ph type="title"/>
          </p:nvPr>
        </p:nvSpPr>
        <p:spPr/>
        <p:txBody>
          <a:bodyPr/>
          <a:lstStyle/>
          <a:p>
            <a:r>
              <a:rPr lang="en-US" smtClean="0"/>
              <a:t>Remote Login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81</a:t>
            </a:fld>
            <a:endParaRPr lang="ru-RU" dirty="0"/>
          </a:p>
        </p:txBody>
      </p:sp>
    </p:spTree>
    <p:extLst>
      <p:ext uri="{BB962C8B-B14F-4D97-AF65-F5344CB8AC3E}">
        <p14:creationId xmlns:p14="http://schemas.microsoft.com/office/powerpoint/2010/main" val="14804022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Vấn đề an toàn là gì?</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82</a:t>
            </a:fld>
            <a:endParaRPr lang="ru-RU" dirty="0"/>
          </a:p>
        </p:txBody>
      </p:sp>
    </p:spTree>
    <p:extLst>
      <p:ext uri="{BB962C8B-B14F-4D97-AF65-F5344CB8AC3E}">
        <p14:creationId xmlns:p14="http://schemas.microsoft.com/office/powerpoint/2010/main" val="24247440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3147592518"/>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83</a:t>
            </a:fld>
            <a:endParaRPr lang="ru-RU" dirty="0"/>
          </a:p>
        </p:txBody>
      </p:sp>
    </p:spTree>
    <p:extLst>
      <p:ext uri="{BB962C8B-B14F-4D97-AF65-F5344CB8AC3E}">
        <p14:creationId xmlns:p14="http://schemas.microsoft.com/office/powerpoint/2010/main" val="11581809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781780322"/>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84</a:t>
            </a:fld>
            <a:endParaRPr lang="ru-RU" dirty="0"/>
          </a:p>
        </p:txBody>
      </p:sp>
    </p:spTree>
    <p:extLst>
      <p:ext uri="{BB962C8B-B14F-4D97-AF65-F5344CB8AC3E}">
        <p14:creationId xmlns:p14="http://schemas.microsoft.com/office/powerpoint/2010/main" val="2868939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normAutofit lnSpcReduction="10000"/>
          </a:bodyPr>
          <a:lstStyle/>
          <a:p>
            <a:r>
              <a:rPr lang="en-US"/>
              <a:t>TELNET </a:t>
            </a:r>
            <a:r>
              <a:rPr lang="vi-VN"/>
              <a:t>=</a:t>
            </a:r>
            <a:r>
              <a:rPr lang="en-US"/>
              <a:t> TErminaL </a:t>
            </a:r>
            <a:r>
              <a:rPr lang="en-US" smtClean="0"/>
              <a:t>NETwork</a:t>
            </a:r>
          </a:p>
          <a:p>
            <a:pPr lvl="1"/>
            <a:r>
              <a:rPr lang="en-US" smtClean="0"/>
              <a:t>l</a:t>
            </a:r>
            <a:r>
              <a:rPr lang="vi-VN" smtClean="0"/>
              <a:t>à </a:t>
            </a:r>
            <a:r>
              <a:rPr lang="vi-VN"/>
              <a:t>một giao thức TCP/IP </a:t>
            </a:r>
            <a:r>
              <a:rPr lang="vi-VN" smtClean="0"/>
              <a:t>chuẩn</a:t>
            </a:r>
            <a:endParaRPr lang="en-US" smtClean="0"/>
          </a:p>
          <a:p>
            <a:pPr lvl="1"/>
            <a:r>
              <a:rPr lang="en-US" smtClean="0"/>
              <a:t>làm việc ở cổng 23</a:t>
            </a:r>
            <a:endParaRPr lang="vi-VN"/>
          </a:p>
          <a:p>
            <a:r>
              <a:rPr lang="en-US" smtClean="0"/>
              <a:t>Lịch sử</a:t>
            </a:r>
          </a:p>
          <a:p>
            <a:pPr lvl="1"/>
            <a:r>
              <a:rPr lang="en-US"/>
              <a:t>Ra đời: </a:t>
            </a:r>
            <a:r>
              <a:rPr lang="en-US" smtClean="0"/>
              <a:t>			1969 (RFC </a:t>
            </a:r>
            <a:r>
              <a:rPr lang="en-US"/>
              <a:t>15)</a:t>
            </a:r>
            <a:endParaRPr lang="vi-VN"/>
          </a:p>
          <a:p>
            <a:pPr lvl="1"/>
            <a:r>
              <a:rPr lang="en-US" smtClean="0"/>
              <a:t>Phiên bản mới nhất:	1983 (</a:t>
            </a:r>
            <a:r>
              <a:rPr lang="en-US"/>
              <a:t>RFC </a:t>
            </a:r>
            <a:r>
              <a:rPr lang="en-US" smtClean="0"/>
              <a:t>854)</a:t>
            </a:r>
            <a:endParaRPr lang="en-US"/>
          </a:p>
          <a:p>
            <a:pPr lvl="1"/>
            <a:r>
              <a:rPr lang="en-US"/>
              <a:t>Unicode </a:t>
            </a:r>
            <a:r>
              <a:rPr lang="en-US" smtClean="0"/>
              <a:t>support:	2008 (RFC 5198)</a:t>
            </a:r>
            <a:endParaRPr lang="en-US"/>
          </a:p>
          <a:p>
            <a:r>
              <a:rPr lang="vi-VN" smtClean="0"/>
              <a:t>TELNET cho phép kết nối từ máy cục bộ tới máy ở xa, trong đó máy cục bộ đóng vai trò như một terminal của máy ở xa</a:t>
            </a:r>
            <a:endParaRPr lang="en-US"/>
          </a:p>
        </p:txBody>
      </p:sp>
      <p:sp>
        <p:nvSpPr>
          <p:cNvPr id="3" name="Title 2"/>
          <p:cNvSpPr>
            <a:spLocks noGrp="1"/>
          </p:cNvSpPr>
          <p:nvPr>
            <p:ph type="title"/>
          </p:nvPr>
        </p:nvSpPr>
        <p:spPr/>
        <p:txBody>
          <a:bodyPr/>
          <a:lstStyle/>
          <a:p>
            <a:r>
              <a:rPr lang="vi-VN" smtClean="0"/>
              <a:t>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85</a:t>
            </a:fld>
            <a:endParaRPr lang="ru-RU" dirty="0"/>
          </a:p>
        </p:txBody>
      </p:sp>
    </p:spTree>
    <p:extLst>
      <p:ext uri="{BB962C8B-B14F-4D97-AF65-F5344CB8AC3E}">
        <p14:creationId xmlns:p14="http://schemas.microsoft.com/office/powerpoint/2010/main" val="21844371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en-US" smtClean="0">
                <a:solidFill>
                  <a:srgbClr val="0000FF"/>
                </a:solidFill>
              </a:rPr>
              <a:t>TELNET</a:t>
            </a:r>
            <a:r>
              <a:rPr lang="en-US" smtClean="0"/>
              <a:t> là giao thức đăng nhập từ xa</a:t>
            </a:r>
          </a:p>
          <a:p>
            <a:r>
              <a:rPr lang="en-US" smtClean="0">
                <a:solidFill>
                  <a:srgbClr val="00B0F0"/>
                </a:solidFill>
              </a:rPr>
              <a:t>Telnet</a:t>
            </a:r>
            <a:r>
              <a:rPr lang="en-US" smtClean="0"/>
              <a:t> là công cụ để thực hiện đăng nhập từ xa sử dụng giao thức </a:t>
            </a:r>
            <a:r>
              <a:rPr lang="en-US" smtClean="0">
                <a:solidFill>
                  <a:srgbClr val="0000FF"/>
                </a:solidFill>
              </a:rPr>
              <a:t>TELNET</a:t>
            </a:r>
            <a:r>
              <a:rPr lang="en-US" smtClean="0"/>
              <a:t> (tức là đóng vai trò client trong giao thức)</a:t>
            </a:r>
          </a:p>
          <a:p>
            <a:r>
              <a:rPr lang="en-US" smtClean="0">
                <a:solidFill>
                  <a:srgbClr val="00B0F0"/>
                </a:solidFill>
              </a:rPr>
              <a:t>Telnet</a:t>
            </a:r>
            <a:r>
              <a:rPr lang="en-US" smtClean="0"/>
              <a:t> còn hỗ trợ các giao thức văn bản khác (web, mail)</a:t>
            </a:r>
            <a:endParaRPr lang="en-US"/>
          </a:p>
        </p:txBody>
      </p:sp>
      <p:sp>
        <p:nvSpPr>
          <p:cNvPr id="3" name="Title 2"/>
          <p:cNvSpPr>
            <a:spLocks noGrp="1"/>
          </p:cNvSpPr>
          <p:nvPr>
            <p:ph type="title"/>
          </p:nvPr>
        </p:nvSpPr>
        <p:spPr/>
        <p:txBody>
          <a:bodyPr/>
          <a:lstStyle/>
          <a:p>
            <a:r>
              <a:rPr lang="en-US" smtClean="0"/>
              <a:t>TELNET vs 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86</a:t>
            </a:fld>
            <a:endParaRPr lang="ru-RU" dirty="0"/>
          </a:p>
        </p:txBody>
      </p:sp>
    </p:spTree>
    <p:extLst>
      <p:ext uri="{BB962C8B-B14F-4D97-AF65-F5344CB8AC3E}">
        <p14:creationId xmlns:p14="http://schemas.microsoft.com/office/powerpoint/2010/main" val="25240741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Remote Login với 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87</a:t>
            </a:fld>
            <a:endParaRPr lang="ru-RU" dirty="0"/>
          </a:p>
        </p:txBody>
      </p:sp>
      <p:pic>
        <p:nvPicPr>
          <p:cNvPr id="6" name="Picture 5"/>
          <p:cNvPicPr>
            <a:picLocks noChangeAspect="1"/>
          </p:cNvPicPr>
          <p:nvPr/>
        </p:nvPicPr>
        <p:blipFill>
          <a:blip r:embed="rId2"/>
          <a:stretch>
            <a:fillRect/>
          </a:stretch>
        </p:blipFill>
        <p:spPr>
          <a:xfrm>
            <a:off x="76200" y="705180"/>
            <a:ext cx="9011586" cy="3866820"/>
          </a:xfrm>
          <a:prstGeom prst="rect">
            <a:avLst/>
          </a:prstGeom>
        </p:spPr>
      </p:pic>
      <p:sp>
        <p:nvSpPr>
          <p:cNvPr id="7" name="Rounded Rectangular Callout 6"/>
          <p:cNvSpPr/>
          <p:nvPr/>
        </p:nvSpPr>
        <p:spPr>
          <a:xfrm>
            <a:off x="304800" y="4591380"/>
            <a:ext cx="8227640" cy="2263420"/>
          </a:xfrm>
          <a:prstGeom prst="wedgeRoundRectCallout">
            <a:avLst>
              <a:gd name="adj1" fmla="val 940"/>
              <a:gd name="adj2" fmla="val -8347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3200" smtClean="0"/>
              <a:t>Để sử dụng TELNET cần có 2 thành phần:</a:t>
            </a:r>
          </a:p>
          <a:p>
            <a:pPr marL="285750" indent="-285750">
              <a:buFont typeface="Arial" panose="020B0604020202020204" pitchFamily="34" charset="0"/>
              <a:buChar char="•"/>
            </a:pPr>
            <a:r>
              <a:rPr lang="en-US" sz="3200" smtClean="0"/>
              <a:t>TELNET Client (trên máy người dùng)</a:t>
            </a:r>
          </a:p>
          <a:p>
            <a:pPr marL="285750" indent="-285750">
              <a:buFont typeface="Arial" panose="020B0604020202020204" pitchFamily="34" charset="0"/>
              <a:buChar char="•"/>
            </a:pPr>
            <a:r>
              <a:rPr lang="en-US" sz="3200" smtClean="0"/>
              <a:t>TELNET Server (trên máy ở xa)</a:t>
            </a:r>
            <a:endParaRPr lang="en-US" sz="3200"/>
          </a:p>
        </p:txBody>
      </p:sp>
    </p:spTree>
    <p:extLst>
      <p:ext uri="{BB962C8B-B14F-4D97-AF65-F5344CB8AC3E}">
        <p14:creationId xmlns:p14="http://schemas.microsoft.com/office/powerpoint/2010/main" val="41161203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Remote Login với 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88</a:t>
            </a:fld>
            <a:endParaRPr lang="ru-RU" dirty="0"/>
          </a:p>
        </p:txBody>
      </p:sp>
      <p:pic>
        <p:nvPicPr>
          <p:cNvPr id="6" name="Picture 5"/>
          <p:cNvPicPr>
            <a:picLocks noChangeAspect="1"/>
          </p:cNvPicPr>
          <p:nvPr/>
        </p:nvPicPr>
        <p:blipFill>
          <a:blip r:embed="rId2"/>
          <a:stretch>
            <a:fillRect/>
          </a:stretch>
        </p:blipFill>
        <p:spPr>
          <a:xfrm>
            <a:off x="76200" y="705180"/>
            <a:ext cx="9011586" cy="3866820"/>
          </a:xfrm>
          <a:prstGeom prst="rect">
            <a:avLst/>
          </a:prstGeom>
        </p:spPr>
      </p:pic>
      <p:sp>
        <p:nvSpPr>
          <p:cNvPr id="7" name="Rounded Rectangular Callout 6"/>
          <p:cNvSpPr/>
          <p:nvPr/>
        </p:nvSpPr>
        <p:spPr>
          <a:xfrm>
            <a:off x="304800" y="4591380"/>
            <a:ext cx="8227640" cy="2263420"/>
          </a:xfrm>
          <a:prstGeom prst="wedgeRoundRectCallout">
            <a:avLst>
              <a:gd name="adj1" fmla="val -28545"/>
              <a:gd name="adj2" fmla="val -9007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514350" indent="-514350">
              <a:buAutoNum type="arabicPeriod"/>
            </a:pPr>
            <a:r>
              <a:rPr lang="en-US" sz="3200" smtClean="0"/>
              <a:t>Người dùng khởi chạy TELNET Client trên terminal của mình</a:t>
            </a:r>
          </a:p>
          <a:p>
            <a:pPr marL="514350" indent="-514350">
              <a:buAutoNum type="arabicPeriod"/>
            </a:pPr>
            <a:r>
              <a:rPr lang="en-US" sz="3200" smtClean="0"/>
              <a:t>TELNET Client chuyển câu lệnh của người dùng tới TELNET Server</a:t>
            </a:r>
            <a:endParaRPr lang="en-US" sz="3200"/>
          </a:p>
        </p:txBody>
      </p:sp>
    </p:spTree>
    <p:extLst>
      <p:ext uri="{BB962C8B-B14F-4D97-AF65-F5344CB8AC3E}">
        <p14:creationId xmlns:p14="http://schemas.microsoft.com/office/powerpoint/2010/main" val="3868561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Remote Login với 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89</a:t>
            </a:fld>
            <a:endParaRPr lang="ru-RU" dirty="0"/>
          </a:p>
        </p:txBody>
      </p:sp>
      <p:pic>
        <p:nvPicPr>
          <p:cNvPr id="6" name="Picture 5"/>
          <p:cNvPicPr>
            <a:picLocks noChangeAspect="1"/>
          </p:cNvPicPr>
          <p:nvPr/>
        </p:nvPicPr>
        <p:blipFill>
          <a:blip r:embed="rId3"/>
          <a:stretch>
            <a:fillRect/>
          </a:stretch>
        </p:blipFill>
        <p:spPr>
          <a:xfrm>
            <a:off x="76200" y="705180"/>
            <a:ext cx="9011586" cy="3866820"/>
          </a:xfrm>
          <a:prstGeom prst="rect">
            <a:avLst/>
          </a:prstGeom>
        </p:spPr>
      </p:pic>
      <p:sp>
        <p:nvSpPr>
          <p:cNvPr id="7" name="Rounded Rectangular Callout 6"/>
          <p:cNvSpPr/>
          <p:nvPr/>
        </p:nvSpPr>
        <p:spPr>
          <a:xfrm>
            <a:off x="304800" y="4591380"/>
            <a:ext cx="8227640" cy="2263420"/>
          </a:xfrm>
          <a:prstGeom prst="wedgeRoundRectCallout">
            <a:avLst>
              <a:gd name="adj1" fmla="val 28611"/>
              <a:gd name="adj2" fmla="val -10079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514350" indent="-514350">
              <a:buFont typeface="+mj-lt"/>
              <a:buAutoNum type="arabicPeriod" startAt="3"/>
            </a:pPr>
            <a:r>
              <a:rPr lang="en-US" sz="3200" smtClean="0"/>
              <a:t>TELNET Server thực thi câu lệnh người dùng trên máy ở xa và gửi </a:t>
            </a:r>
            <a:r>
              <a:rPr lang="en-US" sz="3200" smtClean="0">
                <a:solidFill>
                  <a:srgbClr val="FF0000"/>
                </a:solidFill>
              </a:rPr>
              <a:t>kết quả</a:t>
            </a:r>
            <a:r>
              <a:rPr lang="en-US" sz="3200" smtClean="0"/>
              <a:t> tới Client</a:t>
            </a:r>
          </a:p>
          <a:p>
            <a:pPr marL="514350" indent="-514350">
              <a:buFont typeface="+mj-lt"/>
              <a:buAutoNum type="arabicPeriod" startAt="3"/>
            </a:pPr>
            <a:r>
              <a:rPr lang="en-US" sz="3200" smtClean="0"/>
              <a:t>TELNET Client hiển thị </a:t>
            </a:r>
            <a:r>
              <a:rPr lang="en-US" sz="3200" smtClean="0">
                <a:solidFill>
                  <a:schemeClr val="tx1"/>
                </a:solidFill>
              </a:rPr>
              <a:t>kết quả </a:t>
            </a:r>
            <a:r>
              <a:rPr lang="en-US" sz="3200" smtClean="0"/>
              <a:t>lên terminal</a:t>
            </a:r>
            <a:endParaRPr lang="en-US" sz="3200"/>
          </a:p>
        </p:txBody>
      </p:sp>
    </p:spTree>
    <p:extLst>
      <p:ext uri="{BB962C8B-B14F-4D97-AF65-F5344CB8AC3E}">
        <p14:creationId xmlns:p14="http://schemas.microsoft.com/office/powerpoint/2010/main" val="125398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buFont typeface="Wingdings" panose="05000000000000000000" pitchFamily="2" charset="2"/>
              <a:buChar char="q"/>
            </a:pPr>
            <a:r>
              <a:rPr lang="vi-VN" b="1" smtClean="0"/>
              <a:t>Kiến thức</a:t>
            </a:r>
          </a:p>
          <a:p>
            <a:pPr lvl="1">
              <a:buFont typeface="Wingdings" panose="05000000000000000000" pitchFamily="2" charset="2"/>
              <a:buChar char="§"/>
            </a:pPr>
            <a:r>
              <a:rPr lang="vi-VN" smtClean="0"/>
              <a:t>Nắm bắt được một số giao thức mạng điển hình ở tầng ứng dụng để triển khai dịch vụ mạng</a:t>
            </a:r>
          </a:p>
          <a:p>
            <a:pPr lvl="1">
              <a:buFont typeface="Wingdings" panose="05000000000000000000" pitchFamily="2" charset="2"/>
              <a:buChar char="§"/>
            </a:pPr>
            <a:r>
              <a:rPr lang="vi-VN" smtClean="0"/>
              <a:t>Với mỗi dịch vụ mạng cần nắm được</a:t>
            </a:r>
          </a:p>
          <a:p>
            <a:pPr lvl="2"/>
            <a:r>
              <a:rPr lang="vi-VN" smtClean="0"/>
              <a:t>Đặc điểm cơ bản của các giao thức triển khai dịch vụ</a:t>
            </a:r>
          </a:p>
          <a:p>
            <a:pPr lvl="2"/>
            <a:r>
              <a:rPr lang="vi-VN" smtClean="0"/>
              <a:t>Vấn đề an toàn của giao thức triển khai dịch vụ (đảm bảo bí mật, xác thực thực thể, xác thực thông điệp)</a:t>
            </a:r>
          </a:p>
          <a:p>
            <a:pPr lvl="2"/>
            <a:r>
              <a:rPr lang="vi-VN" smtClean="0"/>
              <a:t>Tính năng an toàn trong các giao thức</a:t>
            </a:r>
          </a:p>
          <a:p>
            <a:pPr lvl="2"/>
            <a:r>
              <a:rPr lang="vi-VN" smtClean="0"/>
              <a:t>Giải pháp bổ sung để đảm bảo an toàn</a:t>
            </a:r>
          </a:p>
          <a:p>
            <a:pPr>
              <a:buFont typeface="Wingdings" panose="05000000000000000000" pitchFamily="2" charset="2"/>
              <a:buChar char="q"/>
            </a:pPr>
            <a:r>
              <a:rPr lang="vi-VN" b="1" smtClean="0"/>
              <a:t>Kỹ năng</a:t>
            </a:r>
          </a:p>
          <a:p>
            <a:pPr lvl="1">
              <a:buFont typeface="Wingdings" panose="05000000000000000000" pitchFamily="2" charset="2"/>
              <a:buChar char="§"/>
            </a:pPr>
            <a:r>
              <a:rPr lang="vi-VN" smtClean="0"/>
              <a:t>Phân tích hoạt động của giao thức qua việc chặn thu lưu lượng mạng</a:t>
            </a:r>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25680058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en-US" sz="2400" smtClean="0"/>
              <a:t>E:\&gt;</a:t>
            </a:r>
            <a:r>
              <a:rPr lang="en-US" sz="2400">
                <a:solidFill>
                  <a:srgbClr val="00B0F0"/>
                </a:solidFill>
              </a:rPr>
              <a:t>telnet </a:t>
            </a:r>
            <a:r>
              <a:rPr lang="en-US" sz="2400" smtClean="0">
                <a:solidFill>
                  <a:srgbClr val="00B0F0"/>
                </a:solidFill>
              </a:rPr>
              <a:t>192.168.237.129</a:t>
            </a:r>
          </a:p>
          <a:p>
            <a:r>
              <a:rPr lang="en-US" sz="2400" smtClean="0"/>
              <a:t>You </a:t>
            </a:r>
            <a:r>
              <a:rPr lang="en-US" sz="2400"/>
              <a:t>are about to send your password information to a remote computer in Internet zone. This might not be safe. Do you want to send anyway (y/n</a:t>
            </a:r>
            <a:r>
              <a:rPr lang="en-US" sz="2400" smtClean="0"/>
              <a:t>): </a:t>
            </a:r>
            <a:r>
              <a:rPr lang="en-US" sz="2400" smtClean="0">
                <a:solidFill>
                  <a:srgbClr val="00B0F0"/>
                </a:solidFill>
              </a:rPr>
              <a:t>y</a:t>
            </a:r>
            <a:endParaRPr lang="en-US" sz="2400">
              <a:solidFill>
                <a:srgbClr val="00B0F0"/>
              </a:solidFill>
            </a:endParaRPr>
          </a:p>
          <a:p>
            <a:r>
              <a:rPr lang="en-US" sz="2400" smtClean="0"/>
              <a:t>Welcome </a:t>
            </a:r>
            <a:r>
              <a:rPr lang="en-US" sz="2400"/>
              <a:t>to Microsoft Telnet </a:t>
            </a:r>
            <a:r>
              <a:rPr lang="en-US" sz="2400" smtClean="0"/>
              <a:t>Service</a:t>
            </a:r>
          </a:p>
          <a:p>
            <a:r>
              <a:rPr lang="en-US" sz="2400" smtClean="0"/>
              <a:t>login</a:t>
            </a:r>
            <a:r>
              <a:rPr lang="en-US" sz="2400"/>
              <a:t>: </a:t>
            </a:r>
            <a:r>
              <a:rPr lang="en-US" sz="2400">
                <a:solidFill>
                  <a:srgbClr val="00B0F0"/>
                </a:solidFill>
              </a:rPr>
              <a:t>avanteo</a:t>
            </a:r>
            <a:r>
              <a:rPr lang="en-US" sz="2400"/>
              <a:t>                                                                                                          password: </a:t>
            </a:r>
            <a:r>
              <a:rPr lang="en-US" sz="2400" smtClean="0">
                <a:solidFill>
                  <a:srgbClr val="00B0F0"/>
                </a:solidFill>
              </a:rPr>
              <a:t>*****</a:t>
            </a:r>
          </a:p>
          <a:p>
            <a:r>
              <a:rPr lang="en-US" sz="2400" smtClean="0"/>
              <a:t>*===========================================================</a:t>
            </a:r>
          </a:p>
          <a:p>
            <a:r>
              <a:rPr lang="en-US" sz="2400" smtClean="0"/>
              <a:t>Welcome </a:t>
            </a:r>
            <a:r>
              <a:rPr lang="en-US" sz="2400"/>
              <a:t>to Microsoft Telnet Server</a:t>
            </a:r>
            <a:r>
              <a:rPr lang="en-US" sz="2400" smtClean="0"/>
              <a:t>.</a:t>
            </a:r>
          </a:p>
          <a:p>
            <a:r>
              <a:rPr lang="en-US" sz="2400" smtClean="0"/>
              <a:t>*===========================================================</a:t>
            </a:r>
          </a:p>
          <a:p>
            <a:r>
              <a:rPr lang="en-US" sz="2400"/>
              <a:t>C:\Documents and Settings\avanteo&gt;</a:t>
            </a:r>
            <a:r>
              <a:rPr lang="en-US" sz="2400">
                <a:solidFill>
                  <a:srgbClr val="00B0F0"/>
                </a:solidFill>
              </a:rPr>
              <a:t>cd \</a:t>
            </a:r>
            <a:r>
              <a:rPr lang="en-US" sz="2400"/>
              <a:t>                                                                                                                                                                                                          C:\&gt;</a:t>
            </a:r>
            <a:r>
              <a:rPr lang="en-US" sz="2400">
                <a:solidFill>
                  <a:srgbClr val="00B0F0"/>
                </a:solidFill>
              </a:rPr>
              <a:t>echo "Avanteo has sussessfully logged in via TELNET"</a:t>
            </a:r>
            <a:r>
              <a:rPr lang="en-US" sz="2400"/>
              <a:t>                                                                "Avanteo has sussessfully logged in via TELNET"                                                                                                                                                                                                 </a:t>
            </a:r>
            <a:r>
              <a:rPr lang="en-US" sz="2400" smtClean="0"/>
              <a:t>C</a:t>
            </a:r>
            <a:r>
              <a:rPr lang="en-US" sz="2400"/>
              <a:t>:\&gt;</a:t>
            </a:r>
            <a:r>
              <a:rPr lang="en-US" sz="2400">
                <a:solidFill>
                  <a:srgbClr val="00B0F0"/>
                </a:solidFill>
              </a:rPr>
              <a:t>exit</a:t>
            </a:r>
          </a:p>
          <a:p>
            <a:r>
              <a:rPr lang="en-US" sz="2400" smtClean="0"/>
              <a:t>Connection </a:t>
            </a:r>
            <a:r>
              <a:rPr lang="en-US" sz="2400"/>
              <a:t>to host lost</a:t>
            </a:r>
            <a:r>
              <a:rPr lang="en-US" sz="2400" smtClean="0"/>
              <a:t>.</a:t>
            </a:r>
            <a:endParaRPr lang="en-US" sz="2400"/>
          </a:p>
          <a:p>
            <a:r>
              <a:rPr lang="en-US" sz="2400" smtClean="0"/>
              <a:t>E:\&gt; </a:t>
            </a:r>
            <a:endParaRPr lang="en-US" sz="2400"/>
          </a:p>
        </p:txBody>
      </p:sp>
      <p:sp>
        <p:nvSpPr>
          <p:cNvPr id="4" name="Title 3"/>
          <p:cNvSpPr>
            <a:spLocks noGrp="1"/>
          </p:cNvSpPr>
          <p:nvPr>
            <p:ph type="title"/>
          </p:nvPr>
        </p:nvSpPr>
        <p:spPr/>
        <p:txBody>
          <a:bodyPr/>
          <a:lstStyle/>
          <a:p>
            <a:r>
              <a:rPr lang="en-US" smtClean="0"/>
              <a:t>Ví dụ đăng nhập với TELNET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90</a:t>
            </a:fld>
            <a:endParaRPr lang="ru-RU" dirty="0"/>
          </a:p>
        </p:txBody>
      </p:sp>
    </p:spTree>
    <p:extLst>
      <p:ext uri="{BB962C8B-B14F-4D97-AF65-F5344CB8AC3E}">
        <p14:creationId xmlns:p14="http://schemas.microsoft.com/office/powerpoint/2010/main" val="12438608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en-US" sz="2400" smtClean="0"/>
              <a:t>E:\&gt;</a:t>
            </a:r>
            <a:r>
              <a:rPr lang="en-US" sz="2400">
                <a:solidFill>
                  <a:srgbClr val="00B0F0"/>
                </a:solidFill>
              </a:rPr>
              <a:t>telnet </a:t>
            </a:r>
            <a:r>
              <a:rPr lang="en-US" sz="2400" smtClean="0">
                <a:solidFill>
                  <a:srgbClr val="00B0F0"/>
                </a:solidFill>
              </a:rPr>
              <a:t>192.168.237.129</a:t>
            </a:r>
          </a:p>
          <a:p>
            <a:r>
              <a:rPr lang="en-US" sz="2400" smtClean="0"/>
              <a:t>You </a:t>
            </a:r>
            <a:r>
              <a:rPr lang="en-US" sz="2400"/>
              <a:t>are about to send your password information to a remote computer in Internet zone. This might not be safe. Do you want to send anyway (y/n</a:t>
            </a:r>
            <a:r>
              <a:rPr lang="en-US" sz="2400" smtClean="0"/>
              <a:t>): </a:t>
            </a:r>
            <a:r>
              <a:rPr lang="en-US" sz="2400" smtClean="0">
                <a:solidFill>
                  <a:srgbClr val="00B0F0"/>
                </a:solidFill>
              </a:rPr>
              <a:t>y</a:t>
            </a:r>
            <a:endParaRPr lang="en-US" sz="2400">
              <a:solidFill>
                <a:srgbClr val="00B0F0"/>
              </a:solidFill>
            </a:endParaRPr>
          </a:p>
          <a:p>
            <a:r>
              <a:rPr lang="en-US" sz="2400" smtClean="0"/>
              <a:t>Welcome </a:t>
            </a:r>
            <a:r>
              <a:rPr lang="en-US" sz="2400"/>
              <a:t>to Microsoft Telnet </a:t>
            </a:r>
            <a:r>
              <a:rPr lang="en-US" sz="2400" smtClean="0"/>
              <a:t>Service</a:t>
            </a:r>
          </a:p>
          <a:p>
            <a:r>
              <a:rPr lang="en-US" sz="2400" smtClean="0"/>
              <a:t>login</a:t>
            </a:r>
            <a:r>
              <a:rPr lang="en-US" sz="2400"/>
              <a:t>: </a:t>
            </a:r>
            <a:r>
              <a:rPr lang="en-US" sz="2400">
                <a:solidFill>
                  <a:srgbClr val="00B0F0"/>
                </a:solidFill>
              </a:rPr>
              <a:t>avanteo</a:t>
            </a:r>
            <a:r>
              <a:rPr lang="en-US" sz="2400"/>
              <a:t>                                                                                                          password: </a:t>
            </a:r>
            <a:r>
              <a:rPr lang="en-US" sz="2400" smtClean="0">
                <a:solidFill>
                  <a:srgbClr val="00B0F0"/>
                </a:solidFill>
              </a:rPr>
              <a:t>*****</a:t>
            </a:r>
          </a:p>
          <a:p>
            <a:r>
              <a:rPr lang="en-US" sz="2400" smtClean="0"/>
              <a:t>*===========================================================</a:t>
            </a:r>
          </a:p>
          <a:p>
            <a:r>
              <a:rPr lang="en-US" sz="2400" smtClean="0"/>
              <a:t>Welcome </a:t>
            </a:r>
            <a:r>
              <a:rPr lang="en-US" sz="2400"/>
              <a:t>to Microsoft Telnet Server</a:t>
            </a:r>
            <a:r>
              <a:rPr lang="en-US" sz="2400" smtClean="0"/>
              <a:t>.</a:t>
            </a:r>
          </a:p>
          <a:p>
            <a:r>
              <a:rPr lang="en-US" sz="2400" smtClean="0"/>
              <a:t>*===========================================================</a:t>
            </a:r>
          </a:p>
          <a:p>
            <a:r>
              <a:rPr lang="en-US" sz="2400"/>
              <a:t>C:\Documents and Settings\avanteo&gt;</a:t>
            </a:r>
            <a:r>
              <a:rPr lang="en-US" sz="2400">
                <a:solidFill>
                  <a:srgbClr val="00B0F0"/>
                </a:solidFill>
              </a:rPr>
              <a:t>cd \</a:t>
            </a:r>
            <a:r>
              <a:rPr lang="en-US" sz="2400"/>
              <a:t>                                                                                                                                                                                                          C:\&gt;</a:t>
            </a:r>
            <a:r>
              <a:rPr lang="en-US" sz="2400">
                <a:solidFill>
                  <a:srgbClr val="00B0F0"/>
                </a:solidFill>
              </a:rPr>
              <a:t>echo "Avanteo has sussessfully logged in via TELNET"</a:t>
            </a:r>
            <a:r>
              <a:rPr lang="en-US" sz="2400"/>
              <a:t>                                                                "Avanteo has sussessfully logged in via TELNET"                                                                                                                                                                                                 </a:t>
            </a:r>
            <a:r>
              <a:rPr lang="en-US" sz="2400" smtClean="0"/>
              <a:t>C</a:t>
            </a:r>
            <a:r>
              <a:rPr lang="en-US" sz="2400"/>
              <a:t>:\&gt;</a:t>
            </a:r>
            <a:r>
              <a:rPr lang="en-US" sz="2400">
                <a:solidFill>
                  <a:srgbClr val="00B0F0"/>
                </a:solidFill>
              </a:rPr>
              <a:t>exit</a:t>
            </a:r>
          </a:p>
          <a:p>
            <a:r>
              <a:rPr lang="en-US" sz="2400" smtClean="0"/>
              <a:t>Connection </a:t>
            </a:r>
            <a:r>
              <a:rPr lang="en-US" sz="2400"/>
              <a:t>to host lost</a:t>
            </a:r>
            <a:r>
              <a:rPr lang="en-US" sz="2400" smtClean="0"/>
              <a:t>.</a:t>
            </a:r>
            <a:endParaRPr lang="en-US" sz="2400"/>
          </a:p>
          <a:p>
            <a:r>
              <a:rPr lang="en-US" sz="2400" smtClean="0"/>
              <a:t>E:\&gt; </a:t>
            </a:r>
            <a:endParaRPr lang="en-US" sz="2400"/>
          </a:p>
        </p:txBody>
      </p:sp>
      <p:sp>
        <p:nvSpPr>
          <p:cNvPr id="4" name="Title 3"/>
          <p:cNvSpPr>
            <a:spLocks noGrp="1"/>
          </p:cNvSpPr>
          <p:nvPr>
            <p:ph type="title"/>
          </p:nvPr>
        </p:nvSpPr>
        <p:spPr/>
        <p:txBody>
          <a:bodyPr/>
          <a:lstStyle/>
          <a:p>
            <a:r>
              <a:rPr lang="en-US" smtClean="0"/>
              <a:t>Ví dụ đăng nhập với TELNET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91</a:t>
            </a:fld>
            <a:endParaRPr lang="ru-RU" dirty="0"/>
          </a:p>
        </p:txBody>
      </p:sp>
      <p:sp>
        <p:nvSpPr>
          <p:cNvPr id="6" name="Rounded Rectangular Callout 5"/>
          <p:cNvSpPr/>
          <p:nvPr/>
        </p:nvSpPr>
        <p:spPr>
          <a:xfrm>
            <a:off x="2742050" y="1374102"/>
            <a:ext cx="6249550" cy="1066800"/>
          </a:xfrm>
          <a:prstGeom prst="wedgeRoundRectCallout">
            <a:avLst>
              <a:gd name="adj1" fmla="val -78682"/>
              <a:gd name="adj2" fmla="val -74329"/>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smtClean="0"/>
              <a:t>Sử dụng công cụ "telnet"</a:t>
            </a:r>
          </a:p>
          <a:p>
            <a:r>
              <a:rPr lang="en-US" sz="2400" smtClean="0"/>
              <a:t>Kết nối tới TELNET server ở cổng mặc định</a:t>
            </a:r>
            <a:endParaRPr lang="en-US" sz="2400"/>
          </a:p>
        </p:txBody>
      </p:sp>
      <p:sp>
        <p:nvSpPr>
          <p:cNvPr id="7" name="Rounded Rectangular Callout 6"/>
          <p:cNvSpPr/>
          <p:nvPr/>
        </p:nvSpPr>
        <p:spPr>
          <a:xfrm>
            <a:off x="2742050" y="2738907"/>
            <a:ext cx="2134750" cy="690093"/>
          </a:xfrm>
          <a:prstGeom prst="wedgeRoundRectCallout">
            <a:avLst>
              <a:gd name="adj1" fmla="val -88185"/>
              <a:gd name="adj2" fmla="val -55408"/>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smtClean="0"/>
              <a:t>Đăng nhập</a:t>
            </a:r>
            <a:endParaRPr lang="en-US" sz="2400"/>
          </a:p>
        </p:txBody>
      </p:sp>
      <p:sp>
        <p:nvSpPr>
          <p:cNvPr id="2" name="Rounded Rectangle 1"/>
          <p:cNvSpPr/>
          <p:nvPr/>
        </p:nvSpPr>
        <p:spPr>
          <a:xfrm>
            <a:off x="0" y="3962400"/>
            <a:ext cx="6781800" cy="1524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ular Callout 7"/>
          <p:cNvSpPr/>
          <p:nvPr/>
        </p:nvSpPr>
        <p:spPr>
          <a:xfrm>
            <a:off x="4114800" y="5867401"/>
            <a:ext cx="4038600" cy="757148"/>
          </a:xfrm>
          <a:prstGeom prst="wedgeRoundRectCallout">
            <a:avLst>
              <a:gd name="adj1" fmla="val -31825"/>
              <a:gd name="adj2" fmla="val -91041"/>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smtClean="0"/>
              <a:t>Quản trị máy ở xa</a:t>
            </a:r>
            <a:endParaRPr lang="en-US" sz="2400"/>
          </a:p>
        </p:txBody>
      </p:sp>
    </p:spTree>
    <p:extLst>
      <p:ext uri="{BB962C8B-B14F-4D97-AF65-F5344CB8AC3E}">
        <p14:creationId xmlns:p14="http://schemas.microsoft.com/office/powerpoint/2010/main" val="3469937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childTnLst>
                          </p:cTn>
                        </p:par>
                        <p:par>
                          <p:cTn id="18" fill="hold">
                            <p:stCondLst>
                              <p:cond delay="2000"/>
                            </p:stCondLst>
                            <p:childTnLst>
                              <p:par>
                                <p:cTn id="19" presetID="22" presetClass="entr" presetSubtype="2"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animBg="1"/>
      <p:bldP spid="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TELNET không có cơ chế </a:t>
            </a:r>
            <a:br>
              <a:rPr lang="en-US" smtClean="0"/>
            </a:br>
            <a:r>
              <a:rPr lang="en-US" smtClean="0"/>
              <a:t>an toàn nào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92</a:t>
            </a:fld>
            <a:endParaRPr lang="ru-RU" dirty="0"/>
          </a:p>
        </p:txBody>
      </p:sp>
    </p:spTree>
    <p:extLst>
      <p:ext uri="{BB962C8B-B14F-4D97-AF65-F5344CB8AC3E}">
        <p14:creationId xmlns:p14="http://schemas.microsoft.com/office/powerpoint/2010/main" val="33701422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19014522"/>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93</a:t>
            </a:fld>
            <a:endParaRPr lang="ru-RU" dirty="0"/>
          </a:p>
        </p:txBody>
      </p:sp>
    </p:spTree>
    <p:extLst>
      <p:ext uri="{BB962C8B-B14F-4D97-AF65-F5344CB8AC3E}">
        <p14:creationId xmlns:p14="http://schemas.microsoft.com/office/powerpoint/2010/main" val="33145661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US" smtClean="0"/>
              <a:t>SSH = </a:t>
            </a:r>
            <a:r>
              <a:rPr lang="en-US" smtClean="0">
                <a:solidFill>
                  <a:srgbClr val="FF0000"/>
                </a:solidFill>
              </a:rPr>
              <a:t>S</a:t>
            </a:r>
            <a:r>
              <a:rPr lang="en-US" smtClean="0"/>
              <a:t>ecure </a:t>
            </a:r>
            <a:r>
              <a:rPr lang="en-US" smtClean="0">
                <a:solidFill>
                  <a:srgbClr val="FF0000"/>
                </a:solidFill>
              </a:rPr>
              <a:t>SH</a:t>
            </a:r>
            <a:r>
              <a:rPr lang="en-US" smtClean="0"/>
              <a:t>ell</a:t>
            </a:r>
          </a:p>
          <a:p>
            <a:r>
              <a:rPr lang="en-US" smtClean="0"/>
              <a:t>SSH có vai trò chính là giao thức quản trị từ xa an toàn, thay thế cho TELNET</a:t>
            </a:r>
          </a:p>
          <a:p>
            <a:r>
              <a:rPr lang="en-US" smtClean="0"/>
              <a:t>SSH có 2 phiên bản KHÔNG tương thích nhau: SSH-1 (1995), SSH-2 (1996)</a:t>
            </a:r>
          </a:p>
          <a:p>
            <a:r>
              <a:rPr lang="en-US" smtClean="0"/>
              <a:t>Hiện nay, SSH-2</a:t>
            </a:r>
            <a:r>
              <a:rPr lang="vi-VN" smtClean="0"/>
              <a:t> (RFC 4251)</a:t>
            </a:r>
            <a:r>
              <a:rPr lang="en-US" smtClean="0"/>
              <a:t> là giao thức quản trị từ xa mặc định của mọi admin.</a:t>
            </a:r>
            <a:endParaRPr lang="en-US"/>
          </a:p>
        </p:txBody>
      </p:sp>
      <p:sp>
        <p:nvSpPr>
          <p:cNvPr id="2" name="Title 1"/>
          <p:cNvSpPr>
            <a:spLocks noGrp="1"/>
          </p:cNvSpPr>
          <p:nvPr>
            <p:ph type="title"/>
          </p:nvPr>
        </p:nvSpPr>
        <p:spPr/>
        <p:txBody>
          <a:bodyPr/>
          <a:lstStyle/>
          <a:p>
            <a:r>
              <a:rPr lang="en-US" smtClean="0"/>
              <a:t>SSH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94</a:t>
            </a:fld>
            <a:endParaRPr lang="ru-RU" dirty="0"/>
          </a:p>
        </p:txBody>
      </p:sp>
    </p:spTree>
    <p:extLst>
      <p:ext uri="{BB962C8B-B14F-4D97-AF65-F5344CB8AC3E}">
        <p14:creationId xmlns:p14="http://schemas.microsoft.com/office/powerpoint/2010/main" val="19686312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SSH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95</a:t>
            </a:fld>
            <a:endParaRPr lang="ru-RU" dirty="0"/>
          </a:p>
        </p:txBody>
      </p:sp>
      <p:sp>
        <p:nvSpPr>
          <p:cNvPr id="5" name="Content Placeholder 4"/>
          <p:cNvSpPr>
            <a:spLocks noGrp="1"/>
          </p:cNvSpPr>
          <p:nvPr>
            <p:ph sz="quarter" idx="13"/>
          </p:nvPr>
        </p:nvSpPr>
        <p:spPr/>
        <p:txBody>
          <a:bodyPr anchor="ctr"/>
          <a:lstStyle/>
          <a:p>
            <a:r>
              <a:rPr lang="vi-VN" smtClean="0"/>
              <a:t>Dịch vụ không chỉ là remote login</a:t>
            </a:r>
          </a:p>
          <a:p>
            <a:pPr lvl="1"/>
            <a:r>
              <a:rPr lang="en-US" smtClean="0"/>
              <a:t>Secure </a:t>
            </a:r>
            <a:r>
              <a:rPr lang="en-US"/>
              <a:t>login connections</a:t>
            </a:r>
          </a:p>
          <a:p>
            <a:pPr lvl="1"/>
            <a:r>
              <a:rPr lang="en-US"/>
              <a:t>Secure file transfer</a:t>
            </a:r>
          </a:p>
          <a:p>
            <a:pPr lvl="1"/>
            <a:r>
              <a:rPr lang="en-US" smtClean="0"/>
              <a:t>Secure data transfer (tunneling)</a:t>
            </a:r>
            <a:endParaRPr lang="vi-VN" smtClean="0"/>
          </a:p>
          <a:p>
            <a:pPr lvl="1"/>
            <a:endParaRPr lang="vi-VN" smtClean="0"/>
          </a:p>
          <a:p>
            <a:r>
              <a:rPr lang="vi-VN" smtClean="0"/>
              <a:t>"...</a:t>
            </a:r>
            <a:r>
              <a:rPr lang="en-US" smtClean="0"/>
              <a:t>any </a:t>
            </a:r>
            <a:r>
              <a:rPr lang="en-US"/>
              <a:t>network service can be secured with </a:t>
            </a:r>
            <a:r>
              <a:rPr lang="en-US" smtClean="0"/>
              <a:t>SSH</a:t>
            </a:r>
            <a:r>
              <a:rPr lang="vi-VN" smtClean="0"/>
              <a:t>"</a:t>
            </a:r>
          </a:p>
          <a:p>
            <a:pPr marL="3582988" indent="0">
              <a:buNone/>
            </a:pPr>
            <a:r>
              <a:rPr lang="vi-VN" sz="1800"/>
              <a:t>https://en.wikipedia.org/wiki/Secure_Shell</a:t>
            </a:r>
          </a:p>
        </p:txBody>
      </p:sp>
    </p:spTree>
    <p:extLst>
      <p:ext uri="{BB962C8B-B14F-4D97-AF65-F5344CB8AC3E}">
        <p14:creationId xmlns:p14="http://schemas.microsoft.com/office/powerpoint/2010/main" val="35635281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en-US" smtClean="0"/>
              <a:t>Xác thực thực thể 2 chiều</a:t>
            </a:r>
          </a:p>
          <a:p>
            <a:pPr lvl="1"/>
            <a:r>
              <a:rPr lang="en-US" smtClean="0"/>
              <a:t>Xác thực SSH server: public key (RSA)</a:t>
            </a:r>
          </a:p>
          <a:p>
            <a:pPr lvl="1"/>
            <a:r>
              <a:rPr lang="en-US" smtClean="0"/>
              <a:t>Xác thực SSH user: password, public key</a:t>
            </a:r>
            <a:endParaRPr lang="en-US"/>
          </a:p>
          <a:p>
            <a:r>
              <a:rPr lang="en-US"/>
              <a:t>Xác thực </a:t>
            </a:r>
            <a:r>
              <a:rPr lang="en-US" smtClean="0"/>
              <a:t>thông điệp: HMAC (MD5, SHA1)</a:t>
            </a:r>
            <a:endParaRPr lang="en-US"/>
          </a:p>
          <a:p>
            <a:r>
              <a:rPr lang="en-US" smtClean="0"/>
              <a:t>Mã hóa dữ liệu: symmetric ciphers</a:t>
            </a:r>
            <a:endParaRPr lang="en-US"/>
          </a:p>
          <a:p>
            <a:r>
              <a:rPr lang="en-US" smtClean="0"/>
              <a:t>Nén dữ liệu (tùy chọn): GZIP</a:t>
            </a:r>
            <a:endParaRPr lang="en-US"/>
          </a:p>
        </p:txBody>
      </p:sp>
      <p:sp>
        <p:nvSpPr>
          <p:cNvPr id="3" name="Title 2"/>
          <p:cNvSpPr>
            <a:spLocks noGrp="1"/>
          </p:cNvSpPr>
          <p:nvPr>
            <p:ph type="title"/>
          </p:nvPr>
        </p:nvSpPr>
        <p:spPr/>
        <p:txBody>
          <a:bodyPr/>
          <a:lstStyle/>
          <a:p>
            <a:r>
              <a:rPr lang="en-US" smtClean="0"/>
              <a:t>Chức năng an toàn của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96</a:t>
            </a:fld>
            <a:endParaRPr lang="ru-RU" dirty="0"/>
          </a:p>
        </p:txBody>
      </p:sp>
    </p:spTree>
    <p:extLst>
      <p:ext uri="{BB962C8B-B14F-4D97-AF65-F5344CB8AC3E}">
        <p14:creationId xmlns:p14="http://schemas.microsoft.com/office/powerpoint/2010/main" val="31220532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Autofit/>
          </a:bodyPr>
          <a:lstStyle/>
          <a:p>
            <a:r>
              <a:rPr lang="en-US" sz="2800"/>
              <a:t>RFC </a:t>
            </a:r>
            <a:r>
              <a:rPr lang="en-US" sz="2800" smtClean="0"/>
              <a:t>4250</a:t>
            </a:r>
            <a:r>
              <a:rPr lang="vi-VN" sz="2800" smtClean="0"/>
              <a:t>: </a:t>
            </a:r>
            <a:r>
              <a:rPr lang="en-US" sz="2800" smtClean="0"/>
              <a:t>SSH </a:t>
            </a:r>
            <a:r>
              <a:rPr lang="en-US" sz="2800"/>
              <a:t>Protocol Assigned Numbers</a:t>
            </a:r>
            <a:endParaRPr lang="vi-VN" sz="2800" smtClean="0"/>
          </a:p>
          <a:p>
            <a:r>
              <a:rPr lang="en-US" sz="2800" smtClean="0"/>
              <a:t>RFC 4251</a:t>
            </a:r>
            <a:r>
              <a:rPr lang="vi-VN" sz="2800" smtClean="0"/>
              <a:t>: </a:t>
            </a:r>
            <a:r>
              <a:rPr lang="en-US" sz="2800" smtClean="0"/>
              <a:t>SSH </a:t>
            </a:r>
            <a:r>
              <a:rPr lang="en-US" sz="2800"/>
              <a:t>Protocol </a:t>
            </a:r>
            <a:r>
              <a:rPr lang="en-US" sz="2800" smtClean="0"/>
              <a:t>Architecture</a:t>
            </a:r>
            <a:endParaRPr lang="vi-VN" sz="2800" smtClean="0"/>
          </a:p>
          <a:p>
            <a:r>
              <a:rPr lang="vi-VN" sz="2800"/>
              <a:t>RFC 4252: </a:t>
            </a:r>
            <a:r>
              <a:rPr lang="vi-VN" sz="2800" smtClean="0"/>
              <a:t>SSH </a:t>
            </a:r>
            <a:r>
              <a:rPr lang="vi-VN" sz="2800"/>
              <a:t>Authentication </a:t>
            </a:r>
            <a:r>
              <a:rPr lang="vi-VN" sz="2800" smtClean="0"/>
              <a:t>Protocol</a:t>
            </a:r>
          </a:p>
          <a:p>
            <a:r>
              <a:rPr lang="vi-VN" sz="2800"/>
              <a:t>RFC </a:t>
            </a:r>
            <a:r>
              <a:rPr lang="vi-VN" sz="2800" smtClean="0"/>
              <a:t>4253: SSH </a:t>
            </a:r>
            <a:r>
              <a:rPr lang="en-US" sz="2800"/>
              <a:t>Transport Layer </a:t>
            </a:r>
            <a:r>
              <a:rPr lang="en-US" sz="2800" smtClean="0"/>
              <a:t>Protocol</a:t>
            </a:r>
            <a:endParaRPr lang="vi-VN" sz="2800" smtClean="0"/>
          </a:p>
          <a:p>
            <a:r>
              <a:rPr lang="vi-VN" sz="2800"/>
              <a:t>RFC 4254: SSH Connection Protocol</a:t>
            </a:r>
          </a:p>
          <a:p>
            <a:r>
              <a:rPr lang="en-US" sz="2800" smtClean="0"/>
              <a:t>RFC 4344</a:t>
            </a:r>
            <a:r>
              <a:rPr lang="vi-VN" sz="2800" smtClean="0"/>
              <a:t>: </a:t>
            </a:r>
            <a:r>
              <a:rPr lang="en-US" sz="2800" smtClean="0"/>
              <a:t>SSH </a:t>
            </a:r>
            <a:r>
              <a:rPr lang="en-US" sz="2800"/>
              <a:t>Transport Layer Encryption </a:t>
            </a:r>
            <a:r>
              <a:rPr lang="en-US" sz="2800" smtClean="0"/>
              <a:t>Modes</a:t>
            </a:r>
            <a:endParaRPr lang="vi-VN" sz="2800" smtClean="0"/>
          </a:p>
          <a:p>
            <a:r>
              <a:rPr lang="vi-VN" sz="2800" smtClean="0"/>
              <a:t>...</a:t>
            </a:r>
            <a:endParaRPr lang="en-US" sz="2800"/>
          </a:p>
        </p:txBody>
      </p:sp>
      <p:sp>
        <p:nvSpPr>
          <p:cNvPr id="3" name="Title 2"/>
          <p:cNvSpPr>
            <a:spLocks noGrp="1"/>
          </p:cNvSpPr>
          <p:nvPr>
            <p:ph type="title"/>
          </p:nvPr>
        </p:nvSpPr>
        <p:spPr/>
        <p:txBody>
          <a:bodyPr/>
          <a:lstStyle/>
          <a:p>
            <a:r>
              <a:rPr lang="vi-VN" smtClean="0"/>
              <a:t>SSH RFCs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97</a:t>
            </a:fld>
            <a:endParaRPr lang="ru-RU" dirty="0"/>
          </a:p>
        </p:txBody>
      </p:sp>
    </p:spTree>
    <p:extLst>
      <p:ext uri="{BB962C8B-B14F-4D97-AF65-F5344CB8AC3E}">
        <p14:creationId xmlns:p14="http://schemas.microsoft.com/office/powerpoint/2010/main" val="2731942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98</a:t>
            </a:fld>
            <a:endParaRPr lang="ru-RU" dirty="0"/>
          </a:p>
        </p:txBody>
      </p:sp>
      <p:pic>
        <p:nvPicPr>
          <p:cNvPr id="8" name="Picture 7"/>
          <p:cNvPicPr>
            <a:picLocks noChangeAspect="1"/>
          </p:cNvPicPr>
          <p:nvPr/>
        </p:nvPicPr>
        <p:blipFill>
          <a:blip r:embed="rId2"/>
          <a:stretch>
            <a:fillRect/>
          </a:stretch>
        </p:blipFill>
        <p:spPr>
          <a:xfrm>
            <a:off x="28755" y="715992"/>
            <a:ext cx="9115245" cy="2923303"/>
          </a:xfrm>
          <a:prstGeom prst="rect">
            <a:avLst/>
          </a:prstGeom>
        </p:spPr>
      </p:pic>
      <p:sp>
        <p:nvSpPr>
          <p:cNvPr id="9" name="Rounded Rectangular Callout 8"/>
          <p:cNvSpPr/>
          <p:nvPr/>
        </p:nvSpPr>
        <p:spPr>
          <a:xfrm>
            <a:off x="228600" y="3669487"/>
            <a:ext cx="8686800" cy="3185313"/>
          </a:xfrm>
          <a:prstGeom prst="wedgeRoundRectCallout">
            <a:avLst>
              <a:gd name="adj1" fmla="val -19738"/>
              <a:gd name="adj2" fmla="val -60823"/>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SSH làm việc trên TCP (hoặc bất kỳ giao thức giao vận tin cậy nào)</a:t>
            </a:r>
          </a:p>
          <a:p>
            <a:pPr marL="514350" indent="-514350">
              <a:spcBef>
                <a:spcPts val="600"/>
              </a:spcBef>
              <a:spcAft>
                <a:spcPts val="600"/>
              </a:spcAft>
              <a:buFont typeface="Wingdings" panose="05000000000000000000" pitchFamily="2" charset="2"/>
              <a:buChar char="§"/>
            </a:pPr>
            <a:r>
              <a:rPr lang="vi-VN" sz="3200" smtClean="0"/>
              <a:t>Cổng mặc định: 22 (TCP)</a:t>
            </a:r>
          </a:p>
          <a:p>
            <a:pPr marL="514350" indent="-514350">
              <a:spcBef>
                <a:spcPts val="600"/>
              </a:spcBef>
              <a:spcAft>
                <a:spcPts val="600"/>
              </a:spcAft>
              <a:buFont typeface="Wingdings" panose="05000000000000000000" pitchFamily="2" charset="2"/>
              <a:buChar char="§"/>
            </a:pPr>
            <a:r>
              <a:rPr lang="vi-VN" sz="3200" smtClean="0"/>
              <a:t>SSH-TRANS là giao thức giao vận cho mọi giao thức khác của SSH</a:t>
            </a:r>
            <a:endParaRPr lang="en-US" sz="3200"/>
          </a:p>
        </p:txBody>
      </p:sp>
    </p:spTree>
    <p:extLst>
      <p:ext uri="{BB962C8B-B14F-4D97-AF65-F5344CB8AC3E}">
        <p14:creationId xmlns:p14="http://schemas.microsoft.com/office/powerpoint/2010/main" val="24899646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99</a:t>
            </a:fld>
            <a:endParaRPr lang="ru-RU" dirty="0"/>
          </a:p>
        </p:txBody>
      </p:sp>
      <p:pic>
        <p:nvPicPr>
          <p:cNvPr id="8" name="Picture 7"/>
          <p:cNvPicPr>
            <a:picLocks noChangeAspect="1"/>
          </p:cNvPicPr>
          <p:nvPr/>
        </p:nvPicPr>
        <p:blipFill>
          <a:blip r:embed="rId2"/>
          <a:stretch>
            <a:fillRect/>
          </a:stretch>
        </p:blipFill>
        <p:spPr>
          <a:xfrm>
            <a:off x="28755" y="715992"/>
            <a:ext cx="9115245" cy="2923303"/>
          </a:xfrm>
          <a:prstGeom prst="rect">
            <a:avLst/>
          </a:prstGeom>
        </p:spPr>
      </p:pic>
      <p:sp>
        <p:nvSpPr>
          <p:cNvPr id="6" name="Rounded Rectangular Callout 5"/>
          <p:cNvSpPr/>
          <p:nvPr/>
        </p:nvSpPr>
        <p:spPr>
          <a:xfrm>
            <a:off x="152400" y="3669487"/>
            <a:ext cx="8763000" cy="3185313"/>
          </a:xfrm>
          <a:prstGeom prst="wedgeRoundRectCallout">
            <a:avLst>
              <a:gd name="adj1" fmla="val 812"/>
              <a:gd name="adj2" fmla="val -91155"/>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a:t>SSH Transport Layer Protocol </a:t>
            </a:r>
            <a:r>
              <a:rPr lang="vi-VN" sz="3200" smtClean="0"/>
              <a:t/>
            </a:r>
            <a:br>
              <a:rPr lang="vi-VN" sz="3200" smtClean="0"/>
            </a:br>
            <a:r>
              <a:rPr lang="vi-VN" sz="3200" smtClean="0"/>
              <a:t>(</a:t>
            </a:r>
            <a:r>
              <a:rPr lang="vi-VN" sz="3200"/>
              <a:t>RFC 4253)</a:t>
            </a:r>
          </a:p>
          <a:p>
            <a:pPr marL="514350" indent="-514350">
              <a:spcBef>
                <a:spcPts val="600"/>
              </a:spcBef>
              <a:spcAft>
                <a:spcPts val="600"/>
              </a:spcAft>
              <a:buFont typeface="Wingdings" panose="05000000000000000000" pitchFamily="2" charset="2"/>
              <a:buChar char="§"/>
            </a:pPr>
            <a:r>
              <a:rPr lang="vi-VN" sz="3200"/>
              <a:t>Server </a:t>
            </a:r>
            <a:r>
              <a:rPr lang="vi-VN" sz="3200" smtClean="0"/>
              <a:t>Authentication</a:t>
            </a:r>
            <a:r>
              <a:rPr lang="vi-VN" sz="3200"/>
              <a:t> </a:t>
            </a:r>
            <a:r>
              <a:rPr lang="vi-VN" sz="3200" smtClean="0"/>
              <a:t>and Key Exchange, </a:t>
            </a:r>
            <a:r>
              <a:rPr lang="vi-VN" sz="3200"/>
              <a:t>Data Confidentiality, Data Integrity (with forward secrecy), Compression</a:t>
            </a:r>
            <a:endParaRPr lang="en-US" sz="3200"/>
          </a:p>
        </p:txBody>
      </p:sp>
    </p:spTree>
    <p:extLst>
      <p:ext uri="{BB962C8B-B14F-4D97-AF65-F5344CB8AC3E}">
        <p14:creationId xmlns:p14="http://schemas.microsoft.com/office/powerpoint/2010/main" val="3333451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DFAF74-F6E8-45F7-BC08-C227EE7135B5}"/>
</file>

<file path=customXml/itemProps2.xml><?xml version="1.0" encoding="utf-8"?>
<ds:datastoreItem xmlns:ds="http://schemas.openxmlformats.org/officeDocument/2006/customXml" ds:itemID="{B75CB62B-E6AA-49E6-A49E-323B28D4DE34}"/>
</file>

<file path=customXml/itemProps3.xml><?xml version="1.0" encoding="utf-8"?>
<ds:datastoreItem xmlns:ds="http://schemas.openxmlformats.org/officeDocument/2006/customXml" ds:itemID="{C09BED46-CFB5-482D-AE2F-FE4D5342E7E1}"/>
</file>

<file path=docProps/app.xml><?xml version="1.0" encoding="utf-8"?>
<Properties xmlns="http://schemas.openxmlformats.org/officeDocument/2006/extended-properties" xmlns:vt="http://schemas.openxmlformats.org/officeDocument/2006/docPropsVTypes">
  <Template>Slide bài giảng</Template>
  <TotalTime>9019</TotalTime>
  <Words>6386</Words>
  <Application>Microsoft Office PowerPoint</Application>
  <PresentationFormat>On-screen Show (4:3)</PresentationFormat>
  <Paragraphs>968</Paragraphs>
  <Slides>106</Slides>
  <Notes>59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106</vt:i4>
      </vt:variant>
    </vt:vector>
  </HeadingPairs>
  <TitlesOfParts>
    <vt:vector size="115" baseType="lpstr">
      <vt:lpstr>Arial</vt:lpstr>
      <vt:lpstr>Arial Narrow</vt:lpstr>
      <vt:lpstr>Calibri</vt:lpstr>
      <vt:lpstr>Courier New</vt:lpstr>
      <vt:lpstr>Tahoma</vt:lpstr>
      <vt:lpstr>Times New Roman</vt:lpstr>
      <vt:lpstr>Wingdings</vt:lpstr>
      <vt:lpstr>Wingdings 2</vt:lpstr>
      <vt:lpstr>Slide bài giảng</vt:lpstr>
      <vt:lpstr>GIAO THỨC AN TOÀN MẠNG</vt:lpstr>
      <vt:lpstr>Phân  mức an toàn trong TCP/IP</vt:lpstr>
      <vt:lpstr>Phân  mức an toàn trong TCP/IP</vt:lpstr>
      <vt:lpstr>Phân  mức an toàn trong TCP/IP</vt:lpstr>
      <vt:lpstr>Phân  mức an toàn trong TCP/IP</vt:lpstr>
      <vt:lpstr>Phân  mức an toàn trong TCP/IP</vt:lpstr>
      <vt:lpstr>Giao thức tầng ứng dụng</vt:lpstr>
      <vt:lpstr>PowerPoint Presentation</vt:lpstr>
      <vt:lpstr>Mục tiêu bài học</vt:lpstr>
      <vt:lpstr>Tài liệu tham khảo</vt:lpstr>
      <vt:lpstr>PowerPoint Presentation</vt:lpstr>
      <vt:lpstr>Giao thức HTTP</vt:lpstr>
      <vt:lpstr>Giao thức HTTP</vt:lpstr>
      <vt:lpstr>HTTP Request</vt:lpstr>
      <vt:lpstr>HTTP Response</vt:lpstr>
      <vt:lpstr>HTTP status codes</vt:lpstr>
      <vt:lpstr>Ví dụ HTTP Request và Response</vt:lpstr>
      <vt:lpstr>Vấn đề an toàn giao thức web</vt:lpstr>
      <vt:lpstr>Vấn đề an toàn giao thức web</vt:lpstr>
      <vt:lpstr>Vấn đề an toàn giao thức web</vt:lpstr>
      <vt:lpstr>Cơ chế an toàn của HTTP</vt:lpstr>
      <vt:lpstr>401: Unauthorized </vt:lpstr>
      <vt:lpstr>Apache 2 Digest Authentication</vt:lpstr>
      <vt:lpstr>Apache2 Basic Authentication</vt:lpstr>
      <vt:lpstr>NOT HTTP Authentication</vt:lpstr>
      <vt:lpstr>HTTP: Vấn đề an toàn</vt:lpstr>
      <vt:lpstr>"Giao thức an toàn lớp dưới"</vt:lpstr>
      <vt:lpstr>Sử dụng TLS cho HTTP</vt:lpstr>
      <vt:lpstr>PowerPoint Presentation</vt:lpstr>
      <vt:lpstr>PowerPoint Presentation</vt:lpstr>
      <vt:lpstr>PowerPoint Presentation</vt:lpstr>
      <vt:lpstr>Thành phần của hệ thống thư điện tử</vt:lpstr>
      <vt:lpstr>Mô hình thư điện tử</vt:lpstr>
      <vt:lpstr>Giao thức thư điện tử</vt:lpstr>
      <vt:lpstr>Giao thức thư điện tử</vt:lpstr>
      <vt:lpstr>Giao thức thư điện tử</vt:lpstr>
      <vt:lpstr>Giao thức thư điện tử</vt:lpstr>
      <vt:lpstr>POP3 Verbs</vt:lpstr>
      <vt:lpstr>POP3 Response Codes</vt:lpstr>
      <vt:lpstr>SMTP Verbs</vt:lpstr>
      <vt:lpstr>SMTP Response Codes</vt:lpstr>
      <vt:lpstr>Ví dụ pha 1: SMTP Connection Establishment</vt:lpstr>
      <vt:lpstr>Ví dụ pha 2: SMTP Transfer</vt:lpstr>
      <vt:lpstr>Ví dụ pha 3: SMTP Connection Termination</vt:lpstr>
      <vt:lpstr>MIME: Multipurpose Internet Mail Extension</vt:lpstr>
      <vt:lpstr>Base64 Encoding in MIME</vt:lpstr>
      <vt:lpstr>MIME Header</vt:lpstr>
      <vt:lpstr>MIME Content-Types</vt:lpstr>
      <vt:lpstr>PowerPoint Presentation</vt:lpstr>
      <vt:lpstr>Vấn đề an toàn của thư điện tử</vt:lpstr>
      <vt:lpstr>Vấn đề an toàn của thư điện tử</vt:lpstr>
      <vt:lpstr>Vấn đề an toàn của thư điện tử</vt:lpstr>
      <vt:lpstr>Vấn đề an toàn của thư điện tử</vt:lpstr>
      <vt:lpstr>Vấn đề an toàn của thư điện tử</vt:lpstr>
      <vt:lpstr>Vấn đề an toàn của thư điện tử</vt:lpstr>
      <vt:lpstr>Vấn đề an toàn của thư điện tử</vt:lpstr>
      <vt:lpstr>An toàn thư điện tử: RFC liên quan</vt:lpstr>
      <vt:lpstr>An toàn trong POP3</vt:lpstr>
      <vt:lpstr>Xác thực trong POP3: APOP</vt:lpstr>
      <vt:lpstr>An toàn trong IMAP</vt:lpstr>
      <vt:lpstr>An toàn trong SMTP</vt:lpstr>
      <vt:lpstr>Chống mạo danh máy chủ gửi thư</vt:lpstr>
      <vt:lpstr>Simple Authentication and Security Layer (SASL)</vt:lpstr>
      <vt:lpstr>SASL Mechanisms</vt:lpstr>
      <vt:lpstr>Ví dụ về STARTTLS và AUTH</vt:lpstr>
      <vt:lpstr>Ví dụ về STARTTLS và AUTH</vt:lpstr>
      <vt:lpstr>So sánh 2 cách sử dụng TLS</vt:lpstr>
      <vt:lpstr>Tóm lược cổng dịch vụ thư điện tử</vt:lpstr>
      <vt:lpstr>Tóm lược vấn đề an toàn thư điện tử</vt:lpstr>
      <vt:lpstr>Vấn đề tính tin cậy của máy chủ thư</vt:lpstr>
      <vt:lpstr>PowerPoint Presentation</vt:lpstr>
      <vt:lpstr>Bảo vệ thư ngay tại tầng ứng dụng</vt:lpstr>
      <vt:lpstr>Mã hóa thư điện tử</vt:lpstr>
      <vt:lpstr>Ký thư điện tử</vt:lpstr>
      <vt:lpstr>Mã hóa kết hợp ký số</vt:lpstr>
      <vt:lpstr>Cách thức làm việc của S/MIME</vt:lpstr>
      <vt:lpstr>Ví dụ về mã hóa thư với S/MIME</vt:lpstr>
      <vt:lpstr>Ví dụ về ký số thư với S/MIME</vt:lpstr>
      <vt:lpstr>PowerPoint Presentation</vt:lpstr>
      <vt:lpstr>Remote Login</vt:lpstr>
      <vt:lpstr>Remote Login</vt:lpstr>
      <vt:lpstr>Vấn đề an toàn là gì?</vt:lpstr>
      <vt:lpstr>PowerPoint Presentation</vt:lpstr>
      <vt:lpstr>PowerPoint Presentation</vt:lpstr>
      <vt:lpstr>TELNET</vt:lpstr>
      <vt:lpstr>TELNET vs Telnet</vt:lpstr>
      <vt:lpstr>Remote Login với TELNET</vt:lpstr>
      <vt:lpstr>Remote Login với TELNET</vt:lpstr>
      <vt:lpstr>Remote Login với TELNET</vt:lpstr>
      <vt:lpstr>Ví dụ đăng nhập với TELNET</vt:lpstr>
      <vt:lpstr>Ví dụ đăng nhập với TELNET</vt:lpstr>
      <vt:lpstr>TELNET không có cơ chế  an toàn nào</vt:lpstr>
      <vt:lpstr>PowerPoint Presentation</vt:lpstr>
      <vt:lpstr>SSH</vt:lpstr>
      <vt:lpstr>SSH</vt:lpstr>
      <vt:lpstr>Chức năng an toàn của SSH</vt:lpstr>
      <vt:lpstr>SSH RFCs</vt:lpstr>
      <vt:lpstr>Kiến trúc giao thức SSH</vt:lpstr>
      <vt:lpstr>Kiến trúc giao thức SSH</vt:lpstr>
      <vt:lpstr>Kiến trúc giao thức SSH</vt:lpstr>
      <vt:lpstr>Kiến trúc giao thức SSH</vt:lpstr>
      <vt:lpstr>Kiến trúc giao thức SSH</vt:lpstr>
      <vt:lpstr>Kiến trúc giao thức SSH</vt:lpstr>
      <vt:lpstr>PowerPoint Presentation</vt:lpstr>
      <vt:lpstr>Tự tìm hiểu</vt:lpstr>
      <vt:lpstr>Thực hành</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AN TOÀN MẠNG</dc:title>
  <dc:creator>Nguyen Tuan Anh</dc:creator>
  <cp:lastModifiedBy>Nguyen Tuan Anh</cp:lastModifiedBy>
  <cp:revision>531</cp:revision>
  <dcterms:created xsi:type="dcterms:W3CDTF">2019-04-10T17:21:47Z</dcterms:created>
  <dcterms:modified xsi:type="dcterms:W3CDTF">2020-05-22T10:20:18Z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