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9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9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47.xml" ContentType="application/vnd.openxmlformats-officedocument.presentationml.notesSlide+xml"/>
  <Override PartName="/ppt/notesSlides/notesSlide33.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0.xml" ContentType="application/vnd.openxmlformats-officedocument.presentationml.notesSlide+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31.xml" ContentType="application/vnd.openxmlformats-officedocument.presentationml.notesSlide+xml"/>
  <Override PartName="/ppt/diagrams/colors2.xml" ContentType="application/vnd.openxmlformats-officedocument.drawingml.diagramColors+xml"/>
  <Override PartName="/ppt/diagrams/drawing2.xml" ContentType="application/vnd.ms-office.drawingml.diagramDrawing+xml"/>
  <Override PartName="/ppt/diagrams/quickStyle2.xml" ContentType="application/vnd.openxmlformats-officedocument.drawingml.diagramStyle+xml"/>
  <Override PartName="/ppt/diagrams/layout2.xml" ContentType="application/vnd.openxmlformats-officedocument.drawingml.diagramLayout+xml"/>
  <Override PartName="/ppt/diagrams/drawing3.xml" ContentType="application/vnd.ms-office.drawingml.diagramDrawing+xml"/>
  <Override PartName="/ppt/diagrams/layout3.xml" ContentType="application/vnd.openxmlformats-officedocument.drawingml.diagramLayout+xml"/>
  <Override PartName="/ppt/diagrams/drawing12.xml" ContentType="application/vnd.ms-office.drawingml.diagramDrawing+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colors3.xml" ContentType="application/vnd.openxmlformats-officedocument.drawingml.diagramColors+xml"/>
  <Override PartName="/ppt/diagrams/quickStyle3.xml" ContentType="application/vnd.openxmlformats-officedocument.drawingml.diagramStyle+xml"/>
  <Override PartName="/ppt/diagrams/layout5.xml" ContentType="application/vnd.openxmlformats-officedocument.drawingml.diagramLayout+xml"/>
  <Override PartName="/ppt/diagrams/colors1.xml" ContentType="application/vnd.openxmlformats-officedocument.drawingml.diagramCol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colors5.xml" ContentType="application/vnd.openxmlformats-officedocument.drawingml.diagramColors+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diagrams/layout7.xml" ContentType="application/vnd.openxmlformats-officedocument.drawingml.diagramLayout+xml"/>
  <Override PartName="/ppt/diagrams/drawing8.xml" ContentType="application/vnd.ms-office.drawingml.diagramDrawing+xml"/>
  <Override PartName="/ppt/theme/theme1.xml" ContentType="application/vnd.openxmlformats-officedocument.theme+xml"/>
  <Override PartName="/ppt/diagrams/layout9.xml" ContentType="application/vnd.openxmlformats-officedocument.drawingml.diagramLayout+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rawing9.xml" ContentType="application/vnd.ms-office.drawingml.diagramDrawing+xml"/>
  <Override PartName="/ppt/diagrams/colors9.xml" ContentType="application/vnd.openxmlformats-officedocument.drawingml.diagramColors+xml"/>
  <Override PartName="/ppt/diagrams/quickStyle9.xml" ContentType="application/vnd.openxmlformats-officedocument.drawingml.diagramStyle+xml"/>
  <Override PartName="/ppt/diagrams/quickStyle5.xml" ContentType="application/vnd.openxmlformats-officedocument.drawingml.diagramStyle+xml"/>
  <Override PartName="/ppt/diagrams/drawing5.xml" ContentType="application/vnd.ms-office.drawingml.diagramDrawing+xml"/>
  <Override PartName="/ppt/diagrams/layout11.xml" ContentType="application/vnd.openxmlformats-officedocument.drawingml.diagramLayout+xml"/>
  <Override PartName="/ppt/diagrams/colors6.xml" ContentType="application/vnd.openxmlformats-officedocument.drawingml.diagramColors+xml"/>
  <Override PartName="/ppt/diagrams/quickStyle6.xml" ContentType="application/vnd.openxmlformats-officedocument.drawingml.diagramStyle+xml"/>
  <Override PartName="/ppt/diagrams/layout6.xml" ContentType="application/vnd.openxmlformats-officedocument.drawingml.diagramLayout+xml"/>
  <Override PartName="/ppt/commentAuthors.xml" ContentType="application/vnd.openxmlformats-officedocument.presentationml.commentAuthors+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6.xml" ContentType="application/vnd.ms-office.drawingml.diagramDrawing+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256" r:id="rId2"/>
    <p:sldId id="620" r:id="rId3"/>
    <p:sldId id="340" r:id="rId4"/>
    <p:sldId id="478" r:id="rId5"/>
    <p:sldId id="595" r:id="rId6"/>
    <p:sldId id="596" r:id="rId7"/>
    <p:sldId id="597" r:id="rId8"/>
    <p:sldId id="598" r:id="rId9"/>
    <p:sldId id="530" r:id="rId10"/>
    <p:sldId id="531" r:id="rId11"/>
    <p:sldId id="612" r:id="rId12"/>
    <p:sldId id="532" r:id="rId13"/>
    <p:sldId id="533" r:id="rId14"/>
    <p:sldId id="534" r:id="rId15"/>
    <p:sldId id="535" r:id="rId16"/>
    <p:sldId id="537" r:id="rId17"/>
    <p:sldId id="599" r:id="rId18"/>
    <p:sldId id="538" r:id="rId19"/>
    <p:sldId id="539" r:id="rId20"/>
    <p:sldId id="540" r:id="rId21"/>
    <p:sldId id="541" r:id="rId22"/>
    <p:sldId id="542" r:id="rId23"/>
    <p:sldId id="543" r:id="rId24"/>
    <p:sldId id="544" r:id="rId25"/>
    <p:sldId id="545" r:id="rId26"/>
    <p:sldId id="600"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601" r:id="rId47"/>
    <p:sldId id="593" r:id="rId48"/>
    <p:sldId id="602" r:id="rId49"/>
    <p:sldId id="603" r:id="rId50"/>
    <p:sldId id="565" r:id="rId51"/>
    <p:sldId id="566" r:id="rId52"/>
    <p:sldId id="567" r:id="rId53"/>
    <p:sldId id="568" r:id="rId54"/>
    <p:sldId id="569" r:id="rId55"/>
    <p:sldId id="570" r:id="rId56"/>
    <p:sldId id="571" r:id="rId57"/>
    <p:sldId id="572" r:id="rId58"/>
    <p:sldId id="573" r:id="rId59"/>
    <p:sldId id="574" r:id="rId60"/>
    <p:sldId id="575" r:id="rId61"/>
    <p:sldId id="604" r:id="rId62"/>
    <p:sldId id="576" r:id="rId63"/>
    <p:sldId id="577" r:id="rId64"/>
    <p:sldId id="578" r:id="rId65"/>
    <p:sldId id="579" r:id="rId66"/>
    <p:sldId id="580" r:id="rId67"/>
    <p:sldId id="581" r:id="rId68"/>
    <p:sldId id="582" r:id="rId69"/>
    <p:sldId id="583" r:id="rId70"/>
    <p:sldId id="605" r:id="rId71"/>
    <p:sldId id="584" r:id="rId72"/>
    <p:sldId id="585" r:id="rId73"/>
    <p:sldId id="586" r:id="rId74"/>
    <p:sldId id="587" r:id="rId75"/>
    <p:sldId id="588" r:id="rId76"/>
    <p:sldId id="589" r:id="rId77"/>
    <p:sldId id="590" r:id="rId78"/>
    <p:sldId id="591" r:id="rId79"/>
    <p:sldId id="606" r:id="rId80"/>
    <p:sldId id="529" r:id="rId81"/>
    <p:sldId id="613" r:id="rId82"/>
    <p:sldId id="607" r:id="rId83"/>
    <p:sldId id="615" r:id="rId84"/>
    <p:sldId id="614" r:id="rId85"/>
    <p:sldId id="609" r:id="rId86"/>
    <p:sldId id="616" r:id="rId87"/>
    <p:sldId id="617" r:id="rId88"/>
    <p:sldId id="608" r:id="rId89"/>
    <p:sldId id="610" r:id="rId90"/>
    <p:sldId id="618" r:id="rId91"/>
    <p:sldId id="619" r:id="rId92"/>
    <p:sldId id="476" r:id="rId93"/>
    <p:sldId id="592" r:id="rId9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CCA52-2681-4BEF-B76B-47550AAC6E12}">
          <p14:sldIdLst>
            <p14:sldId id="256"/>
            <p14:sldId id="620"/>
            <p14:sldId id="340"/>
            <p14:sldId id="478"/>
            <p14:sldId id="595"/>
            <p14:sldId id="596"/>
            <p14:sldId id="597"/>
            <p14:sldId id="598"/>
          </p14:sldIdLst>
        </p14:section>
        <p14:section name="SSL Overview" id="{43B6BB5B-E0A4-4649-89A9-00261BAB0EFE}">
          <p14:sldIdLst>
            <p14:sldId id="530"/>
            <p14:sldId id="531"/>
            <p14:sldId id="612"/>
            <p14:sldId id="532"/>
            <p14:sldId id="533"/>
            <p14:sldId id="534"/>
            <p14:sldId id="535"/>
            <p14:sldId id="537"/>
          </p14:sldIdLst>
        </p14:section>
        <p14:section name="SSL Record" id="{95C66FB3-D9AA-4D2A-B9F6-08D8CFD7F5CE}">
          <p14:sldIdLst>
            <p14:sldId id="599"/>
            <p14:sldId id="538"/>
            <p14:sldId id="539"/>
            <p14:sldId id="540"/>
            <p14:sldId id="541"/>
            <p14:sldId id="542"/>
            <p14:sldId id="543"/>
            <p14:sldId id="544"/>
            <p14:sldId id="545"/>
          </p14:sldIdLst>
        </p14:section>
        <p14:section name="SSH Handshake" id="{3270EB82-CB0E-4169-B6B0-454AA55D4878}">
          <p14:sldIdLst>
            <p14:sldId id="600"/>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Lst>
        </p14:section>
        <p14:section name="SSH-TRANS" id="{0EF01B68-75FC-4661-9993-6854E986875B}">
          <p14:sldIdLst>
            <p14:sldId id="601"/>
            <p14:sldId id="593"/>
            <p14:sldId id="602"/>
            <p14:sldId id="603"/>
            <p14:sldId id="565"/>
            <p14:sldId id="566"/>
            <p14:sldId id="567"/>
            <p14:sldId id="568"/>
            <p14:sldId id="569"/>
            <p14:sldId id="570"/>
            <p14:sldId id="571"/>
            <p14:sldId id="572"/>
            <p14:sldId id="573"/>
            <p14:sldId id="574"/>
            <p14:sldId id="575"/>
          </p14:sldIdLst>
        </p14:section>
        <p14:section name="SSH-AUTH" id="{A9E6197D-ED2C-4D70-BE2F-6AA640668F28}">
          <p14:sldIdLst>
            <p14:sldId id="604"/>
            <p14:sldId id="576"/>
            <p14:sldId id="577"/>
            <p14:sldId id="578"/>
            <p14:sldId id="579"/>
            <p14:sldId id="580"/>
            <p14:sldId id="581"/>
            <p14:sldId id="582"/>
            <p14:sldId id="583"/>
          </p14:sldIdLst>
        </p14:section>
        <p14:section name="SSH-CONN" id="{AB88B190-80F5-4030-A938-1CBB51871686}">
          <p14:sldIdLst>
            <p14:sldId id="605"/>
            <p14:sldId id="584"/>
            <p14:sldId id="585"/>
            <p14:sldId id="586"/>
            <p14:sldId id="587"/>
            <p14:sldId id="588"/>
            <p14:sldId id="589"/>
            <p14:sldId id="590"/>
            <p14:sldId id="591"/>
          </p14:sldIdLst>
        </p14:section>
        <p14:section name="SSH Port Forwarding" id="{2B7769C8-010F-42CE-8817-4B28E680E9AE}">
          <p14:sldIdLst>
            <p14:sldId id="606"/>
            <p14:sldId id="529"/>
            <p14:sldId id="613"/>
            <p14:sldId id="607"/>
            <p14:sldId id="615"/>
            <p14:sldId id="614"/>
            <p14:sldId id="609"/>
            <p14:sldId id="616"/>
            <p14:sldId id="617"/>
            <p14:sldId id="608"/>
            <p14:sldId id="610"/>
            <p14:sldId id="618"/>
            <p14:sldId id="619"/>
          </p14:sldIdLst>
        </p14:section>
        <p14:section name="End" id="{ECDAECC9-A527-4D02-8791-10741E60B9EE}">
          <p14:sldIdLst>
            <p14:sldId id="476"/>
            <p14:sldId id="5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2555" autoAdjust="0"/>
  </p:normalViewPr>
  <p:slideViewPr>
    <p:cSldViewPr>
      <p:cViewPr varScale="1">
        <p:scale>
          <a:sx n="35" d="100"/>
          <a:sy n="35" d="100"/>
        </p:scale>
        <p:origin x="2346" y="4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ustomXml" Target="../customXml/item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ommentAuthors" Target="commentAuthors.xml"/><Relationship Id="rId104"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Bộ giao thức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Bộ giao thức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EE26D499-E3C7-4874-A873-C7C102CF342B}" type="presOf" srcId="{374B3CF0-3CBE-41CF-A774-9FD3C3CD3C85}" destId="{5012D0F9-E426-4C44-85B1-B5D15A7B4879}"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a:solidFill>
          <a:srgbClr val="FFFF00"/>
        </a:solidFill>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a:solidFill>
          <a:srgbClr val="FFFF00"/>
        </a:solidFill>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Bộ giao thức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Bộ giao thức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EE26D499-E3C7-4874-A873-C7C102CF342B}" type="presOf" srcId="{374B3CF0-3CBE-41CF-A774-9FD3C3CD3C85}" destId="{5012D0F9-E426-4C44-85B1-B5D15A7B4879}"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Bộ giao thức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smtClean="0"/>
            <a:t>Bộ giao thức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EE26D499-E3C7-4874-A873-C7C102CF342B}" type="presOf" srcId="{374B3CF0-3CBE-41CF-A774-9FD3C3CD3C85}" destId="{5012D0F9-E426-4C44-85B1-B5D15A7B4879}"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1216050"/>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Bộ giao thức SSL/TLS</a:t>
          </a:r>
          <a:endParaRPr lang="vi-VN" sz="6500" b="0" kern="1200" noProof="0" dirty="0"/>
        </a:p>
      </dsp:txBody>
      <dsp:txXfrm rot="-5400000">
        <a:off x="1404000" y="1366452"/>
        <a:ext cx="7096154" cy="2041595"/>
      </dsp:txXfrm>
    </dsp:sp>
    <dsp:sp modelId="{7D701CF5-2CC3-48B9-A656-E2968A10AA3B}">
      <dsp:nvSpPr>
        <dsp:cNvPr id="0" name=""/>
        <dsp:cNvSpPr/>
      </dsp:nvSpPr>
      <dsp:spPr>
        <a:xfrm>
          <a:off x="0" y="180225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1" kern="1200" noProof="0" smtClean="0"/>
            <a:t>1</a:t>
          </a:r>
          <a:endParaRPr lang="vi-VN" sz="6200" b="1" kern="1200" noProof="0"/>
        </a:p>
      </dsp:txBody>
      <dsp:txXfrm>
        <a:off x="171343" y="1973593"/>
        <a:ext cx="827314" cy="827314"/>
      </dsp:txXfrm>
    </dsp:sp>
    <dsp:sp modelId="{5012D0F9-E426-4C44-85B1-B5D15A7B4879}">
      <dsp:nvSpPr>
        <dsp:cNvPr id="0" name=""/>
        <dsp:cNvSpPr/>
      </dsp:nvSpPr>
      <dsp:spPr>
        <a:xfrm rot="5400000">
          <a:off x="4311150" y="845343"/>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Bộ giao thức SSH</a:t>
          </a:r>
          <a:endParaRPr lang="vi-VN" sz="6500" kern="1200" noProof="0" dirty="0"/>
        </a:p>
      </dsp:txBody>
      <dsp:txXfrm rot="-5400000">
        <a:off x="1404000" y="3820459"/>
        <a:ext cx="7138634" cy="1256368"/>
      </dsp:txXfrm>
    </dsp:sp>
    <dsp:sp modelId="{52D715E9-012B-492D-85DB-CC49546E7451}">
      <dsp:nvSpPr>
        <dsp:cNvPr id="0" name=""/>
        <dsp:cNvSpPr/>
      </dsp:nvSpPr>
      <dsp:spPr>
        <a:xfrm>
          <a:off x="0" y="3863643"/>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4034986"/>
        <a:ext cx="827314" cy="8273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1216050"/>
          <a:ext cx="2262487"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Bộ giao thức SSL/TLS</a:t>
          </a:r>
          <a:endParaRPr lang="vi-VN" sz="6500" b="0" kern="1200" noProof="0" dirty="0"/>
        </a:p>
      </dsp:txBody>
      <dsp:txXfrm rot="-5400000">
        <a:off x="1404000" y="1366452"/>
        <a:ext cx="7096154" cy="2041595"/>
      </dsp:txXfrm>
    </dsp:sp>
    <dsp:sp modelId="{7D701CF5-2CC3-48B9-A656-E2968A10AA3B}">
      <dsp:nvSpPr>
        <dsp:cNvPr id="0" name=""/>
        <dsp:cNvSpPr/>
      </dsp:nvSpPr>
      <dsp:spPr>
        <a:xfrm>
          <a:off x="0" y="180225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1" kern="1200" noProof="0" smtClean="0"/>
            <a:t>1</a:t>
          </a:r>
          <a:endParaRPr lang="vi-VN" sz="6200" b="1" kern="1200" noProof="0"/>
        </a:p>
      </dsp:txBody>
      <dsp:txXfrm>
        <a:off x="171343" y="1973593"/>
        <a:ext cx="827314" cy="827314"/>
      </dsp:txXfrm>
    </dsp:sp>
    <dsp:sp modelId="{5012D0F9-E426-4C44-85B1-B5D15A7B4879}">
      <dsp:nvSpPr>
        <dsp:cNvPr id="0" name=""/>
        <dsp:cNvSpPr/>
      </dsp:nvSpPr>
      <dsp:spPr>
        <a:xfrm rot="5400000">
          <a:off x="4311150" y="845343"/>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Bộ giao thức SSH</a:t>
          </a:r>
          <a:endParaRPr lang="vi-VN" sz="6500" kern="1200" noProof="0" dirty="0"/>
        </a:p>
      </dsp:txBody>
      <dsp:txXfrm rot="-5400000">
        <a:off x="1404000" y="3820459"/>
        <a:ext cx="7138634" cy="1256368"/>
      </dsp:txXfrm>
    </dsp:sp>
    <dsp:sp modelId="{52D715E9-012B-492D-85DB-CC49546E7451}">
      <dsp:nvSpPr>
        <dsp:cNvPr id="0" name=""/>
        <dsp:cNvSpPr/>
      </dsp:nvSpPr>
      <dsp:spPr>
        <a:xfrm>
          <a:off x="0" y="3863643"/>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4034986"/>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50572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b="0" kern="1200" noProof="0" smtClean="0"/>
            <a:t>Tổng quan về SSL/TLS</a:t>
          </a:r>
          <a:endParaRPr lang="vi-VN" sz="6100" b="0" kern="1200" noProof="0" dirty="0"/>
        </a:p>
      </dsp:txBody>
      <dsp:txXfrm rot="-5400000">
        <a:off x="1317600" y="551254"/>
        <a:ext cx="7229216" cy="1179052"/>
      </dsp:txXfrm>
    </dsp:sp>
    <dsp:sp modelId="{7D701CF5-2CC3-48B9-A656-E2968A10AA3B}">
      <dsp:nvSpPr>
        <dsp:cNvPr id="0" name=""/>
        <dsp:cNvSpPr/>
      </dsp:nvSpPr>
      <dsp:spPr>
        <a:xfrm>
          <a:off x="0" y="59178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0" kern="1200" noProof="0" dirty="0" smtClean="0"/>
            <a:t>1</a:t>
          </a:r>
          <a:endParaRPr lang="vi-VN" sz="5900" b="0" kern="1200" noProof="0" dirty="0"/>
        </a:p>
      </dsp:txBody>
      <dsp:txXfrm>
        <a:off x="160798" y="752578"/>
        <a:ext cx="776404" cy="776404"/>
      </dsp:txXfrm>
    </dsp:sp>
    <dsp:sp modelId="{5012D0F9-E426-4C44-85B1-B5D15A7B4879}">
      <dsp:nvSpPr>
        <dsp:cNvPr id="0" name=""/>
        <dsp:cNvSpPr/>
      </dsp:nvSpPr>
      <dsp:spPr>
        <a:xfrm rot="5400000">
          <a:off x="4310790" y="-97950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Record</a:t>
          </a:r>
          <a:endParaRPr lang="vi-VN" sz="6100" kern="1200" noProof="0" dirty="0"/>
        </a:p>
      </dsp:txBody>
      <dsp:txXfrm rot="-5400000">
        <a:off x="1317600" y="2077474"/>
        <a:ext cx="7229216" cy="1179052"/>
      </dsp:txXfrm>
    </dsp:sp>
    <dsp:sp modelId="{52D715E9-012B-492D-85DB-CC49546E7451}">
      <dsp:nvSpPr>
        <dsp:cNvPr id="0" name=""/>
        <dsp:cNvSpPr/>
      </dsp:nvSpPr>
      <dsp:spPr>
        <a:xfrm>
          <a:off x="0" y="211800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278798"/>
        <a:ext cx="776404" cy="776404"/>
      </dsp:txXfrm>
    </dsp:sp>
    <dsp:sp modelId="{20BEFA03-6951-4A7C-A59E-41DEF89A1A38}">
      <dsp:nvSpPr>
        <dsp:cNvPr id="0" name=""/>
        <dsp:cNvSpPr/>
      </dsp:nvSpPr>
      <dsp:spPr>
        <a:xfrm rot="5400000">
          <a:off x="4310790" y="546719"/>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Handshake</a:t>
          </a:r>
          <a:endParaRPr lang="vi-VN" sz="6100" kern="1200" noProof="0" dirty="0"/>
        </a:p>
      </dsp:txBody>
      <dsp:txXfrm rot="-5400000">
        <a:off x="1317600" y="3603693"/>
        <a:ext cx="7229216" cy="1179052"/>
      </dsp:txXfrm>
    </dsp:sp>
    <dsp:sp modelId="{45392A94-85D4-4213-B167-8FDD4035D4D9}">
      <dsp:nvSpPr>
        <dsp:cNvPr id="0" name=""/>
        <dsp:cNvSpPr/>
      </dsp:nvSpPr>
      <dsp:spPr>
        <a:xfrm>
          <a:off x="0" y="364422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3805018"/>
        <a:ext cx="776404" cy="7764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505720"/>
          <a:ext cx="1306620" cy="72930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b="0" kern="1200" noProof="0" smtClean="0"/>
            <a:t>Tổng quan về SSL/TLS</a:t>
          </a:r>
          <a:endParaRPr lang="vi-VN" sz="6100" b="0" kern="1200" noProof="0" dirty="0"/>
        </a:p>
      </dsp:txBody>
      <dsp:txXfrm rot="-5400000">
        <a:off x="1317600" y="551254"/>
        <a:ext cx="7229216" cy="1179052"/>
      </dsp:txXfrm>
    </dsp:sp>
    <dsp:sp modelId="{7D701CF5-2CC3-48B9-A656-E2968A10AA3B}">
      <dsp:nvSpPr>
        <dsp:cNvPr id="0" name=""/>
        <dsp:cNvSpPr/>
      </dsp:nvSpPr>
      <dsp:spPr>
        <a:xfrm>
          <a:off x="0" y="591780"/>
          <a:ext cx="1098000" cy="1098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0" kern="1200" noProof="0" dirty="0" smtClean="0"/>
            <a:t>1</a:t>
          </a:r>
          <a:endParaRPr lang="vi-VN" sz="5900" b="0" kern="1200" noProof="0" dirty="0"/>
        </a:p>
      </dsp:txBody>
      <dsp:txXfrm>
        <a:off x="160798" y="752578"/>
        <a:ext cx="776404" cy="776404"/>
      </dsp:txXfrm>
    </dsp:sp>
    <dsp:sp modelId="{5012D0F9-E426-4C44-85B1-B5D15A7B4879}">
      <dsp:nvSpPr>
        <dsp:cNvPr id="0" name=""/>
        <dsp:cNvSpPr/>
      </dsp:nvSpPr>
      <dsp:spPr>
        <a:xfrm rot="5400000">
          <a:off x="4310790" y="-97950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Record</a:t>
          </a:r>
          <a:endParaRPr lang="vi-VN" sz="6100" kern="1200" noProof="0" dirty="0"/>
        </a:p>
      </dsp:txBody>
      <dsp:txXfrm rot="-5400000">
        <a:off x="1317600" y="2077474"/>
        <a:ext cx="7229216" cy="1179052"/>
      </dsp:txXfrm>
    </dsp:sp>
    <dsp:sp modelId="{52D715E9-012B-492D-85DB-CC49546E7451}">
      <dsp:nvSpPr>
        <dsp:cNvPr id="0" name=""/>
        <dsp:cNvSpPr/>
      </dsp:nvSpPr>
      <dsp:spPr>
        <a:xfrm>
          <a:off x="0" y="211800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278798"/>
        <a:ext cx="776404" cy="776404"/>
      </dsp:txXfrm>
    </dsp:sp>
    <dsp:sp modelId="{20BEFA03-6951-4A7C-A59E-41DEF89A1A38}">
      <dsp:nvSpPr>
        <dsp:cNvPr id="0" name=""/>
        <dsp:cNvSpPr/>
      </dsp:nvSpPr>
      <dsp:spPr>
        <a:xfrm rot="5400000">
          <a:off x="4310790" y="546719"/>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Handshake</a:t>
          </a:r>
          <a:endParaRPr lang="vi-VN" sz="6100" kern="1200" noProof="0" dirty="0"/>
        </a:p>
      </dsp:txBody>
      <dsp:txXfrm rot="-5400000">
        <a:off x="1317600" y="3603693"/>
        <a:ext cx="7229216" cy="1179052"/>
      </dsp:txXfrm>
    </dsp:sp>
    <dsp:sp modelId="{45392A94-85D4-4213-B167-8FDD4035D4D9}">
      <dsp:nvSpPr>
        <dsp:cNvPr id="0" name=""/>
        <dsp:cNvSpPr/>
      </dsp:nvSpPr>
      <dsp:spPr>
        <a:xfrm>
          <a:off x="0" y="364422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3805018"/>
        <a:ext cx="776404" cy="776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50572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b="0" kern="1200" noProof="0" smtClean="0"/>
            <a:t>Tổng quan về SSL/TLS</a:t>
          </a:r>
          <a:endParaRPr lang="vi-VN" sz="6100" b="0" kern="1200" noProof="0" dirty="0"/>
        </a:p>
      </dsp:txBody>
      <dsp:txXfrm rot="-5400000">
        <a:off x="1317600" y="551254"/>
        <a:ext cx="7229216" cy="1179052"/>
      </dsp:txXfrm>
    </dsp:sp>
    <dsp:sp modelId="{7D701CF5-2CC3-48B9-A656-E2968A10AA3B}">
      <dsp:nvSpPr>
        <dsp:cNvPr id="0" name=""/>
        <dsp:cNvSpPr/>
      </dsp:nvSpPr>
      <dsp:spPr>
        <a:xfrm>
          <a:off x="0" y="59178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0" kern="1200" noProof="0" dirty="0" smtClean="0"/>
            <a:t>1</a:t>
          </a:r>
          <a:endParaRPr lang="vi-VN" sz="5900" b="0" kern="1200" noProof="0" dirty="0"/>
        </a:p>
      </dsp:txBody>
      <dsp:txXfrm>
        <a:off x="160798" y="752578"/>
        <a:ext cx="776404" cy="776404"/>
      </dsp:txXfrm>
    </dsp:sp>
    <dsp:sp modelId="{5012D0F9-E426-4C44-85B1-B5D15A7B4879}">
      <dsp:nvSpPr>
        <dsp:cNvPr id="0" name=""/>
        <dsp:cNvSpPr/>
      </dsp:nvSpPr>
      <dsp:spPr>
        <a:xfrm rot="5400000">
          <a:off x="4310790" y="-979500"/>
          <a:ext cx="1306620" cy="72930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Record</a:t>
          </a:r>
          <a:endParaRPr lang="vi-VN" sz="6100" kern="1200" noProof="0" dirty="0"/>
        </a:p>
      </dsp:txBody>
      <dsp:txXfrm rot="-5400000">
        <a:off x="1317600" y="2077474"/>
        <a:ext cx="7229216" cy="1179052"/>
      </dsp:txXfrm>
    </dsp:sp>
    <dsp:sp modelId="{52D715E9-012B-492D-85DB-CC49546E7451}">
      <dsp:nvSpPr>
        <dsp:cNvPr id="0" name=""/>
        <dsp:cNvSpPr/>
      </dsp:nvSpPr>
      <dsp:spPr>
        <a:xfrm>
          <a:off x="0" y="2118000"/>
          <a:ext cx="1098000" cy="1098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278798"/>
        <a:ext cx="776404" cy="776404"/>
      </dsp:txXfrm>
    </dsp:sp>
    <dsp:sp modelId="{20BEFA03-6951-4A7C-A59E-41DEF89A1A38}">
      <dsp:nvSpPr>
        <dsp:cNvPr id="0" name=""/>
        <dsp:cNvSpPr/>
      </dsp:nvSpPr>
      <dsp:spPr>
        <a:xfrm rot="5400000">
          <a:off x="4310790" y="546719"/>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Handshake</a:t>
          </a:r>
          <a:endParaRPr lang="vi-VN" sz="6100" kern="1200" noProof="0" dirty="0"/>
        </a:p>
      </dsp:txBody>
      <dsp:txXfrm rot="-5400000">
        <a:off x="1317600" y="3603693"/>
        <a:ext cx="7229216" cy="1179052"/>
      </dsp:txXfrm>
    </dsp:sp>
    <dsp:sp modelId="{45392A94-85D4-4213-B167-8FDD4035D4D9}">
      <dsp:nvSpPr>
        <dsp:cNvPr id="0" name=""/>
        <dsp:cNvSpPr/>
      </dsp:nvSpPr>
      <dsp:spPr>
        <a:xfrm>
          <a:off x="0" y="364422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3805018"/>
        <a:ext cx="776404" cy="7764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50572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b="0" kern="1200" noProof="0" smtClean="0"/>
            <a:t>Tổng quan về SSL/TLS</a:t>
          </a:r>
          <a:endParaRPr lang="vi-VN" sz="6100" b="0" kern="1200" noProof="0" dirty="0"/>
        </a:p>
      </dsp:txBody>
      <dsp:txXfrm rot="-5400000">
        <a:off x="1317600" y="551254"/>
        <a:ext cx="7229216" cy="1179052"/>
      </dsp:txXfrm>
    </dsp:sp>
    <dsp:sp modelId="{7D701CF5-2CC3-48B9-A656-E2968A10AA3B}">
      <dsp:nvSpPr>
        <dsp:cNvPr id="0" name=""/>
        <dsp:cNvSpPr/>
      </dsp:nvSpPr>
      <dsp:spPr>
        <a:xfrm>
          <a:off x="0" y="59178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0" kern="1200" noProof="0" dirty="0" smtClean="0"/>
            <a:t>1</a:t>
          </a:r>
          <a:endParaRPr lang="vi-VN" sz="5900" b="0" kern="1200" noProof="0" dirty="0"/>
        </a:p>
      </dsp:txBody>
      <dsp:txXfrm>
        <a:off x="160798" y="752578"/>
        <a:ext cx="776404" cy="776404"/>
      </dsp:txXfrm>
    </dsp:sp>
    <dsp:sp modelId="{5012D0F9-E426-4C44-85B1-B5D15A7B4879}">
      <dsp:nvSpPr>
        <dsp:cNvPr id="0" name=""/>
        <dsp:cNvSpPr/>
      </dsp:nvSpPr>
      <dsp:spPr>
        <a:xfrm rot="5400000">
          <a:off x="4310790" y="-97950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Record</a:t>
          </a:r>
          <a:endParaRPr lang="vi-VN" sz="6100" kern="1200" noProof="0" dirty="0"/>
        </a:p>
      </dsp:txBody>
      <dsp:txXfrm rot="-5400000">
        <a:off x="1317600" y="2077474"/>
        <a:ext cx="7229216" cy="1179052"/>
      </dsp:txXfrm>
    </dsp:sp>
    <dsp:sp modelId="{52D715E9-012B-492D-85DB-CC49546E7451}">
      <dsp:nvSpPr>
        <dsp:cNvPr id="0" name=""/>
        <dsp:cNvSpPr/>
      </dsp:nvSpPr>
      <dsp:spPr>
        <a:xfrm>
          <a:off x="0" y="211800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278798"/>
        <a:ext cx="776404" cy="776404"/>
      </dsp:txXfrm>
    </dsp:sp>
    <dsp:sp modelId="{20BEFA03-6951-4A7C-A59E-41DEF89A1A38}">
      <dsp:nvSpPr>
        <dsp:cNvPr id="0" name=""/>
        <dsp:cNvSpPr/>
      </dsp:nvSpPr>
      <dsp:spPr>
        <a:xfrm rot="5400000">
          <a:off x="4310790" y="546719"/>
          <a:ext cx="1306620" cy="72930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Handshake</a:t>
          </a:r>
          <a:endParaRPr lang="vi-VN" sz="6100" kern="1200" noProof="0" dirty="0"/>
        </a:p>
      </dsp:txBody>
      <dsp:txXfrm rot="-5400000">
        <a:off x="1317600" y="3603693"/>
        <a:ext cx="7229216" cy="1179052"/>
      </dsp:txXfrm>
    </dsp:sp>
    <dsp:sp modelId="{45392A94-85D4-4213-B167-8FDD4035D4D9}">
      <dsp:nvSpPr>
        <dsp:cNvPr id="0" name=""/>
        <dsp:cNvSpPr/>
      </dsp:nvSpPr>
      <dsp:spPr>
        <a:xfrm>
          <a:off x="0" y="3644220"/>
          <a:ext cx="1098000" cy="1098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3805018"/>
        <a:ext cx="776404" cy="7764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1216050"/>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Bộ giao thức SSL/TLS</a:t>
          </a:r>
          <a:endParaRPr lang="vi-VN" sz="6500" b="0" kern="1200" noProof="0" dirty="0"/>
        </a:p>
      </dsp:txBody>
      <dsp:txXfrm rot="-5400000">
        <a:off x="1404000" y="1366452"/>
        <a:ext cx="7096154" cy="2041595"/>
      </dsp:txXfrm>
    </dsp:sp>
    <dsp:sp modelId="{7D701CF5-2CC3-48B9-A656-E2968A10AA3B}">
      <dsp:nvSpPr>
        <dsp:cNvPr id="0" name=""/>
        <dsp:cNvSpPr/>
      </dsp:nvSpPr>
      <dsp:spPr>
        <a:xfrm>
          <a:off x="0" y="180225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1" kern="1200" noProof="0" smtClean="0"/>
            <a:t>1</a:t>
          </a:r>
          <a:endParaRPr lang="vi-VN" sz="6200" b="1" kern="1200" noProof="0"/>
        </a:p>
      </dsp:txBody>
      <dsp:txXfrm>
        <a:off x="171343" y="1973593"/>
        <a:ext cx="827314" cy="827314"/>
      </dsp:txXfrm>
    </dsp:sp>
    <dsp:sp modelId="{5012D0F9-E426-4C44-85B1-B5D15A7B4879}">
      <dsp:nvSpPr>
        <dsp:cNvPr id="0" name=""/>
        <dsp:cNvSpPr/>
      </dsp:nvSpPr>
      <dsp:spPr>
        <a:xfrm rot="5400000">
          <a:off x="4311150" y="845343"/>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Bộ giao thức SSH</a:t>
          </a:r>
          <a:endParaRPr lang="vi-VN" sz="6500" kern="1200" noProof="0" dirty="0"/>
        </a:p>
      </dsp:txBody>
      <dsp:txXfrm rot="-5400000">
        <a:off x="1404000" y="3820459"/>
        <a:ext cx="7138634" cy="1256368"/>
      </dsp:txXfrm>
    </dsp:sp>
    <dsp:sp modelId="{52D715E9-012B-492D-85DB-CC49546E7451}">
      <dsp:nvSpPr>
        <dsp:cNvPr id="0" name=""/>
        <dsp:cNvSpPr/>
      </dsp:nvSpPr>
      <dsp:spPr>
        <a:xfrm>
          <a:off x="0" y="3863643"/>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4034986"/>
        <a:ext cx="827314" cy="8273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07.07.2020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07.07.2020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ools.ietf.org/html/rfc5246#appendix-A.5"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tools.ietf.org/html/rfc5246" TargetMode="External"/><Relationship Id="rId4" Type="http://schemas.openxmlformats.org/officeDocument/2006/relationships/hyperlink" Target="https://tools.ietf.org/html/rfc5246#page-76"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obotattack.or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httpd.apache.org/docs/current/mod/mod_ssl.html#sslciphersuite" TargetMode="External"/><Relationship Id="rId5" Type="http://schemas.openxmlformats.org/officeDocument/2006/relationships/hyperlink" Target="https://www.acunetix.com/blog/articles/breach-attack/" TargetMode="External"/><Relationship Id="rId4" Type="http://schemas.openxmlformats.org/officeDocument/2006/relationships/hyperlink" Target="https://nvd.nist.gov/vuln/detail/CVE-2017-13099"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booleanworld.com/guide-ssh-port-forwarding-tunnelling/"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tunnelsup.com/how-to-create-ssh-tunnels/"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ools.ietf.org/html/rfc5246#appendix-A.5"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tools.ietf.org/html/rfc5246" TargetMode="External"/><Relationship Id="rId4" Type="http://schemas.openxmlformats.org/officeDocument/2006/relationships/hyperlink" Target="https://tools.ietf.org/html/rfc5246#page-76"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644628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244464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https://www.cs.bham.ac.uk/~mdr/teaching/modules06/netsec/lectures/tls/tls.html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103252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https://tools.ietf.org/html/rfc6101</a:t>
            </a:r>
            <a:endParaRPr lang="vi-V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http://blog.fourthbit.com/2014/12/23/traffic-analysis-of-an-ssl-slash-tls-session</a:t>
            </a:r>
          </a:p>
          <a:p>
            <a:pPr fontAlgn="base"/>
            <a:r>
              <a:rPr lang="en-US" sz="1200" b="0" i="0" kern="1200" smtClean="0">
                <a:solidFill>
                  <a:schemeClr val="tx1"/>
                </a:solidFill>
                <a:effectLst/>
                <a:latin typeface="Book Antiqua" pitchFamily="18" charset="0"/>
                <a:ea typeface="+mn-ea"/>
                <a:cs typeface="+mn-cs"/>
              </a:rPr>
              <a:t>Dữ</a:t>
            </a:r>
            <a:r>
              <a:rPr lang="en-US" sz="1200" b="0" i="0" kern="1200" baseline="0" smtClean="0">
                <a:solidFill>
                  <a:schemeClr val="tx1"/>
                </a:solidFill>
                <a:effectLst/>
                <a:latin typeface="Book Antiqua" pitchFamily="18" charset="0"/>
                <a:ea typeface="+mn-ea"/>
                <a:cs typeface="+mn-cs"/>
              </a:rPr>
              <a:t> liệu trong Handshake Message Data của gói tin ClientHello bao gồm:</a:t>
            </a:r>
            <a:endParaRPr lang="en-US" sz="1200" b="0" i="0" kern="1200" smtClean="0">
              <a:solidFill>
                <a:schemeClr val="tx1"/>
              </a:solidFill>
              <a:effectLst/>
              <a:latin typeface="Book Antiqua" pitchFamily="18" charset="0"/>
              <a:ea typeface="+mn-ea"/>
              <a:cs typeface="+mn-cs"/>
            </a:endParaRPr>
          </a:p>
          <a:p>
            <a:pPr fontAlgn="base"/>
            <a:r>
              <a:rPr lang="vi-VN" sz="1200" b="1" i="0" kern="1200" smtClean="0">
                <a:solidFill>
                  <a:schemeClr val="tx1"/>
                </a:solidFill>
                <a:effectLst/>
                <a:latin typeface="Book Antiqua" pitchFamily="18" charset="0"/>
                <a:ea typeface="+mn-ea"/>
                <a:cs typeface="+mn-cs"/>
              </a:rPr>
              <a:t>Version:</a:t>
            </a:r>
            <a:r>
              <a:rPr lang="vi-VN" sz="1200" b="0" i="0" kern="1200" smtClean="0">
                <a:solidFill>
                  <a:schemeClr val="tx1"/>
                </a:solidFill>
                <a:effectLst/>
                <a:latin typeface="Book Antiqua" pitchFamily="18" charset="0"/>
                <a:ea typeface="+mn-ea"/>
                <a:cs typeface="+mn-cs"/>
              </a:rPr>
              <a:t> Cho biết version mà client hỗ trợ, version càng cao thì càng ưu tiên (ví dụ client và server cùng hỗ trợ TLS 1.1 và 1.2, thì TLS 1.2 sẽ được sử dụng).</a:t>
            </a:r>
          </a:p>
          <a:p>
            <a:pPr fontAlgn="base"/>
            <a:r>
              <a:rPr lang="vi-VN" sz="1200" b="1" i="0" kern="1200" smtClean="0">
                <a:solidFill>
                  <a:schemeClr val="tx1"/>
                </a:solidFill>
                <a:effectLst/>
                <a:latin typeface="Book Antiqua" pitchFamily="18" charset="0"/>
                <a:ea typeface="+mn-ea"/>
                <a:cs typeface="+mn-cs"/>
              </a:rPr>
              <a:t>Random:</a:t>
            </a:r>
            <a:r>
              <a:rPr lang="vi-VN" sz="1200" b="0" i="0" kern="1200" smtClean="0">
                <a:solidFill>
                  <a:schemeClr val="tx1"/>
                </a:solidFill>
                <a:effectLst/>
                <a:latin typeface="Book Antiqua" pitchFamily="18" charset="0"/>
                <a:ea typeface="+mn-ea"/>
                <a:cs typeface="+mn-cs"/>
              </a:rPr>
              <a:t> Là một con số ngẫu nhiên được dùng để tạo ra master key. Giá trị này có được bằng cách kết hợp ngày tháng năm của client (dài 4-byte) và một con số ngẫu nhiên giả dài 28-byte.</a:t>
            </a:r>
          </a:p>
          <a:p>
            <a:pPr fontAlgn="base"/>
            <a:r>
              <a:rPr lang="vi-VN" sz="1200" b="1" i="0" kern="1200" smtClean="0">
                <a:solidFill>
                  <a:schemeClr val="tx1"/>
                </a:solidFill>
                <a:effectLst/>
                <a:latin typeface="Book Antiqua" pitchFamily="18" charset="0"/>
                <a:ea typeface="+mn-ea"/>
                <a:cs typeface="+mn-cs"/>
              </a:rPr>
              <a:t>Session ID:</a:t>
            </a:r>
            <a:r>
              <a:rPr lang="vi-VN" sz="1200" b="0" i="0" kern="1200" smtClean="0">
                <a:solidFill>
                  <a:schemeClr val="tx1"/>
                </a:solidFill>
                <a:effectLst/>
                <a:latin typeface="Book Antiqua" pitchFamily="18" charset="0"/>
                <a:ea typeface="+mn-ea"/>
                <a:cs typeface="+mn-cs"/>
              </a:rPr>
              <a:t> Nếu đây là một session mới thì session ID là null. Nếu client muốn kết nối lại một session đã có sẵn thì ID của session đó sẽ được dùng làm session ID.</a:t>
            </a:r>
          </a:p>
          <a:p>
            <a:pPr fontAlgn="base"/>
            <a:r>
              <a:rPr lang="vi-VN" sz="1200" b="1" i="0" kern="1200" smtClean="0">
                <a:solidFill>
                  <a:schemeClr val="tx1"/>
                </a:solidFill>
                <a:effectLst/>
                <a:latin typeface="Book Antiqua" pitchFamily="18" charset="0"/>
                <a:ea typeface="+mn-ea"/>
                <a:cs typeface="+mn-cs"/>
              </a:rPr>
              <a:t>Cipher Suites:</a:t>
            </a:r>
            <a:r>
              <a:rPr lang="vi-VN" sz="1200" b="0" i="0" kern="1200" smtClean="0">
                <a:solidFill>
                  <a:schemeClr val="tx1"/>
                </a:solidFill>
                <a:effectLst/>
                <a:latin typeface="Book Antiqua" pitchFamily="18" charset="0"/>
                <a:ea typeface="+mn-ea"/>
                <a:cs typeface="+mn-cs"/>
              </a:rPr>
              <a:t> Liệt kê những thuật toán encryption và hash mà client hỗ trợ, ví dụ TLS_RSA_WITH_AES_128_CBC_SHA.</a:t>
            </a:r>
          </a:p>
          <a:p>
            <a:pPr fontAlgn="base"/>
            <a:r>
              <a:rPr lang="vi-VN" sz="1200" b="1" i="0" kern="1200" smtClean="0">
                <a:solidFill>
                  <a:schemeClr val="tx1"/>
                </a:solidFill>
                <a:effectLst/>
                <a:latin typeface="Book Antiqua" pitchFamily="18" charset="0"/>
                <a:ea typeface="+mn-ea"/>
                <a:cs typeface="+mn-cs"/>
              </a:rPr>
              <a:t>Compression Methods:</a:t>
            </a:r>
            <a:r>
              <a:rPr lang="vi-VN" sz="1200" b="0" i="0" kern="1200" smtClean="0">
                <a:solidFill>
                  <a:schemeClr val="tx1"/>
                </a:solidFill>
                <a:effectLst/>
                <a:latin typeface="Book Antiqua" pitchFamily="18" charset="0"/>
                <a:ea typeface="+mn-ea"/>
                <a:cs typeface="+mn-cs"/>
              </a:rPr>
              <a:t> Các phương pháp nén gói tin mà client hỗ trợ.</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689847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[TLS 1.2: </a:t>
            </a:r>
            <a:r>
              <a:rPr lang="en-US" smtClean="0">
                <a:hlinkClick r:id="rId3"/>
              </a:rPr>
              <a:t>https://tools.ietf.org/html/rfc5246#appendix-A.5</a:t>
            </a:r>
            <a:r>
              <a:rPr lang="vi-VN" smtClean="0"/>
              <a:t>]</a:t>
            </a:r>
          </a:p>
          <a:p>
            <a:r>
              <a:rPr lang="en-US" smtClean="0"/>
              <a:t>The following CipherSuite definitions require that the server provide an RSA certificate that can be used for key exchange. The server may request any signature-capable certificate in the certificate request message. </a:t>
            </a:r>
            <a:endParaRPr lang="vi-VN" smtClean="0"/>
          </a:p>
          <a:p>
            <a:r>
              <a:rPr lang="en-US" smtClean="0"/>
              <a:t>CipherSuite TLS_RSA_WITH_NULL_MD5 = { 0x00,0x01 }; </a:t>
            </a:r>
            <a:endParaRPr lang="vi-VN" smtClean="0"/>
          </a:p>
          <a:p>
            <a:r>
              <a:rPr lang="en-US" smtClean="0"/>
              <a:t>CipherSuite TLS_RSA_WITH_NULL_SHA = { 0x00,0x02 }; </a:t>
            </a:r>
            <a:endParaRPr lang="vi-VN" smtClean="0"/>
          </a:p>
          <a:p>
            <a:r>
              <a:rPr lang="en-US" smtClean="0"/>
              <a:t>CipherSuite TLS_RSA_WITH_NULL_SHA256 = { 0x00,0x3B }; </a:t>
            </a:r>
            <a:endParaRPr lang="vi-VN" smtClean="0"/>
          </a:p>
          <a:p>
            <a:r>
              <a:rPr lang="en-US" smtClean="0"/>
              <a:t>CipherSuite TLS_RSA_WITH_RC4_128_MD5 = { 0x00,0x04 }; </a:t>
            </a:r>
            <a:endParaRPr lang="vi-VN" smtClean="0"/>
          </a:p>
          <a:p>
            <a:r>
              <a:rPr lang="en-US" smtClean="0"/>
              <a:t>CipherSuite TLS_RSA_WITH_RC4_128_SHA = { 0x00,0x05 }; </a:t>
            </a:r>
            <a:endParaRPr lang="vi-VN" smtClean="0"/>
          </a:p>
          <a:p>
            <a:r>
              <a:rPr lang="en-US" smtClean="0"/>
              <a:t>CipherSuite TLS_RSA_WITH_3DES_EDE_CBC_SHA = { 0x00,0x0A }; </a:t>
            </a:r>
            <a:endParaRPr lang="vi-VN" smtClean="0"/>
          </a:p>
          <a:p>
            <a:r>
              <a:rPr lang="en-US" smtClean="0"/>
              <a:t>CipherSuite TLS_RSA_WITH_AES_128_CBC_SHA = { 0x00,0x2F }; </a:t>
            </a:r>
            <a:endParaRPr lang="vi-VN" smtClean="0"/>
          </a:p>
          <a:p>
            <a:r>
              <a:rPr lang="en-US" smtClean="0"/>
              <a:t>CipherSuite TLS_RSA_WITH_AES_256_CBC_SHA = { 0x00,0x35 }; </a:t>
            </a:r>
            <a:endParaRPr lang="vi-VN" smtClean="0"/>
          </a:p>
          <a:p>
            <a:r>
              <a:rPr lang="en-US" smtClean="0"/>
              <a:t>CipherSuite TLS_RSA_WITH_AES_128_CBC_SHA256 = { 0x00,0x3C }; </a:t>
            </a:r>
            <a:endParaRPr lang="vi-VN" smtClean="0"/>
          </a:p>
          <a:p>
            <a:r>
              <a:rPr lang="en-US" smtClean="0"/>
              <a:t>CipherSuite TLS_RSA_WITH_AES_256_CBC_SHA256 = { 0x00,0x3D }; </a:t>
            </a:r>
            <a:endParaRPr lang="vi-VN" smtClean="0"/>
          </a:p>
          <a:p>
            <a:endParaRPr lang="vi-VN" smtClean="0"/>
          </a:p>
          <a:p>
            <a:r>
              <a:rPr lang="en-US" smtClean="0"/>
              <a:t>The following cipher suite definitions are used for server- authenticated (and optionally client-authenticated) Diffie-Hellman. DH denotes cipher suites in which the server's certificate contains the Diffie-Hellman parameters signed by the certificate authority (CA). DHE denotes ephemeral Diffie-Hellman, where the Diffie-Hellman parameters are signed by a signature-capable certificate, which has been signed by the CA. The signing algorithm used by the server is specified after the DHE component of the CipherSuite name. The server can request any signature-capable certificate from the client for client authentication, or it may request a Diffie-Hellman certificate. Any Diffie-Hellman certificate provided by the client must use the parameters (group and generator) described by the server. </a:t>
            </a:r>
            <a:r>
              <a:rPr lang="en-US" sz="1200" kern="1200" smtClean="0">
                <a:solidFill>
                  <a:schemeClr val="tx1"/>
                </a:solidFill>
                <a:effectLst/>
                <a:latin typeface="+mn-lt"/>
                <a:ea typeface="+mn-ea"/>
                <a:cs typeface="+mn-cs"/>
              </a:rPr>
              <a:t>Dierks &amp; Rescorla Standards Track [Page 75]</a:t>
            </a:r>
            <a:r>
              <a:rPr lang="en-US" sz="1200" u="none" strike="noStrike" kern="1200" smtClean="0">
                <a:solidFill>
                  <a:schemeClr val="tx1"/>
                </a:solidFill>
                <a:effectLst/>
                <a:latin typeface="+mn-lt"/>
                <a:ea typeface="+mn-ea"/>
                <a:cs typeface="+mn-cs"/>
                <a:hlinkClick r:id="rId4"/>
              </a:rPr>
              <a:t> </a:t>
            </a:r>
            <a:r>
              <a:rPr lang="en-US" sz="1200" kern="1200" smtClean="0">
                <a:solidFill>
                  <a:schemeClr val="tx1"/>
                </a:solidFill>
                <a:effectLst/>
                <a:latin typeface="+mn-lt"/>
                <a:ea typeface="+mn-ea"/>
                <a:cs typeface="+mn-cs"/>
                <a:hlinkClick r:id="rId5"/>
              </a:rPr>
              <a:t>RFC 5246</a:t>
            </a:r>
            <a:r>
              <a:rPr lang="en-US" sz="1200" kern="1200" smtClean="0">
                <a:solidFill>
                  <a:schemeClr val="tx1"/>
                </a:solidFill>
                <a:effectLst/>
                <a:latin typeface="+mn-lt"/>
                <a:ea typeface="+mn-ea"/>
                <a:cs typeface="+mn-cs"/>
              </a:rPr>
              <a:t> TLS August 2008</a:t>
            </a:r>
            <a:r>
              <a:rPr lang="en-US" smtClean="0"/>
              <a:t> </a:t>
            </a:r>
            <a:endParaRPr lang="vi-VN" smtClean="0"/>
          </a:p>
          <a:p>
            <a:r>
              <a:rPr lang="en-US" smtClean="0"/>
              <a:t>CipherSuite TLS_DH_DSS_WITH_3DES_EDE_CBC_SHA = { 0x00,0x0D }; </a:t>
            </a:r>
            <a:endParaRPr lang="vi-VN" smtClean="0"/>
          </a:p>
          <a:p>
            <a:r>
              <a:rPr lang="en-US" smtClean="0"/>
              <a:t>CipherSuite TLS_DH_RSA_WITH_3DES_EDE_CBC_SHA = { 0x00,0x10 }; </a:t>
            </a:r>
            <a:endParaRPr lang="vi-VN" smtClean="0"/>
          </a:p>
          <a:p>
            <a:r>
              <a:rPr lang="en-US" smtClean="0"/>
              <a:t>CipherSuite TLS_DHE_DSS_WITH_3DES_EDE_CBC_SHA = { 0x00,0x13 }; </a:t>
            </a:r>
            <a:endParaRPr lang="vi-VN" smtClean="0"/>
          </a:p>
          <a:p>
            <a:r>
              <a:rPr lang="en-US" smtClean="0"/>
              <a:t>CipherSuite TLS_DHE_RSA_WITH_3DES_EDE_CBC_SHA = { 0x00,0x16 }; </a:t>
            </a:r>
            <a:endParaRPr lang="vi-VN" smtClean="0"/>
          </a:p>
          <a:p>
            <a:r>
              <a:rPr lang="en-US" smtClean="0"/>
              <a:t>CipherSuite TLS_DH_DSS_WITH_AES_128_CBC_SHA = { 0x00,0x30 }; </a:t>
            </a:r>
            <a:endParaRPr lang="vi-VN" smtClean="0"/>
          </a:p>
          <a:p>
            <a:r>
              <a:rPr lang="en-US" smtClean="0"/>
              <a:t>CipherSuite TLS_DH_RSA_WITH_AES_128_CBC_SHA = { 0x00,0x31 }; </a:t>
            </a:r>
            <a:endParaRPr lang="vi-VN" smtClean="0"/>
          </a:p>
          <a:p>
            <a:r>
              <a:rPr lang="en-US" smtClean="0"/>
              <a:t>CipherSuite TLS_DHE_DSS_WITH_AES_128_CBC_SHA = { 0x00,0x32 }; </a:t>
            </a:r>
            <a:endParaRPr lang="vi-VN" smtClean="0"/>
          </a:p>
          <a:p>
            <a:r>
              <a:rPr lang="en-US" smtClean="0"/>
              <a:t>CipherSuite TLS_DHE_RSA_WITH_AES_128_CBC_SHA = { 0x00,0x33 };</a:t>
            </a:r>
            <a:endParaRPr lang="vi-VN" smtClean="0"/>
          </a:p>
          <a:p>
            <a:r>
              <a:rPr lang="en-US" smtClean="0"/>
              <a:t>CipherSuite TLS_DH_DSS_WITH_AES_256_CBC_SHA = { 0x00,0x36 }; </a:t>
            </a:r>
            <a:endParaRPr lang="vi-VN" smtClean="0"/>
          </a:p>
          <a:p>
            <a:r>
              <a:rPr lang="en-US" smtClean="0"/>
              <a:t>CipherSuite TLS_DH_RSA_WITH_AES_256_CBC_SHA = { 0x00,0x37 }; </a:t>
            </a:r>
            <a:endParaRPr lang="vi-VN" smtClean="0"/>
          </a:p>
          <a:p>
            <a:r>
              <a:rPr lang="en-US" smtClean="0"/>
              <a:t>CipherSuite TLS_DHE_DSS_WITH_AES_256_CBC_SHA = { 0x00,0x38 }; </a:t>
            </a:r>
            <a:endParaRPr lang="vi-VN" smtClean="0"/>
          </a:p>
          <a:p>
            <a:r>
              <a:rPr lang="en-US" smtClean="0"/>
              <a:t>CipherSuite TLS_DHE_RSA_WITH_AES_256_CBC_SHA = { 0x00,0x39 }; </a:t>
            </a:r>
            <a:endParaRPr lang="vi-VN" smtClean="0"/>
          </a:p>
          <a:p>
            <a:r>
              <a:rPr lang="en-US" smtClean="0"/>
              <a:t>CipherSuite TLS_DH_DSS_WITH_AES_128_CBC_SHA256 = { 0x00,0x3E }; </a:t>
            </a:r>
            <a:endParaRPr lang="vi-VN" smtClean="0"/>
          </a:p>
          <a:p>
            <a:r>
              <a:rPr lang="en-US" smtClean="0"/>
              <a:t>CipherSuite TLS_DH_RSA_WITH_AES_128_CBC_SHA256 = { 0x00,0x3F }; </a:t>
            </a:r>
            <a:endParaRPr lang="vi-VN" smtClean="0"/>
          </a:p>
          <a:p>
            <a:r>
              <a:rPr lang="en-US" smtClean="0"/>
              <a:t>CipherSuite TLS_DHE_DSS_WITH_AES_128_CBC_SHA256 = { 0x00,0x40 }; </a:t>
            </a:r>
            <a:endParaRPr lang="vi-VN" smtClean="0"/>
          </a:p>
          <a:p>
            <a:r>
              <a:rPr lang="en-US" smtClean="0"/>
              <a:t>CipherSuite TLS_DHE_RSA_WITH_AES_128_CBC_SHA256 = { 0x00,0x67 }; </a:t>
            </a:r>
            <a:endParaRPr lang="vi-VN" smtClean="0"/>
          </a:p>
          <a:p>
            <a:r>
              <a:rPr lang="en-US" smtClean="0"/>
              <a:t>CipherSuite TLS_DH_DSS_WITH_AES_256_CBC_SHA256 = { 0x00,0x68 }; </a:t>
            </a:r>
            <a:endParaRPr lang="vi-VN" smtClean="0"/>
          </a:p>
          <a:p>
            <a:r>
              <a:rPr lang="en-US" smtClean="0"/>
              <a:t>CipherSuite TLS_DH_RSA_WITH_AES_256_CBC_SHA256 = { 0x00,0x69 }; </a:t>
            </a:r>
            <a:endParaRPr lang="vi-VN" smtClean="0"/>
          </a:p>
          <a:p>
            <a:r>
              <a:rPr lang="en-US" smtClean="0"/>
              <a:t>CipherSuite TLS_DHE_DSS_WITH_AES_256_CBC_SHA256 = { 0x00,0x6A }; </a:t>
            </a:r>
            <a:endParaRPr lang="vi-VN" smtClean="0"/>
          </a:p>
          <a:p>
            <a:r>
              <a:rPr lang="en-US" smtClean="0"/>
              <a:t>CipherSuite TLS_DHE_RSA_WITH_AES_256_CBC_SHA256 = { 0x00,0x6B }; </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401360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a:t>
            </a:r>
            <a:r>
              <a:rPr lang="en-US" smtClean="0"/>
              <a:t>https://tools.ietf.org/html/rfc8446</a:t>
            </a:r>
            <a:endParaRPr lang="vi-VN" smtClean="0"/>
          </a:p>
          <a:p>
            <a:pPr marL="171450" indent="-171450">
              <a:buFont typeface="Wingdings" panose="05000000000000000000" pitchFamily="2" charset="2"/>
              <a:buChar char="§"/>
            </a:pPr>
            <a:r>
              <a:rPr lang="vi-VN" b="1" smtClean="0"/>
              <a:t>#section-4.1</a:t>
            </a:r>
            <a:r>
              <a:rPr lang="vi-VN" smtClean="0"/>
              <a:t>: </a:t>
            </a:r>
            <a:r>
              <a:rPr lang="en-US" smtClean="0"/>
              <a:t> In TLS, the cryptographic negotiation proceeds by the client offering</a:t>
            </a:r>
            <a:r>
              <a:rPr lang="vi-VN" smtClean="0"/>
              <a:t> </a:t>
            </a:r>
            <a:r>
              <a:rPr lang="en-US" smtClean="0"/>
              <a:t> the following four sets of options in its ClientHello</a:t>
            </a:r>
            <a:endParaRPr lang="vi-VN" smtClean="0"/>
          </a:p>
          <a:p>
            <a:pPr marL="171450" indent="-171450">
              <a:buFont typeface="Wingdings" panose="05000000000000000000" pitchFamily="2" charset="2"/>
              <a:buChar char="§"/>
            </a:pPr>
            <a:r>
              <a:rPr lang="en-US" b="1" smtClean="0"/>
              <a:t>#appendix-B.4</a:t>
            </a:r>
            <a:r>
              <a:rPr lang="vi-VN" smtClean="0"/>
              <a:t>: </a:t>
            </a:r>
            <a:r>
              <a:rPr lang="en-US" smtClean="0"/>
              <a:t>Although TLS 1.3 uses the same cipher suite space as previous</a:t>
            </a:r>
            <a:r>
              <a:rPr lang="vi-VN" smtClean="0"/>
              <a:t> </a:t>
            </a:r>
            <a:r>
              <a:rPr lang="en-US" smtClean="0"/>
              <a:t>versions of TLS, TLS 1.3 cipher suites are defined differently, only specifying the symmetric ciphers, and cannot be used for TLS 1.2. Similarly, cipher suites for TLS 1.2 and lower cannot be used with TLS 1.3</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544373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smtClean="0">
                <a:solidFill>
                  <a:schemeClr val="tx1"/>
                </a:solidFill>
                <a:effectLst/>
                <a:latin typeface="Book Antiqua" pitchFamily="18" charset="0"/>
                <a:ea typeface="+mn-ea"/>
                <a:cs typeface="+mn-cs"/>
              </a:rPr>
              <a:t>Để sử dụng SSL, user sẽ kết nối đến web server hỗ trợ SSL (SSL server) thông qua giao thức HTTPS. Phụ thuộc vào web server kết nối tới mà SSL còn được gọi là Transport Layer Security hay TLS. Tiếp theo, trình duyệt sẽ yêu cầu web server tự định danh, và web server sẽ gửi cho trình duyệt chứng chỉ số của nó, hay còn gọi là chứng chỉ SSL (SSL certificate). Khi trình duyệt nhận được chứng chỉ số của web server, nó sẽ thực hiện kiểm tra tính hợp lệ của chứng chỉ bằng cách kiểm tra chữ ký số của CA trên chứng chỉ đó. Nếu chữ ký số của CA hợp lệ thì trình duyệt sẽ tin tưởng chứng chỉ số của web server và chấp nhận public key của web server chứa trong chứng chỉ số đó.</a:t>
            </a:r>
          </a:p>
          <a:p>
            <a:pPr fontAlgn="base"/>
            <a:r>
              <a:rPr lang="vi-VN" sz="1200" b="0" i="0" kern="1200" smtClean="0">
                <a:solidFill>
                  <a:schemeClr val="tx1"/>
                </a:solidFill>
                <a:effectLst/>
                <a:latin typeface="Book Antiqua" pitchFamily="18" charset="0"/>
                <a:ea typeface="+mn-ea"/>
                <a:cs typeface="+mn-cs"/>
              </a:rPr>
              <a:t>Thông thường, web server không yêu cầu trình duyệt tự định danh, mà nó sẽ chứng thực user thông qua username và password.</a:t>
            </a:r>
          </a:p>
          <a:p>
            <a:pPr fontAlgn="base"/>
            <a:r>
              <a:rPr lang="vi-VN" sz="1200" b="0" i="0" kern="1200" smtClean="0">
                <a:solidFill>
                  <a:schemeClr val="tx1"/>
                </a:solidFill>
                <a:effectLst/>
                <a:latin typeface="Book Antiqua" pitchFamily="18" charset="0"/>
                <a:ea typeface="+mn-ea"/>
                <a:cs typeface="+mn-cs"/>
              </a:rPr>
              <a:t>Sau khi chứng thực xong, trình duyệt và web server sẽ tiếp tục trao đổi và thương lượng về thuật toán mã hóa mà chúng sẽ sử dụng và key dùng để mã hóa và giải mã dữ liệu.</a:t>
            </a:r>
          </a:p>
          <a:p>
            <a:endParaRPr lang="en-US" smtClean="0"/>
          </a:p>
          <a:p>
            <a:r>
              <a:rPr lang="en-US" smtClean="0"/>
              <a:t>(Client kiểm</a:t>
            </a:r>
            <a:r>
              <a:rPr lang="en-US" baseline="0" smtClean="0"/>
              <a:t> tra chữ ký trên certificate (nội dung + E_private keyCA_(H(nội dung))) bằng cách: lấy </a:t>
            </a:r>
          </a:p>
          <a:p>
            <a:r>
              <a:rPr lang="en-US" baseline="0" smtClean="0"/>
              <a:t>khóa công khai của CA để giải mã được H(nội dung), rồi băm lại phần nội dung để so sánh xem có trùng với H(nội dung) hay ko).</a:t>
            </a:r>
          </a:p>
          <a:p>
            <a:endParaRPr lang="en-US" smtClean="0"/>
          </a:p>
          <a:p>
            <a:r>
              <a:rPr lang="en-US" sz="1200" kern="1200" smtClean="0">
                <a:solidFill>
                  <a:schemeClr val="tx1"/>
                </a:solidFill>
                <a:effectLst/>
                <a:latin typeface="Book Antiqua" pitchFamily="18" charset="0"/>
                <a:ea typeface="+mn-ea"/>
                <a:cs typeface="+mn-cs"/>
              </a:rPr>
              <a:t>Diffie-Hellman:</a:t>
            </a:r>
            <a:r>
              <a:rPr lang="en-US" sz="1200" kern="1200" baseline="0" smtClean="0">
                <a:solidFill>
                  <a:schemeClr val="tx1"/>
                </a:solidFill>
                <a:effectLst/>
                <a:latin typeface="Book Antiqua" pitchFamily="18" charset="0"/>
                <a:ea typeface="+mn-ea"/>
                <a:cs typeface="+mn-cs"/>
              </a:rPr>
              <a:t> </a:t>
            </a:r>
            <a:r>
              <a:rPr lang="en-US" sz="1200" kern="1200" smtClean="0">
                <a:solidFill>
                  <a:schemeClr val="tx1"/>
                </a:solidFill>
                <a:effectLst/>
                <a:latin typeface="Book Antiqua" pitchFamily="18" charset="0"/>
                <a:ea typeface="+mn-ea"/>
                <a:cs typeface="+mn-cs"/>
              </a:rPr>
              <a:t>Lưu ý là master_secret này đã là khóa phiên thực sự (đã được sinh từ mầm khóa </a:t>
            </a:r>
            <a:r>
              <a:rPr lang="en-US" sz="1200" i="1" kern="1200" smtClean="0">
                <a:solidFill>
                  <a:schemeClr val="tx1"/>
                </a:solidFill>
                <a:effectLst/>
                <a:latin typeface="Book Antiqua" pitchFamily="18" charset="0"/>
                <a:ea typeface="+mn-ea"/>
                <a:cs typeface="+mn-cs"/>
              </a:rPr>
              <a:t>g</a:t>
            </a:r>
            <a:r>
              <a:rPr lang="en-US" sz="1200" i="1" kern="1200" baseline="30000" smtClean="0">
                <a:solidFill>
                  <a:schemeClr val="tx1"/>
                </a:solidFill>
                <a:effectLst/>
                <a:latin typeface="Book Antiqua" pitchFamily="18" charset="0"/>
                <a:ea typeface="+mn-ea"/>
                <a:cs typeface="+mn-cs"/>
              </a:rPr>
              <a:t>xy</a:t>
            </a:r>
            <a:r>
              <a:rPr lang="en-US" sz="1200" kern="1200" smtClean="0">
                <a:solidFill>
                  <a:schemeClr val="tx1"/>
                </a:solidFill>
                <a:effectLst/>
                <a:latin typeface="Book Antiqua" pitchFamily="18" charset="0"/>
                <a:ea typeface="+mn-ea"/>
                <a:cs typeface="+mn-cs"/>
              </a:rPr>
              <a:t> mod </a:t>
            </a:r>
            <a:r>
              <a:rPr lang="en-US" sz="1200" i="1" kern="1200" smtClean="0">
                <a:solidFill>
                  <a:schemeClr val="tx1"/>
                </a:solidFill>
                <a:effectLst/>
                <a:latin typeface="Book Antiqua" pitchFamily="18" charset="0"/>
                <a:ea typeface="+mn-ea"/>
                <a:cs typeface="+mn-cs"/>
              </a:rPr>
              <a:t>p). </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1052773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smtClean="0">
                <a:solidFill>
                  <a:schemeClr val="tx1"/>
                </a:solidFill>
                <a:effectLst/>
                <a:latin typeface="Book Antiqua" pitchFamily="18" charset="0"/>
                <a:ea typeface="+mn-ea"/>
                <a:cs typeface="+mn-cs"/>
              </a:rPr>
              <a:t>Để sử dụng SSL, user sẽ kết nối đến web server hỗ trợ SSL (SSL server) thông qua giao thức HTTPS. Phụ thuộc vào web server kết nối tới mà SSL còn được gọi là Transport Layer Security hay TLS. Tiếp theo, trình duyệt sẽ yêu cầu web server tự định danh, và web server sẽ gửi cho trình duyệt chứng chỉ số của nó, hay còn gọi là chứng chỉ SSL (SSL certificate). Khi trình duyệt nhận được chứng chỉ số của web server, nó sẽ thực hiện kiểm tra tính hợp lệ của chứng chỉ bằng cách kiểm tra chữ ký số của CA trên chứng chỉ đó. Nếu chữ ký số của CA hợp lệ thì trình duyệt sẽ tin tưởng chứng chỉ số của web server và chấp nhận public key của web server chứa trong chứng chỉ số đó.</a:t>
            </a:r>
          </a:p>
          <a:p>
            <a:pPr fontAlgn="base"/>
            <a:r>
              <a:rPr lang="vi-VN" sz="1200" b="0" i="0" kern="1200" smtClean="0">
                <a:solidFill>
                  <a:schemeClr val="tx1"/>
                </a:solidFill>
                <a:effectLst/>
                <a:latin typeface="Book Antiqua" pitchFamily="18" charset="0"/>
                <a:ea typeface="+mn-ea"/>
                <a:cs typeface="+mn-cs"/>
              </a:rPr>
              <a:t>Thông thường, web server không yêu cầu trình duyệt tự định danh, mà nó sẽ chứng thực user thông qua username và password.</a:t>
            </a:r>
          </a:p>
          <a:p>
            <a:pPr fontAlgn="base"/>
            <a:r>
              <a:rPr lang="vi-VN" sz="1200" b="0" i="0" kern="1200" smtClean="0">
                <a:solidFill>
                  <a:schemeClr val="tx1"/>
                </a:solidFill>
                <a:effectLst/>
                <a:latin typeface="Book Antiqua" pitchFamily="18" charset="0"/>
                <a:ea typeface="+mn-ea"/>
                <a:cs typeface="+mn-cs"/>
              </a:rPr>
              <a:t>Sau khi chứng thực xong, trình duyệt và web server sẽ tiếp tục trao đổi và thương lượng về thuật toán mã hóa mà chúng sẽ sử dụng và key dùng để mã hóa và giải mã dữ liệu.</a:t>
            </a:r>
          </a:p>
          <a:p>
            <a:endParaRPr lang="en-US" smtClean="0"/>
          </a:p>
          <a:p>
            <a:r>
              <a:rPr lang="en-US" smtClean="0"/>
              <a:t>(Client kiểm</a:t>
            </a:r>
            <a:r>
              <a:rPr lang="en-US" baseline="0" smtClean="0"/>
              <a:t> tra chữ ký trên certificate (nội dung + E_private keyCA_(H(nội dung))) bằng cách: lấy </a:t>
            </a:r>
          </a:p>
          <a:p>
            <a:r>
              <a:rPr lang="en-US" baseline="0" smtClean="0"/>
              <a:t>khóa công khai của CA để giải mã được H(nội dung), rồi băm lại phần nội dung để so sánh xem có trùng với H(nội dung) hay ko).</a:t>
            </a:r>
          </a:p>
          <a:p>
            <a:endParaRPr lang="en-US" smtClean="0"/>
          </a:p>
          <a:p>
            <a:r>
              <a:rPr lang="en-US" sz="1200" kern="1200" smtClean="0">
                <a:solidFill>
                  <a:schemeClr val="tx1"/>
                </a:solidFill>
                <a:effectLst/>
                <a:latin typeface="Book Antiqua" pitchFamily="18" charset="0"/>
                <a:ea typeface="+mn-ea"/>
                <a:cs typeface="+mn-cs"/>
              </a:rPr>
              <a:t>Diffie-Hellman:</a:t>
            </a:r>
            <a:r>
              <a:rPr lang="en-US" sz="1200" kern="1200" baseline="0" smtClean="0">
                <a:solidFill>
                  <a:schemeClr val="tx1"/>
                </a:solidFill>
                <a:effectLst/>
                <a:latin typeface="Book Antiqua" pitchFamily="18" charset="0"/>
                <a:ea typeface="+mn-ea"/>
                <a:cs typeface="+mn-cs"/>
              </a:rPr>
              <a:t> </a:t>
            </a:r>
            <a:r>
              <a:rPr lang="en-US" sz="1200" kern="1200" smtClean="0">
                <a:solidFill>
                  <a:schemeClr val="tx1"/>
                </a:solidFill>
                <a:effectLst/>
                <a:latin typeface="Book Antiqua" pitchFamily="18" charset="0"/>
                <a:ea typeface="+mn-ea"/>
                <a:cs typeface="+mn-cs"/>
              </a:rPr>
              <a:t>Lưu ý là master_secret này đã là khóa phiên thực sự (đã được sinh từ mầm khóa </a:t>
            </a:r>
            <a:r>
              <a:rPr lang="en-US" sz="1200" i="1" kern="1200" smtClean="0">
                <a:solidFill>
                  <a:schemeClr val="tx1"/>
                </a:solidFill>
                <a:effectLst/>
                <a:latin typeface="Book Antiqua" pitchFamily="18" charset="0"/>
                <a:ea typeface="+mn-ea"/>
                <a:cs typeface="+mn-cs"/>
              </a:rPr>
              <a:t>g</a:t>
            </a:r>
            <a:r>
              <a:rPr lang="en-US" sz="1200" i="1" kern="1200" baseline="30000" smtClean="0">
                <a:solidFill>
                  <a:schemeClr val="tx1"/>
                </a:solidFill>
                <a:effectLst/>
                <a:latin typeface="Book Antiqua" pitchFamily="18" charset="0"/>
                <a:ea typeface="+mn-ea"/>
                <a:cs typeface="+mn-cs"/>
              </a:rPr>
              <a:t>xy</a:t>
            </a:r>
            <a:r>
              <a:rPr lang="en-US" sz="1200" kern="1200" smtClean="0">
                <a:solidFill>
                  <a:schemeClr val="tx1"/>
                </a:solidFill>
                <a:effectLst/>
                <a:latin typeface="Book Antiqua" pitchFamily="18" charset="0"/>
                <a:ea typeface="+mn-ea"/>
                <a:cs typeface="+mn-cs"/>
              </a:rPr>
              <a:t> mod </a:t>
            </a:r>
            <a:r>
              <a:rPr lang="en-US" sz="1200" i="1" kern="1200" smtClean="0">
                <a:solidFill>
                  <a:schemeClr val="tx1"/>
                </a:solidFill>
                <a:effectLst/>
                <a:latin typeface="Book Antiqua" pitchFamily="18" charset="0"/>
                <a:ea typeface="+mn-ea"/>
                <a:cs typeface="+mn-cs"/>
              </a:rPr>
              <a:t>p). </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725614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1034977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158714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mtClean="0"/>
              <a:t>https://www.ibm.com/support/knowledgecenter/en/SSFKSJ_7.1.0/com.ibm.mq.doc/sy10670_.htm</a:t>
            </a:r>
          </a:p>
          <a:p>
            <a:pPr fontAlgn="base"/>
            <a:r>
              <a:rPr lang="vi-VN" smtClean="0"/>
              <a:t>"</a:t>
            </a:r>
            <a:r>
              <a:rPr lang="en-US" sz="1200" b="0" i="0" kern="1200" smtClean="0">
                <a:solidFill>
                  <a:schemeClr val="tx1"/>
                </a:solidFill>
                <a:effectLst/>
                <a:latin typeface="+mn-lt"/>
                <a:ea typeface="+mn-ea"/>
                <a:cs typeface="+mn-cs"/>
              </a:rPr>
              <a:t>For server authentication, the client uses the server's public key to encrypt the data that is used to compute the secret key. The server can generate the secret key only if it can decrypt that data with the correct private key.</a:t>
            </a:r>
            <a:r>
              <a:rPr lang="vi-VN" smtClean="0"/>
              <a: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3863017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3453895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334299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41</a:t>
            </a:fld>
            <a:endParaRPr lang="ru-RU"/>
          </a:p>
        </p:txBody>
      </p:sp>
    </p:spTree>
    <p:extLst>
      <p:ext uri="{BB962C8B-B14F-4D97-AF65-F5344CB8AC3E}">
        <p14:creationId xmlns:p14="http://schemas.microsoft.com/office/powerpoint/2010/main" val="1539087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2491308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1449406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Kích</a:t>
            </a:r>
            <a:r>
              <a:rPr lang="vi-VN" baseline="0" smtClean="0"/>
              <a:t> thước của các trường được quy định tại Mục 6 "</a:t>
            </a:r>
            <a:r>
              <a:rPr lang="en-US" smtClean="0"/>
              <a:t>Binary Packet Protocol</a:t>
            </a:r>
            <a:r>
              <a:rPr lang="vi-VN" smtClean="0"/>
              <a:t>"</a:t>
            </a:r>
            <a:r>
              <a:rPr lang="vi-VN" baseline="0" smtClean="0"/>
              <a:t> của RFC 4253.</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105847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Chi tiết</a:t>
            </a:r>
            <a:r>
              <a:rPr lang="vi-VN" baseline="0" smtClean="0"/>
              <a:t> về trao đổi khóa, xác thực server: https://www.cisco.com/c/en/us/about/press/internet-protocol-journal/back-issues/table-contents-46/124-ssh.html</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1070292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1301838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320336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2456447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smtClean="0"/>
              <a:t>Ký</a:t>
            </a:r>
            <a:r>
              <a:rPr lang="vi-VN" baseline="0" smtClean="0"/>
              <a:t> hiệu trên hình này: phía trên mũi tên là thông điệp được truyền đi, phía dưới mũi tên là giải thích cách tính ra thông điệp (và một số thao tác mà bên gửi thực hiện)</a:t>
            </a:r>
          </a:p>
          <a:p>
            <a:pPr marL="171450" indent="-171450">
              <a:buFont typeface="Wingdings" panose="05000000000000000000" pitchFamily="2" charset="2"/>
              <a:buChar char="§"/>
            </a:pPr>
            <a:r>
              <a:rPr lang="vi-VN" baseline="0" smtClean="0"/>
              <a:t>Việc ký lên H có thể kéo theo việc sử dụng một hàm băm nào đó khác với hàm băm để tính ra H</a:t>
            </a:r>
            <a:br>
              <a:rPr lang="vi-VN" baseline="0" smtClean="0"/>
            </a:br>
            <a:r>
              <a:rPr lang="vi-VN" baseline="0" smtClean="0"/>
              <a:t>[https://www.cisco.com/c/en/us/about/press/internet-protocol-journal/back-issues/table-contents-46/124-ssh.html]</a:t>
            </a:r>
          </a:p>
          <a:p>
            <a:pPr marL="171450" indent="-171450">
              <a:buFont typeface="Wingdings" panose="05000000000000000000" pitchFamily="2" charset="2"/>
              <a:buChar char="§"/>
            </a:pPr>
            <a:r>
              <a:rPr lang="vi-VN" baseline="0" smtClean="0"/>
              <a:t>Ver(Ks) có nghĩa là client phải kiểm tra tính tin cậy của Ks, ví dụ, nó có nằm trong danh sách các khóa công khai của các SSH Server được tin cậy hay không.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59</a:t>
            </a:fld>
            <a:endParaRPr lang="ru-RU"/>
          </a:p>
        </p:txBody>
      </p:sp>
    </p:spTree>
    <p:extLst>
      <p:ext uri="{BB962C8B-B14F-4D97-AF65-F5344CB8AC3E}">
        <p14:creationId xmlns:p14="http://schemas.microsoft.com/office/powerpoint/2010/main" val="1486872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smtClean="0"/>
              <a:t>Các</a:t>
            </a:r>
            <a:r>
              <a:rPr lang="vi-VN" baseline="0" smtClean="0"/>
              <a:t> kiểu dữ liệu: byte, uint32, string,... được định nghĩa tại Mục </a:t>
            </a:r>
            <a:r>
              <a:rPr lang="en-US" smtClean="0"/>
              <a:t>5.  Data Type Representations Used in the SSH Protocols</a:t>
            </a:r>
            <a:r>
              <a:rPr lang="vi-VN" smtClean="0"/>
              <a:t> của</a:t>
            </a:r>
            <a:r>
              <a:rPr lang="vi-VN" baseline="0" smtClean="0"/>
              <a:t> RFC 4251: </a:t>
            </a:r>
            <a:r>
              <a:rPr lang="en-US" sz="1200" kern="1200" smtClean="0">
                <a:solidFill>
                  <a:schemeClr val="tx1"/>
                </a:solidFill>
                <a:effectLst/>
                <a:latin typeface="+mn-lt"/>
                <a:ea typeface="+mn-ea"/>
                <a:cs typeface="+mn-cs"/>
              </a:rPr>
              <a:t>SSH Protocol Architecture</a:t>
            </a:r>
            <a:r>
              <a:rPr lang="vi-VN" sz="1200" kern="1200" smtClean="0">
                <a:solidFill>
                  <a:schemeClr val="tx1"/>
                </a:solidFill>
                <a:effectLst/>
                <a:latin typeface="+mn-lt"/>
                <a:ea typeface="+mn-ea"/>
                <a:cs typeface="+mn-cs"/>
              </a:rPr>
              <a:t>.</a:t>
            </a:r>
            <a:endParaRPr lang="en-US" smtClean="0"/>
          </a:p>
          <a:p>
            <a:pPr marL="171450" indent="-171450">
              <a:buFont typeface="Arial" panose="020B0604020202020204" pitchFamily="34" charset="0"/>
              <a:buChar char="•"/>
            </a:pPr>
            <a:r>
              <a:rPr lang="vi-VN" b="1" smtClean="0"/>
              <a:t>user</a:t>
            </a:r>
            <a:r>
              <a:rPr lang="vi-VN" b="1" baseline="0" smtClean="0"/>
              <a:t> name</a:t>
            </a:r>
            <a:r>
              <a:rPr lang="vi-VN" baseline="0" smtClean="0"/>
              <a:t>: </a:t>
            </a:r>
            <a:r>
              <a:rPr lang="en-US" baseline="0" smtClean="0"/>
              <a:t>the authorization identity the client is claiming</a:t>
            </a:r>
            <a:endParaRPr lang="vi-VN" baseline="0" smtClean="0"/>
          </a:p>
          <a:p>
            <a:pPr marL="171450" indent="-171450">
              <a:buFont typeface="Arial" panose="020B0604020202020204" pitchFamily="34" charset="0"/>
              <a:buChar char="•"/>
            </a:pPr>
            <a:r>
              <a:rPr lang="vi-VN" b="1" baseline="0" smtClean="0"/>
              <a:t>service name</a:t>
            </a:r>
            <a:r>
              <a:rPr lang="vi-VN" baseline="0" smtClean="0"/>
              <a:t>: </a:t>
            </a:r>
            <a:r>
              <a:rPr lang="en-US" baseline="0" smtClean="0"/>
              <a:t>the facility to which the client is requesting access (typically the SSH Connection Protocol)</a:t>
            </a:r>
            <a:endParaRPr lang="vi-VN" baseline="0" smtClean="0"/>
          </a:p>
          <a:p>
            <a:pPr marL="171450" indent="-171450">
              <a:buFont typeface="Arial" panose="020B0604020202020204" pitchFamily="34" charset="0"/>
              <a:buChar char="•"/>
            </a:pPr>
            <a:r>
              <a:rPr lang="en-US" b="1" smtClean="0"/>
              <a:t>method name</a:t>
            </a:r>
            <a:r>
              <a:rPr lang="vi-VN" smtClean="0"/>
              <a:t>:</a:t>
            </a:r>
            <a:r>
              <a:rPr lang="en-US" smtClean="0"/>
              <a:t> the authentication method being used in this request</a:t>
            </a:r>
            <a:r>
              <a:rPr lang="vi-VN" smtClean="0"/>
              <a:t>:</a:t>
            </a:r>
            <a:r>
              <a:rPr lang="vi-VN" baseline="0" smtClean="0"/>
              <a:t> "publickey", "password", "hostbased" [Mục 7-9 của RFC 4252]</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1875054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63</a:t>
            </a:fld>
            <a:endParaRPr lang="ru-RU"/>
          </a:p>
        </p:txBody>
      </p:sp>
    </p:spTree>
    <p:extLst>
      <p:ext uri="{BB962C8B-B14F-4D97-AF65-F5344CB8AC3E}">
        <p14:creationId xmlns:p14="http://schemas.microsoft.com/office/powerpoint/2010/main" val="3826046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64</a:t>
            </a:fld>
            <a:endParaRPr lang="ru-RU"/>
          </a:p>
        </p:txBody>
      </p:sp>
    </p:spTree>
    <p:extLst>
      <p:ext uri="{BB962C8B-B14F-4D97-AF65-F5344CB8AC3E}">
        <p14:creationId xmlns:p14="http://schemas.microsoft.com/office/powerpoint/2010/main" val="1039889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65</a:t>
            </a:fld>
            <a:endParaRPr lang="ru-RU"/>
          </a:p>
        </p:txBody>
      </p:sp>
    </p:spTree>
    <p:extLst>
      <p:ext uri="{BB962C8B-B14F-4D97-AF65-F5344CB8AC3E}">
        <p14:creationId xmlns:p14="http://schemas.microsoft.com/office/powerpoint/2010/main" val="1833107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b="1" smtClean="0"/>
              <a:t>publickey</a:t>
            </a:r>
            <a:r>
              <a:rPr lang="en-US" smtClean="0"/>
              <a:t>: The details of this method depend on the public-key algorithm chosen. In essence, the client sends a message to the server that contains the client's public key, with the message signed by the client's private key. When the server receives this message, it checks to see whether the supplied key is acceptable for authentication and, if so, it checks to see whether the signature is correct.</a:t>
            </a:r>
          </a:p>
          <a:p>
            <a:pPr marL="171450" indent="-171450">
              <a:buFont typeface="Wingdings" panose="05000000000000000000" pitchFamily="2" charset="2"/>
              <a:buChar char="§"/>
            </a:pPr>
            <a:r>
              <a:rPr lang="en-US" b="1" smtClean="0"/>
              <a:t>password</a:t>
            </a:r>
            <a:r>
              <a:rPr lang="en-US" smtClean="0"/>
              <a:t>: The client sends a message containing a plaintext password, which is protected by encryption by the Transport Layer Protocol.</a:t>
            </a:r>
          </a:p>
          <a:p>
            <a:pPr marL="171450" indent="-171450">
              <a:buFont typeface="Wingdings" panose="05000000000000000000" pitchFamily="2" charset="2"/>
              <a:buChar char="§"/>
            </a:pPr>
            <a:r>
              <a:rPr lang="en-US" b="1" smtClean="0"/>
              <a:t>hostbased</a:t>
            </a:r>
            <a:r>
              <a:rPr lang="en-US" smtClean="0"/>
              <a:t>: Authentication is performed on the client's host rather than the client itself. Thus, a host that supports multiple clients would provide authentication for all its clients. This method works by having the client send a signature created with the private key of the client host. Thus, rather than directly verifying the user's identity, the SSH server verifies the identity of the client host—and then believes the host when it says the user has already authenticated on the client side.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2975058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824978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smtClean="0"/>
              <a:t>Các</a:t>
            </a:r>
            <a:r>
              <a:rPr lang="vi-VN" baseline="0" smtClean="0"/>
              <a:t> kiểu dữ liệu: byte, uint32, string,... được định nghĩa tại Mục </a:t>
            </a:r>
            <a:r>
              <a:rPr lang="en-US" smtClean="0"/>
              <a:t>5.  Data Type Representations Used in the SSH Protocols</a:t>
            </a:r>
            <a:r>
              <a:rPr lang="vi-VN" smtClean="0"/>
              <a:t> của</a:t>
            </a:r>
            <a:r>
              <a:rPr lang="vi-VN" baseline="0" smtClean="0"/>
              <a:t> RFC 4251: </a:t>
            </a:r>
            <a:r>
              <a:rPr lang="en-US" sz="1200" kern="1200" smtClean="0">
                <a:solidFill>
                  <a:schemeClr val="tx1"/>
                </a:solidFill>
                <a:effectLst/>
                <a:latin typeface="+mn-lt"/>
                <a:ea typeface="+mn-ea"/>
                <a:cs typeface="+mn-cs"/>
              </a:rPr>
              <a:t>SSH Protocol Architecture</a:t>
            </a:r>
            <a:r>
              <a:rPr lang="vi-VN" sz="1200" kern="1200" smtClean="0">
                <a:solidFill>
                  <a:schemeClr val="tx1"/>
                </a:solidFill>
                <a:effectLst/>
                <a:latin typeface="+mn-lt"/>
                <a:ea typeface="+mn-ea"/>
                <a:cs typeface="+mn-cs"/>
              </a:rPr>
              <a:t>.</a:t>
            </a:r>
            <a:endParaRPr lang="en-US" smtClean="0"/>
          </a:p>
          <a:p>
            <a:pPr marL="171450" indent="-171450">
              <a:buFont typeface="Wingdings" panose="05000000000000000000" pitchFamily="2" charset="2"/>
              <a:buChar char="§"/>
            </a:pPr>
            <a:r>
              <a:rPr lang="vi-VN" smtClean="0"/>
              <a:t>"AuthenticationFailure"</a:t>
            </a:r>
            <a:r>
              <a:rPr lang="vi-VN" baseline="0" smtClean="0"/>
              <a:t> không có nghĩa là "xác thực thất bại" mà là "xác thực chưa thành công"; nếu trường 'name-list' không rỗng thì có nghĩa là server yêu cầu tiếp tục tiến hành xác thực với một trong các phương thức được chỉ ra trong 'name-list'.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68</a:t>
            </a:fld>
            <a:endParaRPr lang="ru-RU"/>
          </a:p>
        </p:txBody>
      </p:sp>
    </p:spTree>
    <p:extLst>
      <p:ext uri="{BB962C8B-B14F-4D97-AF65-F5344CB8AC3E}">
        <p14:creationId xmlns:p14="http://schemas.microsoft.com/office/powerpoint/2010/main" val="41962780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Tư tưởng</a:t>
            </a:r>
            <a:r>
              <a:rPr lang="vi-VN" baseline="0" smtClean="0"/>
              <a:t> xác thực trong SSH như sau:</a:t>
            </a:r>
          </a:p>
          <a:p>
            <a:pPr marL="171450" indent="-171450">
              <a:buFont typeface="Arial" panose="020B0604020202020204" pitchFamily="34" charset="0"/>
              <a:buChar char="•"/>
            </a:pPr>
            <a:r>
              <a:rPr lang="vi-VN" baseline="0" smtClean="0"/>
              <a:t>Nguyên tắc: phía Server quyết định những phương thức xác thực nào được phép sử dụng, phía Client tùy ý chọn một trong các phương thức mà Server cho phép. Cách tiếp cận này cho phép Server thực thi chính sách an toàn cần thiết, nhưng cũng đảm bảo tính linh hoạt, mềm dẻo cho phía Client, giúp cho Client có cơ hội sử dụng phương thức xác thực mà nó có khả năng hỗ trợ hoặc tiện lợi cho người dùng.</a:t>
            </a:r>
          </a:p>
          <a:p>
            <a:pPr marL="171450" indent="-171450">
              <a:buFont typeface="Arial" panose="020B0604020202020204" pitchFamily="34" charset="0"/>
              <a:buChar char="•"/>
            </a:pPr>
            <a:r>
              <a:rPr lang="vi-VN" baseline="0" smtClean="0"/>
              <a:t>Thực thi:</a:t>
            </a:r>
          </a:p>
          <a:p>
            <a:pPr marL="685800" lvl="1" indent="-228600">
              <a:buFont typeface="+mj-lt"/>
              <a:buAutoNum type="arabicPeriod"/>
            </a:pPr>
            <a:r>
              <a:rPr lang="vi-VN" baseline="0" smtClean="0"/>
              <a:t>Client gửi yêu cầu xác thực với phương thức có tên là "none"</a:t>
            </a:r>
          </a:p>
          <a:p>
            <a:pPr marL="685800" lvl="1" indent="-228600">
              <a:buFont typeface="+mj-lt"/>
              <a:buAutoNum type="arabicPeriod"/>
            </a:pPr>
            <a:r>
              <a:rPr lang="vi-VN" baseline="0" smtClean="0"/>
              <a:t>Server gửi lại một danh sách các phương thức xác thực mà nó hỗ trợ</a:t>
            </a:r>
          </a:p>
          <a:p>
            <a:pPr marL="685800" lvl="1" indent="-228600">
              <a:buFont typeface="+mj-lt"/>
              <a:buAutoNum type="arabicPeriod"/>
            </a:pPr>
            <a:r>
              <a:rPr lang="vi-VN" baseline="0" smtClean="0"/>
              <a:t>Client chọn một trong các phương thức mà Server đề xuất để gửi lại yêu cầu xác thực một lần nữa (với các tham số khác thích hợp)</a:t>
            </a:r>
          </a:p>
          <a:p>
            <a:pPr marL="685800" lvl="1" indent="-228600">
              <a:buFont typeface="+mj-lt"/>
              <a:buAutoNum type="arabicPeriod"/>
            </a:pPr>
            <a:r>
              <a:rPr lang="vi-VN" baseline="0" smtClean="0"/>
              <a:t>Server thông báo kết quả xác thực.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69</a:t>
            </a:fld>
            <a:endParaRPr lang="ru-RU"/>
          </a:p>
        </p:txBody>
      </p:sp>
    </p:spTree>
    <p:extLst>
      <p:ext uri="{BB962C8B-B14F-4D97-AF65-F5344CB8AC3E}">
        <p14:creationId xmlns:p14="http://schemas.microsoft.com/office/powerpoint/2010/main" val="899429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smtClean="0"/>
              <a:t>session</a:t>
            </a:r>
            <a:r>
              <a:rPr lang="en-US" smtClean="0"/>
              <a:t>: Session refers to the remote execution of a program. The program may be a shell, an application such as file transfer or e-mail, a system command, or some built-in subsystem. When a session channel is opened, subsequent requests are used to start the remote program.</a:t>
            </a:r>
          </a:p>
          <a:p>
            <a:pPr marL="171450" indent="-171450">
              <a:buFont typeface="Arial" panose="020B0604020202020204" pitchFamily="34" charset="0"/>
              <a:buChar char="•"/>
            </a:pPr>
            <a:r>
              <a:rPr lang="en-US" b="1" smtClean="0"/>
              <a:t>x11</a:t>
            </a:r>
            <a:r>
              <a:rPr lang="en-US" smtClean="0"/>
              <a:t>: This channel type refers to the X Window System, a computer software system and network protocol that provides a GUI for networked computers. X allows applications to run on a network server but be displayed on a desktop machine.</a:t>
            </a:r>
          </a:p>
          <a:p>
            <a:pPr marL="171450" indent="-171450">
              <a:buFont typeface="Arial" panose="020B0604020202020204" pitchFamily="34" charset="0"/>
              <a:buChar char="•"/>
            </a:pPr>
            <a:r>
              <a:rPr lang="en-US" b="1" smtClean="0"/>
              <a:t>forwarded-tcpip</a:t>
            </a:r>
            <a:r>
              <a:rPr lang="en-US" smtClean="0"/>
              <a:t>: This channel type is remote port forwarding, as explained subsequently.</a:t>
            </a:r>
          </a:p>
          <a:p>
            <a:pPr marL="171450" indent="-171450">
              <a:buFont typeface="Arial" panose="020B0604020202020204" pitchFamily="34" charset="0"/>
              <a:buChar char="•"/>
            </a:pPr>
            <a:r>
              <a:rPr lang="en-US" b="1" smtClean="0"/>
              <a:t>direct-tcpip</a:t>
            </a:r>
            <a:r>
              <a:rPr lang="en-US" smtClean="0"/>
              <a:t>: This channel type is local port forwarding, as explained subsequently.</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73</a:t>
            </a:fld>
            <a:endParaRPr lang="ru-RU"/>
          </a:p>
        </p:txBody>
      </p:sp>
    </p:spTree>
    <p:extLst>
      <p:ext uri="{BB962C8B-B14F-4D97-AF65-F5344CB8AC3E}">
        <p14:creationId xmlns:p14="http://schemas.microsoft.com/office/powerpoint/2010/main" val="1220636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ROBOT</a:t>
            </a:r>
            <a:r>
              <a:rPr lang="en-US" smtClean="0"/>
              <a:t>: </a:t>
            </a:r>
          </a:p>
          <a:p>
            <a:pPr marL="171450" indent="-171450">
              <a:buFont typeface="Wingdings" panose="05000000000000000000" pitchFamily="2" charset="2"/>
              <a:buChar char="§"/>
            </a:pPr>
            <a:r>
              <a:rPr lang="en-US" smtClean="0">
                <a:hlinkClick r:id="rId3"/>
              </a:rPr>
              <a:t>https://robotattack.org/</a:t>
            </a:r>
            <a:r>
              <a:rPr lang="en-US" smtClean="0"/>
              <a:t>, </a:t>
            </a:r>
          </a:p>
          <a:p>
            <a:pPr marL="171450" indent="-171450">
              <a:buFont typeface="Wingdings" panose="05000000000000000000" pitchFamily="2" charset="2"/>
              <a:buChar char="§"/>
            </a:pPr>
            <a:r>
              <a:rPr lang="en-US" smtClean="0">
                <a:hlinkClick r:id="rId4"/>
              </a:rPr>
              <a:t>https://nvd.nist.gov/vuln/detail/CVE-2017-13099</a:t>
            </a:r>
            <a:endParaRPr lang="en-US" smtClean="0"/>
          </a:p>
          <a:p>
            <a:r>
              <a:rPr lang="en-US" b="1" smtClean="0"/>
              <a:t>CRIME and BREACH</a:t>
            </a:r>
            <a:r>
              <a:rPr lang="en-US" smtClean="0"/>
              <a:t>:</a:t>
            </a:r>
            <a:r>
              <a:rPr lang="en-US" baseline="0" smtClean="0"/>
              <a:t> </a:t>
            </a:r>
          </a:p>
          <a:p>
            <a:pPr marL="171450" indent="-171450">
              <a:buFont typeface="Wingdings" panose="05000000000000000000" pitchFamily="2" charset="2"/>
              <a:buChar char="§"/>
            </a:pPr>
            <a:r>
              <a:rPr lang="en-US" baseline="0" smtClean="0"/>
              <a:t>Both attacks are compression side channel attacks, however CRIME targets information compressed in HTTP requests through TLS compression, whilst BREACH targets information compressed in HTTP responses through HTTP compression.</a:t>
            </a:r>
          </a:p>
          <a:p>
            <a:pPr marL="171450" indent="-171450">
              <a:buFont typeface="Wingdings" panose="05000000000000000000" pitchFamily="2" charset="2"/>
              <a:buChar char="§"/>
            </a:pPr>
            <a:r>
              <a:rPr lang="en-US" smtClean="0">
                <a:hlinkClick r:id="rId5"/>
              </a:rPr>
              <a:t>https://www.acunetix.com/blog/articles/breach-attack/</a:t>
            </a:r>
            <a:endParaRPr lang="en-US" smtClean="0"/>
          </a:p>
          <a:p>
            <a:r>
              <a:rPr lang="en-US" b="1" smtClean="0"/>
              <a:t>Cấu</a:t>
            </a:r>
            <a:r>
              <a:rPr lang="en-US" b="1" baseline="0" smtClean="0"/>
              <a:t> hình SSL Cipher Suite cho Apache</a:t>
            </a:r>
            <a:r>
              <a:rPr lang="en-US" baseline="0" smtClean="0"/>
              <a:t>:</a:t>
            </a:r>
          </a:p>
          <a:p>
            <a:pPr marL="171450" indent="-171450">
              <a:buFont typeface="Wingdings" panose="05000000000000000000" pitchFamily="2" charset="2"/>
              <a:buChar char="§"/>
            </a:pPr>
            <a:r>
              <a:rPr lang="en-US" smtClean="0">
                <a:hlinkClick r:id="rId6"/>
              </a:rPr>
              <a:t>https://httpd.apache.org/docs/current/mod/mod_ssl.html#sslciphersuite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4143712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74</a:t>
            </a:fld>
            <a:endParaRPr lang="ru-RU"/>
          </a:p>
        </p:txBody>
      </p:sp>
    </p:spTree>
    <p:extLst>
      <p:ext uri="{BB962C8B-B14F-4D97-AF65-F5344CB8AC3E}">
        <p14:creationId xmlns:p14="http://schemas.microsoft.com/office/powerpoint/2010/main" val="9399297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75</a:t>
            </a:fld>
            <a:endParaRPr lang="ru-RU"/>
          </a:p>
        </p:txBody>
      </p:sp>
    </p:spTree>
    <p:extLst>
      <p:ext uri="{BB962C8B-B14F-4D97-AF65-F5344CB8AC3E}">
        <p14:creationId xmlns:p14="http://schemas.microsoft.com/office/powerpoint/2010/main" val="12568799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SSH supports two types of port forwarding: local forwarding and remote forwarding. Local forwarding allows the client to set up a "hijacker" process. This process will intercept selected application-level traffic and redirect it from an unsecured TCP connection to a secure SSH tunnel. SSH is configured to listen on selected ports. SSH grabs all traffic using a selected port and sends it through an SSH tunnel. On the other end, the SSH server sends the incoming traffic to the destination port dictated by the client application</a:t>
            </a:r>
            <a:r>
              <a:rPr lang="en-US" baseline="0" smtClean="0"/>
              <a:t> [https://www.cisco.com/c/en/us/about/press/internet-protocol-journal/back-issues/table-contents-46/124-ssh.html]</a:t>
            </a:r>
          </a:p>
          <a:p>
            <a:endParaRPr lang="en-US" baseline="0" smtClean="0"/>
          </a:p>
          <a:p>
            <a:r>
              <a:rPr lang="en-US" baseline="0" smtClean="0"/>
              <a:t>Other resources:</a:t>
            </a:r>
          </a:p>
          <a:p>
            <a:pPr marL="171450" indent="-171450">
              <a:buFont typeface="Wingdings" panose="05000000000000000000" pitchFamily="2" charset="2"/>
              <a:buChar char="§"/>
            </a:pPr>
            <a:r>
              <a:rPr lang="en-US" smtClean="0"/>
              <a:t>Google:</a:t>
            </a:r>
            <a:r>
              <a:rPr lang="en-US" baseline="0" smtClean="0"/>
              <a:t> SSH Port Forwarding Labs</a:t>
            </a:r>
            <a:endParaRPr lang="en-US" smtClean="0"/>
          </a:p>
          <a:p>
            <a:pPr marL="171450" indent="-171450">
              <a:buFont typeface="Wingdings" panose="05000000000000000000" pitchFamily="2" charset="2"/>
              <a:buChar char="§"/>
            </a:pPr>
            <a:r>
              <a:rPr lang="en-US" smtClean="0"/>
              <a:t>https://dev.to/samuyi/the-how-to-of-ssh-port-forwarding-1f4e</a:t>
            </a:r>
          </a:p>
          <a:p>
            <a:pPr marL="171450" indent="-171450">
              <a:buFont typeface="Wingdings" panose="05000000000000000000" pitchFamily="2" charset="2"/>
              <a:buChar char="§"/>
            </a:pPr>
            <a:r>
              <a:rPr lang="en-US" smtClean="0"/>
              <a:t>https://aws-labs.com/ssh-tunnel-local-and-remote-port-forwarding-explained-with-examples/</a:t>
            </a:r>
          </a:p>
          <a:p>
            <a:pPr marL="171450" indent="-171450">
              <a:buFont typeface="Wingdings" panose="05000000000000000000" pitchFamily="2" charset="2"/>
              <a:buChar char="§"/>
            </a:pPr>
            <a:r>
              <a:rPr lang="en-US" smtClean="0"/>
              <a:t>https://www.linuxschoolonline.com/tunnel-telnet-traffic-inside-ssh-using-port-forwarding/</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80</a:t>
            </a:fld>
            <a:endParaRPr lang="ru-RU"/>
          </a:p>
        </p:txBody>
      </p:sp>
    </p:spTree>
    <p:extLst>
      <p:ext uri="{BB962C8B-B14F-4D97-AF65-F5344CB8AC3E}">
        <p14:creationId xmlns:p14="http://schemas.microsoft.com/office/powerpoint/2010/main" val="15510985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Nguồn: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mtClean="0"/>
              <a:t>https://viblo.asia/p/ssh-port-forwarding-157G5nalvAje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mtClean="0"/>
              <a:t>https://linuxize.com/post/how-to-setup-ssh-tunneling/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mtClean="0"/>
              <a:t>https://www.tunnelsup.com/how-to-create-ssh-tunnels/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81</a:t>
            </a:fld>
            <a:endParaRPr lang="ru-RU"/>
          </a:p>
        </p:txBody>
      </p:sp>
    </p:spTree>
    <p:extLst>
      <p:ext uri="{BB962C8B-B14F-4D97-AF65-F5344CB8AC3E}">
        <p14:creationId xmlns:p14="http://schemas.microsoft.com/office/powerpoint/2010/main" val="742012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mtClean="0"/>
              <a:t>"Nhìn</a:t>
            </a:r>
            <a:r>
              <a:rPr lang="en-US" baseline="0" smtClean="0"/>
              <a:t> từ SSH Server" có nghĩa là</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smtClean="0"/>
              <a:t>Nếu RHost là một địa chỉ cục bộ thì đó là địa chỉ cục bộ đối với SSH Server</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smtClean="0"/>
              <a:t>Nếu RHost là một domain name thì domain name đó được phân giải bởi SSH Server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"Note that the destination to which the SSH server forwards the traffic is from the perspective of the server itself.</a:t>
            </a:r>
            <a:br>
              <a:rPr lang="en-US" smtClean="0"/>
            </a:br>
            <a:r>
              <a:rPr lang="en-US" smtClean="0"/>
              <a:t>[</a:t>
            </a:r>
            <a:r>
              <a:rPr lang="en-US" smtClean="0">
                <a:hlinkClick r:id="rId3"/>
              </a:rPr>
              <a:t>https://www.booleanworld.com/guide-ssh-port-forwarding-tunnelling/</a:t>
            </a:r>
            <a:r>
              <a:rPr lang="en-US" smtClean="0"/>
              <a: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82</a:t>
            </a:fld>
            <a:endParaRPr lang="ru-RU"/>
          </a:p>
        </p:txBody>
      </p:sp>
    </p:spTree>
    <p:extLst>
      <p:ext uri="{BB962C8B-B14F-4D97-AF65-F5344CB8AC3E}">
        <p14:creationId xmlns:p14="http://schemas.microsoft.com/office/powerpoint/2010/main" val="849342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Nguồn:</a:t>
            </a:r>
            <a:r>
              <a:rPr lang="en-US" baseline="0" smtClean="0"/>
              <a:t> </a:t>
            </a:r>
            <a:r>
              <a:rPr lang="en-US" smtClean="0">
                <a:hlinkClick r:id="rId3"/>
              </a:rPr>
              <a:t>https://www.tunnelsup.com/how-to-create-ssh-tunnels/</a:t>
            </a:r>
            <a:endParaRPr lang="en-US" baseline="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83</a:t>
            </a:fld>
            <a:endParaRPr lang="ru-RU"/>
          </a:p>
        </p:txBody>
      </p:sp>
    </p:spTree>
    <p:extLst>
      <p:ext uri="{BB962C8B-B14F-4D97-AF65-F5344CB8AC3E}">
        <p14:creationId xmlns:p14="http://schemas.microsoft.com/office/powerpoint/2010/main" val="2333626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1" kern="1200" smtClean="0">
                <a:solidFill>
                  <a:schemeClr val="tx1"/>
                </a:solidFill>
                <a:effectLst/>
                <a:latin typeface="+mn-lt"/>
                <a:ea typeface="+mn-ea"/>
                <a:cs typeface="+mn-cs"/>
              </a:rPr>
              <a:t>Local forwarding</a:t>
            </a:r>
            <a:r>
              <a:rPr lang="en-US" sz="1200" b="0" i="0" kern="1200" smtClean="0">
                <a:solidFill>
                  <a:schemeClr val="tx1"/>
                </a:solidFill>
                <a:effectLst/>
                <a:latin typeface="+mn-lt"/>
                <a:ea typeface="+mn-ea"/>
                <a:cs typeface="+mn-cs"/>
              </a:rPr>
              <a:t> allows the client to set up a "hijacker" process. This process will intercept selected application-level traffic and redirect it from an unsecured TCP connection to a secure SSH tunnel. SSH is configured to listen on selected ports. SSH grabs all traffic using a selected port and sends it through an SSH tunnel. On the other end, the SSH server sends the incoming traffic to the destination port dictated by the client application.</a:t>
            </a:r>
          </a:p>
          <a:p>
            <a:pPr fontAlgn="base"/>
            <a:r>
              <a:rPr lang="en-US" sz="1200" b="0" i="0" kern="1200" smtClean="0">
                <a:solidFill>
                  <a:schemeClr val="tx1"/>
                </a:solidFill>
                <a:effectLst/>
                <a:latin typeface="+mn-lt"/>
                <a:ea typeface="+mn-ea"/>
                <a:cs typeface="+mn-cs"/>
              </a:rPr>
              <a:t>The following example should help clarify local forwarding. Suppose you have an e-mail client on your desktop and use it to get e-mail from your mail server through the </a:t>
            </a:r>
            <a:r>
              <a:rPr lang="en-US" sz="1200" b="0" i="1" kern="1200" smtClean="0">
                <a:solidFill>
                  <a:schemeClr val="tx1"/>
                </a:solidFill>
                <a:effectLst/>
                <a:latin typeface="+mn-lt"/>
                <a:ea typeface="+mn-ea"/>
                <a:cs typeface="+mn-cs"/>
              </a:rPr>
              <a:t>Post Office Protocol</a:t>
            </a:r>
            <a:r>
              <a:rPr lang="en-US" sz="1200" b="0" i="0" kern="1200" smtClean="0">
                <a:solidFill>
                  <a:schemeClr val="tx1"/>
                </a:solidFill>
                <a:effectLst/>
                <a:latin typeface="+mn-lt"/>
                <a:ea typeface="+mn-ea"/>
                <a:cs typeface="+mn-cs"/>
              </a:rPr>
              <a:t> (POP). The assigned port number for POP3 is port 110. We can secure this traffic in the following way:</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The SSH client sets up a connection to the remote server.</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Select an unused local port number, say 9999, and configure SSH to accept traffic from this port destined for port 110 on the server.</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The SSH client informs the SSH server to create a connection to the destination, in this case mailserver port 110.</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The client takes any bits sent to local port 9999 and sends them to the server inside the encrypted SSH session. The SSH server decrypts the incoming bits and sends the plaintext to port 110.</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In the other direction, the SSH server takes any bits received on port 110 and sends them inside the SSH session back to the client, which decrypts and sends them to the process connected to port 9999.</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84</a:t>
            </a:fld>
            <a:endParaRPr lang="ru-RU"/>
          </a:p>
        </p:txBody>
      </p:sp>
    </p:spTree>
    <p:extLst>
      <p:ext uri="{BB962C8B-B14F-4D97-AF65-F5344CB8AC3E}">
        <p14:creationId xmlns:p14="http://schemas.microsoft.com/office/powerpoint/2010/main" val="42403187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Câu lệnh "ssh -L 8080:</a:t>
            </a:r>
            <a:r>
              <a:rPr lang="en-US" sz="1200" b="1" i="0" u="none" strike="noStrike" kern="1200" baseline="0" smtClean="0">
                <a:solidFill>
                  <a:schemeClr val="tx1"/>
                </a:solidFill>
                <a:latin typeface="+mn-lt"/>
                <a:ea typeface="+mn-ea"/>
                <a:cs typeface="+mn-cs"/>
              </a:rPr>
              <a:t>localhost</a:t>
            </a:r>
            <a:r>
              <a:rPr lang="en-US" sz="1200" b="0" i="0" u="none" strike="noStrike" kern="1200" baseline="0" smtClean="0">
                <a:solidFill>
                  <a:schemeClr val="tx1"/>
                </a:solidFill>
                <a:latin typeface="+mn-lt"/>
                <a:ea typeface="+mn-ea"/>
                <a:cs typeface="+mn-cs"/>
              </a:rPr>
              <a:t>:80 </a:t>
            </a:r>
            <a:r>
              <a:rPr lang="en-US" sz="1200" b="1" i="0" u="none" strike="noStrike" kern="1200" baseline="0" smtClean="0">
                <a:solidFill>
                  <a:schemeClr val="tx1"/>
                </a:solidFill>
                <a:latin typeface="+mn-lt"/>
                <a:ea typeface="+mn-ea"/>
                <a:cs typeface="+mn-cs"/>
              </a:rPr>
              <a:t>10.0.0.1</a:t>
            </a:r>
            <a:r>
              <a:rPr lang="en-US" sz="1200" b="0" i="0" u="none" strike="noStrike" kern="1200" baseline="0" smtClean="0">
                <a:solidFill>
                  <a:schemeClr val="tx1"/>
                </a:solidFill>
                <a:latin typeface="+mn-lt"/>
                <a:ea typeface="+mn-ea"/>
                <a:cs typeface="+mn-cs"/>
              </a:rPr>
              <a:t>" được thư thi trên máy SSH Client</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Nó có nghĩa là tạo đường hầm giữa cổng 8080 trên máy cục bộ (máy SSH Client) và cổng 80 trên máy SSH Server (10.0.0.1). Cho phép máy SSH Client có thể kết nối tới cổng 80 trên máy SSH Server (thông qua cổng 22) khi mà việc truy cập trực tiếp tới cổng 80 là bị cấm.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85</a:t>
            </a:fld>
            <a:endParaRPr lang="ru-RU"/>
          </a:p>
        </p:txBody>
      </p:sp>
    </p:spTree>
    <p:extLst>
      <p:ext uri="{BB962C8B-B14F-4D97-AF65-F5344CB8AC3E}">
        <p14:creationId xmlns:p14="http://schemas.microsoft.com/office/powerpoint/2010/main" val="33737212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87</a:t>
            </a:fld>
            <a:endParaRPr lang="ru-RU"/>
          </a:p>
        </p:txBody>
      </p:sp>
    </p:spTree>
    <p:extLst>
      <p:ext uri="{BB962C8B-B14F-4D97-AF65-F5344CB8AC3E}">
        <p14:creationId xmlns:p14="http://schemas.microsoft.com/office/powerpoint/2010/main" val="35196296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88</a:t>
            </a:fld>
            <a:endParaRPr lang="ru-RU"/>
          </a:p>
        </p:txBody>
      </p:sp>
    </p:spTree>
    <p:extLst>
      <p:ext uri="{BB962C8B-B14F-4D97-AF65-F5344CB8AC3E}">
        <p14:creationId xmlns:p14="http://schemas.microsoft.com/office/powerpoint/2010/main" val="407023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[TLS 1.2: </a:t>
            </a:r>
            <a:r>
              <a:rPr lang="en-US" smtClean="0">
                <a:hlinkClick r:id="rId3"/>
              </a:rPr>
              <a:t>https://tools.ietf.org/html/rfc5246#appendix-A.5</a:t>
            </a:r>
            <a:r>
              <a:rPr lang="vi-VN" smtClean="0"/>
              <a:t>]</a:t>
            </a:r>
          </a:p>
          <a:p>
            <a:r>
              <a:rPr lang="en-US" smtClean="0"/>
              <a:t>The following CipherSuite definitions require that the server provide an RSA certificate that can be used for key exchange. The server may request any signature-capable certificate in the certificate request message. </a:t>
            </a:r>
            <a:endParaRPr lang="vi-VN" smtClean="0"/>
          </a:p>
          <a:p>
            <a:r>
              <a:rPr lang="en-US" smtClean="0"/>
              <a:t>CipherSuite TLS_RSA_WITH_NULL_MD5 = { 0x00,0x01 }; </a:t>
            </a:r>
            <a:endParaRPr lang="vi-VN" smtClean="0"/>
          </a:p>
          <a:p>
            <a:r>
              <a:rPr lang="en-US" smtClean="0"/>
              <a:t>CipherSuite TLS_RSA_WITH_NULL_SHA = { 0x00,0x02 }; </a:t>
            </a:r>
            <a:endParaRPr lang="vi-VN" smtClean="0"/>
          </a:p>
          <a:p>
            <a:r>
              <a:rPr lang="en-US" smtClean="0"/>
              <a:t>CipherSuite TLS_RSA_WITH_NULL_SHA256 = { 0x00,0x3B }; </a:t>
            </a:r>
            <a:endParaRPr lang="vi-VN" smtClean="0"/>
          </a:p>
          <a:p>
            <a:r>
              <a:rPr lang="en-US" smtClean="0"/>
              <a:t>CipherSuite TLS_RSA_WITH_RC4_128_MD5 = { 0x00,0x04 }; </a:t>
            </a:r>
            <a:endParaRPr lang="vi-VN" smtClean="0"/>
          </a:p>
          <a:p>
            <a:r>
              <a:rPr lang="en-US" smtClean="0"/>
              <a:t>CipherSuite TLS_RSA_WITH_RC4_128_SHA = { 0x00,0x05 }; </a:t>
            </a:r>
            <a:endParaRPr lang="vi-VN" smtClean="0"/>
          </a:p>
          <a:p>
            <a:r>
              <a:rPr lang="en-US" smtClean="0"/>
              <a:t>CipherSuite TLS_RSA_WITH_3DES_EDE_CBC_SHA = { 0x00,0x0A }; </a:t>
            </a:r>
            <a:endParaRPr lang="vi-VN" smtClean="0"/>
          </a:p>
          <a:p>
            <a:r>
              <a:rPr lang="en-US" smtClean="0"/>
              <a:t>CipherSuite TLS_RSA_WITH_AES_128_CBC_SHA = { 0x00,0x2F }; </a:t>
            </a:r>
            <a:endParaRPr lang="vi-VN" smtClean="0"/>
          </a:p>
          <a:p>
            <a:r>
              <a:rPr lang="en-US" smtClean="0"/>
              <a:t>CipherSuite TLS_RSA_WITH_AES_256_CBC_SHA = { 0x00,0x35 }; </a:t>
            </a:r>
            <a:endParaRPr lang="vi-VN" smtClean="0"/>
          </a:p>
          <a:p>
            <a:r>
              <a:rPr lang="en-US" smtClean="0"/>
              <a:t>CipherSuite TLS_RSA_WITH_AES_128_CBC_SHA256 = { 0x00,0x3C }; </a:t>
            </a:r>
            <a:endParaRPr lang="vi-VN" smtClean="0"/>
          </a:p>
          <a:p>
            <a:r>
              <a:rPr lang="en-US" smtClean="0"/>
              <a:t>CipherSuite TLS_RSA_WITH_AES_256_CBC_SHA256 = { 0x00,0x3D }; </a:t>
            </a:r>
            <a:endParaRPr lang="vi-VN" smtClean="0"/>
          </a:p>
          <a:p>
            <a:endParaRPr lang="vi-VN" smtClean="0"/>
          </a:p>
          <a:p>
            <a:r>
              <a:rPr lang="en-US" smtClean="0"/>
              <a:t>The following cipher suite definitions are used for server- authenticated (and optionally client-authenticated) Diffie-Hellman. DH denotes cipher suites in which the server's certificate contains the Diffie-Hellman parameters signed by the certificate authority (CA). DHE denotes ephemeral Diffie-Hellman, where the Diffie-Hellman parameters are signed by a signature-capable certificate, which has been signed by the CA. The signing algorithm used by the server is specified after the DHE component of the CipherSuite name. The server can request any signature-capable certificate from the client for client authentication, or it may request a Diffie-Hellman certificate. Any Diffie-Hellman certificate provided by the client must use the parameters (group and generator) described by the server. </a:t>
            </a:r>
            <a:r>
              <a:rPr lang="en-US" sz="1200" kern="1200" smtClean="0">
                <a:solidFill>
                  <a:schemeClr val="tx1"/>
                </a:solidFill>
                <a:effectLst/>
                <a:latin typeface="+mn-lt"/>
                <a:ea typeface="+mn-ea"/>
                <a:cs typeface="+mn-cs"/>
              </a:rPr>
              <a:t>Dierks &amp; Rescorla Standards Track [Page 75]</a:t>
            </a:r>
            <a:r>
              <a:rPr lang="en-US" sz="1200" u="none" strike="noStrike" kern="1200" smtClean="0">
                <a:solidFill>
                  <a:schemeClr val="tx1"/>
                </a:solidFill>
                <a:effectLst/>
                <a:latin typeface="+mn-lt"/>
                <a:ea typeface="+mn-ea"/>
                <a:cs typeface="+mn-cs"/>
                <a:hlinkClick r:id="rId4"/>
              </a:rPr>
              <a:t> </a:t>
            </a:r>
            <a:r>
              <a:rPr lang="en-US" sz="1200" kern="1200" smtClean="0">
                <a:solidFill>
                  <a:schemeClr val="tx1"/>
                </a:solidFill>
                <a:effectLst/>
                <a:latin typeface="+mn-lt"/>
                <a:ea typeface="+mn-ea"/>
                <a:cs typeface="+mn-cs"/>
                <a:hlinkClick r:id="rId5"/>
              </a:rPr>
              <a:t>RFC 5246</a:t>
            </a:r>
            <a:r>
              <a:rPr lang="en-US" sz="1200" kern="1200" smtClean="0">
                <a:solidFill>
                  <a:schemeClr val="tx1"/>
                </a:solidFill>
                <a:effectLst/>
                <a:latin typeface="+mn-lt"/>
                <a:ea typeface="+mn-ea"/>
                <a:cs typeface="+mn-cs"/>
              </a:rPr>
              <a:t> TLS August 2008</a:t>
            </a:r>
            <a:r>
              <a:rPr lang="en-US" smtClean="0"/>
              <a:t> </a:t>
            </a:r>
            <a:endParaRPr lang="vi-VN" smtClean="0"/>
          </a:p>
          <a:p>
            <a:r>
              <a:rPr lang="en-US" smtClean="0"/>
              <a:t>CipherSuite TLS_DH_DSS_WITH_3DES_EDE_CBC_SHA = { 0x00,0x0D }; </a:t>
            </a:r>
            <a:endParaRPr lang="vi-VN" smtClean="0"/>
          </a:p>
          <a:p>
            <a:r>
              <a:rPr lang="en-US" smtClean="0"/>
              <a:t>CipherSuite TLS_DH_RSA_WITH_3DES_EDE_CBC_SHA = { 0x00,0x10 }; </a:t>
            </a:r>
            <a:endParaRPr lang="vi-VN" smtClean="0"/>
          </a:p>
          <a:p>
            <a:r>
              <a:rPr lang="en-US" smtClean="0"/>
              <a:t>CipherSuite TLS_DHE_DSS_WITH_3DES_EDE_CBC_SHA = { 0x00,0x13 }; </a:t>
            </a:r>
            <a:endParaRPr lang="vi-VN" smtClean="0"/>
          </a:p>
          <a:p>
            <a:r>
              <a:rPr lang="en-US" smtClean="0"/>
              <a:t>CipherSuite TLS_DHE_RSA_WITH_3DES_EDE_CBC_SHA = { 0x00,0x16 }; </a:t>
            </a:r>
            <a:endParaRPr lang="vi-VN" smtClean="0"/>
          </a:p>
          <a:p>
            <a:r>
              <a:rPr lang="en-US" smtClean="0"/>
              <a:t>CipherSuite TLS_DH_DSS_WITH_AES_128_CBC_SHA = { 0x00,0x30 }; </a:t>
            </a:r>
            <a:endParaRPr lang="vi-VN" smtClean="0"/>
          </a:p>
          <a:p>
            <a:r>
              <a:rPr lang="en-US" smtClean="0"/>
              <a:t>CipherSuite TLS_DH_RSA_WITH_AES_128_CBC_SHA = { 0x00,0x31 }; </a:t>
            </a:r>
            <a:endParaRPr lang="vi-VN" smtClean="0"/>
          </a:p>
          <a:p>
            <a:r>
              <a:rPr lang="en-US" smtClean="0"/>
              <a:t>CipherSuite TLS_DHE_DSS_WITH_AES_128_CBC_SHA = { 0x00,0x32 }; </a:t>
            </a:r>
            <a:endParaRPr lang="vi-VN" smtClean="0"/>
          </a:p>
          <a:p>
            <a:r>
              <a:rPr lang="en-US" smtClean="0"/>
              <a:t>CipherSuite TLS_DHE_RSA_WITH_AES_128_CBC_SHA = { 0x00,0x33 };</a:t>
            </a:r>
            <a:endParaRPr lang="vi-VN" smtClean="0"/>
          </a:p>
          <a:p>
            <a:r>
              <a:rPr lang="en-US" smtClean="0"/>
              <a:t>CipherSuite TLS_DH_DSS_WITH_AES_256_CBC_SHA = { 0x00,0x36 }; </a:t>
            </a:r>
            <a:endParaRPr lang="vi-VN" smtClean="0"/>
          </a:p>
          <a:p>
            <a:r>
              <a:rPr lang="en-US" smtClean="0"/>
              <a:t>CipherSuite TLS_DH_RSA_WITH_AES_256_CBC_SHA = { 0x00,0x37 }; </a:t>
            </a:r>
            <a:endParaRPr lang="vi-VN" smtClean="0"/>
          </a:p>
          <a:p>
            <a:r>
              <a:rPr lang="en-US" smtClean="0"/>
              <a:t>CipherSuite TLS_DHE_DSS_WITH_AES_256_CBC_SHA = { 0x00,0x38 }; </a:t>
            </a:r>
            <a:endParaRPr lang="vi-VN" smtClean="0"/>
          </a:p>
          <a:p>
            <a:r>
              <a:rPr lang="en-US" smtClean="0"/>
              <a:t>CipherSuite TLS_DHE_RSA_WITH_AES_256_CBC_SHA = { 0x00,0x39 }; </a:t>
            </a:r>
            <a:endParaRPr lang="vi-VN" smtClean="0"/>
          </a:p>
          <a:p>
            <a:r>
              <a:rPr lang="en-US" smtClean="0"/>
              <a:t>CipherSuite TLS_DH_DSS_WITH_AES_128_CBC_SHA256 = { 0x00,0x3E }; </a:t>
            </a:r>
            <a:endParaRPr lang="vi-VN" smtClean="0"/>
          </a:p>
          <a:p>
            <a:r>
              <a:rPr lang="en-US" smtClean="0"/>
              <a:t>CipherSuite TLS_DH_RSA_WITH_AES_128_CBC_SHA256 = { 0x00,0x3F }; </a:t>
            </a:r>
            <a:endParaRPr lang="vi-VN" smtClean="0"/>
          </a:p>
          <a:p>
            <a:r>
              <a:rPr lang="en-US" smtClean="0"/>
              <a:t>CipherSuite TLS_DHE_DSS_WITH_AES_128_CBC_SHA256 = { 0x00,0x40 }; </a:t>
            </a:r>
            <a:endParaRPr lang="vi-VN" smtClean="0"/>
          </a:p>
          <a:p>
            <a:r>
              <a:rPr lang="en-US" smtClean="0"/>
              <a:t>CipherSuite TLS_DHE_RSA_WITH_AES_128_CBC_SHA256 = { 0x00,0x67 }; </a:t>
            </a:r>
            <a:endParaRPr lang="vi-VN" smtClean="0"/>
          </a:p>
          <a:p>
            <a:r>
              <a:rPr lang="en-US" smtClean="0"/>
              <a:t>CipherSuite TLS_DH_DSS_WITH_AES_256_CBC_SHA256 = { 0x00,0x68 }; </a:t>
            </a:r>
            <a:endParaRPr lang="vi-VN" smtClean="0"/>
          </a:p>
          <a:p>
            <a:r>
              <a:rPr lang="en-US" smtClean="0"/>
              <a:t>CipherSuite TLS_DH_RSA_WITH_AES_256_CBC_SHA256 = { 0x00,0x69 }; </a:t>
            </a:r>
            <a:endParaRPr lang="vi-VN" smtClean="0"/>
          </a:p>
          <a:p>
            <a:r>
              <a:rPr lang="en-US" smtClean="0"/>
              <a:t>CipherSuite TLS_DHE_DSS_WITH_AES_256_CBC_SHA256 = { 0x00,0x6A }; </a:t>
            </a:r>
            <a:endParaRPr lang="vi-VN" smtClean="0"/>
          </a:p>
          <a:p>
            <a:r>
              <a:rPr lang="en-US" smtClean="0"/>
              <a:t>CipherSuite TLS_DHE_RSA_WITH_AES_256_CBC_SHA256 = { 0x00,0x6B }; </a:t>
            </a:r>
            <a:br>
              <a:rPr lang="en-US" smtClean="0"/>
            </a:br>
            <a:endParaRPr lang="vi-VN" smtClean="0"/>
          </a:p>
          <a:p>
            <a:r>
              <a:rPr lang="vi-VN" smtClean="0"/>
              <a:t>[https://security.stackexchange.com/questions/120140/what-is-the-difference-between-dh-and-dhe]</a:t>
            </a:r>
            <a:endParaRPr lang="en-US" dirty="0" smtClean="0"/>
          </a:p>
          <a:p>
            <a:r>
              <a:rPr lang="en-US" smtClean="0"/>
              <a:t>In </a:t>
            </a:r>
            <a:r>
              <a:rPr lang="en-US" dirty="0" smtClean="0"/>
              <a:t>a "</a:t>
            </a:r>
            <a:r>
              <a:rPr lang="en-US" b="1" dirty="0" smtClean="0"/>
              <a:t>DH_RSA</a:t>
            </a:r>
            <a:r>
              <a:rPr lang="en-US" dirty="0" smtClean="0"/>
              <a:t>" cipher suite, the server's "permanent" key pair is a DH key pair. The public key is in the server's certificate. That certificate, like any certificate, has been signed by a CA, and that CA uses a RSA key pair (that's what the 'RSA' means in "DH_RSA").</a:t>
            </a:r>
          </a:p>
          <a:p>
            <a:endParaRPr lang="en-US" dirty="0" smtClean="0"/>
          </a:p>
          <a:p>
            <a:r>
              <a:rPr lang="en-US" dirty="0" smtClean="0"/>
              <a:t>In a "</a:t>
            </a:r>
            <a:r>
              <a:rPr lang="en-US" b="1" dirty="0" smtClean="0"/>
              <a:t>DHE_RSA</a:t>
            </a:r>
            <a:r>
              <a:rPr lang="en-US" dirty="0" smtClean="0"/>
              <a:t>" cipher suite, the server's permanent key pair has type RSA; the RSA public key is in the server's certificate (the cipher suite says nothing about the type of key used by the issuing CA, but it is usually RSA as well). When a client connects, the server generates a transient DH key pair and sends the public key to the client as a </a:t>
            </a:r>
            <a:r>
              <a:rPr lang="en-US" dirty="0" err="1" smtClean="0"/>
              <a:t>ServerKeyExchange</a:t>
            </a:r>
            <a:r>
              <a:rPr lang="en-US" dirty="0" smtClean="0"/>
              <a:t> message; the server signs that message with its permanent RSA private key.</a:t>
            </a:r>
          </a:p>
          <a:p>
            <a:endParaRPr lang="en-US" dirty="0" smtClean="0"/>
          </a:p>
          <a:p>
            <a:r>
              <a:rPr lang="en-US" b="1" dirty="0" smtClean="0"/>
              <a:t>Forward secrecy</a:t>
            </a:r>
            <a:r>
              <a:rPr lang="en-US" dirty="0" smtClean="0"/>
              <a:t> is a property defined relatively to ulterior theft of server secrets. "DHE_RSA" cipher suites provide forward secrecy because the actual key exchange secret (the DH private key) is transient, thus not saved by the server -- if the server does not save that key on its disk, then it should be immune to ulterior theft. Conversely, "DH_RSA" implies that the DH private key is stored somewhere on the server's hard disk, and if that key is stolen, then past recorded session can be decrypted.</a:t>
            </a:r>
          </a:p>
          <a:p>
            <a:endParaRPr lang="en-US" dirty="0" smtClean="0"/>
          </a:p>
          <a:p>
            <a:r>
              <a:rPr lang="en-US" dirty="0" smtClean="0"/>
              <a:t>One must note that some servers will keep they DH key pairs around for some time, usually in RAM; they don't make a new DH key pair for each client. This </a:t>
            </a:r>
            <a:r>
              <a:rPr lang="en-US" dirty="0" err="1" smtClean="0"/>
              <a:t>behaviour</a:t>
            </a:r>
            <a:r>
              <a:rPr lang="en-US" dirty="0" smtClean="0"/>
              <a:t> has some performance benefits but slightly weakens the forward secrecy, by definition. This really depends on the model you use to define "ulterior theft": are you talking about retrieving an old hard disk in a dumpster, or a malware that inspect RAM contents?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26968176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Câu lệnh "ssh -R 8080:</a:t>
            </a:r>
            <a:r>
              <a:rPr lang="en-US" sz="1200" b="1" i="0" u="none" strike="noStrike" kern="1200" baseline="0" smtClean="0">
                <a:solidFill>
                  <a:schemeClr val="tx1"/>
                </a:solidFill>
                <a:latin typeface="+mn-lt"/>
                <a:ea typeface="+mn-ea"/>
                <a:cs typeface="+mn-cs"/>
              </a:rPr>
              <a:t>10.0.0.1</a:t>
            </a:r>
            <a:r>
              <a:rPr lang="en-US" sz="1200" b="0" i="0" u="none" strike="noStrike" kern="1200" baseline="0" smtClean="0">
                <a:solidFill>
                  <a:schemeClr val="tx1"/>
                </a:solidFill>
                <a:latin typeface="+mn-lt"/>
                <a:ea typeface="+mn-ea"/>
                <a:cs typeface="+mn-cs"/>
              </a:rPr>
              <a:t>:80 </a:t>
            </a:r>
            <a:r>
              <a:rPr lang="en-US" sz="1200" b="1" i="0" u="none" strike="noStrike" kern="1200" baseline="0" smtClean="0">
                <a:solidFill>
                  <a:schemeClr val="tx1"/>
                </a:solidFill>
                <a:latin typeface="+mn-lt"/>
                <a:ea typeface="+mn-ea"/>
                <a:cs typeface="+mn-cs"/>
              </a:rPr>
              <a:t>10.0.0.21</a:t>
            </a:r>
            <a:r>
              <a:rPr lang="en-US" sz="1200" b="0" i="0" u="none" strike="noStrike" kern="1200" baseline="0" smtClean="0">
                <a:solidFill>
                  <a:schemeClr val="tx1"/>
                </a:solidFill>
                <a:latin typeface="+mn-lt"/>
                <a:ea typeface="+mn-ea"/>
                <a:cs typeface="+mn-cs"/>
              </a:rPr>
              <a:t>" được thực thi trên SSH Client là máy Work Comp.</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Nó có nghĩa là tạo đường hầm giữa 10.0.0.21:8080 (máy ở xa, Home Comp) và 10.0.0.1:80. Cho phép từ Home Comp truy cập tới Work Server thông qua Work Comp khi kết nối trực tiếp từ Home Comp tới Work Server bị chặn (bởi tường lửa)</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Kết quả: trên máy Home Comp, nếu truy cập vào cổng 8080 cục bộ thì tương đương với việc truy cập tới cổng 80 trên Work Server (10.0.0.1).</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89</a:t>
            </a:fld>
            <a:endParaRPr lang="ru-RU"/>
          </a:p>
        </p:txBody>
      </p:sp>
    </p:spTree>
    <p:extLst>
      <p:ext uri="{BB962C8B-B14F-4D97-AF65-F5344CB8AC3E}">
        <p14:creationId xmlns:p14="http://schemas.microsoft.com/office/powerpoint/2010/main" val="281475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SSL is a layered protocol and consists of four sub-protocols: </a:t>
            </a:r>
          </a:p>
          <a:p>
            <a:pPr marL="171450" indent="-171450">
              <a:buFont typeface="Wingdings" panose="05000000000000000000" pitchFamily="2" charset="2"/>
              <a:buChar char="§"/>
            </a:pPr>
            <a:r>
              <a:rPr lang="en-US" dirty="0" smtClean="0"/>
              <a:t>SSL Handshake Protocol </a:t>
            </a:r>
          </a:p>
          <a:p>
            <a:pPr marL="171450" indent="-171450">
              <a:buFont typeface="Wingdings" panose="05000000000000000000" pitchFamily="2" charset="2"/>
              <a:buChar char="§"/>
            </a:pPr>
            <a:r>
              <a:rPr lang="en-US" dirty="0" smtClean="0"/>
              <a:t>SSL Change Cipher Spec Protocol </a:t>
            </a:r>
          </a:p>
          <a:p>
            <a:pPr marL="171450" indent="-171450">
              <a:buFont typeface="Wingdings" panose="05000000000000000000" pitchFamily="2" charset="2"/>
              <a:buChar char="§"/>
            </a:pPr>
            <a:r>
              <a:rPr lang="en-US" dirty="0" smtClean="0"/>
              <a:t>SSL Alert Protocol </a:t>
            </a:r>
          </a:p>
          <a:p>
            <a:pPr marL="171450" indent="-171450">
              <a:buFont typeface="Wingdings" panose="05000000000000000000" pitchFamily="2" charset="2"/>
              <a:buChar char="§"/>
            </a:pPr>
            <a:r>
              <a:rPr lang="en-US" dirty="0" smtClean="0"/>
              <a:t>SSL Record Layer</a:t>
            </a:r>
            <a:endParaRPr lang="vi-VN" dirty="0" smtClean="0"/>
          </a:p>
          <a:p>
            <a:pPr marL="0" indent="0">
              <a:buFontTx/>
              <a:buNone/>
            </a:pPr>
            <a:r>
              <a:rPr lang="vi-VN" dirty="0" smtClean="0"/>
              <a:t>SSL nằm</a:t>
            </a:r>
            <a:r>
              <a:rPr lang="vi-VN" baseline="0" dirty="0" smtClean="0"/>
              <a:t> ở tầng ứng dụng, bảo vệ các giao thức tầng ứng dụng khi chương trình ứng dụng hỗ trợ SSL.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419923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https://www.ibm.com/support/knowledgecenter/en/SSB23S_1.1.0.15/gtps7/s5rcd.html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3594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2749631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429050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ục lục phụ. Không tiêu đề">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762000"/>
            <a:ext cx="8610600" cy="533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4615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6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8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3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3.2. An toàn tầng giao vận</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lnSpcReduction="10000"/>
          </a:bodyPr>
          <a:lstStyle/>
          <a:p>
            <a:r>
              <a:rPr lang="vi-VN" dirty="0" smtClean="0"/>
              <a:t>SSL 1.0 (????): never publicly released</a:t>
            </a:r>
          </a:p>
          <a:p>
            <a:r>
              <a:rPr lang="vi-VN" dirty="0" smtClean="0"/>
              <a:t>SSL 2.0 </a:t>
            </a:r>
            <a:r>
              <a:rPr lang="vi-VN" smtClean="0"/>
              <a:t>(1995-2011): </a:t>
            </a:r>
            <a:r>
              <a:rPr lang="vi-VN" dirty="0" smtClean="0"/>
              <a:t>many security flaws</a:t>
            </a:r>
          </a:p>
          <a:p>
            <a:r>
              <a:rPr lang="vi-VN" dirty="0" smtClean="0"/>
              <a:t>SSL 3.0 </a:t>
            </a:r>
            <a:r>
              <a:rPr lang="vi-VN" smtClean="0"/>
              <a:t>(1996-2015): </a:t>
            </a:r>
            <a:r>
              <a:rPr lang="vi-VN"/>
              <a:t>many security flaws</a:t>
            </a:r>
            <a:endParaRPr lang="vi-VN" dirty="0" smtClean="0"/>
          </a:p>
          <a:p>
            <a:r>
              <a:rPr lang="vi-VN" dirty="0" smtClean="0"/>
              <a:t>TLS 1.0 </a:t>
            </a:r>
            <a:r>
              <a:rPr lang="vi-VN" smtClean="0"/>
              <a:t>(1999-2020): not secure now</a:t>
            </a:r>
            <a:endParaRPr lang="vi-VN" dirty="0" smtClean="0"/>
          </a:p>
          <a:p>
            <a:pPr lvl="1"/>
            <a:r>
              <a:rPr lang="vi-VN" dirty="0" smtClean="0"/>
              <a:t>incompatible with SSL 3.0</a:t>
            </a:r>
          </a:p>
          <a:p>
            <a:pPr lvl="1"/>
            <a:r>
              <a:rPr lang="vi-VN" dirty="0" smtClean="0"/>
              <a:t>can be downgraded to SSL 3.0</a:t>
            </a:r>
          </a:p>
          <a:p>
            <a:r>
              <a:rPr lang="vi-VN" dirty="0" smtClean="0"/>
              <a:t>TLS 1.1 </a:t>
            </a:r>
            <a:r>
              <a:rPr lang="vi-VN" smtClean="0"/>
              <a:t>(2006-2020): not secure now</a:t>
            </a:r>
            <a:endParaRPr lang="vi-VN" dirty="0" smtClean="0"/>
          </a:p>
          <a:p>
            <a:r>
              <a:rPr lang="vi-VN" dirty="0" smtClean="0">
                <a:solidFill>
                  <a:srgbClr val="00B050"/>
                </a:solidFill>
              </a:rPr>
              <a:t>TLS 1.2 (2008): OK</a:t>
            </a:r>
          </a:p>
          <a:p>
            <a:r>
              <a:rPr lang="vi-VN" dirty="0" smtClean="0">
                <a:solidFill>
                  <a:srgbClr val="00B050"/>
                </a:solidFill>
              </a:rPr>
              <a:t>TLS </a:t>
            </a:r>
            <a:r>
              <a:rPr lang="vi-VN" smtClean="0">
                <a:solidFill>
                  <a:srgbClr val="00B050"/>
                </a:solidFill>
              </a:rPr>
              <a:t>1.3 (10/2018): OK</a:t>
            </a:r>
            <a:endParaRPr lang="vi-VN" dirty="0" smtClean="0">
              <a:solidFill>
                <a:srgbClr val="00B050"/>
              </a:solidFill>
            </a:endParaRPr>
          </a:p>
          <a:p>
            <a:endParaRPr lang="vi-VN" dirty="0" smtClean="0"/>
          </a:p>
          <a:p>
            <a:endParaRPr lang="en-US" dirty="0"/>
          </a:p>
        </p:txBody>
      </p:sp>
      <p:sp>
        <p:nvSpPr>
          <p:cNvPr id="4" name="Title 3"/>
          <p:cNvSpPr>
            <a:spLocks noGrp="1"/>
          </p:cNvSpPr>
          <p:nvPr>
            <p:ph type="title"/>
          </p:nvPr>
        </p:nvSpPr>
        <p:spPr/>
        <p:txBody>
          <a:bodyPr/>
          <a:lstStyle/>
          <a:p>
            <a:r>
              <a:rPr lang="vi-VN" dirty="0" smtClean="0"/>
              <a:t>Lịch sử phát triển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32883501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70000" lnSpcReduction="20000"/>
          </a:bodyPr>
          <a:lstStyle/>
          <a:p>
            <a:r>
              <a:rPr lang="vi-VN" b="1" smtClean="0"/>
              <a:t>BEAST</a:t>
            </a:r>
            <a:r>
              <a:rPr lang="vi-VN" smtClean="0"/>
              <a:t> </a:t>
            </a:r>
            <a:r>
              <a:rPr lang="vi-VN"/>
              <a:t>(</a:t>
            </a:r>
            <a:r>
              <a:rPr lang="vi-VN" smtClean="0"/>
              <a:t>CVE-2011-3389</a:t>
            </a:r>
            <a:r>
              <a:rPr lang="en-US" smtClean="0"/>
              <a:t>): Điểm yếu về sử dụng IV trong mã hóa CBC của </a:t>
            </a:r>
            <a:r>
              <a:rPr lang="vi-VN" smtClean="0"/>
              <a:t>SSL </a:t>
            </a:r>
            <a:r>
              <a:rPr lang="vi-VN"/>
              <a:t>3.0 và TLS </a:t>
            </a:r>
            <a:r>
              <a:rPr lang="vi-VN" smtClean="0"/>
              <a:t>1.0</a:t>
            </a:r>
            <a:endParaRPr lang="vi-VN"/>
          </a:p>
          <a:p>
            <a:r>
              <a:rPr lang="vi-VN" b="1" smtClean="0"/>
              <a:t>CRIME</a:t>
            </a:r>
            <a:r>
              <a:rPr lang="vi-VN" smtClean="0"/>
              <a:t> </a:t>
            </a:r>
            <a:r>
              <a:rPr lang="vi-VN"/>
              <a:t>(CVE-2012-4929</a:t>
            </a:r>
            <a:r>
              <a:rPr lang="vi-VN" smtClean="0"/>
              <a:t>): </a:t>
            </a:r>
            <a:r>
              <a:rPr lang="vi-VN"/>
              <a:t>Là một điểm yếu trong quá trình nén của TLS (TLS 1.0, 1.1, 1.2</a:t>
            </a:r>
            <a:r>
              <a:rPr lang="vi-VN" smtClean="0"/>
              <a:t>)</a:t>
            </a:r>
            <a:endParaRPr lang="vi-VN"/>
          </a:p>
          <a:p>
            <a:r>
              <a:rPr lang="vi-VN" b="1" smtClean="0"/>
              <a:t>BREACH</a:t>
            </a:r>
            <a:r>
              <a:rPr lang="vi-VN" smtClean="0"/>
              <a:t> </a:t>
            </a:r>
            <a:r>
              <a:rPr lang="vi-VN"/>
              <a:t>(CVE-2013-3587</a:t>
            </a:r>
            <a:r>
              <a:rPr lang="vi-VN" smtClean="0"/>
              <a:t>): Gần </a:t>
            </a:r>
            <a:r>
              <a:rPr lang="vi-VN"/>
              <a:t>giống CRIME tuy nhiên dựa trên điểm yếu là quá trình nén của </a:t>
            </a:r>
            <a:r>
              <a:rPr lang="vi-VN" smtClean="0"/>
              <a:t>HTTP</a:t>
            </a:r>
            <a:r>
              <a:rPr lang="en-US" smtClean="0"/>
              <a:t> Response.</a:t>
            </a:r>
            <a:endParaRPr lang="vi-VN"/>
          </a:p>
          <a:p>
            <a:r>
              <a:rPr lang="vi-VN" b="1" smtClean="0"/>
              <a:t>POODLE</a:t>
            </a:r>
            <a:r>
              <a:rPr lang="vi-VN" smtClean="0"/>
              <a:t> </a:t>
            </a:r>
            <a:r>
              <a:rPr lang="vi-VN"/>
              <a:t>(CVE-2014-3566</a:t>
            </a:r>
            <a:r>
              <a:rPr lang="vi-VN" smtClean="0"/>
              <a:t>)</a:t>
            </a:r>
            <a:r>
              <a:rPr lang="en-US" smtClean="0"/>
              <a:t>: Tấn công Padding Oracle lên SSL 3.0 (hoặc hạ cấp TLS 1.0 xuống SSL 3.0)</a:t>
            </a:r>
            <a:endParaRPr lang="vi-VN"/>
          </a:p>
          <a:p>
            <a:r>
              <a:rPr lang="vi-VN" b="1"/>
              <a:t>Heartbleed</a:t>
            </a:r>
            <a:r>
              <a:rPr lang="vi-VN"/>
              <a:t> (CVE-2014-0160</a:t>
            </a:r>
            <a:r>
              <a:rPr lang="vi-VN" smtClean="0"/>
              <a:t>): </a:t>
            </a:r>
            <a:r>
              <a:rPr lang="en-US" smtClean="0"/>
              <a:t>Lỗ hổng trong cài đặt mở rộng HeartBeat trong OpenSSL cho phép đọc nội dung RAM</a:t>
            </a:r>
            <a:endParaRPr lang="vi-VN"/>
          </a:p>
          <a:p>
            <a:r>
              <a:rPr lang="vi-VN" b="1" smtClean="0"/>
              <a:t>SWEET32</a:t>
            </a:r>
            <a:r>
              <a:rPr lang="vi-VN" smtClean="0"/>
              <a:t> </a:t>
            </a:r>
            <a:r>
              <a:rPr lang="vi-VN"/>
              <a:t>(CVE-2016-2183</a:t>
            </a:r>
            <a:r>
              <a:rPr lang="vi-VN" smtClean="0"/>
              <a:t>)</a:t>
            </a:r>
            <a:r>
              <a:rPr lang="en-US" smtClean="0"/>
              <a:t>: </a:t>
            </a:r>
            <a:r>
              <a:rPr lang="vi-VN" smtClean="0"/>
              <a:t>Birthday </a:t>
            </a:r>
            <a:r>
              <a:rPr lang="vi-VN"/>
              <a:t>attacks against TLS ciphers with 64bit block </a:t>
            </a:r>
            <a:r>
              <a:rPr lang="vi-VN" smtClean="0"/>
              <a:t>size</a:t>
            </a:r>
            <a:endParaRPr lang="vi-VN"/>
          </a:p>
          <a:p>
            <a:r>
              <a:rPr lang="vi-VN" b="1" smtClean="0"/>
              <a:t>ROBOT</a:t>
            </a:r>
            <a:r>
              <a:rPr lang="vi-VN" smtClean="0"/>
              <a:t> </a:t>
            </a:r>
            <a:r>
              <a:rPr lang="vi-VN"/>
              <a:t>(CVE-2017-13099): </a:t>
            </a:r>
            <a:r>
              <a:rPr lang="en-US" smtClean="0"/>
              <a:t>Lỗ hổng trong SSL/TLS Handshake bằng RSA với padding PKCS #1 v1.5.</a:t>
            </a:r>
            <a:endParaRPr lang="en-US"/>
          </a:p>
        </p:txBody>
      </p:sp>
      <p:sp>
        <p:nvSpPr>
          <p:cNvPr id="3" name="Title 2"/>
          <p:cNvSpPr>
            <a:spLocks noGrp="1"/>
          </p:cNvSpPr>
          <p:nvPr>
            <p:ph type="title"/>
          </p:nvPr>
        </p:nvSpPr>
        <p:spPr/>
        <p:txBody>
          <a:bodyPr/>
          <a:lstStyle/>
          <a:p>
            <a:r>
              <a:rPr lang="en-US"/>
              <a:t>Một số tấn công vào SSL/TLS</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13461125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Xác thực thực thể (1 chiều hoặc 2 chiều)</a:t>
            </a:r>
          </a:p>
          <a:p>
            <a:r>
              <a:rPr lang="vi-VN" dirty="0" smtClean="0"/>
              <a:t>Thỏa thuận bộ tham số mật mã</a:t>
            </a:r>
          </a:p>
          <a:p>
            <a:r>
              <a:rPr lang="vi-VN" dirty="0" smtClean="0"/>
              <a:t>Trao đổi khóa phiên</a:t>
            </a:r>
          </a:p>
          <a:p>
            <a:r>
              <a:rPr lang="vi-VN" dirty="0" smtClean="0"/>
              <a:t>Nén dữ liệu</a:t>
            </a:r>
          </a:p>
          <a:p>
            <a:r>
              <a:rPr lang="vi-VN" dirty="0" smtClean="0"/>
              <a:t>Bí mật dữ liệu</a:t>
            </a:r>
          </a:p>
          <a:p>
            <a:r>
              <a:rPr lang="vi-VN" dirty="0" smtClean="0"/>
              <a:t>Xác thực (và toàn vẹn) dữ liệu</a:t>
            </a:r>
            <a:endParaRPr lang="en-US" dirty="0"/>
          </a:p>
        </p:txBody>
      </p:sp>
      <p:sp>
        <p:nvSpPr>
          <p:cNvPr id="3" name="Title 2"/>
          <p:cNvSpPr>
            <a:spLocks noGrp="1"/>
          </p:cNvSpPr>
          <p:nvPr>
            <p:ph type="title"/>
          </p:nvPr>
        </p:nvSpPr>
        <p:spPr/>
        <p:txBody>
          <a:bodyPr/>
          <a:lstStyle/>
          <a:p>
            <a:r>
              <a:rPr lang="vi-VN" dirty="0" smtClean="0"/>
              <a:t>Các dịch vụ của SSL/TLS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34085062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190500" y="838200"/>
          <a:ext cx="8763000" cy="5486400"/>
        </p:xfrm>
        <a:graphic>
          <a:graphicData uri="http://schemas.openxmlformats.org/drawingml/2006/table">
            <a:tbl>
              <a:tblPr firstRow="1" firstCol="1" bandRow="1">
                <a:tableStyleId>{5940675A-B579-460E-94D1-54222C63F5DA}</a:tableStyleId>
              </a:tblPr>
              <a:tblGrid>
                <a:gridCol w="2781300">
                  <a:extLst>
                    <a:ext uri="{9D8B030D-6E8A-4147-A177-3AD203B41FA5}">
                      <a16:colId xmlns:a16="http://schemas.microsoft.com/office/drawing/2014/main" val="1960429034"/>
                    </a:ext>
                  </a:extLst>
                </a:gridCol>
                <a:gridCol w="1196340">
                  <a:extLst>
                    <a:ext uri="{9D8B030D-6E8A-4147-A177-3AD203B41FA5}">
                      <a16:colId xmlns:a16="http://schemas.microsoft.com/office/drawing/2014/main" val="2218939176"/>
                    </a:ext>
                  </a:extLst>
                </a:gridCol>
                <a:gridCol w="1196340">
                  <a:extLst>
                    <a:ext uri="{9D8B030D-6E8A-4147-A177-3AD203B41FA5}">
                      <a16:colId xmlns:a16="http://schemas.microsoft.com/office/drawing/2014/main" val="363931639"/>
                    </a:ext>
                  </a:extLst>
                </a:gridCol>
                <a:gridCol w="1196340">
                  <a:extLst>
                    <a:ext uri="{9D8B030D-6E8A-4147-A177-3AD203B41FA5}">
                      <a16:colId xmlns:a16="http://schemas.microsoft.com/office/drawing/2014/main" val="4270900940"/>
                    </a:ext>
                  </a:extLst>
                </a:gridCol>
                <a:gridCol w="1196340">
                  <a:extLst>
                    <a:ext uri="{9D8B030D-6E8A-4147-A177-3AD203B41FA5}">
                      <a16:colId xmlns:a16="http://schemas.microsoft.com/office/drawing/2014/main" val="2698979207"/>
                    </a:ext>
                  </a:extLst>
                </a:gridCol>
                <a:gridCol w="1196340">
                  <a:extLst>
                    <a:ext uri="{9D8B030D-6E8A-4147-A177-3AD203B41FA5}">
                      <a16:colId xmlns:a16="http://schemas.microsoft.com/office/drawing/2014/main" val="95600057"/>
                    </a:ext>
                  </a:extLst>
                </a:gridCol>
              </a:tblGrid>
              <a:tr h="0">
                <a:tc>
                  <a:txBody>
                    <a:bodyPr/>
                    <a:lstStyle/>
                    <a:p>
                      <a:pPr algn="ctr">
                        <a:spcBef>
                          <a:spcPts val="300"/>
                        </a:spcBef>
                        <a:spcAft>
                          <a:spcPts val="300"/>
                        </a:spcAft>
                      </a:pPr>
                      <a:r>
                        <a:rPr lang="en-US" sz="2400" b="1" dirty="0">
                          <a:effectLst/>
                        </a:rPr>
                        <a:t>Algorithm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SSL 3.0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TLS 1.0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TLS 1.1</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TLS 1.2</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a:effectLst/>
                        </a:rPr>
                        <a:t>TLS </a:t>
                      </a:r>
                      <a:r>
                        <a:rPr lang="en-US" sz="2400" b="1" smtClean="0">
                          <a:effectLst/>
                        </a:rPr>
                        <a:t>1.3</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855792648"/>
                  </a:ext>
                </a:extLst>
              </a:tr>
              <a:tr h="0">
                <a:tc>
                  <a:txBody>
                    <a:bodyPr/>
                    <a:lstStyle/>
                    <a:p>
                      <a:pPr algn="l">
                        <a:spcBef>
                          <a:spcPts val="300"/>
                        </a:spcBef>
                        <a:spcAft>
                          <a:spcPts val="300"/>
                        </a:spcAft>
                      </a:pPr>
                      <a:r>
                        <a:rPr lang="en-US" sz="2400" dirty="0">
                          <a:effectLst/>
                        </a:rPr>
                        <a:t>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1013553"/>
                  </a:ext>
                </a:extLst>
              </a:tr>
              <a:tr h="0">
                <a:tc>
                  <a:txBody>
                    <a:bodyPr/>
                    <a:lstStyle/>
                    <a:p>
                      <a:pPr algn="l">
                        <a:spcBef>
                          <a:spcPts val="300"/>
                        </a:spcBef>
                        <a:spcAft>
                          <a:spcPts val="300"/>
                        </a:spcAft>
                      </a:pPr>
                      <a:r>
                        <a:rPr lang="en-US" sz="2400" dirty="0">
                          <a:effectLst/>
                        </a:rPr>
                        <a:t>DH-RSA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2497523"/>
                  </a:ext>
                </a:extLst>
              </a:tr>
              <a:tr h="0">
                <a:tc>
                  <a:txBody>
                    <a:bodyPr/>
                    <a:lstStyle/>
                    <a:p>
                      <a:pPr algn="l">
                        <a:spcBef>
                          <a:spcPts val="300"/>
                        </a:spcBef>
                        <a:spcAft>
                          <a:spcPts val="300"/>
                        </a:spcAft>
                      </a:pPr>
                      <a:r>
                        <a:rPr lang="en-US" sz="2400" dirty="0">
                          <a:effectLst/>
                        </a:rPr>
                        <a:t>DHE-RSA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7221318"/>
                  </a:ext>
                </a:extLst>
              </a:tr>
              <a:tr h="0">
                <a:tc>
                  <a:txBody>
                    <a:bodyPr/>
                    <a:lstStyle/>
                    <a:p>
                      <a:pPr algn="l">
                        <a:spcBef>
                          <a:spcPts val="300"/>
                        </a:spcBef>
                        <a:spcAft>
                          <a:spcPts val="300"/>
                        </a:spcAft>
                      </a:pPr>
                      <a:r>
                        <a:rPr lang="en-US" sz="2400" dirty="0">
                          <a:effectLst/>
                        </a:rPr>
                        <a:t>ECDH-RSA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0197518"/>
                  </a:ext>
                </a:extLst>
              </a:tr>
              <a:tr h="0">
                <a:tc>
                  <a:txBody>
                    <a:bodyPr/>
                    <a:lstStyle/>
                    <a:p>
                      <a:pPr algn="l">
                        <a:spcBef>
                          <a:spcPts val="300"/>
                        </a:spcBef>
                        <a:spcAft>
                          <a:spcPts val="300"/>
                        </a:spcAft>
                      </a:pPr>
                      <a:r>
                        <a:rPr lang="en-US" sz="2400" dirty="0">
                          <a:effectLst/>
                        </a:rPr>
                        <a:t>ECDHE-RSA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3950189"/>
                  </a:ext>
                </a:extLst>
              </a:tr>
              <a:tr h="0">
                <a:tc>
                  <a:txBody>
                    <a:bodyPr/>
                    <a:lstStyle/>
                    <a:p>
                      <a:pPr algn="l">
                        <a:spcBef>
                          <a:spcPts val="300"/>
                        </a:spcBef>
                        <a:spcAft>
                          <a:spcPts val="300"/>
                        </a:spcAft>
                      </a:pPr>
                      <a:r>
                        <a:rPr lang="en-US" sz="2400" dirty="0">
                          <a:effectLst/>
                        </a:rPr>
                        <a:t>DH-DSS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4343573"/>
                  </a:ext>
                </a:extLst>
              </a:tr>
              <a:tr h="0">
                <a:tc>
                  <a:txBody>
                    <a:bodyPr/>
                    <a:lstStyle/>
                    <a:p>
                      <a:pPr algn="l">
                        <a:spcBef>
                          <a:spcPts val="300"/>
                        </a:spcBef>
                        <a:spcAft>
                          <a:spcPts val="300"/>
                        </a:spcAft>
                      </a:pPr>
                      <a:r>
                        <a:rPr lang="en-US" sz="2400" dirty="0">
                          <a:effectLst/>
                        </a:rPr>
                        <a:t>DHE-DSS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942170"/>
                  </a:ext>
                </a:extLst>
              </a:tr>
              <a:tr h="0">
                <a:tc>
                  <a:txBody>
                    <a:bodyPr/>
                    <a:lstStyle/>
                    <a:p>
                      <a:pPr algn="l">
                        <a:spcBef>
                          <a:spcPts val="300"/>
                        </a:spcBef>
                        <a:spcAft>
                          <a:spcPts val="300"/>
                        </a:spcAft>
                      </a:pPr>
                      <a:r>
                        <a:rPr lang="en-US" sz="2400" dirty="0">
                          <a:effectLst/>
                        </a:rPr>
                        <a:t>ECDH-ECDSA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265310"/>
                  </a:ext>
                </a:extLst>
              </a:tr>
              <a:tr h="0">
                <a:tc>
                  <a:txBody>
                    <a:bodyPr/>
                    <a:lstStyle/>
                    <a:p>
                      <a:pPr algn="l">
                        <a:spcBef>
                          <a:spcPts val="300"/>
                        </a:spcBef>
                        <a:spcAft>
                          <a:spcPts val="300"/>
                        </a:spcAft>
                      </a:pPr>
                      <a:r>
                        <a:rPr lang="en-US" sz="2400" dirty="0">
                          <a:effectLst/>
                        </a:rPr>
                        <a:t>ECDHE-ECDSA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9187882"/>
                  </a:ext>
                </a:extLst>
              </a:tr>
              <a:tr h="0">
                <a:tc>
                  <a:txBody>
                    <a:bodyPr/>
                    <a:lstStyle/>
                    <a:p>
                      <a:pPr algn="l">
                        <a:spcBef>
                          <a:spcPts val="300"/>
                        </a:spcBef>
                        <a:spcAft>
                          <a:spcPts val="300"/>
                        </a:spcAft>
                      </a:pPr>
                      <a:r>
                        <a:rPr lang="en-US" sz="2400" dirty="0">
                          <a:effectLst/>
                        </a:rPr>
                        <a:t>PSK</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023140"/>
                  </a:ext>
                </a:extLst>
              </a:tr>
              <a:tr h="0">
                <a:tc>
                  <a:txBody>
                    <a:bodyPr/>
                    <a:lstStyle/>
                    <a:p>
                      <a:pPr algn="l">
                        <a:spcBef>
                          <a:spcPts val="300"/>
                        </a:spcBef>
                        <a:spcAft>
                          <a:spcPts val="300"/>
                        </a:spcAft>
                      </a:pPr>
                      <a:r>
                        <a:rPr lang="en-US" sz="2400" dirty="0">
                          <a:effectLst/>
                        </a:rPr>
                        <a:t>PSK-RSA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020705"/>
                  </a:ext>
                </a:extLst>
              </a:tr>
              <a:tr h="0">
                <a:tc>
                  <a:txBody>
                    <a:bodyPr/>
                    <a:lstStyle/>
                    <a:p>
                      <a:pPr algn="l">
                        <a:spcBef>
                          <a:spcPts val="300"/>
                        </a:spcBef>
                        <a:spcAft>
                          <a:spcPts val="300"/>
                        </a:spcAft>
                      </a:pPr>
                      <a:r>
                        <a:rPr lang="en-US" sz="2400" dirty="0">
                          <a:effectLst/>
                        </a:rPr>
                        <a:t>DHE-PSK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4163465"/>
                  </a:ext>
                </a:extLst>
              </a:tr>
              <a:tr h="0">
                <a:tc>
                  <a:txBody>
                    <a:bodyPr/>
                    <a:lstStyle/>
                    <a:p>
                      <a:pPr algn="l">
                        <a:spcBef>
                          <a:spcPts val="300"/>
                        </a:spcBef>
                        <a:spcAft>
                          <a:spcPts val="300"/>
                        </a:spcAft>
                      </a:pPr>
                      <a:r>
                        <a:rPr lang="en-US" sz="2400" dirty="0">
                          <a:effectLst/>
                        </a:rPr>
                        <a:t>ECDHE-PSK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914885"/>
                  </a:ext>
                </a:extLst>
              </a:tr>
              <a:tr h="0">
                <a:tc>
                  <a:txBody>
                    <a:bodyPr/>
                    <a:lstStyle/>
                    <a:p>
                      <a:pPr algn="l">
                        <a:spcBef>
                          <a:spcPts val="300"/>
                        </a:spcBef>
                        <a:spcAft>
                          <a:spcPts val="300"/>
                        </a:spcAft>
                      </a:pPr>
                      <a:r>
                        <a:rPr lang="en-US" sz="2400" dirty="0">
                          <a:effectLst/>
                        </a:rPr>
                        <a:t>Kerberos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5331285"/>
                  </a:ext>
                </a:extLst>
              </a:tr>
            </a:tbl>
          </a:graphicData>
        </a:graphic>
      </p:graphicFrame>
      <p:sp>
        <p:nvSpPr>
          <p:cNvPr id="3" name="Title 2"/>
          <p:cNvSpPr>
            <a:spLocks noGrp="1"/>
          </p:cNvSpPr>
          <p:nvPr>
            <p:ph type="title"/>
          </p:nvPr>
        </p:nvSpPr>
        <p:spPr/>
        <p:txBody>
          <a:bodyPr/>
          <a:lstStyle/>
          <a:p>
            <a:r>
              <a:rPr lang="vi-VN" dirty="0" smtClean="0"/>
              <a:t>Giao thức trao đổi khóa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1212707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228600" y="750144"/>
          <a:ext cx="8458200" cy="5836923"/>
        </p:xfrm>
        <a:graphic>
          <a:graphicData uri="http://schemas.openxmlformats.org/drawingml/2006/table">
            <a:tbl>
              <a:tblPr firstRow="1" firstCol="1" bandRow="1">
                <a:tableStyleId>{5940675A-B579-460E-94D1-54222C63F5DA}</a:tableStyleId>
              </a:tblPr>
              <a:tblGrid>
                <a:gridCol w="2286000">
                  <a:extLst>
                    <a:ext uri="{9D8B030D-6E8A-4147-A177-3AD203B41FA5}">
                      <a16:colId xmlns:a16="http://schemas.microsoft.com/office/drawing/2014/main" val="3292391291"/>
                    </a:ext>
                  </a:extLst>
                </a:gridCol>
                <a:gridCol w="990600">
                  <a:extLst>
                    <a:ext uri="{9D8B030D-6E8A-4147-A177-3AD203B41FA5}">
                      <a16:colId xmlns:a16="http://schemas.microsoft.com/office/drawing/2014/main" val="3232090675"/>
                    </a:ext>
                  </a:extLst>
                </a:gridCol>
                <a:gridCol w="1295400">
                  <a:extLst>
                    <a:ext uri="{9D8B030D-6E8A-4147-A177-3AD203B41FA5}">
                      <a16:colId xmlns:a16="http://schemas.microsoft.com/office/drawing/2014/main" val="847810304"/>
                    </a:ext>
                  </a:extLst>
                </a:gridCol>
                <a:gridCol w="1295400">
                  <a:extLst>
                    <a:ext uri="{9D8B030D-6E8A-4147-A177-3AD203B41FA5}">
                      <a16:colId xmlns:a16="http://schemas.microsoft.com/office/drawing/2014/main" val="1689747608"/>
                    </a:ext>
                  </a:extLst>
                </a:gridCol>
                <a:gridCol w="1371600">
                  <a:extLst>
                    <a:ext uri="{9D8B030D-6E8A-4147-A177-3AD203B41FA5}">
                      <a16:colId xmlns:a16="http://schemas.microsoft.com/office/drawing/2014/main" val="158042899"/>
                    </a:ext>
                  </a:extLst>
                </a:gridCol>
                <a:gridCol w="1219200">
                  <a:extLst>
                    <a:ext uri="{9D8B030D-6E8A-4147-A177-3AD203B41FA5}">
                      <a16:colId xmlns:a16="http://schemas.microsoft.com/office/drawing/2014/main" val="3882753639"/>
                    </a:ext>
                  </a:extLst>
                </a:gridCol>
              </a:tblGrid>
              <a:tr h="567267">
                <a:tc>
                  <a:txBody>
                    <a:bodyPr/>
                    <a:lstStyle/>
                    <a:p>
                      <a:pPr algn="ctr">
                        <a:spcBef>
                          <a:spcPts val="300"/>
                        </a:spcBef>
                        <a:spcAft>
                          <a:spcPts val="300"/>
                        </a:spcAft>
                      </a:pPr>
                      <a:r>
                        <a:rPr lang="en-US" sz="2400" b="1" dirty="0">
                          <a:effectLst/>
                        </a:rPr>
                        <a:t>Algorithm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Key</a:t>
                      </a:r>
                      <a:br>
                        <a:rPr lang="en-US" sz="2400" b="1" dirty="0">
                          <a:effectLst/>
                        </a:rPr>
                      </a:br>
                      <a:r>
                        <a:rPr lang="en-US" sz="2400" b="1" dirty="0">
                          <a:effectLst/>
                        </a:rPr>
                        <a:t>length</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SSL 3.0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TLS 1.1</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TLS 1.2</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a:t>
                      </a:r>
                      <a:r>
                        <a:rPr lang="en-US" sz="2400" b="1" smtClean="0">
                          <a:effectLst/>
                        </a:rPr>
                        <a:t>1.3</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347176692"/>
                  </a:ext>
                </a:extLst>
              </a:tr>
              <a:tr h="567267">
                <a:tc>
                  <a:txBody>
                    <a:bodyPr/>
                    <a:lstStyle/>
                    <a:p>
                      <a:pPr algn="ctr">
                        <a:spcBef>
                          <a:spcPts val="300"/>
                        </a:spcBef>
                        <a:spcAft>
                          <a:spcPts val="300"/>
                        </a:spcAft>
                      </a:pPr>
                      <a:r>
                        <a:rPr lang="en-US" sz="2400" dirty="0">
                          <a:effectLst/>
                        </a:rPr>
                        <a:t>AES GCM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3">
                  <a:txBody>
                    <a:bodyPr/>
                    <a:lstStyle/>
                    <a:p>
                      <a:pPr algn="ctr">
                        <a:spcBef>
                          <a:spcPts val="300"/>
                        </a:spcBef>
                        <a:spcAft>
                          <a:spcPts val="300"/>
                        </a:spcAft>
                      </a:pPr>
                      <a:r>
                        <a:rPr lang="en-US" sz="2400" dirty="0">
                          <a:effectLst/>
                        </a:rPr>
                        <a:t>256, </a:t>
                      </a:r>
                      <a:endParaRPr lang="vi-VN" sz="2400" dirty="0" smtClean="0">
                        <a:effectLst/>
                      </a:endParaRPr>
                    </a:p>
                    <a:p>
                      <a:pPr algn="ctr">
                        <a:spcBef>
                          <a:spcPts val="300"/>
                        </a:spcBef>
                        <a:spcAft>
                          <a:spcPts val="300"/>
                        </a:spcAft>
                      </a:pPr>
                      <a:r>
                        <a:rPr lang="en-US" sz="2400" dirty="0" smtClean="0">
                          <a:effectLst/>
                        </a:rPr>
                        <a:t>128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2295588"/>
                  </a:ext>
                </a:extLst>
              </a:tr>
              <a:tr h="567267">
                <a:tc>
                  <a:txBody>
                    <a:bodyPr/>
                    <a:lstStyle/>
                    <a:p>
                      <a:pPr algn="ctr">
                        <a:spcBef>
                          <a:spcPts val="300"/>
                        </a:spcBef>
                        <a:spcAft>
                          <a:spcPts val="300"/>
                        </a:spcAft>
                      </a:pPr>
                      <a:r>
                        <a:rPr lang="en-US" sz="2400" dirty="0">
                          <a:effectLst/>
                        </a:rPr>
                        <a:t>AES CCM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9737253"/>
                  </a:ext>
                </a:extLst>
              </a:tr>
              <a:tr h="567267">
                <a:tc>
                  <a:txBody>
                    <a:bodyPr/>
                    <a:lstStyle/>
                    <a:p>
                      <a:pPr algn="ctr">
                        <a:spcBef>
                          <a:spcPts val="300"/>
                        </a:spcBef>
                        <a:spcAft>
                          <a:spcPts val="300"/>
                        </a:spcAft>
                      </a:pPr>
                      <a:r>
                        <a:rPr lang="en-US" sz="2400" dirty="0">
                          <a:effectLst/>
                        </a:rPr>
                        <a:t>AES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9110697"/>
                  </a:ext>
                </a:extLst>
              </a:tr>
              <a:tr h="567267">
                <a:tc>
                  <a:txBody>
                    <a:bodyPr/>
                    <a:lstStyle/>
                    <a:p>
                      <a:pPr algn="ctr">
                        <a:spcBef>
                          <a:spcPts val="300"/>
                        </a:spcBef>
                        <a:spcAft>
                          <a:spcPts val="300"/>
                        </a:spcAft>
                      </a:pPr>
                      <a:r>
                        <a:rPr lang="en-US" sz="2400" dirty="0">
                          <a:effectLst/>
                        </a:rPr>
                        <a:t>Camellia GCM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spcBef>
                          <a:spcPts val="300"/>
                        </a:spcBef>
                        <a:spcAft>
                          <a:spcPts val="300"/>
                        </a:spcAft>
                      </a:pPr>
                      <a:r>
                        <a:rPr lang="en-US" sz="2400" dirty="0">
                          <a:effectLst/>
                        </a:rPr>
                        <a:t>256, </a:t>
                      </a:r>
                      <a:endParaRPr lang="vi-VN" sz="2400" dirty="0" smtClean="0">
                        <a:effectLst/>
                      </a:endParaRPr>
                    </a:p>
                    <a:p>
                      <a:pPr algn="ctr">
                        <a:spcBef>
                          <a:spcPts val="300"/>
                        </a:spcBef>
                        <a:spcAft>
                          <a:spcPts val="300"/>
                        </a:spcAft>
                      </a:pPr>
                      <a:r>
                        <a:rPr lang="en-US" sz="2400" dirty="0" smtClean="0">
                          <a:effectLst/>
                        </a:rPr>
                        <a:t>128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9155262"/>
                  </a:ext>
                </a:extLst>
              </a:tr>
              <a:tr h="567267">
                <a:tc>
                  <a:txBody>
                    <a:bodyPr/>
                    <a:lstStyle/>
                    <a:p>
                      <a:pPr algn="ctr">
                        <a:spcBef>
                          <a:spcPts val="300"/>
                        </a:spcBef>
                        <a:spcAft>
                          <a:spcPts val="300"/>
                        </a:spcAft>
                      </a:pPr>
                      <a:r>
                        <a:rPr lang="en-US" sz="2400" dirty="0">
                          <a:effectLst/>
                        </a:rPr>
                        <a:t>Camellia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5405235"/>
                  </a:ext>
                </a:extLst>
              </a:tr>
              <a:tr h="567267">
                <a:tc>
                  <a:txBody>
                    <a:bodyPr/>
                    <a:lstStyle/>
                    <a:p>
                      <a:pPr algn="ctr">
                        <a:spcBef>
                          <a:spcPts val="300"/>
                        </a:spcBef>
                        <a:spcAft>
                          <a:spcPts val="300"/>
                        </a:spcAft>
                      </a:pPr>
                      <a:r>
                        <a:rPr lang="en-US" sz="2400" dirty="0">
                          <a:effectLst/>
                        </a:rPr>
                        <a:t>ARIA GCM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spcBef>
                          <a:spcPts val="300"/>
                        </a:spcBef>
                        <a:spcAft>
                          <a:spcPts val="300"/>
                        </a:spcAft>
                      </a:pPr>
                      <a:r>
                        <a:rPr lang="en-US" sz="2400" dirty="0">
                          <a:effectLst/>
                        </a:rPr>
                        <a:t>256, </a:t>
                      </a:r>
                      <a:endParaRPr lang="vi-VN" sz="2400" dirty="0" smtClean="0">
                        <a:effectLst/>
                      </a:endParaRPr>
                    </a:p>
                    <a:p>
                      <a:pPr algn="ctr">
                        <a:spcBef>
                          <a:spcPts val="300"/>
                        </a:spcBef>
                        <a:spcAft>
                          <a:spcPts val="300"/>
                        </a:spcAft>
                      </a:pPr>
                      <a:r>
                        <a:rPr lang="en-US" sz="2400" dirty="0" smtClean="0">
                          <a:effectLst/>
                        </a:rPr>
                        <a:t>128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2040889"/>
                  </a:ext>
                </a:extLst>
              </a:tr>
              <a:tr h="567267">
                <a:tc>
                  <a:txBody>
                    <a:bodyPr/>
                    <a:lstStyle/>
                    <a:p>
                      <a:pPr algn="ctr">
                        <a:spcBef>
                          <a:spcPts val="300"/>
                        </a:spcBef>
                        <a:spcAft>
                          <a:spcPts val="300"/>
                        </a:spcAft>
                      </a:pPr>
                      <a:r>
                        <a:rPr lang="en-US" sz="2400" dirty="0">
                          <a:effectLst/>
                        </a:rPr>
                        <a:t>ARIA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3278171"/>
                  </a:ext>
                </a:extLst>
              </a:tr>
              <a:tr h="567267">
                <a:tc>
                  <a:txBody>
                    <a:bodyPr/>
                    <a:lstStyle/>
                    <a:p>
                      <a:pPr algn="ctr">
                        <a:spcBef>
                          <a:spcPts val="300"/>
                        </a:spcBef>
                        <a:spcAft>
                          <a:spcPts val="300"/>
                        </a:spcAft>
                      </a:pPr>
                      <a:r>
                        <a:rPr lang="en-US" sz="2400" dirty="0">
                          <a:effectLst/>
                        </a:rPr>
                        <a:t>SEED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128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6420765"/>
                  </a:ext>
                </a:extLst>
              </a:tr>
              <a:tr h="567267">
                <a:tc>
                  <a:txBody>
                    <a:bodyPr/>
                    <a:lstStyle/>
                    <a:p>
                      <a:pPr algn="ctr">
                        <a:spcBef>
                          <a:spcPts val="300"/>
                        </a:spcBef>
                        <a:spcAft>
                          <a:spcPts val="300"/>
                        </a:spcAft>
                      </a:pPr>
                      <a:r>
                        <a:rPr lang="vi-VN" sz="24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6867742"/>
                  </a:ext>
                </a:extLst>
              </a:tr>
            </a:tbl>
          </a:graphicData>
        </a:graphic>
      </p:graphicFrame>
      <p:sp>
        <p:nvSpPr>
          <p:cNvPr id="3" name="Title 2"/>
          <p:cNvSpPr>
            <a:spLocks noGrp="1"/>
          </p:cNvSpPr>
          <p:nvPr>
            <p:ph type="title"/>
          </p:nvPr>
        </p:nvSpPr>
        <p:spPr/>
        <p:txBody>
          <a:bodyPr/>
          <a:lstStyle/>
          <a:p>
            <a:r>
              <a:rPr lang="vi-VN" dirty="0" smtClean="0"/>
              <a:t>Thuật toán mã hóa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29571505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190501" y="1371600"/>
          <a:ext cx="8762998" cy="3886197"/>
        </p:xfrm>
        <a:graphic>
          <a:graphicData uri="http://schemas.openxmlformats.org/drawingml/2006/table">
            <a:tbl>
              <a:tblPr firstRow="1" firstCol="1" bandRow="1">
                <a:tableStyleId>{5940675A-B579-460E-94D1-54222C63F5DA}</a:tableStyleId>
              </a:tblPr>
              <a:tblGrid>
                <a:gridCol w="2971798">
                  <a:extLst>
                    <a:ext uri="{9D8B030D-6E8A-4147-A177-3AD203B41FA5}">
                      <a16:colId xmlns:a16="http://schemas.microsoft.com/office/drawing/2014/main" val="2565575834"/>
                    </a:ext>
                  </a:extLst>
                </a:gridCol>
                <a:gridCol w="1158240">
                  <a:extLst>
                    <a:ext uri="{9D8B030D-6E8A-4147-A177-3AD203B41FA5}">
                      <a16:colId xmlns:a16="http://schemas.microsoft.com/office/drawing/2014/main" val="195004080"/>
                    </a:ext>
                  </a:extLst>
                </a:gridCol>
                <a:gridCol w="1158240">
                  <a:extLst>
                    <a:ext uri="{9D8B030D-6E8A-4147-A177-3AD203B41FA5}">
                      <a16:colId xmlns:a16="http://schemas.microsoft.com/office/drawing/2014/main" val="303239635"/>
                    </a:ext>
                  </a:extLst>
                </a:gridCol>
                <a:gridCol w="1158240">
                  <a:extLst>
                    <a:ext uri="{9D8B030D-6E8A-4147-A177-3AD203B41FA5}">
                      <a16:colId xmlns:a16="http://schemas.microsoft.com/office/drawing/2014/main" val="3803700597"/>
                    </a:ext>
                  </a:extLst>
                </a:gridCol>
                <a:gridCol w="1158240">
                  <a:extLst>
                    <a:ext uri="{9D8B030D-6E8A-4147-A177-3AD203B41FA5}">
                      <a16:colId xmlns:a16="http://schemas.microsoft.com/office/drawing/2014/main" val="1983701119"/>
                    </a:ext>
                  </a:extLst>
                </a:gridCol>
                <a:gridCol w="1158240">
                  <a:extLst>
                    <a:ext uri="{9D8B030D-6E8A-4147-A177-3AD203B41FA5}">
                      <a16:colId xmlns:a16="http://schemas.microsoft.com/office/drawing/2014/main" val="736674930"/>
                    </a:ext>
                  </a:extLst>
                </a:gridCol>
              </a:tblGrid>
              <a:tr h="555171">
                <a:tc>
                  <a:txBody>
                    <a:bodyPr/>
                    <a:lstStyle/>
                    <a:p>
                      <a:pPr algn="ctr">
                        <a:spcBef>
                          <a:spcPts val="300"/>
                        </a:spcBef>
                        <a:spcAft>
                          <a:spcPts val="300"/>
                        </a:spcAft>
                      </a:pPr>
                      <a:r>
                        <a:rPr lang="en-US" sz="2400" b="1" dirty="0">
                          <a:effectLst/>
                        </a:rPr>
                        <a:t>Algorithm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SSL 3.0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TLS 1.0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1.1</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1.2</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a:t>
                      </a:r>
                      <a:r>
                        <a:rPr lang="en-US" sz="2400" b="1" smtClean="0">
                          <a:effectLst/>
                        </a:rPr>
                        <a:t>1.3</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185385288"/>
                  </a:ext>
                </a:extLst>
              </a:tr>
              <a:tr h="555171">
                <a:tc>
                  <a:txBody>
                    <a:bodyPr/>
                    <a:lstStyle/>
                    <a:p>
                      <a:pPr algn="ctr">
                        <a:spcBef>
                          <a:spcPts val="300"/>
                        </a:spcBef>
                        <a:spcAft>
                          <a:spcPts val="300"/>
                        </a:spcAft>
                      </a:pPr>
                      <a:r>
                        <a:rPr lang="en-US" sz="2400">
                          <a:effectLst/>
                        </a:rPr>
                        <a:t>HMAC-MD5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1478120"/>
                  </a:ext>
                </a:extLst>
              </a:tr>
              <a:tr h="555171">
                <a:tc>
                  <a:txBody>
                    <a:bodyPr/>
                    <a:lstStyle/>
                    <a:p>
                      <a:pPr algn="ctr">
                        <a:spcBef>
                          <a:spcPts val="300"/>
                        </a:spcBef>
                        <a:spcAft>
                          <a:spcPts val="300"/>
                        </a:spcAft>
                      </a:pPr>
                      <a:r>
                        <a:rPr lang="en-US" sz="2400">
                          <a:effectLst/>
                        </a:rPr>
                        <a:t>HMAC-SHA1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322308"/>
                  </a:ext>
                </a:extLst>
              </a:tr>
              <a:tr h="555171">
                <a:tc>
                  <a:txBody>
                    <a:bodyPr/>
                    <a:lstStyle/>
                    <a:p>
                      <a:pPr algn="ctr">
                        <a:spcBef>
                          <a:spcPts val="300"/>
                        </a:spcBef>
                        <a:spcAft>
                          <a:spcPts val="300"/>
                        </a:spcAft>
                      </a:pPr>
                      <a:r>
                        <a:rPr lang="en-US" sz="2400">
                          <a:effectLst/>
                        </a:rPr>
                        <a:t>HMAC-SHA256/384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7805614"/>
                  </a:ext>
                </a:extLst>
              </a:tr>
              <a:tr h="555171">
                <a:tc>
                  <a:txBody>
                    <a:bodyPr/>
                    <a:lstStyle/>
                    <a:p>
                      <a:pPr algn="ctr">
                        <a:spcBef>
                          <a:spcPts val="300"/>
                        </a:spcBef>
                        <a:spcAft>
                          <a:spcPts val="300"/>
                        </a:spcAft>
                      </a:pPr>
                      <a:r>
                        <a:rPr lang="en-US" sz="2400" dirty="0">
                          <a:effectLst/>
                        </a:rPr>
                        <a:t>AEAD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3401616"/>
                  </a:ext>
                </a:extLst>
              </a:tr>
              <a:tr h="555171">
                <a:tc>
                  <a:txBody>
                    <a:bodyPr/>
                    <a:lstStyle/>
                    <a:p>
                      <a:pPr algn="ctr">
                        <a:spcBef>
                          <a:spcPts val="300"/>
                        </a:spcBef>
                        <a:spcAft>
                          <a:spcPts val="300"/>
                        </a:spcAft>
                      </a:pPr>
                      <a:r>
                        <a:rPr lang="en-US" sz="2400">
                          <a:effectLst/>
                        </a:rPr>
                        <a:t>GOST 28147-89 IMIT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sz="240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3074665"/>
                  </a:ext>
                </a:extLst>
              </a:tr>
              <a:tr h="555171">
                <a:tc>
                  <a:txBody>
                    <a:bodyPr/>
                    <a:lstStyle/>
                    <a:p>
                      <a:pPr algn="ctr">
                        <a:spcBef>
                          <a:spcPts val="300"/>
                        </a:spcBef>
                        <a:spcAft>
                          <a:spcPts val="300"/>
                        </a:spcAft>
                      </a:pPr>
                      <a:r>
                        <a:rPr lang="en-US" sz="2400">
                          <a:effectLst/>
                        </a:rPr>
                        <a:t>GOST R 34.11-94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9720091"/>
                  </a:ext>
                </a:extLst>
              </a:tr>
            </a:tbl>
          </a:graphicData>
        </a:graphic>
      </p:graphicFrame>
      <p:sp>
        <p:nvSpPr>
          <p:cNvPr id="3" name="Title 2"/>
          <p:cNvSpPr>
            <a:spLocks noGrp="1"/>
          </p:cNvSpPr>
          <p:nvPr>
            <p:ph type="title"/>
          </p:nvPr>
        </p:nvSpPr>
        <p:spPr/>
        <p:txBody>
          <a:bodyPr/>
          <a:lstStyle/>
          <a:p>
            <a:r>
              <a:rPr lang="vi-VN" dirty="0" smtClean="0"/>
              <a:t>Toàn vẹn và Xác thực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
        <p:nvSpPr>
          <p:cNvPr id="6" name="TextBox 5"/>
          <p:cNvSpPr txBox="1"/>
          <p:nvPr/>
        </p:nvSpPr>
        <p:spPr>
          <a:xfrm>
            <a:off x="204878" y="5755806"/>
            <a:ext cx="7723268" cy="461665"/>
          </a:xfrm>
          <a:prstGeom prst="rect">
            <a:avLst/>
          </a:prstGeom>
          <a:noFill/>
        </p:spPr>
        <p:txBody>
          <a:bodyPr wrap="none" rtlCol="0">
            <a:spAutoFit/>
          </a:bodyPr>
          <a:lstStyle/>
          <a:p>
            <a:r>
              <a:rPr lang="vi-VN" sz="2400" dirty="0" smtClean="0"/>
              <a:t>AEAD = Authenticated Encryption with Associated Data</a:t>
            </a:r>
            <a:endParaRPr lang="en-US" sz="2400" dirty="0"/>
          </a:p>
        </p:txBody>
      </p:sp>
    </p:spTree>
    <p:extLst>
      <p:ext uri="{BB962C8B-B14F-4D97-AF65-F5344CB8AC3E}">
        <p14:creationId xmlns:p14="http://schemas.microsoft.com/office/powerpoint/2010/main" val="1545745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SSL in TCP/IP Stack</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pic>
        <p:nvPicPr>
          <p:cNvPr id="1026" name="Picture 2" descr="https://f5f2c470-a-62cb3a1a-s-sites.googlegroups.com/site/ddmwsst/create-your-own-certificate-and-ca/ssl-socket-communication/ssl_01.jpg?attachauth=ANoY7cpe7VVh0xzAo1h9mu9FvIsuaWcr_iInNvgv0UzgI7gyJA_79EGls8FOxLPXOW-cWqQYulJA02hEwTAjzIArrzjAmIvgis0znxX2whTT-C3h5qGgjFuJYliM9ft2frL-rXReL2KicS1xqo07ZiH7jlPgZ-fawma2Zrkp-3YtQl6nV6XU-zZc7nuX0hz-PGpHiqf5rYseTDavJIZHI7wdvwcKQgsg4N7Y5NPw_IJZS7y7e5besoPHQ1EAnqOviWSkvGT_CC7yfhz-MolpNQHh8FP5AyyZovjODsz2z2FW08TMF8GhC5s%3D&amp;attredirect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1" y="762000"/>
            <a:ext cx="8926539" cy="45371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061" y="5468838"/>
            <a:ext cx="8502649" cy="1077218"/>
          </a:xfrm>
          <a:prstGeom prst="rect">
            <a:avLst/>
          </a:prstGeom>
          <a:noFill/>
        </p:spPr>
        <p:txBody>
          <a:bodyPr wrap="none" rtlCol="0">
            <a:spAutoFit/>
          </a:bodyPr>
          <a:lstStyle/>
          <a:p>
            <a:pPr marL="171450" indent="-171450">
              <a:buFont typeface="Arial" panose="020B0604020202020204" pitchFamily="34" charset="0"/>
              <a:buChar char="•"/>
            </a:pPr>
            <a:r>
              <a:rPr lang="vi-VN" sz="3200" dirty="0" smtClean="0"/>
              <a:t>Kiến trúc không thay đổi qua các </a:t>
            </a:r>
            <a:r>
              <a:rPr lang="vi-VN" sz="3200" smtClean="0"/>
              <a:t>phiên bản</a:t>
            </a:r>
          </a:p>
          <a:p>
            <a:pPr marL="171450" indent="-171450">
              <a:buFont typeface="Arial" panose="020B0604020202020204" pitchFamily="34" charset="0"/>
              <a:buChar char="•"/>
            </a:pPr>
            <a:r>
              <a:rPr lang="vi-VN" sz="3200" smtClean="0"/>
              <a:t>Chỉ có sự thay đổi trong từng giao thức con</a:t>
            </a:r>
            <a:endParaRPr lang="en-US" sz="3200" dirty="0"/>
          </a:p>
        </p:txBody>
      </p:sp>
    </p:spTree>
    <p:extLst>
      <p:ext uri="{BB962C8B-B14F-4D97-AF65-F5344CB8AC3E}">
        <p14:creationId xmlns:p14="http://schemas.microsoft.com/office/powerpoint/2010/main" val="688576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74705449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15595615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18</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49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16386" name="Picture 2" descr="Image result for ssl record forma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32740"/>
              <a:gd name="adj2" fmla="val -7880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Content Type (1 byte):</a:t>
            </a:r>
          </a:p>
          <a:p>
            <a:r>
              <a:rPr lang="vi-VN" sz="2800" smtClean="0"/>
              <a:t>20 (0x14): Change Cipher Spec</a:t>
            </a:r>
          </a:p>
          <a:p>
            <a:r>
              <a:rPr lang="vi-VN" sz="2800" smtClean="0"/>
              <a:t>21 (0x15): Alert</a:t>
            </a:r>
          </a:p>
          <a:p>
            <a:r>
              <a:rPr lang="vi-VN" sz="2800" smtClean="0"/>
              <a:t>22 (0x16): Handshake</a:t>
            </a:r>
          </a:p>
          <a:p>
            <a:r>
              <a:rPr lang="vi-VN" sz="2800" smtClean="0"/>
              <a:t>23 (0x17): Application Data</a:t>
            </a:r>
          </a:p>
          <a:p>
            <a:r>
              <a:rPr lang="vi-VN" sz="2800" smtClean="0"/>
              <a:t>24 (0x18): Heartbeat</a:t>
            </a:r>
            <a:endParaRPr lang="vi-VN" sz="2800"/>
          </a:p>
        </p:txBody>
      </p:sp>
    </p:spTree>
    <p:extLst>
      <p:ext uri="{BB962C8B-B14F-4D97-AF65-F5344CB8AC3E}">
        <p14:creationId xmlns:p14="http://schemas.microsoft.com/office/powerpoint/2010/main" val="1161117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an toàn trên TCP/IP stack</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pic>
        <p:nvPicPr>
          <p:cNvPr id="5" name="Picture 2" descr="Image result for secure protocols tcpip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4623"/>
            <a:ext cx="8609665" cy="441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6555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16386" name="Picture 2" descr="Image result for ssl record forma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10699"/>
              <a:gd name="adj2" fmla="val -7569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Protocol Version (2 byte):</a:t>
            </a:r>
          </a:p>
          <a:p>
            <a:r>
              <a:rPr lang="vi-VN" sz="2800" smtClean="0"/>
              <a:t>0x0300: SSL 3.0</a:t>
            </a:r>
          </a:p>
          <a:p>
            <a:r>
              <a:rPr lang="vi-VN" sz="2800" smtClean="0"/>
              <a:t>0x0301: TLS 1.0</a:t>
            </a:r>
          </a:p>
          <a:p>
            <a:r>
              <a:rPr lang="vi-VN" sz="2800" smtClean="0"/>
              <a:t>0x0302: TLS 1.1</a:t>
            </a:r>
          </a:p>
          <a:p>
            <a:r>
              <a:rPr lang="vi-VN" sz="2800" smtClean="0"/>
              <a:t>0x0303: TLS 1.2</a:t>
            </a:r>
          </a:p>
        </p:txBody>
      </p:sp>
    </p:spTree>
    <p:extLst>
      <p:ext uri="{BB962C8B-B14F-4D97-AF65-F5344CB8AC3E}">
        <p14:creationId xmlns:p14="http://schemas.microsoft.com/office/powerpoint/2010/main" val="3534854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30019"/>
              <a:gd name="adj2" fmla="val -6017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Data Length (2 byte):</a:t>
            </a:r>
          </a:p>
          <a:p>
            <a:pPr marL="457200" indent="-457200">
              <a:buFont typeface="Wingdings" panose="05000000000000000000" pitchFamily="2" charset="2"/>
              <a:buChar char="§"/>
            </a:pPr>
            <a:r>
              <a:rPr lang="vi-VN" sz="2800" smtClean="0"/>
              <a:t>Không bao gồm các headers</a:t>
            </a:r>
          </a:p>
          <a:p>
            <a:pPr marL="457200" indent="-457200">
              <a:buFont typeface="Wingdings" panose="05000000000000000000" pitchFamily="2" charset="2"/>
              <a:buChar char="§"/>
            </a:pPr>
            <a:r>
              <a:rPr lang="vi-VN" sz="2800" smtClean="0"/>
              <a:t>Max = 16.348 (16KB)</a:t>
            </a:r>
          </a:p>
        </p:txBody>
      </p:sp>
    </p:spTree>
    <p:extLst>
      <p:ext uri="{BB962C8B-B14F-4D97-AF65-F5344CB8AC3E}">
        <p14:creationId xmlns:p14="http://schemas.microsoft.com/office/powerpoint/2010/main" val="382436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1447800" y="811763"/>
            <a:ext cx="6857999" cy="2160037"/>
          </a:xfrm>
          <a:prstGeom prst="wedgeRoundRectCallout">
            <a:avLst>
              <a:gd name="adj1" fmla="val -21039"/>
              <a:gd name="adj2" fmla="val 6893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Data:</a:t>
            </a:r>
          </a:p>
          <a:p>
            <a:pPr marL="457200" indent="-457200">
              <a:buFont typeface="Wingdings" panose="05000000000000000000" pitchFamily="2" charset="2"/>
              <a:buChar char="§"/>
            </a:pPr>
            <a:r>
              <a:rPr lang="vi-VN" sz="2800" smtClean="0"/>
              <a:t>Là payload</a:t>
            </a:r>
          </a:p>
          <a:p>
            <a:pPr marL="457200" indent="-457200">
              <a:buFont typeface="Wingdings" panose="05000000000000000000" pitchFamily="2" charset="2"/>
              <a:buChar char="§"/>
            </a:pPr>
            <a:r>
              <a:rPr lang="vi-VN" sz="2800" smtClean="0"/>
              <a:t>Có thể đã được nén</a:t>
            </a:r>
          </a:p>
          <a:p>
            <a:pPr marL="457200" indent="-457200">
              <a:buFont typeface="Wingdings" panose="05000000000000000000" pitchFamily="2" charset="2"/>
              <a:buChar char="§"/>
            </a:pPr>
            <a:r>
              <a:rPr lang="vi-VN" sz="2800" smtClean="0"/>
              <a:t>Có thể đã được mã hóa (cùng các trường phía sau)</a:t>
            </a:r>
          </a:p>
        </p:txBody>
      </p:sp>
    </p:spTree>
    <p:extLst>
      <p:ext uri="{BB962C8B-B14F-4D97-AF65-F5344CB8AC3E}">
        <p14:creationId xmlns:p14="http://schemas.microsoft.com/office/powerpoint/2010/main" val="426381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1447800" y="811763"/>
            <a:ext cx="6857999" cy="2693437"/>
          </a:xfrm>
          <a:prstGeom prst="wedgeRoundRectCallout">
            <a:avLst>
              <a:gd name="adj1" fmla="val 6172"/>
              <a:gd name="adj2" fmla="val 12724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MAC (Message Authentication Code):</a:t>
            </a:r>
          </a:p>
          <a:p>
            <a:pPr marL="457200" indent="-457200">
              <a:buFont typeface="Wingdings" panose="05000000000000000000" pitchFamily="2" charset="2"/>
              <a:buChar char="§"/>
            </a:pPr>
            <a:r>
              <a:rPr lang="vi-VN" sz="2800" smtClean="0"/>
              <a:t>Đảm bảo tính toàn vẹn</a:t>
            </a:r>
          </a:p>
          <a:p>
            <a:pPr marL="457200" indent="-457200">
              <a:buFont typeface="Wingdings" panose="05000000000000000000" pitchFamily="2" charset="2"/>
              <a:buChar char="§"/>
            </a:pPr>
            <a:r>
              <a:rPr lang="vi-VN" sz="2800" smtClean="0"/>
              <a:t>Đảm bảo tính xác thực</a:t>
            </a:r>
          </a:p>
        </p:txBody>
      </p:sp>
    </p:spTree>
    <p:extLst>
      <p:ext uri="{BB962C8B-B14F-4D97-AF65-F5344CB8AC3E}">
        <p14:creationId xmlns:p14="http://schemas.microsoft.com/office/powerpoint/2010/main" val="165514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609600" y="811763"/>
            <a:ext cx="5334000" cy="2693437"/>
          </a:xfrm>
          <a:prstGeom prst="wedgeRoundRectCallout">
            <a:avLst>
              <a:gd name="adj1" fmla="val -1603"/>
              <a:gd name="adj2" fmla="val 15079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Padding + PadLen:</a:t>
            </a:r>
          </a:p>
          <a:p>
            <a:pPr marL="457200" indent="-457200">
              <a:buFont typeface="Wingdings" panose="05000000000000000000" pitchFamily="2" charset="2"/>
              <a:buChar char="§"/>
            </a:pPr>
            <a:r>
              <a:rPr lang="vi-VN" sz="2800" smtClean="0"/>
              <a:t>Phần đệm</a:t>
            </a:r>
          </a:p>
          <a:p>
            <a:pPr marL="457200" indent="-457200">
              <a:buFont typeface="Wingdings" panose="05000000000000000000" pitchFamily="2" charset="2"/>
              <a:buChar char="§"/>
            </a:pPr>
            <a:r>
              <a:rPr lang="vi-VN" sz="2800" smtClean="0"/>
              <a:t>Chỉ có nếu sử dụng mã khối</a:t>
            </a:r>
          </a:p>
        </p:txBody>
      </p:sp>
    </p:spTree>
    <p:extLst>
      <p:ext uri="{BB962C8B-B14F-4D97-AF65-F5344CB8AC3E}">
        <p14:creationId xmlns:p14="http://schemas.microsoft.com/office/powerpoint/2010/main" val="3926666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Record Protocol</a:t>
            </a:r>
            <a:r>
              <a:rPr lang="vi-VN" smtClean="0"/>
              <a:t> Operation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6" name="Picture 5"/>
          <p:cNvPicPr>
            <a:picLocks noChangeAspect="1"/>
          </p:cNvPicPr>
          <p:nvPr/>
        </p:nvPicPr>
        <p:blipFill>
          <a:blip r:embed="rId3"/>
          <a:stretch>
            <a:fillRect/>
          </a:stretch>
        </p:blipFill>
        <p:spPr>
          <a:xfrm>
            <a:off x="9525" y="851463"/>
            <a:ext cx="9134475" cy="5549337"/>
          </a:xfrm>
          <a:prstGeom prst="rect">
            <a:avLst/>
          </a:prstGeom>
        </p:spPr>
      </p:pic>
    </p:spTree>
    <p:extLst>
      <p:ext uri="{BB962C8B-B14F-4D97-AF65-F5344CB8AC3E}">
        <p14:creationId xmlns:p14="http://schemas.microsoft.com/office/powerpoint/2010/main" val="15455099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68761515"/>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40285271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Giao thức Handshake (0x16)</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27</a:t>
            </a:fld>
            <a:endParaRPr lang="ru-RU" dirty="0"/>
          </a:p>
        </p:txBody>
      </p:sp>
      <p:sp>
        <p:nvSpPr>
          <p:cNvPr id="6" name="TextBox 5"/>
          <p:cNvSpPr txBox="1"/>
          <p:nvPr/>
        </p:nvSpPr>
        <p:spPr>
          <a:xfrm>
            <a:off x="569167" y="3352800"/>
            <a:ext cx="6212633" cy="3416320"/>
          </a:xfrm>
          <a:prstGeom prst="rect">
            <a:avLst/>
          </a:prstGeom>
          <a:noFill/>
        </p:spPr>
        <p:txBody>
          <a:bodyPr wrap="square" rtlCol="0">
            <a:spAutoFit/>
          </a:bodyPr>
          <a:lstStyle/>
          <a:p>
            <a:r>
              <a:rPr lang="en-US" smtClean="0">
                <a:latin typeface="Courier New" panose="02070309020205020404" pitchFamily="49" charset="0"/>
                <a:cs typeface="Courier New" panose="02070309020205020404" pitchFamily="49" charset="0"/>
              </a:rPr>
              <a:t>Handshake Type</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dec</a:t>
            </a:r>
            <a:r>
              <a:rPr lang="en-US">
                <a:latin typeface="Courier New" panose="02070309020205020404" pitchFamily="49" charset="0"/>
                <a:cs typeface="Courier New" panose="02070309020205020404" pitchFamily="49" charset="0"/>
              </a:rPr>
              <a:t>	hex</a:t>
            </a:r>
          </a:p>
          <a:p>
            <a:r>
              <a:rPr lang="en-US" smtClean="0">
                <a:latin typeface="Courier New" panose="02070309020205020404" pitchFamily="49" charset="0"/>
                <a:cs typeface="Courier New" panose="02070309020205020404" pitchFamily="49" charset="0"/>
              </a:rPr>
              <a:t>-------------------------------------</a:t>
            </a:r>
            <a:endParaRPr lang="en-US">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HELLO_REQUEST			0</a:t>
            </a:r>
            <a:r>
              <a:rPr lang="en-US">
                <a:latin typeface="Courier New" panose="02070309020205020404" pitchFamily="49" charset="0"/>
                <a:cs typeface="Courier New" panose="02070309020205020404" pitchFamily="49" charset="0"/>
              </a:rPr>
              <a:t>	0x00</a:t>
            </a:r>
          </a:p>
          <a:p>
            <a:r>
              <a:rPr lang="en-US">
                <a:latin typeface="Courier New" panose="02070309020205020404" pitchFamily="49" charset="0"/>
                <a:cs typeface="Courier New" panose="02070309020205020404" pitchFamily="49" charset="0"/>
              </a:rPr>
              <a:t>CLIENT_HELLO	</a:t>
            </a:r>
            <a:r>
              <a:rPr lang="en-US" smtClean="0">
                <a:latin typeface="Courier New" panose="02070309020205020404" pitchFamily="49" charset="0"/>
                <a:cs typeface="Courier New" panose="02070309020205020404" pitchFamily="49" charset="0"/>
              </a:rPr>
              <a:t>		1</a:t>
            </a:r>
            <a:r>
              <a:rPr lang="en-US">
                <a:latin typeface="Courier New" panose="02070309020205020404" pitchFamily="49" charset="0"/>
                <a:cs typeface="Courier New" panose="02070309020205020404" pitchFamily="49" charset="0"/>
              </a:rPr>
              <a:t>	0x01</a:t>
            </a:r>
          </a:p>
          <a:p>
            <a:r>
              <a:rPr lang="en-US">
                <a:latin typeface="Courier New" panose="02070309020205020404" pitchFamily="49" charset="0"/>
                <a:cs typeface="Courier New" panose="02070309020205020404" pitchFamily="49" charset="0"/>
              </a:rPr>
              <a:t>SERVER_HELLO	</a:t>
            </a:r>
            <a:r>
              <a:rPr lang="en-US" smtClean="0">
                <a:latin typeface="Courier New" panose="02070309020205020404" pitchFamily="49" charset="0"/>
                <a:cs typeface="Courier New" panose="02070309020205020404" pitchFamily="49" charset="0"/>
              </a:rPr>
              <a:t>		2</a:t>
            </a:r>
            <a:r>
              <a:rPr lang="en-US">
                <a:latin typeface="Courier New" panose="02070309020205020404" pitchFamily="49" charset="0"/>
                <a:cs typeface="Courier New" panose="02070309020205020404" pitchFamily="49" charset="0"/>
              </a:rPr>
              <a:t>	0x02</a:t>
            </a:r>
          </a:p>
          <a:p>
            <a:r>
              <a:rPr lang="en-US">
                <a:latin typeface="Courier New" panose="02070309020205020404" pitchFamily="49" charset="0"/>
                <a:cs typeface="Courier New" panose="02070309020205020404" pitchFamily="49" charset="0"/>
              </a:rPr>
              <a:t>CERTIFICATE	</a:t>
            </a:r>
            <a:r>
              <a:rPr lang="en-US" smtClean="0">
                <a:latin typeface="Courier New" panose="02070309020205020404" pitchFamily="49" charset="0"/>
                <a:cs typeface="Courier New" panose="02070309020205020404" pitchFamily="49" charset="0"/>
              </a:rPr>
              <a:t>		11</a:t>
            </a:r>
            <a:r>
              <a:rPr lang="en-US">
                <a:latin typeface="Courier New" panose="02070309020205020404" pitchFamily="49" charset="0"/>
                <a:cs typeface="Courier New" panose="02070309020205020404" pitchFamily="49" charset="0"/>
              </a:rPr>
              <a:t>	0x0b</a:t>
            </a:r>
          </a:p>
          <a:p>
            <a:r>
              <a:rPr lang="en-US">
                <a:latin typeface="Courier New" panose="02070309020205020404" pitchFamily="49" charset="0"/>
                <a:cs typeface="Courier New" panose="02070309020205020404" pitchFamily="49" charset="0"/>
              </a:rPr>
              <a:t>SERVER_KEY_EXCHANGE	</a:t>
            </a:r>
            <a:r>
              <a:rPr lang="en-US" smtClean="0">
                <a:latin typeface="Courier New" panose="02070309020205020404" pitchFamily="49" charset="0"/>
                <a:cs typeface="Courier New" panose="02070309020205020404" pitchFamily="49" charset="0"/>
              </a:rPr>
              <a:t>	12</a:t>
            </a:r>
            <a:r>
              <a:rPr lang="en-US">
                <a:latin typeface="Courier New" panose="02070309020205020404" pitchFamily="49" charset="0"/>
                <a:cs typeface="Courier New" panose="02070309020205020404" pitchFamily="49" charset="0"/>
              </a:rPr>
              <a:t>	0x0c</a:t>
            </a:r>
          </a:p>
          <a:p>
            <a:r>
              <a:rPr lang="en-US">
                <a:latin typeface="Courier New" panose="02070309020205020404" pitchFamily="49" charset="0"/>
                <a:cs typeface="Courier New" panose="02070309020205020404" pitchFamily="49" charset="0"/>
              </a:rPr>
              <a:t>CERTIFICATE_REQUEST	</a:t>
            </a:r>
            <a:r>
              <a:rPr lang="en-US" smtClean="0">
                <a:latin typeface="Courier New" panose="02070309020205020404" pitchFamily="49" charset="0"/>
                <a:cs typeface="Courier New" panose="02070309020205020404" pitchFamily="49" charset="0"/>
              </a:rPr>
              <a:t>	13</a:t>
            </a:r>
            <a:r>
              <a:rPr lang="en-US">
                <a:latin typeface="Courier New" panose="02070309020205020404" pitchFamily="49" charset="0"/>
                <a:cs typeface="Courier New" panose="02070309020205020404" pitchFamily="49" charset="0"/>
              </a:rPr>
              <a:t>	0x0d</a:t>
            </a:r>
          </a:p>
          <a:p>
            <a:r>
              <a:rPr lang="en-US">
                <a:latin typeface="Courier New" panose="02070309020205020404" pitchFamily="49" charset="0"/>
                <a:cs typeface="Courier New" panose="02070309020205020404" pitchFamily="49" charset="0"/>
              </a:rPr>
              <a:t>SERVER_DONE	</a:t>
            </a:r>
            <a:r>
              <a:rPr lang="en-US" smtClean="0">
                <a:latin typeface="Courier New" panose="02070309020205020404" pitchFamily="49" charset="0"/>
                <a:cs typeface="Courier New" panose="02070309020205020404" pitchFamily="49" charset="0"/>
              </a:rPr>
              <a:t>		14</a:t>
            </a:r>
            <a:r>
              <a:rPr lang="en-US">
                <a:latin typeface="Courier New" panose="02070309020205020404" pitchFamily="49" charset="0"/>
                <a:cs typeface="Courier New" panose="02070309020205020404" pitchFamily="49" charset="0"/>
              </a:rPr>
              <a:t>	0x0e</a:t>
            </a:r>
          </a:p>
          <a:p>
            <a:r>
              <a:rPr lang="en-US">
                <a:latin typeface="Courier New" panose="02070309020205020404" pitchFamily="49" charset="0"/>
                <a:cs typeface="Courier New" panose="02070309020205020404" pitchFamily="49" charset="0"/>
              </a:rPr>
              <a:t>CERTIFICATE_VERIFY	</a:t>
            </a:r>
            <a:r>
              <a:rPr lang="en-US" smtClean="0">
                <a:latin typeface="Courier New" panose="02070309020205020404" pitchFamily="49" charset="0"/>
                <a:cs typeface="Courier New" panose="02070309020205020404" pitchFamily="49" charset="0"/>
              </a:rPr>
              <a:t>	15</a:t>
            </a:r>
            <a:r>
              <a:rPr lang="en-US">
                <a:latin typeface="Courier New" panose="02070309020205020404" pitchFamily="49" charset="0"/>
                <a:cs typeface="Courier New" panose="02070309020205020404" pitchFamily="49" charset="0"/>
              </a:rPr>
              <a:t>	0x0f</a:t>
            </a:r>
          </a:p>
          <a:p>
            <a:r>
              <a:rPr lang="en-US">
                <a:latin typeface="Courier New" panose="02070309020205020404" pitchFamily="49" charset="0"/>
                <a:cs typeface="Courier New" panose="02070309020205020404" pitchFamily="49" charset="0"/>
              </a:rPr>
              <a:t>CLIENT_KEY_EXCHANGE	</a:t>
            </a:r>
            <a:r>
              <a:rPr lang="en-US" smtClean="0">
                <a:latin typeface="Courier New" panose="02070309020205020404" pitchFamily="49" charset="0"/>
                <a:cs typeface="Courier New" panose="02070309020205020404" pitchFamily="49" charset="0"/>
              </a:rPr>
              <a:t>	16</a:t>
            </a:r>
            <a:r>
              <a:rPr lang="en-US">
                <a:latin typeface="Courier New" panose="02070309020205020404" pitchFamily="49" charset="0"/>
                <a:cs typeface="Courier New" panose="02070309020205020404" pitchFamily="49" charset="0"/>
              </a:rPr>
              <a:t>	0x10</a:t>
            </a:r>
          </a:p>
          <a:p>
            <a:r>
              <a:rPr lang="en-US">
                <a:latin typeface="Courier New" panose="02070309020205020404" pitchFamily="49" charset="0"/>
                <a:cs typeface="Courier New" panose="02070309020205020404" pitchFamily="49" charset="0"/>
              </a:rPr>
              <a:t>FINISHED	</a:t>
            </a:r>
            <a:r>
              <a:rPr lang="en-US" smtClean="0">
                <a:latin typeface="Courier New" panose="02070309020205020404" pitchFamily="49" charset="0"/>
                <a:cs typeface="Courier New" panose="02070309020205020404" pitchFamily="49" charset="0"/>
              </a:rPr>
              <a:t>		20</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0x14</a:t>
            </a:r>
            <a:endParaRPr lang="en-US">
              <a:latin typeface="Courier New" panose="02070309020205020404" pitchFamily="49" charset="0"/>
              <a:cs typeface="Courier New" panose="02070309020205020404" pitchFamily="49" charset="0"/>
            </a:endParaRPr>
          </a:p>
        </p:txBody>
      </p:sp>
      <p:pic>
        <p:nvPicPr>
          <p:cNvPr id="9" name="Picture 8"/>
          <p:cNvPicPr>
            <a:picLocks noChangeAspect="1"/>
          </p:cNvPicPr>
          <p:nvPr/>
        </p:nvPicPr>
        <p:blipFill>
          <a:blip r:embed="rId2"/>
          <a:stretch>
            <a:fillRect/>
          </a:stretch>
        </p:blipFill>
        <p:spPr>
          <a:xfrm>
            <a:off x="457199" y="736987"/>
            <a:ext cx="8013515" cy="2615813"/>
          </a:xfrm>
          <a:prstGeom prst="rect">
            <a:avLst/>
          </a:prstGeom>
        </p:spPr>
      </p:pic>
    </p:spTree>
    <p:extLst>
      <p:ext uri="{BB962C8B-B14F-4D97-AF65-F5344CB8AC3E}">
        <p14:creationId xmlns:p14="http://schemas.microsoft.com/office/powerpoint/2010/main" val="20359401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a:t>
            </a:r>
            <a:r>
              <a:rPr lang="vi-VN" smtClean="0"/>
              <a:t>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52400" y="752475"/>
            <a:ext cx="8804602" cy="6102325"/>
          </a:xfrm>
          <a:prstGeom prst="rect">
            <a:avLst/>
          </a:prstGeom>
        </p:spPr>
      </p:pic>
    </p:spTree>
    <p:extLst>
      <p:ext uri="{BB962C8B-B14F-4D97-AF65-F5344CB8AC3E}">
        <p14:creationId xmlns:p14="http://schemas.microsoft.com/office/powerpoint/2010/main" val="22125556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29</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2514600"/>
            <a:ext cx="8804602" cy="4114800"/>
          </a:xfrm>
          <a:prstGeom prst="wedgeRoundRectCallout">
            <a:avLst>
              <a:gd name="adj1" fmla="val -20798"/>
              <a:gd name="adj2" fmla="val -7176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Client khởi xướng phiên </a:t>
            </a:r>
            <a:r>
              <a:rPr lang="en-US" sz="2800" smtClean="0"/>
              <a:t>với</a:t>
            </a:r>
            <a:r>
              <a:rPr lang="vi-VN" sz="2800" smtClean="0"/>
              <a:t> "</a:t>
            </a:r>
            <a:r>
              <a:rPr lang="vi-VN" sz="2800" b="1" smtClean="0"/>
              <a:t>ClientHello</a:t>
            </a:r>
            <a:r>
              <a:rPr lang="vi-VN" sz="2800" smtClean="0"/>
              <a:t>"</a:t>
            </a:r>
            <a:r>
              <a:rPr lang="en-US" sz="2800" smtClean="0"/>
              <a:t>:</a:t>
            </a:r>
          </a:p>
          <a:p>
            <a:pPr marL="457200" indent="-457200">
              <a:buFont typeface="Wingdings" panose="05000000000000000000" pitchFamily="2" charset="2"/>
              <a:buChar char="§"/>
            </a:pPr>
            <a:r>
              <a:rPr lang="vi-VN" sz="2800"/>
              <a:t>ClientVersion: Highest version</a:t>
            </a:r>
          </a:p>
          <a:p>
            <a:pPr marL="457200" indent="-457200">
              <a:buFont typeface="Wingdings" panose="05000000000000000000" pitchFamily="2" charset="2"/>
              <a:buChar char="§"/>
            </a:pPr>
            <a:r>
              <a:rPr lang="vi-VN" sz="2800" smtClean="0"/>
              <a:t>Random: 4-byte timestamp + 28 random bytes</a:t>
            </a:r>
          </a:p>
          <a:p>
            <a:pPr marL="457200" indent="-457200">
              <a:buFont typeface="Wingdings" panose="05000000000000000000" pitchFamily="2" charset="2"/>
              <a:buChar char="§"/>
            </a:pPr>
            <a:r>
              <a:rPr lang="vi-VN" sz="2800" smtClean="0"/>
              <a:t>SessionID</a:t>
            </a:r>
            <a:r>
              <a:rPr lang="en-US" sz="2800" smtClean="0"/>
              <a:t>:</a:t>
            </a:r>
            <a:endParaRPr lang="vi-VN" sz="2800"/>
          </a:p>
          <a:p>
            <a:pPr marL="914400" lvl="1" indent="-457200">
              <a:buFont typeface="Arial" panose="020B0604020202020204" pitchFamily="34" charset="0"/>
              <a:buChar char="•"/>
            </a:pPr>
            <a:r>
              <a:rPr lang="vi-VN" sz="2800" smtClean="0"/>
              <a:t>Non-zero</a:t>
            </a:r>
            <a:r>
              <a:rPr lang="en-US" sz="2800" smtClean="0"/>
              <a:t>:</a:t>
            </a:r>
            <a:r>
              <a:rPr lang="vi-VN" sz="2800" smtClean="0"/>
              <a:t> </a:t>
            </a:r>
            <a:r>
              <a:rPr lang="vi-VN" sz="2800"/>
              <a:t>new connection on existing session</a:t>
            </a:r>
          </a:p>
          <a:p>
            <a:pPr marL="914400" lvl="1" indent="-457200">
              <a:buFont typeface="Arial" panose="020B0604020202020204" pitchFamily="34" charset="0"/>
              <a:buChar char="•"/>
            </a:pPr>
            <a:r>
              <a:rPr lang="vi-VN" sz="2800" smtClean="0"/>
              <a:t>Zero</a:t>
            </a:r>
            <a:r>
              <a:rPr lang="en-US" sz="2800" smtClean="0"/>
              <a:t>: </a:t>
            </a:r>
            <a:r>
              <a:rPr lang="vi-VN" sz="2800" smtClean="0"/>
              <a:t>new </a:t>
            </a:r>
            <a:r>
              <a:rPr lang="vi-VN" sz="2800"/>
              <a:t>connection on new session</a:t>
            </a:r>
          </a:p>
          <a:p>
            <a:pPr marL="457200" indent="-457200">
              <a:buFont typeface="Wingdings" panose="05000000000000000000" pitchFamily="2" charset="2"/>
              <a:buChar char="§"/>
            </a:pPr>
            <a:r>
              <a:rPr lang="vi-VN" sz="2800" smtClean="0"/>
              <a:t>CipherSuiteList</a:t>
            </a:r>
            <a:r>
              <a:rPr lang="vi-VN" sz="2800"/>
              <a:t>: Ordered list</a:t>
            </a:r>
          </a:p>
          <a:p>
            <a:pPr marL="457200" indent="-457200">
              <a:buFont typeface="Wingdings" panose="05000000000000000000" pitchFamily="2" charset="2"/>
              <a:buChar char="§"/>
            </a:pPr>
            <a:r>
              <a:rPr lang="vi-VN" sz="2800" smtClean="0"/>
              <a:t>CompressionList</a:t>
            </a:r>
            <a:r>
              <a:rPr lang="vi-VN" sz="2800"/>
              <a:t>: Ordered list</a:t>
            </a:r>
            <a:endParaRPr lang="vi-VN" sz="2800" smtClean="0"/>
          </a:p>
        </p:txBody>
      </p:sp>
    </p:spTree>
    <p:extLst>
      <p:ext uri="{BB962C8B-B14F-4D97-AF65-F5344CB8AC3E}">
        <p14:creationId xmlns:p14="http://schemas.microsoft.com/office/powerpoint/2010/main" val="415892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64895922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ClientHello </a:t>
            </a:r>
            <a:r>
              <a:rPr lang="vi-VN" smtClean="0"/>
              <a:t>Message (0x01)</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30</a:t>
            </a:fld>
            <a:endParaRPr lang="ru-RU" dirty="0"/>
          </a:p>
        </p:txBody>
      </p:sp>
      <p:sp>
        <p:nvSpPr>
          <p:cNvPr id="9" name="TextBox 8"/>
          <p:cNvSpPr txBox="1"/>
          <p:nvPr/>
        </p:nvSpPr>
        <p:spPr>
          <a:xfrm>
            <a:off x="0" y="4572000"/>
            <a:ext cx="6782626" cy="2308324"/>
          </a:xfrm>
          <a:prstGeom prst="rect">
            <a:avLst/>
          </a:prstGeom>
          <a:noFill/>
        </p:spPr>
        <p:txBody>
          <a:bodyPr wrap="none" rtlCol="0">
            <a:spAutoFit/>
          </a:bodyPr>
          <a:lstStyle/>
          <a:p>
            <a:r>
              <a:rPr lang="vi-VN" dirty="0" smtClean="0"/>
              <a:t>struct {</a:t>
            </a:r>
          </a:p>
          <a:p>
            <a:r>
              <a:rPr lang="vi-VN" dirty="0" smtClean="0"/>
              <a:t>	ProtocolVersion client_version;</a:t>
            </a:r>
          </a:p>
          <a:p>
            <a:r>
              <a:rPr lang="vi-VN" dirty="0" smtClean="0"/>
              <a:t>	Random random;</a:t>
            </a:r>
          </a:p>
          <a:p>
            <a:r>
              <a:rPr lang="vi-VN" dirty="0" smtClean="0"/>
              <a:t>	SessionID session_id;</a:t>
            </a:r>
          </a:p>
          <a:p>
            <a:r>
              <a:rPr lang="vi-VN" dirty="0" smtClean="0"/>
              <a:t>	CipherSuite cipher_suites&lt;2..2^16-1&gt;;</a:t>
            </a:r>
          </a:p>
          <a:p>
            <a:r>
              <a:rPr lang="vi-VN" dirty="0" smtClean="0"/>
              <a:t>	CompressionMethod compression_methods&lt;1..2^8-1&gt;;</a:t>
            </a:r>
          </a:p>
          <a:p>
            <a:r>
              <a:rPr lang="vi-VN" dirty="0" smtClean="0"/>
              <a:t>	Extension extensions&lt;0..2^16-1&gt;;</a:t>
            </a:r>
          </a:p>
          <a:p>
            <a:r>
              <a:rPr lang="vi-VN" dirty="0" smtClean="0"/>
              <a:t>} ClientHello;</a:t>
            </a:r>
            <a:endParaRPr lang="vi-VN" dirty="0"/>
          </a:p>
        </p:txBody>
      </p:sp>
      <p:pic>
        <p:nvPicPr>
          <p:cNvPr id="10" name="Picture 9"/>
          <p:cNvPicPr>
            <a:picLocks noChangeAspect="1"/>
          </p:cNvPicPr>
          <p:nvPr/>
        </p:nvPicPr>
        <p:blipFill>
          <a:blip r:embed="rId2"/>
          <a:stretch>
            <a:fillRect/>
          </a:stretch>
        </p:blipFill>
        <p:spPr>
          <a:xfrm>
            <a:off x="228600" y="685800"/>
            <a:ext cx="8763000" cy="5119514"/>
          </a:xfrm>
          <a:prstGeom prst="rect">
            <a:avLst/>
          </a:prstGeom>
        </p:spPr>
      </p:pic>
    </p:spTree>
    <p:extLst>
      <p:ext uri="{BB962C8B-B14F-4D97-AF65-F5344CB8AC3E}">
        <p14:creationId xmlns:p14="http://schemas.microsoft.com/office/powerpoint/2010/main" val="31487831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ClientHello </a:t>
            </a:r>
            <a:r>
              <a:rPr lang="vi-VN" smtClean="0"/>
              <a:t>Message: Cipher Suites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5" name="Picture 4"/>
          <p:cNvPicPr>
            <a:picLocks noChangeAspect="1"/>
          </p:cNvPicPr>
          <p:nvPr/>
        </p:nvPicPr>
        <p:blipFill>
          <a:blip r:embed="rId3"/>
          <a:stretch>
            <a:fillRect/>
          </a:stretch>
        </p:blipFill>
        <p:spPr>
          <a:xfrm>
            <a:off x="76200" y="762000"/>
            <a:ext cx="8925673" cy="5535961"/>
          </a:xfrm>
          <a:prstGeom prst="rect">
            <a:avLst/>
          </a:prstGeom>
        </p:spPr>
      </p:pic>
    </p:spTree>
    <p:extLst>
      <p:ext uri="{BB962C8B-B14F-4D97-AF65-F5344CB8AC3E}">
        <p14:creationId xmlns:p14="http://schemas.microsoft.com/office/powerpoint/2010/main" val="31560277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ClientHello </a:t>
            </a:r>
            <a:r>
              <a:rPr lang="vi-VN" smtClean="0"/>
              <a:t>Message: TLS 1.3 Cipher Suites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32</a:t>
            </a:fld>
            <a:endParaRPr lang="ru-RU" dirty="0"/>
          </a:p>
        </p:txBody>
      </p:sp>
      <p:sp>
        <p:nvSpPr>
          <p:cNvPr id="6" name="Content Placeholder 5"/>
          <p:cNvSpPr>
            <a:spLocks noGrp="1"/>
          </p:cNvSpPr>
          <p:nvPr>
            <p:ph sz="quarter" idx="13"/>
          </p:nvPr>
        </p:nvSpPr>
        <p:spPr/>
        <p:txBody>
          <a:bodyPr anchor="t">
            <a:normAutofit lnSpcReduction="10000"/>
          </a:bodyPr>
          <a:lstStyle/>
          <a:p>
            <a:pPr marL="457200" indent="-457200">
              <a:spcBef>
                <a:spcPts val="1200"/>
              </a:spcBef>
              <a:buFont typeface="Arial" panose="020B0604020202020204" pitchFamily="34" charset="0"/>
              <a:buChar char="•"/>
            </a:pPr>
            <a:r>
              <a:rPr lang="vi-VN" smtClean="0">
                <a:latin typeface="+mn-lt"/>
              </a:rPr>
              <a:t>CipherSuite trong TLS 1.3 hoàn toàn không tương thích với các version trước</a:t>
            </a:r>
          </a:p>
          <a:p>
            <a:pPr marL="457200" indent="-457200">
              <a:spcBef>
                <a:spcPts val="1200"/>
              </a:spcBef>
              <a:buFont typeface="Arial" panose="020B0604020202020204" pitchFamily="34" charset="0"/>
              <a:buChar char="•"/>
            </a:pPr>
            <a:r>
              <a:rPr lang="vi-VN" smtClean="0">
                <a:latin typeface="+mn-lt"/>
              </a:rPr>
              <a:t>Thuật toán trao đổi khóa và xác thực được trảo đổi qua trường riêng trong thông điệp ClientHello</a:t>
            </a:r>
          </a:p>
          <a:p>
            <a:pPr marL="457200" indent="-457200">
              <a:buFont typeface="Arial" panose="020B0604020202020204" pitchFamily="34" charset="0"/>
              <a:buChar char="•"/>
            </a:pPr>
            <a:endParaRPr lang="vi-VN" smtClean="0">
              <a:latin typeface="+mn-lt"/>
            </a:endParaRPr>
          </a:p>
          <a:p>
            <a:r>
              <a:rPr lang="vi-VN" smtClean="0"/>
              <a:t>	</a:t>
            </a:r>
            <a:r>
              <a:rPr lang="en-US" smtClean="0"/>
              <a:t>CipherSuite </a:t>
            </a:r>
            <a:r>
              <a:rPr lang="en-US"/>
              <a:t>TLS_AEAD_HASH = VALUE</a:t>
            </a:r>
            <a:r>
              <a:rPr lang="en-US" smtClean="0"/>
              <a:t>;</a:t>
            </a:r>
            <a:endParaRPr lang="vi-VN" smtClean="0"/>
          </a:p>
          <a:p>
            <a:r>
              <a:rPr lang="vi-VN" smtClean="0"/>
              <a:t>	--------------------------------------------------------------------</a:t>
            </a:r>
          </a:p>
          <a:p>
            <a:r>
              <a:rPr lang="vi-VN" smtClean="0"/>
              <a:t>	</a:t>
            </a:r>
            <a:r>
              <a:rPr lang="en-US" smtClean="0"/>
              <a:t>TLS_AES_128_GCM_SHA256</a:t>
            </a:r>
            <a:r>
              <a:rPr lang="en-US"/>
              <a:t>	</a:t>
            </a:r>
            <a:r>
              <a:rPr lang="vi-VN" smtClean="0"/>
              <a:t>		</a:t>
            </a:r>
            <a:r>
              <a:rPr lang="en-US" smtClean="0"/>
              <a:t>0x13,0x01</a:t>
            </a:r>
            <a:r>
              <a:rPr lang="en-US"/>
              <a:t>}</a:t>
            </a:r>
          </a:p>
          <a:p>
            <a:r>
              <a:rPr lang="vi-VN" smtClean="0"/>
              <a:t>	</a:t>
            </a:r>
            <a:r>
              <a:rPr lang="en-US" smtClean="0"/>
              <a:t>TLS_AES_256_GCM_SHA384</a:t>
            </a:r>
            <a:r>
              <a:rPr lang="en-US"/>
              <a:t>	</a:t>
            </a:r>
            <a:r>
              <a:rPr lang="vi-VN" smtClean="0"/>
              <a:t>		</a:t>
            </a:r>
            <a:r>
              <a:rPr lang="en-US" smtClean="0"/>
              <a:t>{</a:t>
            </a:r>
            <a:r>
              <a:rPr lang="en-US"/>
              <a:t>0x13,0x02}</a:t>
            </a:r>
          </a:p>
          <a:p>
            <a:r>
              <a:rPr lang="vi-VN" smtClean="0"/>
              <a:t>	</a:t>
            </a:r>
            <a:r>
              <a:rPr lang="en-US" smtClean="0"/>
              <a:t>TLS_CHACHA20_POLY1305_SHA256</a:t>
            </a:r>
            <a:r>
              <a:rPr lang="en-US"/>
              <a:t>	{0x13,0x03}</a:t>
            </a:r>
          </a:p>
          <a:p>
            <a:r>
              <a:rPr lang="vi-VN" smtClean="0"/>
              <a:t>	</a:t>
            </a:r>
            <a:r>
              <a:rPr lang="en-US" smtClean="0"/>
              <a:t>TLS_AES_128_CCM_SHA256</a:t>
            </a:r>
            <a:r>
              <a:rPr lang="en-US"/>
              <a:t>	</a:t>
            </a:r>
            <a:r>
              <a:rPr lang="vi-VN" smtClean="0"/>
              <a:t>		</a:t>
            </a:r>
            <a:r>
              <a:rPr lang="en-US" smtClean="0"/>
              <a:t>{</a:t>
            </a:r>
            <a:r>
              <a:rPr lang="en-US"/>
              <a:t>0x13,0x04}</a:t>
            </a:r>
          </a:p>
          <a:p>
            <a:r>
              <a:rPr lang="vi-VN" smtClean="0"/>
              <a:t>	</a:t>
            </a:r>
            <a:r>
              <a:rPr lang="en-US" smtClean="0"/>
              <a:t>TLS_AES_128_CCM_8_SHA256</a:t>
            </a:r>
            <a:r>
              <a:rPr lang="en-US"/>
              <a:t>	</a:t>
            </a:r>
            <a:r>
              <a:rPr lang="vi-VN" smtClean="0"/>
              <a:t>		</a:t>
            </a:r>
            <a:r>
              <a:rPr lang="en-US" smtClean="0"/>
              <a:t>{</a:t>
            </a:r>
            <a:r>
              <a:rPr lang="en-US"/>
              <a:t>0x13,0x05</a:t>
            </a:r>
            <a:r>
              <a:rPr lang="en-US" smtClean="0"/>
              <a:t>}</a:t>
            </a:r>
            <a:endParaRPr lang="en-US"/>
          </a:p>
        </p:txBody>
      </p:sp>
    </p:spTree>
    <p:extLst>
      <p:ext uri="{BB962C8B-B14F-4D97-AF65-F5344CB8AC3E}">
        <p14:creationId xmlns:p14="http://schemas.microsoft.com/office/powerpoint/2010/main" val="1173248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33</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3124200"/>
            <a:ext cx="8804602" cy="3505200"/>
          </a:xfrm>
          <a:prstGeom prst="wedgeRoundRectCallout">
            <a:avLst>
              <a:gd name="adj1" fmla="val 23711"/>
              <a:gd name="adj2" fmla="val -7978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Server trả lời với "</a:t>
            </a:r>
            <a:r>
              <a:rPr lang="vi-VN" sz="2800" b="1" smtClean="0"/>
              <a:t>ServerHello</a:t>
            </a:r>
            <a:r>
              <a:rPr lang="vi-VN" sz="2800" smtClean="0"/>
              <a:t>"</a:t>
            </a:r>
            <a:r>
              <a:rPr lang="en-US" sz="2800" smtClean="0"/>
              <a:t>:</a:t>
            </a:r>
          </a:p>
          <a:p>
            <a:pPr marL="457200" indent="-457200">
              <a:buFont typeface="Wingdings" panose="05000000000000000000" pitchFamily="2" charset="2"/>
              <a:buChar char="§"/>
            </a:pPr>
            <a:r>
              <a:rPr lang="vi-VN" sz="2800"/>
              <a:t>ServerVersion: </a:t>
            </a:r>
          </a:p>
          <a:p>
            <a:pPr marL="914400" lvl="1" indent="-457200">
              <a:buFont typeface="Wingdings" panose="05000000000000000000" pitchFamily="2" charset="2"/>
              <a:buChar char="§"/>
            </a:pPr>
            <a:r>
              <a:rPr lang="vi-VN" sz="2800"/>
              <a:t>MIN(client suggested, highest supported)</a:t>
            </a:r>
          </a:p>
          <a:p>
            <a:pPr marL="457200" indent="-457200">
              <a:buFont typeface="Wingdings" panose="05000000000000000000" pitchFamily="2" charset="2"/>
              <a:buChar char="§"/>
            </a:pPr>
            <a:r>
              <a:rPr lang="vi-VN" sz="2800" smtClean="0"/>
              <a:t>Random: 4-byte timestamp + 28 random bytes</a:t>
            </a:r>
          </a:p>
          <a:p>
            <a:pPr marL="457200" indent="-457200">
              <a:buFont typeface="Wingdings" panose="05000000000000000000" pitchFamily="2" charset="2"/>
              <a:buChar char="§"/>
            </a:pPr>
            <a:r>
              <a:rPr lang="vi-VN" sz="2800" smtClean="0"/>
              <a:t>SessionID</a:t>
            </a:r>
            <a:r>
              <a:rPr lang="en-US" sz="2800" smtClean="0"/>
              <a:t>:</a:t>
            </a:r>
            <a:r>
              <a:rPr lang="vi-VN" sz="2800" smtClean="0"/>
              <a:t> provided by client or new</a:t>
            </a:r>
            <a:endParaRPr lang="vi-VN" sz="2800"/>
          </a:p>
          <a:p>
            <a:pPr marL="457200" indent="-457200">
              <a:buFont typeface="Wingdings" panose="05000000000000000000" pitchFamily="2" charset="2"/>
              <a:buChar char="§"/>
            </a:pPr>
            <a:r>
              <a:rPr lang="vi-VN" sz="2800" smtClean="0"/>
              <a:t>CipherSuite: </a:t>
            </a:r>
            <a:r>
              <a:rPr lang="vi-VN" sz="2800"/>
              <a:t>Single choice</a:t>
            </a:r>
          </a:p>
          <a:p>
            <a:pPr marL="457200" indent="-457200">
              <a:buFont typeface="Wingdings" panose="05000000000000000000" pitchFamily="2" charset="2"/>
              <a:buChar char="§"/>
            </a:pPr>
            <a:r>
              <a:rPr lang="vi-VN" sz="2800" smtClean="0"/>
              <a:t>Compression: </a:t>
            </a:r>
            <a:r>
              <a:rPr lang="vi-VN" sz="2800"/>
              <a:t>Single choice</a:t>
            </a:r>
            <a:endParaRPr lang="vi-VN" sz="2800" smtClean="0"/>
          </a:p>
        </p:txBody>
      </p:sp>
    </p:spTree>
    <p:extLst>
      <p:ext uri="{BB962C8B-B14F-4D97-AF65-F5344CB8AC3E}">
        <p14:creationId xmlns:p14="http://schemas.microsoft.com/office/powerpoint/2010/main" val="135807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ServerHello Message (0x02)</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34</a:t>
            </a:fld>
            <a:endParaRPr lang="ru-RU" dirty="0"/>
          </a:p>
        </p:txBody>
      </p:sp>
      <p:sp>
        <p:nvSpPr>
          <p:cNvPr id="9" name="TextBox 8"/>
          <p:cNvSpPr txBox="1"/>
          <p:nvPr/>
        </p:nvSpPr>
        <p:spPr>
          <a:xfrm>
            <a:off x="45098" y="4087795"/>
            <a:ext cx="6660502" cy="2554545"/>
          </a:xfrm>
          <a:prstGeom prst="rect">
            <a:avLst/>
          </a:prstGeom>
          <a:noFill/>
        </p:spPr>
        <p:txBody>
          <a:bodyPr wrap="square" rtlCol="0">
            <a:spAutoFit/>
          </a:bodyPr>
          <a:lstStyle/>
          <a:p>
            <a:r>
              <a:rPr lang="vi-VN" sz="2000" dirty="0" smtClean="0"/>
              <a:t>struct {</a:t>
            </a:r>
          </a:p>
          <a:p>
            <a:r>
              <a:rPr lang="vi-VN" sz="2000" dirty="0" smtClean="0"/>
              <a:t>	ProtocolVersion server_version;</a:t>
            </a:r>
          </a:p>
          <a:p>
            <a:r>
              <a:rPr lang="vi-VN" sz="2000" dirty="0" smtClean="0"/>
              <a:t>	Random random;</a:t>
            </a:r>
          </a:p>
          <a:p>
            <a:r>
              <a:rPr lang="vi-VN" sz="2000" dirty="0" smtClean="0"/>
              <a:t>	SessionID session_id;</a:t>
            </a:r>
          </a:p>
          <a:p>
            <a:r>
              <a:rPr lang="vi-VN" sz="2000" dirty="0" smtClean="0"/>
              <a:t>	CipherSuite cipher_suite;</a:t>
            </a:r>
          </a:p>
          <a:p>
            <a:r>
              <a:rPr lang="vi-VN" sz="2000" dirty="0" smtClean="0"/>
              <a:t>	CompressionMethod compression_method;</a:t>
            </a:r>
          </a:p>
          <a:p>
            <a:r>
              <a:rPr lang="vi-VN" sz="2000" dirty="0" smtClean="0"/>
              <a:t>	Extension extensions&lt;0..2^16-1&gt;;</a:t>
            </a:r>
          </a:p>
          <a:p>
            <a:r>
              <a:rPr lang="vi-VN" sz="2000" dirty="0" smtClean="0"/>
              <a:t>} ServerHello;</a:t>
            </a:r>
            <a:endParaRPr lang="vi-VN" sz="2000" dirty="0"/>
          </a:p>
        </p:txBody>
      </p:sp>
      <p:pic>
        <p:nvPicPr>
          <p:cNvPr id="4" name="Picture 3"/>
          <p:cNvPicPr>
            <a:picLocks noChangeAspect="1"/>
          </p:cNvPicPr>
          <p:nvPr/>
        </p:nvPicPr>
        <p:blipFill>
          <a:blip r:embed="rId2"/>
          <a:stretch>
            <a:fillRect/>
          </a:stretch>
        </p:blipFill>
        <p:spPr>
          <a:xfrm>
            <a:off x="26437" y="895696"/>
            <a:ext cx="9074470" cy="3904904"/>
          </a:xfrm>
          <a:prstGeom prst="rect">
            <a:avLst/>
          </a:prstGeom>
        </p:spPr>
      </p:pic>
    </p:spTree>
    <p:extLst>
      <p:ext uri="{BB962C8B-B14F-4D97-AF65-F5344CB8AC3E}">
        <p14:creationId xmlns:p14="http://schemas.microsoft.com/office/powerpoint/2010/main" val="8164317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35</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2514600"/>
            <a:ext cx="8804602" cy="2286000"/>
          </a:xfrm>
          <a:prstGeom prst="wedgeRoundRectCallout">
            <a:avLst>
              <a:gd name="adj1" fmla="val -19739"/>
              <a:gd name="adj2" fmla="val -5644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Sau hai bước này, client và server đã thương lượng xong các thuật toán mã, nén dữ liệu, thuật toán băm.</a:t>
            </a:r>
          </a:p>
        </p:txBody>
      </p:sp>
      <p:sp>
        <p:nvSpPr>
          <p:cNvPr id="4" name="Rounded Rectangle 3"/>
          <p:cNvSpPr/>
          <p:nvPr/>
        </p:nvSpPr>
        <p:spPr>
          <a:xfrm>
            <a:off x="1295400" y="752475"/>
            <a:ext cx="6858000" cy="15335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015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1000"/>
                                        <p:tgtEl>
                                          <p:spTgt spid="4"/>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36</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399" y="3124200"/>
            <a:ext cx="8207829" cy="3505200"/>
          </a:xfrm>
          <a:prstGeom prst="wedgeRoundRectCallout">
            <a:avLst>
              <a:gd name="adj1" fmla="val -2495"/>
              <a:gd name="adj2" fmla="val -6156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 </a:t>
            </a:r>
            <a:r>
              <a:rPr lang="vi-VN" sz="2800" b="1" smtClean="0"/>
              <a:t>Server</a:t>
            </a:r>
            <a:r>
              <a:rPr lang="vi-VN" sz="2800" smtClean="0"/>
              <a:t> gửi (các) chứng </a:t>
            </a:r>
            <a:r>
              <a:rPr lang="vi-VN" sz="2800"/>
              <a:t>thư </a:t>
            </a:r>
            <a:r>
              <a:rPr lang="vi-VN" sz="2800" smtClean="0"/>
              <a:t>số (SSL </a:t>
            </a:r>
            <a:r>
              <a:rPr lang="vi-VN" sz="2800"/>
              <a:t>certificate) của nó cho </a:t>
            </a:r>
            <a:r>
              <a:rPr lang="vi-VN" sz="2800" smtClean="0"/>
              <a:t>client</a:t>
            </a:r>
          </a:p>
          <a:p>
            <a:r>
              <a:rPr lang="vi-VN" sz="2800" smtClean="0"/>
              <a:t>+ </a:t>
            </a:r>
            <a:r>
              <a:rPr lang="vi-VN" sz="2800" b="1" smtClean="0"/>
              <a:t>Client</a:t>
            </a:r>
            <a:r>
              <a:rPr lang="vi-VN" sz="2800" smtClean="0"/>
              <a:t> kiểm tra tính hợp lệ và chấp nhận khóa công khai của Server</a:t>
            </a:r>
            <a:endParaRPr lang="vi-VN" sz="2800"/>
          </a:p>
        </p:txBody>
      </p:sp>
    </p:spTree>
    <p:extLst>
      <p:ext uri="{BB962C8B-B14F-4D97-AF65-F5344CB8AC3E}">
        <p14:creationId xmlns:p14="http://schemas.microsoft.com/office/powerpoint/2010/main" val="2760652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37</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3657600"/>
            <a:ext cx="8193042" cy="2971800"/>
          </a:xfrm>
          <a:prstGeom prst="wedgeRoundRectCallout">
            <a:avLst>
              <a:gd name="adj1" fmla="val -2495"/>
              <a:gd name="adj2" fmla="val -6156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buFont typeface="Arial" panose="020B0604020202020204" pitchFamily="34" charset="0"/>
              <a:buChar char="•"/>
            </a:pPr>
            <a:r>
              <a:rPr lang="vi-VN" sz="2800" smtClean="0"/>
              <a:t>Cho </a:t>
            </a:r>
            <a:r>
              <a:rPr lang="vi-VN" sz="2800"/>
              <a:t>biết server đã gửi hết tất cả các thông tin mà nó có cho client</a:t>
            </a:r>
            <a:r>
              <a:rPr lang="vi-VN" sz="2800" smtClean="0"/>
              <a:t>.</a:t>
            </a:r>
          </a:p>
          <a:p>
            <a:pPr marL="457200" indent="-457200">
              <a:buFont typeface="Arial" panose="020B0604020202020204" pitchFamily="34" charset="0"/>
              <a:buChar char="•"/>
            </a:pPr>
            <a:r>
              <a:rPr lang="vi-VN" sz="2800" smtClean="0"/>
              <a:t>Sau khi gửi thông điệp này, Server sẽ chờ đợi phản hồi từ phía Client</a:t>
            </a:r>
            <a:endParaRPr lang="vi-VN" sz="2800"/>
          </a:p>
        </p:txBody>
      </p:sp>
    </p:spTree>
    <p:extLst>
      <p:ext uri="{BB962C8B-B14F-4D97-AF65-F5344CB8AC3E}">
        <p14:creationId xmlns:p14="http://schemas.microsoft.com/office/powerpoint/2010/main" val="1643556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38</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653198"/>
          </a:xfrm>
          <a:prstGeom prst="wedgeRoundRectCallout">
            <a:avLst>
              <a:gd name="adj1" fmla="val -19698"/>
              <a:gd name="adj2" fmla="val 5735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a:t>Client:</a:t>
            </a:r>
          </a:p>
          <a:p>
            <a:pPr marL="457200" indent="-457200">
              <a:buFont typeface="Arial" panose="020B0604020202020204" pitchFamily="34" charset="0"/>
              <a:buChar char="•"/>
            </a:pPr>
            <a:r>
              <a:rPr lang="vi-VN" sz="2800" smtClean="0"/>
              <a:t>Sinh </a:t>
            </a:r>
            <a:r>
              <a:rPr lang="vi-VN" sz="2800"/>
              <a:t>một </a:t>
            </a:r>
            <a:r>
              <a:rPr lang="vi-VN" sz="2800" smtClean="0"/>
              <a:t>Pre_Master_Secret (48 bytes)</a:t>
            </a:r>
            <a:endParaRPr lang="vi-VN" sz="2800"/>
          </a:p>
          <a:p>
            <a:pPr marL="457200" indent="-457200">
              <a:buFont typeface="Arial" panose="020B0604020202020204" pitchFamily="34" charset="0"/>
              <a:buChar char="•"/>
            </a:pPr>
            <a:r>
              <a:rPr lang="vi-VN" sz="2800" smtClean="0"/>
              <a:t>Mã </a:t>
            </a:r>
            <a:r>
              <a:rPr lang="vi-VN" sz="2800"/>
              <a:t>hóa nó bằng public key </a:t>
            </a:r>
            <a:r>
              <a:rPr lang="vi-VN" sz="2800" smtClean="0"/>
              <a:t>của </a:t>
            </a:r>
            <a:r>
              <a:rPr lang="vi-VN" sz="2800"/>
              <a:t>server </a:t>
            </a:r>
            <a:r>
              <a:rPr lang="vi-VN" sz="2800" smtClean="0">
                <a:sym typeface="Wingdings" panose="05000000000000000000" pitchFamily="2" charset="2"/>
              </a:rPr>
              <a:t> Về sau, nếu Server giải mã được thì Server coi như được xác thực</a:t>
            </a:r>
            <a:endParaRPr lang="vi-VN" sz="2800"/>
          </a:p>
          <a:p>
            <a:pPr marL="457200" indent="-457200">
              <a:buFont typeface="Arial" panose="020B0604020202020204" pitchFamily="34" charset="0"/>
              <a:buChar char="•"/>
            </a:pPr>
            <a:r>
              <a:rPr lang="vi-VN" sz="2800" smtClean="0"/>
              <a:t>Thuật </a:t>
            </a:r>
            <a:r>
              <a:rPr lang="vi-VN" sz="2800"/>
              <a:t>toán mã hóa đã thương lượng (VD: RSA)</a:t>
            </a:r>
          </a:p>
        </p:txBody>
      </p:sp>
      <p:sp>
        <p:nvSpPr>
          <p:cNvPr id="7" name="Rounded Rectangular Callout 6"/>
          <p:cNvSpPr/>
          <p:nvPr/>
        </p:nvSpPr>
        <p:spPr>
          <a:xfrm>
            <a:off x="152400" y="4495800"/>
            <a:ext cx="8380040" cy="2324788"/>
          </a:xfrm>
          <a:prstGeom prst="wedgeRoundRectCallout">
            <a:avLst>
              <a:gd name="adj1" fmla="val 9121"/>
              <a:gd name="adj2" fmla="val -7120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Server:</a:t>
            </a:r>
          </a:p>
          <a:p>
            <a:pPr marL="457200" indent="-457200">
              <a:buFont typeface="Arial" panose="020B0604020202020204" pitchFamily="34" charset="0"/>
              <a:buChar char="•"/>
            </a:pPr>
            <a:r>
              <a:rPr lang="vi-VN" sz="2800" smtClean="0"/>
              <a:t>Giải </a:t>
            </a:r>
            <a:r>
              <a:rPr lang="vi-VN" sz="2800"/>
              <a:t>mã bằng private key của mình. </a:t>
            </a:r>
          </a:p>
          <a:p>
            <a:pPr marL="457200" indent="-457200">
              <a:buFont typeface="Arial" panose="020B0604020202020204" pitchFamily="34" charset="0"/>
              <a:buChar char="•"/>
            </a:pPr>
            <a:r>
              <a:rPr lang="vi-VN" sz="2800" smtClean="0"/>
              <a:t>Bây </a:t>
            </a:r>
            <a:r>
              <a:rPr lang="vi-VN" sz="2800"/>
              <a:t>giờ cả client và server </a:t>
            </a:r>
            <a:r>
              <a:rPr lang="vi-VN" sz="2800" smtClean="0"/>
              <a:t>đã có: PMK, Rc, Rs </a:t>
            </a:r>
            <a:endParaRPr lang="vi-VN" sz="2800"/>
          </a:p>
          <a:p>
            <a:pPr marL="457200" indent="-457200">
              <a:buFont typeface="Arial" panose="020B0604020202020204" pitchFamily="34" charset="0"/>
              <a:buChar char="•"/>
            </a:pPr>
            <a:r>
              <a:rPr lang="vi-VN" sz="2800" smtClean="0"/>
              <a:t>(PMK, Rc, Rs) </a:t>
            </a:r>
            <a:r>
              <a:rPr lang="vi-VN" sz="2800" smtClean="0">
                <a:sym typeface="Wingdings" panose="05000000000000000000" pitchFamily="2" charset="2"/>
              </a:rPr>
              <a:t> Master Key  Session Keys</a:t>
            </a:r>
            <a:endParaRPr lang="vi-VN" sz="2800"/>
          </a:p>
        </p:txBody>
      </p:sp>
    </p:spTree>
    <p:extLst>
      <p:ext uri="{BB962C8B-B14F-4D97-AF65-F5344CB8AC3E}">
        <p14:creationId xmlns:p14="http://schemas.microsoft.com/office/powerpoint/2010/main" val="113820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39</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195998"/>
          </a:xfrm>
          <a:prstGeom prst="wedgeRoundRectCallout">
            <a:avLst>
              <a:gd name="adj1" fmla="val -15597"/>
              <a:gd name="adj2" fmla="val 11515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smtClean="0"/>
              <a:t>Thông </a:t>
            </a:r>
            <a:r>
              <a:rPr lang="vi-VN" sz="2800"/>
              <a:t>báo: từ lúc này tất cả các gói tin trao đổi giữa client và server đều sẽ được </a:t>
            </a:r>
            <a:r>
              <a:rPr lang="vi-VN" sz="2800" b="1"/>
              <a:t>mã hóa</a:t>
            </a:r>
            <a:r>
              <a:rPr lang="vi-VN" sz="2800"/>
              <a:t> bằng các </a:t>
            </a:r>
            <a:r>
              <a:rPr lang="vi-VN" sz="2800" b="1"/>
              <a:t>thuật toán</a:t>
            </a:r>
            <a:r>
              <a:rPr lang="vi-VN" sz="2800"/>
              <a:t> và </a:t>
            </a:r>
            <a:r>
              <a:rPr lang="vi-VN" sz="2800" b="1"/>
              <a:t>session key</a:t>
            </a:r>
            <a:r>
              <a:rPr lang="vi-VN" sz="2800"/>
              <a:t> đã thương </a:t>
            </a:r>
            <a:r>
              <a:rPr lang="vi-VN" sz="2800" smtClean="0"/>
              <a:t>lượng</a:t>
            </a:r>
            <a:endParaRPr lang="vi-VN" sz="2800"/>
          </a:p>
        </p:txBody>
      </p:sp>
    </p:spTree>
    <p:extLst>
      <p:ext uri="{BB962C8B-B14F-4D97-AF65-F5344CB8AC3E}">
        <p14:creationId xmlns:p14="http://schemas.microsoft.com/office/powerpoint/2010/main" val="3686398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en-US" smtClean="0"/>
              <a:t>Hiểu được cơ chế bảo vệ tầng ứng dụng bằng các giao thức an toàn ở tầng thấp hơn</a:t>
            </a:r>
            <a:endParaRPr lang="vi-VN"/>
          </a:p>
          <a:p>
            <a:pPr lvl="1">
              <a:buFont typeface="Wingdings" panose="05000000000000000000" pitchFamily="2" charset="2"/>
              <a:buChar char="§"/>
            </a:pPr>
            <a:r>
              <a:rPr lang="vi-VN" smtClean="0"/>
              <a:t>Nắm bắt được </a:t>
            </a:r>
            <a:r>
              <a:rPr lang="en-US" smtClean="0"/>
              <a:t>cơ chế hoạt động của một số bộ giao thức an toàn ở tầng giao vận</a:t>
            </a:r>
            <a:endParaRPr lang="vi-VN" smtClean="0"/>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hoạt động của giao thức qua việc chặn thu lưu lượng mạng</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2568005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40</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195998"/>
          </a:xfrm>
          <a:prstGeom prst="wedgeRoundRectCallout">
            <a:avLst>
              <a:gd name="adj1" fmla="val -10416"/>
              <a:gd name="adj2" fmla="val 14575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a:t>Client:</a:t>
            </a:r>
          </a:p>
          <a:p>
            <a:r>
              <a:rPr lang="vi-VN" sz="2800" smtClean="0"/>
              <a:t>Gói </a:t>
            </a:r>
            <a:r>
              <a:rPr lang="vi-VN" sz="2800"/>
              <a:t>Finished (được mã hóa) để kết thúc quá trình thiết lập SSL tunnel.</a:t>
            </a:r>
          </a:p>
        </p:txBody>
      </p:sp>
    </p:spTree>
    <p:extLst>
      <p:ext uri="{BB962C8B-B14F-4D97-AF65-F5344CB8AC3E}">
        <p14:creationId xmlns:p14="http://schemas.microsoft.com/office/powerpoint/2010/main" val="263093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41</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195998"/>
          </a:xfrm>
          <a:prstGeom prst="wedgeRoundRectCallout">
            <a:avLst>
              <a:gd name="adj1" fmla="val 15704"/>
              <a:gd name="adj2" fmla="val 15679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Server:</a:t>
            </a:r>
          </a:p>
          <a:p>
            <a:r>
              <a:rPr lang="vi-VN" sz="2800"/>
              <a:t>+ Gửi hai gói tin tương tự Client để thông báo: từ nay các gói tin sẽ được mã hóa</a:t>
            </a:r>
          </a:p>
          <a:p>
            <a:r>
              <a:rPr lang="vi-VN" sz="2800"/>
              <a:t>+ Kết thúc quá trình thiết lập SSL tunnel.</a:t>
            </a:r>
          </a:p>
        </p:txBody>
      </p:sp>
      <p:sp>
        <p:nvSpPr>
          <p:cNvPr id="7" name="Rounded Rectangle 6"/>
          <p:cNvSpPr/>
          <p:nvPr/>
        </p:nvSpPr>
        <p:spPr>
          <a:xfrm>
            <a:off x="3810000" y="5321275"/>
            <a:ext cx="4535442" cy="15335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715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1000"/>
                                        <p:tgtEl>
                                          <p:spTgt spid="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Server có thể yêu cầu xác thực </a:t>
            </a:r>
            <a:r>
              <a:rPr lang="en-US" smtClean="0"/>
              <a:t>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2702085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Trường hợp Server xác thực 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43</a:t>
            </a:fld>
            <a:endParaRPr lang="ru-RU" dirty="0"/>
          </a:p>
        </p:txBody>
      </p:sp>
      <p:pic>
        <p:nvPicPr>
          <p:cNvPr id="6" name="Picture 5"/>
          <p:cNvPicPr>
            <a:picLocks noChangeAspect="1"/>
          </p:cNvPicPr>
          <p:nvPr/>
        </p:nvPicPr>
        <p:blipFill>
          <a:blip r:embed="rId2"/>
          <a:stretch>
            <a:fillRect/>
          </a:stretch>
        </p:blipFill>
        <p:spPr>
          <a:xfrm>
            <a:off x="457200" y="780114"/>
            <a:ext cx="7969204" cy="6074685"/>
          </a:xfrm>
          <a:prstGeom prst="rect">
            <a:avLst/>
          </a:prstGeom>
        </p:spPr>
      </p:pic>
      <p:sp>
        <p:nvSpPr>
          <p:cNvPr id="7" name="Rounded Rectangular Callout 6"/>
          <p:cNvSpPr/>
          <p:nvPr/>
        </p:nvSpPr>
        <p:spPr>
          <a:xfrm>
            <a:off x="249594" y="4379605"/>
            <a:ext cx="8644812" cy="2195998"/>
          </a:xfrm>
          <a:prstGeom prst="wedgeRoundRectCallout">
            <a:avLst>
              <a:gd name="adj1" fmla="val -54"/>
              <a:gd name="adj2" fmla="val -1287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Server:</a:t>
            </a:r>
          </a:p>
          <a:p>
            <a:r>
              <a:rPr lang="vi-VN" sz="2800"/>
              <a:t>+ Trước khi gửi gói tin </a:t>
            </a:r>
            <a:r>
              <a:rPr lang="vi-VN" sz="2800" smtClean="0"/>
              <a:t>ServerHelloDone, Server yêu cầu Client gửi Certificate</a:t>
            </a:r>
            <a:r>
              <a:rPr lang="vi-VN" sz="2800"/>
              <a:t> </a:t>
            </a:r>
          </a:p>
        </p:txBody>
      </p:sp>
    </p:spTree>
    <p:extLst>
      <p:ext uri="{BB962C8B-B14F-4D97-AF65-F5344CB8AC3E}">
        <p14:creationId xmlns:p14="http://schemas.microsoft.com/office/powerpoint/2010/main" val="35350858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Trường hợp Server xác thực 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44</a:t>
            </a:fld>
            <a:endParaRPr lang="ru-RU" dirty="0"/>
          </a:p>
        </p:txBody>
      </p:sp>
      <p:pic>
        <p:nvPicPr>
          <p:cNvPr id="6" name="Picture 5"/>
          <p:cNvPicPr>
            <a:picLocks noChangeAspect="1"/>
          </p:cNvPicPr>
          <p:nvPr/>
        </p:nvPicPr>
        <p:blipFill>
          <a:blip r:embed="rId2"/>
          <a:stretch>
            <a:fillRect/>
          </a:stretch>
        </p:blipFill>
        <p:spPr>
          <a:xfrm>
            <a:off x="457200" y="780114"/>
            <a:ext cx="7969204" cy="6074685"/>
          </a:xfrm>
          <a:prstGeom prst="rect">
            <a:avLst/>
          </a:prstGeom>
        </p:spPr>
      </p:pic>
      <p:sp>
        <p:nvSpPr>
          <p:cNvPr id="7" name="Rounded Rectangular Callout 6"/>
          <p:cNvSpPr/>
          <p:nvPr/>
        </p:nvSpPr>
        <p:spPr>
          <a:xfrm>
            <a:off x="249594" y="4379605"/>
            <a:ext cx="8644812" cy="2195998"/>
          </a:xfrm>
          <a:prstGeom prst="wedgeRoundRectCallout">
            <a:avLst>
              <a:gd name="adj1" fmla="val 6854"/>
              <a:gd name="adj2" fmla="val -83692"/>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smtClean="0"/>
              <a:t>Client gửi chứng thư số của mình cho Server</a:t>
            </a:r>
            <a:endParaRPr lang="vi-VN" sz="2800"/>
          </a:p>
        </p:txBody>
      </p:sp>
    </p:spTree>
    <p:extLst>
      <p:ext uri="{BB962C8B-B14F-4D97-AF65-F5344CB8AC3E}">
        <p14:creationId xmlns:p14="http://schemas.microsoft.com/office/powerpoint/2010/main" val="1759011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Trường hợp Server xác thực 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45</a:t>
            </a:fld>
            <a:endParaRPr lang="ru-RU" dirty="0"/>
          </a:p>
        </p:txBody>
      </p:sp>
      <p:pic>
        <p:nvPicPr>
          <p:cNvPr id="6" name="Picture 5"/>
          <p:cNvPicPr>
            <a:picLocks noChangeAspect="1"/>
          </p:cNvPicPr>
          <p:nvPr/>
        </p:nvPicPr>
        <p:blipFill>
          <a:blip r:embed="rId2"/>
          <a:stretch>
            <a:fillRect/>
          </a:stretch>
        </p:blipFill>
        <p:spPr>
          <a:xfrm>
            <a:off x="457200" y="780114"/>
            <a:ext cx="7969204" cy="6074685"/>
          </a:xfrm>
          <a:prstGeom prst="rect">
            <a:avLst/>
          </a:prstGeom>
        </p:spPr>
      </p:pic>
      <p:sp>
        <p:nvSpPr>
          <p:cNvPr id="7" name="Rounded Rectangular Callout 6"/>
          <p:cNvSpPr/>
          <p:nvPr/>
        </p:nvSpPr>
        <p:spPr>
          <a:xfrm>
            <a:off x="173394" y="4953001"/>
            <a:ext cx="8894406" cy="1864476"/>
          </a:xfrm>
          <a:prstGeom prst="wedgeRoundRectCallout">
            <a:avLst>
              <a:gd name="adj1" fmla="val -9450"/>
              <a:gd name="adj2" fmla="val -6336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smtClean="0"/>
              <a:t>Client CertificateVerify:</a:t>
            </a:r>
            <a:endParaRPr lang="vi-VN" sz="2800"/>
          </a:p>
          <a:p>
            <a:r>
              <a:rPr lang="vi-VN" sz="2800"/>
              <a:t>+ </a:t>
            </a:r>
            <a:r>
              <a:rPr lang="vi-VN" sz="2800" smtClean="0"/>
              <a:t>H = Hash(tất cả các message đã trao đổi trước đó)</a:t>
            </a:r>
            <a:endParaRPr lang="vi-VN" sz="2800"/>
          </a:p>
          <a:p>
            <a:r>
              <a:rPr lang="vi-VN" sz="2800" smtClean="0"/>
              <a:t>+ Vc = Ký lên H</a:t>
            </a:r>
            <a:endParaRPr lang="vi-VN" sz="2800"/>
          </a:p>
        </p:txBody>
      </p:sp>
      <p:sp>
        <p:nvSpPr>
          <p:cNvPr id="8" name="Rounded Rectangular Callout 7"/>
          <p:cNvSpPr/>
          <p:nvPr/>
        </p:nvSpPr>
        <p:spPr>
          <a:xfrm>
            <a:off x="118188" y="775802"/>
            <a:ext cx="8949612" cy="2195998"/>
          </a:xfrm>
          <a:prstGeom prst="wedgeRoundRectCallout">
            <a:avLst>
              <a:gd name="adj1" fmla="val 7069"/>
              <a:gd name="adj2" fmla="val 12280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Server </a:t>
            </a:r>
            <a:r>
              <a:rPr lang="vi-VN" sz="2800"/>
              <a:t>CertificateVerify:</a:t>
            </a:r>
          </a:p>
          <a:p>
            <a:r>
              <a:rPr lang="vi-VN" sz="2800"/>
              <a:t>+ H = Hash(tất cả các message đã trao đổi trước đó)</a:t>
            </a:r>
          </a:p>
          <a:p>
            <a:r>
              <a:rPr lang="vi-VN" sz="2800"/>
              <a:t>+ </a:t>
            </a:r>
            <a:r>
              <a:rPr lang="vi-VN" sz="2800" smtClean="0"/>
              <a:t>Vs </a:t>
            </a:r>
            <a:r>
              <a:rPr lang="vi-VN" sz="2800"/>
              <a:t>= </a:t>
            </a:r>
            <a:r>
              <a:rPr lang="vi-VN" sz="2800" smtClean="0"/>
              <a:t>Kiểm tra chữ ký của Client lên H</a:t>
            </a:r>
            <a:endParaRPr lang="vi-VN" sz="2800"/>
          </a:p>
        </p:txBody>
      </p:sp>
    </p:spTree>
    <p:extLst>
      <p:ext uri="{BB962C8B-B14F-4D97-AF65-F5344CB8AC3E}">
        <p14:creationId xmlns:p14="http://schemas.microsoft.com/office/powerpoint/2010/main" val="222322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19822456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84848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5" name="Rounded Rectangle 4"/>
          <p:cNvSpPr/>
          <p:nvPr/>
        </p:nvSpPr>
        <p:spPr>
          <a:xfrm>
            <a:off x="152400" y="3669487"/>
            <a:ext cx="8839200" cy="31853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spcBef>
                <a:spcPts val="600"/>
              </a:spcBef>
              <a:spcAft>
                <a:spcPts val="600"/>
              </a:spcAft>
              <a:buFont typeface="Arial" panose="020B0604020202020204" pitchFamily="34" charset="0"/>
              <a:buChar char="•"/>
            </a:pPr>
            <a:r>
              <a:rPr lang="vi-VN" sz="2800" dirty="0" smtClean="0"/>
              <a:t>Chức năng chủ yếu của SSH là </a:t>
            </a:r>
            <a:r>
              <a:rPr lang="vi-VN" sz="2800" smtClean="0"/>
              <a:t>remote login</a:t>
            </a:r>
          </a:p>
          <a:p>
            <a:pPr marL="457200" indent="-457200">
              <a:spcBef>
                <a:spcPts val="600"/>
              </a:spcBef>
              <a:spcAft>
                <a:spcPts val="600"/>
              </a:spcAft>
              <a:buFont typeface="Arial" panose="020B0604020202020204" pitchFamily="34" charset="0"/>
              <a:buChar char="•"/>
            </a:pPr>
            <a:r>
              <a:rPr lang="vi-VN" sz="2800" smtClean="0"/>
              <a:t>Ngoài ra còn có chức năng khác: truyền file an toàn với SCP, SFTP</a:t>
            </a:r>
            <a:endParaRPr lang="vi-VN" sz="2800" dirty="0" smtClean="0"/>
          </a:p>
          <a:p>
            <a:pPr marL="457200" indent="-457200">
              <a:spcBef>
                <a:spcPts val="600"/>
              </a:spcBef>
              <a:spcAft>
                <a:spcPts val="600"/>
              </a:spcAft>
              <a:buFont typeface="Arial" panose="020B0604020202020204" pitchFamily="34" charset="0"/>
              <a:buChar char="•"/>
            </a:pPr>
            <a:r>
              <a:rPr lang="vi-VN" sz="2800" smtClean="0"/>
              <a:t>Nó </a:t>
            </a:r>
            <a:r>
              <a:rPr lang="vi-VN" sz="2800" dirty="0" smtClean="0"/>
              <a:t>có thể được sử dụng để bảo vệ bất kỳ ứng dụng </a:t>
            </a:r>
            <a:r>
              <a:rPr lang="vi-VN" sz="2800" smtClean="0"/>
              <a:t>mạng nào nhờ cơ chế port forwarding (tunneling)</a:t>
            </a:r>
            <a:endParaRPr lang="vi-VN" sz="2800" dirty="0"/>
          </a:p>
        </p:txBody>
      </p:sp>
    </p:spTree>
    <p:extLst>
      <p:ext uri="{BB962C8B-B14F-4D97-AF65-F5344CB8AC3E}">
        <p14:creationId xmlns:p14="http://schemas.microsoft.com/office/powerpoint/2010/main" val="733778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84680164"/>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26543913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09203595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49</a:t>
            </a:fld>
            <a:endParaRPr lang="ru-RU" dirty="0"/>
          </a:p>
        </p:txBody>
      </p:sp>
    </p:spTree>
    <p:extLst>
      <p:ext uri="{BB962C8B-B14F-4D97-AF65-F5344CB8AC3E}">
        <p14:creationId xmlns:p14="http://schemas.microsoft.com/office/powerpoint/2010/main" val="1841962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pPr marL="468313" indent="-468313">
              <a:buFont typeface="+mj-lt"/>
              <a:buAutoNum type="arabicPeriod"/>
            </a:pPr>
            <a:r>
              <a:rPr lang="vi-VN" smtClean="0"/>
              <a:t>Giáo trình "Giao thức an toàn mạng máy tính"// Chương </a:t>
            </a:r>
            <a:r>
              <a:rPr lang="en-US" smtClean="0"/>
              <a:t>4</a:t>
            </a:r>
            <a:r>
              <a:rPr lang="vi-VN" smtClean="0"/>
              <a:t> "</a:t>
            </a:r>
            <a:r>
              <a:rPr lang="vi-VN" b="1" smtClean="0"/>
              <a:t>Các giao thức </a:t>
            </a:r>
            <a:r>
              <a:rPr lang="en-US" b="1" smtClean="0"/>
              <a:t>bảo mật dịch vụ</a:t>
            </a:r>
            <a:r>
              <a:rPr lang="vi-VN" smtClean="0"/>
              <a:t>"</a:t>
            </a:r>
            <a:endParaRPr lang="en-US" smtClean="0"/>
          </a:p>
          <a:p>
            <a:pPr marL="468313" indent="-468313">
              <a:buFont typeface="+mj-lt"/>
              <a:buAutoNum type="arabicPeriod"/>
            </a:pPr>
            <a:r>
              <a:rPr lang="en-US"/>
              <a:t>André Perez, "Network Security"//Chapter 6.2 "</a:t>
            </a:r>
            <a:r>
              <a:rPr lang="en-US" b="1"/>
              <a:t>SSH Protocol</a:t>
            </a:r>
            <a:r>
              <a:rPr lang="en-US"/>
              <a:t>", Wiley, 2014</a:t>
            </a:r>
            <a:endParaRPr lang="vi-VN"/>
          </a:p>
          <a:p>
            <a:pPr marL="468313" indent="-468313">
              <a:buFont typeface="+mj-lt"/>
              <a:buAutoNum type="arabicPeriod"/>
            </a:pPr>
            <a:r>
              <a:rPr lang="vi-VN" smtClean="0"/>
              <a:t>Tech School, "</a:t>
            </a:r>
            <a:r>
              <a:rPr lang="en-US" b="1" smtClean="0"/>
              <a:t>A </a:t>
            </a:r>
            <a:r>
              <a:rPr lang="en-US" b="1"/>
              <a:t>complete overview of SSL/TLS and its cryptographic </a:t>
            </a:r>
            <a:r>
              <a:rPr lang="en-US" b="1" smtClean="0"/>
              <a:t>system</a:t>
            </a:r>
            <a:r>
              <a:rPr lang="vi-VN"/>
              <a:t>",</a:t>
            </a:r>
            <a:br>
              <a:rPr lang="vi-VN"/>
            </a:br>
            <a:r>
              <a:rPr lang="vi-VN" sz="1800"/>
              <a:t>https://dev.to/techschoolguru/a-complete-overview-of-ssl-tls-and-its-cryptographic-system-36pd</a:t>
            </a:r>
          </a:p>
          <a:p>
            <a:pPr marL="468313" indent="-468313">
              <a:buFont typeface="+mj-lt"/>
              <a:buAutoNum type="arabicPeriod"/>
            </a:pPr>
            <a:r>
              <a:rPr lang="en-US" smtClean="0"/>
              <a:t>Ghanshyam </a:t>
            </a:r>
            <a:r>
              <a:rPr lang="en-US"/>
              <a:t>Patel, "</a:t>
            </a:r>
            <a:r>
              <a:rPr lang="vi-VN" b="1" smtClean="0"/>
              <a:t>SSL and TLS</a:t>
            </a:r>
            <a:r>
              <a:rPr lang="en-US" smtClean="0"/>
              <a:t>", </a:t>
            </a:r>
            <a:r>
              <a:rPr lang="vi-VN" smtClean="0"/>
              <a:t/>
            </a:r>
            <a:br>
              <a:rPr lang="vi-VN" smtClean="0"/>
            </a:br>
            <a:r>
              <a:rPr lang="en-US" sz="1900"/>
              <a:t>https://www.slideshare.net/ghanshyam2255/security-at-the-transport-layer-ssl-and-tls</a:t>
            </a:r>
            <a:endParaRPr lang="en-US" smtClean="0"/>
          </a:p>
          <a:p>
            <a:pPr marL="468313" indent="-468313">
              <a:buFont typeface="+mj-lt"/>
              <a:buAutoNum type="arabicPeriod"/>
            </a:pPr>
            <a:r>
              <a:rPr lang="vi-VN" smtClean="0"/>
              <a:t>wolfSSL, "</a:t>
            </a:r>
            <a:r>
              <a:rPr lang="en-US" b="1"/>
              <a:t>Differences between SSL and TLS Protocol Versions</a:t>
            </a:r>
            <a:r>
              <a:rPr lang="vi-VN" smtClean="0"/>
              <a:t>",</a:t>
            </a:r>
            <a:r>
              <a:rPr lang="vi-VN"/>
              <a:t/>
            </a:r>
            <a:br>
              <a:rPr lang="vi-VN"/>
            </a:br>
            <a:r>
              <a:rPr lang="vi-VN" sz="1300"/>
              <a:t>https://www.wolfssl.com/differences-between-ssl-and-tls-protocol-versions/</a:t>
            </a:r>
            <a:endParaRPr lang="vi-VN" sz="1300" smtClean="0"/>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5930512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SSH-TRANS: SSH Packet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50</a:t>
            </a:fld>
            <a:endParaRPr lang="ru-RU" dirty="0"/>
          </a:p>
        </p:txBody>
      </p:sp>
      <p:pic>
        <p:nvPicPr>
          <p:cNvPr id="7" name="Picture 6"/>
          <p:cNvPicPr>
            <a:picLocks noChangeAspect="1"/>
          </p:cNvPicPr>
          <p:nvPr/>
        </p:nvPicPr>
        <p:blipFill>
          <a:blip r:embed="rId3"/>
          <a:stretch>
            <a:fillRect/>
          </a:stretch>
        </p:blipFill>
        <p:spPr>
          <a:xfrm>
            <a:off x="0" y="762000"/>
            <a:ext cx="9144000" cy="4917283"/>
          </a:xfrm>
          <a:prstGeom prst="rect">
            <a:avLst/>
          </a:prstGeom>
        </p:spPr>
      </p:pic>
      <p:sp>
        <p:nvSpPr>
          <p:cNvPr id="8" name="TextBox 7"/>
          <p:cNvSpPr txBox="1"/>
          <p:nvPr/>
        </p:nvSpPr>
        <p:spPr>
          <a:xfrm>
            <a:off x="0" y="5900693"/>
            <a:ext cx="4617720" cy="954107"/>
          </a:xfrm>
          <a:prstGeom prst="rect">
            <a:avLst/>
          </a:prstGeom>
          <a:noFill/>
        </p:spPr>
        <p:txBody>
          <a:bodyPr wrap="square" rtlCol="0">
            <a:spAutoFit/>
          </a:bodyPr>
          <a:lstStyle/>
          <a:p>
            <a:r>
              <a:rPr lang="vi-VN" sz="2800" smtClean="0"/>
              <a:t>pktl = Packet Length</a:t>
            </a:r>
          </a:p>
          <a:p>
            <a:r>
              <a:rPr lang="vi-VN" sz="2800" smtClean="0"/>
              <a:t>pdl = Padding Length</a:t>
            </a:r>
            <a:endParaRPr lang="en-US" sz="2800"/>
          </a:p>
        </p:txBody>
      </p:sp>
    </p:spTree>
    <p:extLst>
      <p:ext uri="{BB962C8B-B14F-4D97-AF65-F5344CB8AC3E}">
        <p14:creationId xmlns:p14="http://schemas.microsoft.com/office/powerpoint/2010/main" val="261572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51</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Tree>
    <p:extLst>
      <p:ext uri="{BB962C8B-B14F-4D97-AF65-F5344CB8AC3E}">
        <p14:creationId xmlns:p14="http://schemas.microsoft.com/office/powerpoint/2010/main" val="3698977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52</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
        <p:nvSpPr>
          <p:cNvPr id="5" name="Rounded Rectangular Callout 4"/>
          <p:cNvSpPr/>
          <p:nvPr/>
        </p:nvSpPr>
        <p:spPr>
          <a:xfrm>
            <a:off x="152400" y="3669487"/>
            <a:ext cx="8839200" cy="3185313"/>
          </a:xfrm>
          <a:prstGeom prst="wedgeRoundRectCallout">
            <a:avLst>
              <a:gd name="adj1" fmla="val -11872"/>
              <a:gd name="adj2" fmla="val -105212"/>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Client mở kết nối TCP tới Server</a:t>
            </a:r>
          </a:p>
          <a:p>
            <a:pPr marL="514350" indent="-514350">
              <a:spcBef>
                <a:spcPts val="600"/>
              </a:spcBef>
              <a:spcAft>
                <a:spcPts val="600"/>
              </a:spcAft>
              <a:buFont typeface="Wingdings" panose="05000000000000000000" pitchFamily="2" charset="2"/>
              <a:buChar char="§"/>
            </a:pPr>
            <a:r>
              <a:rPr lang="vi-VN" sz="3200" smtClean="0"/>
              <a:t>Không phải là một phần của SSH-TRANS</a:t>
            </a:r>
            <a:endParaRPr lang="en-US" sz="3200"/>
          </a:p>
        </p:txBody>
      </p:sp>
    </p:spTree>
    <p:extLst>
      <p:ext uri="{BB962C8B-B14F-4D97-AF65-F5344CB8AC3E}">
        <p14:creationId xmlns:p14="http://schemas.microsoft.com/office/powerpoint/2010/main" val="3352736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53</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
        <p:nvSpPr>
          <p:cNvPr id="7" name="Rounded Rectangular Callout 6"/>
          <p:cNvSpPr/>
          <p:nvPr/>
        </p:nvSpPr>
        <p:spPr>
          <a:xfrm>
            <a:off x="152400" y="3669487"/>
            <a:ext cx="8839200" cy="3185313"/>
          </a:xfrm>
          <a:prstGeom prst="wedgeRoundRectCallout">
            <a:avLst>
              <a:gd name="adj1" fmla="val -14401"/>
              <a:gd name="adj2" fmla="val -68850"/>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457200" indent="-457200">
              <a:spcBef>
                <a:spcPts val="600"/>
              </a:spcBef>
              <a:spcAft>
                <a:spcPts val="600"/>
              </a:spcAft>
              <a:buFont typeface="Wingdings" panose="05000000000000000000" pitchFamily="2" charset="2"/>
              <a:buChar char="§"/>
            </a:pPr>
            <a:r>
              <a:rPr lang="vi-VN" sz="2800" smtClean="0"/>
              <a:t>Chuỗi định danh client, server</a:t>
            </a:r>
          </a:p>
          <a:p>
            <a:pPr marL="457200" indent="-457200">
              <a:spcBef>
                <a:spcPts val="600"/>
              </a:spcBef>
              <a:spcAft>
                <a:spcPts val="600"/>
              </a:spcAft>
              <a:buFont typeface="Wingdings" panose="05000000000000000000" pitchFamily="2" charset="2"/>
              <a:buChar char="§"/>
            </a:pPr>
            <a:r>
              <a:rPr lang="vi-VN" sz="2800" smtClean="0"/>
              <a:t>Ví </a:t>
            </a:r>
            <a:r>
              <a:rPr lang="vi-VN" sz="2800"/>
              <a:t>dụ: SSH-2.0-billsSSH_3.6.3q3&lt;CR&gt;&lt;LF</a:t>
            </a:r>
            <a:r>
              <a:rPr lang="vi-VN" sz="2800" smtClean="0"/>
              <a:t>&gt;</a:t>
            </a:r>
          </a:p>
          <a:p>
            <a:pPr marL="457200" indent="-457200">
              <a:spcBef>
                <a:spcPts val="600"/>
              </a:spcBef>
              <a:spcAft>
                <a:spcPts val="600"/>
              </a:spcAft>
              <a:buFont typeface="Wingdings" panose="05000000000000000000" pitchFamily="2" charset="2"/>
              <a:buChar char="§"/>
            </a:pPr>
            <a:r>
              <a:rPr lang="vi-VN" sz="2800" smtClean="0"/>
              <a:t>Được sử dụng trong xác thực server</a:t>
            </a:r>
            <a:endParaRPr lang="en-US" sz="2800"/>
          </a:p>
        </p:txBody>
      </p:sp>
    </p:spTree>
    <p:extLst>
      <p:ext uri="{BB962C8B-B14F-4D97-AF65-F5344CB8AC3E}">
        <p14:creationId xmlns:p14="http://schemas.microsoft.com/office/powerpoint/2010/main" val="790848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54</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
        <p:nvSpPr>
          <p:cNvPr id="8" name="Rounded Rectangular Callout 7"/>
          <p:cNvSpPr/>
          <p:nvPr/>
        </p:nvSpPr>
        <p:spPr>
          <a:xfrm>
            <a:off x="152400" y="4343400"/>
            <a:ext cx="8839200" cy="2511400"/>
          </a:xfrm>
          <a:prstGeom prst="wedgeRoundRectCallout">
            <a:avLst>
              <a:gd name="adj1" fmla="val -5436"/>
              <a:gd name="adj2" fmla="val -57615"/>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Thỏa thuậ</a:t>
            </a:r>
            <a:r>
              <a:rPr lang="vi-VN" sz="3200"/>
              <a:t>n</a:t>
            </a:r>
            <a:r>
              <a:rPr lang="vi-VN" sz="3200" smtClean="0"/>
              <a:t> bộ thuật toán và tham số: client đề xuất nhiều, server lựa chọn một bộ</a:t>
            </a:r>
          </a:p>
          <a:p>
            <a:pPr marL="514350" indent="-514350">
              <a:spcBef>
                <a:spcPts val="600"/>
              </a:spcBef>
              <a:spcAft>
                <a:spcPts val="600"/>
              </a:spcAft>
              <a:buFont typeface="Wingdings" panose="05000000000000000000" pitchFamily="2" charset="2"/>
              <a:buChar char="§"/>
            </a:pPr>
            <a:r>
              <a:rPr lang="vi-VN" sz="3200" smtClean="0"/>
              <a:t>Bộ thuật toán: trao đổi khóa, mã hóa, xác thực, nén</a:t>
            </a:r>
            <a:endParaRPr lang="en-US" sz="3200"/>
          </a:p>
        </p:txBody>
      </p:sp>
    </p:spTree>
    <p:extLst>
      <p:ext uri="{BB962C8B-B14F-4D97-AF65-F5344CB8AC3E}">
        <p14:creationId xmlns:p14="http://schemas.microsoft.com/office/powerpoint/2010/main" val="207264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55</a:t>
            </a:fld>
            <a:endParaRPr lang="ru-RU" dirty="0"/>
          </a:p>
        </p:txBody>
      </p:sp>
      <p:pic>
        <p:nvPicPr>
          <p:cNvPr id="6" name="Picture 5"/>
          <p:cNvPicPr>
            <a:picLocks noChangeAspect="1"/>
          </p:cNvPicPr>
          <p:nvPr/>
        </p:nvPicPr>
        <p:blipFill>
          <a:blip r:embed="rId3"/>
          <a:stretch>
            <a:fillRect/>
          </a:stretch>
        </p:blipFill>
        <p:spPr>
          <a:xfrm>
            <a:off x="728090" y="863153"/>
            <a:ext cx="7687819" cy="5693063"/>
          </a:xfrm>
          <a:prstGeom prst="rect">
            <a:avLst/>
          </a:prstGeom>
        </p:spPr>
      </p:pic>
      <p:sp>
        <p:nvSpPr>
          <p:cNvPr id="7" name="Rounded Rectangular Callout 6"/>
          <p:cNvSpPr/>
          <p:nvPr/>
        </p:nvSpPr>
        <p:spPr>
          <a:xfrm>
            <a:off x="152400" y="4953000"/>
            <a:ext cx="8839200" cy="1901800"/>
          </a:xfrm>
          <a:prstGeom prst="wedgeRoundRectCallout">
            <a:avLst>
              <a:gd name="adj1" fmla="val -15091"/>
              <a:gd name="adj2" fmla="val -68943"/>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Trao đổi khóa (Diffie-Hellman)</a:t>
            </a:r>
          </a:p>
          <a:p>
            <a:pPr marL="514350" indent="-514350">
              <a:spcBef>
                <a:spcPts val="600"/>
              </a:spcBef>
              <a:spcAft>
                <a:spcPts val="600"/>
              </a:spcAft>
              <a:buFont typeface="Wingdings" panose="05000000000000000000" pitchFamily="2" charset="2"/>
              <a:buChar char="§"/>
            </a:pPr>
            <a:r>
              <a:rPr lang="vi-VN" sz="3200" smtClean="0"/>
              <a:t>Server được xác thực (bằng mật mã khóa công khai) trong quá trình trao đổi khóa</a:t>
            </a:r>
            <a:endParaRPr lang="en-US" sz="3200"/>
          </a:p>
        </p:txBody>
      </p:sp>
    </p:spTree>
    <p:extLst>
      <p:ext uri="{BB962C8B-B14F-4D97-AF65-F5344CB8AC3E}">
        <p14:creationId xmlns:p14="http://schemas.microsoft.com/office/powerpoint/2010/main" val="131068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56</a:t>
            </a:fld>
            <a:endParaRPr lang="ru-RU" dirty="0"/>
          </a:p>
        </p:txBody>
      </p:sp>
      <p:pic>
        <p:nvPicPr>
          <p:cNvPr id="6" name="Picture 5"/>
          <p:cNvPicPr>
            <a:picLocks noChangeAspect="1"/>
          </p:cNvPicPr>
          <p:nvPr/>
        </p:nvPicPr>
        <p:blipFill>
          <a:blip r:embed="rId3"/>
          <a:stretch>
            <a:fillRect/>
          </a:stretch>
        </p:blipFill>
        <p:spPr>
          <a:xfrm>
            <a:off x="728090" y="863153"/>
            <a:ext cx="7687819" cy="5693063"/>
          </a:xfrm>
          <a:prstGeom prst="rect">
            <a:avLst/>
          </a:prstGeom>
        </p:spPr>
      </p:pic>
      <p:sp>
        <p:nvSpPr>
          <p:cNvPr id="8" name="Rounded Rectangular Callout 7"/>
          <p:cNvSpPr/>
          <p:nvPr/>
        </p:nvSpPr>
        <p:spPr>
          <a:xfrm>
            <a:off x="152400" y="1812964"/>
            <a:ext cx="8839200" cy="2454236"/>
          </a:xfrm>
          <a:prstGeom prst="wedgeRoundRectCallout">
            <a:avLst>
              <a:gd name="adj1" fmla="val -14631"/>
              <a:gd name="adj2" fmla="val 96566"/>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Báo hiệu việc kết thúc trao đổi khóa</a:t>
            </a:r>
          </a:p>
          <a:p>
            <a:pPr marL="514350" indent="-514350">
              <a:spcBef>
                <a:spcPts val="600"/>
              </a:spcBef>
              <a:spcAft>
                <a:spcPts val="600"/>
              </a:spcAft>
              <a:buFont typeface="Wingdings" panose="05000000000000000000" pitchFamily="2" charset="2"/>
              <a:buChar char="§"/>
            </a:pPr>
            <a:r>
              <a:rPr lang="vi-VN" sz="3200" smtClean="0"/>
              <a:t>Từ thời điểm này, hai bên đã có khóa chung để mã hóa mọi thông điệp</a:t>
            </a:r>
            <a:endParaRPr lang="en-US" sz="3200"/>
          </a:p>
        </p:txBody>
      </p:sp>
    </p:spTree>
    <p:extLst>
      <p:ext uri="{BB962C8B-B14F-4D97-AF65-F5344CB8AC3E}">
        <p14:creationId xmlns:p14="http://schemas.microsoft.com/office/powerpoint/2010/main" val="378007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57</a:t>
            </a:fld>
            <a:endParaRPr lang="ru-RU" dirty="0"/>
          </a:p>
        </p:txBody>
      </p:sp>
      <p:pic>
        <p:nvPicPr>
          <p:cNvPr id="6" name="Picture 5"/>
          <p:cNvPicPr>
            <a:picLocks noChangeAspect="1"/>
          </p:cNvPicPr>
          <p:nvPr/>
        </p:nvPicPr>
        <p:blipFill>
          <a:blip r:embed="rId3"/>
          <a:stretch>
            <a:fillRect/>
          </a:stretch>
        </p:blipFill>
        <p:spPr>
          <a:xfrm>
            <a:off x="728090" y="863153"/>
            <a:ext cx="7687819" cy="5693063"/>
          </a:xfrm>
          <a:prstGeom prst="rect">
            <a:avLst/>
          </a:prstGeom>
        </p:spPr>
      </p:pic>
      <p:sp>
        <p:nvSpPr>
          <p:cNvPr id="7" name="Rounded Rectangular Callout 6"/>
          <p:cNvSpPr/>
          <p:nvPr/>
        </p:nvSpPr>
        <p:spPr>
          <a:xfrm>
            <a:off x="152400" y="1812964"/>
            <a:ext cx="8839200" cy="2454236"/>
          </a:xfrm>
          <a:prstGeom prst="wedgeRoundRectCallout">
            <a:avLst>
              <a:gd name="adj1" fmla="val -12102"/>
              <a:gd name="adj2" fmla="val 126372"/>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Client yêu cầu dịch vụ</a:t>
            </a:r>
          </a:p>
          <a:p>
            <a:pPr marL="514350" indent="-514350">
              <a:spcBef>
                <a:spcPts val="600"/>
              </a:spcBef>
              <a:spcAft>
                <a:spcPts val="600"/>
              </a:spcAft>
              <a:buFont typeface="Wingdings" panose="05000000000000000000" pitchFamily="2" charset="2"/>
              <a:buChar char="§"/>
            </a:pPr>
            <a:r>
              <a:rPr lang="vi-VN" sz="3200" smtClean="0"/>
              <a:t>Dịch vụ: SSH-AUTH hoặc SSH-CONN</a:t>
            </a:r>
            <a:endParaRPr lang="en-US" sz="3200"/>
          </a:p>
        </p:txBody>
      </p:sp>
    </p:spTree>
    <p:extLst>
      <p:ext uri="{BB962C8B-B14F-4D97-AF65-F5344CB8AC3E}">
        <p14:creationId xmlns:p14="http://schemas.microsoft.com/office/powerpoint/2010/main" val="3026666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smtClean="0"/>
              <a:t>Sử dụng mật mã khóa công khai</a:t>
            </a:r>
          </a:p>
          <a:p>
            <a:pPr lvl="1"/>
            <a:r>
              <a:rPr lang="vi-VN" smtClean="0"/>
              <a:t>Gọi là SSH Server Host Key (K</a:t>
            </a:r>
            <a:r>
              <a:rPr lang="vi-VN" baseline="-25000" smtClean="0"/>
              <a:t>S</a:t>
            </a:r>
            <a:r>
              <a:rPr lang="vi-VN" smtClean="0"/>
              <a:t>)</a:t>
            </a:r>
          </a:p>
          <a:p>
            <a:pPr lvl="1"/>
            <a:r>
              <a:rPr lang="vi-VN" smtClean="0"/>
              <a:t>Một server có thể có nhiều Host Key</a:t>
            </a:r>
          </a:p>
          <a:p>
            <a:pPr lvl="1"/>
            <a:r>
              <a:rPr lang="vi-VN" smtClean="0"/>
              <a:t>Nhiều server có thể có chung một Host Key</a:t>
            </a:r>
          </a:p>
          <a:p>
            <a:r>
              <a:rPr lang="vi-VN" smtClean="0"/>
              <a:t>Mô hình tin cậy</a:t>
            </a:r>
          </a:p>
          <a:p>
            <a:pPr lvl="1"/>
            <a:r>
              <a:rPr lang="vi-VN" smtClean="0"/>
              <a:t>Client quản lý danh sách các khóa công khai của các server tin cậy</a:t>
            </a:r>
          </a:p>
          <a:p>
            <a:pPr lvl="1"/>
            <a:r>
              <a:rPr lang="vi-VN" smtClean="0"/>
              <a:t>Sử dụng PKI</a:t>
            </a:r>
            <a:endParaRPr lang="en-US"/>
          </a:p>
        </p:txBody>
      </p:sp>
      <p:sp>
        <p:nvSpPr>
          <p:cNvPr id="2" name="Title 1"/>
          <p:cNvSpPr>
            <a:spLocks noGrp="1"/>
          </p:cNvSpPr>
          <p:nvPr>
            <p:ph type="title"/>
          </p:nvPr>
        </p:nvSpPr>
        <p:spPr/>
        <p:txBody>
          <a:bodyPr/>
          <a:lstStyle/>
          <a:p>
            <a:r>
              <a:rPr lang="vi-VN" smtClean="0"/>
              <a:t>Server Authentication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6549909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Key Exchange and Server Authentication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pic>
        <p:nvPicPr>
          <p:cNvPr id="2" name="Picture 1"/>
          <p:cNvPicPr>
            <a:picLocks noChangeAspect="1"/>
          </p:cNvPicPr>
          <p:nvPr/>
        </p:nvPicPr>
        <p:blipFill>
          <a:blip r:embed="rId3"/>
          <a:stretch>
            <a:fillRect/>
          </a:stretch>
        </p:blipFill>
        <p:spPr>
          <a:xfrm>
            <a:off x="0" y="685800"/>
            <a:ext cx="9144000" cy="5940959"/>
          </a:xfrm>
          <a:prstGeom prst="rect">
            <a:avLst/>
          </a:prstGeom>
        </p:spPr>
      </p:pic>
    </p:spTree>
    <p:extLst>
      <p:ext uri="{BB962C8B-B14F-4D97-AF65-F5344CB8AC3E}">
        <p14:creationId xmlns:p14="http://schemas.microsoft.com/office/powerpoint/2010/main" val="19391682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62865722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88725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a:bodyPr>
          <a:lstStyle/>
          <a:p>
            <a:r>
              <a:rPr lang="vi-VN" smtClean="0"/>
              <a:t>session_id:				H</a:t>
            </a:r>
          </a:p>
          <a:p>
            <a:r>
              <a:rPr lang="en-US" smtClean="0"/>
              <a:t>Initial </a:t>
            </a:r>
            <a:r>
              <a:rPr lang="en-US"/>
              <a:t>IV </a:t>
            </a:r>
            <a:r>
              <a:rPr lang="vi-VN" smtClean="0"/>
              <a:t>C-S</a:t>
            </a:r>
            <a:r>
              <a:rPr lang="en-US" smtClean="0"/>
              <a:t>:</a:t>
            </a:r>
            <a:r>
              <a:rPr lang="vi-VN" smtClean="0"/>
              <a:t>			</a:t>
            </a:r>
            <a:r>
              <a:rPr lang="en-US" smtClean="0"/>
              <a:t>HASH(K </a:t>
            </a:r>
            <a:r>
              <a:rPr lang="en-US"/>
              <a:t>|| H || "A" || session_id)</a:t>
            </a:r>
          </a:p>
          <a:p>
            <a:r>
              <a:rPr lang="en-US"/>
              <a:t>Initial IV </a:t>
            </a:r>
            <a:r>
              <a:rPr lang="vi-VN" smtClean="0"/>
              <a:t>S-C</a:t>
            </a:r>
            <a:r>
              <a:rPr lang="en-US" smtClean="0"/>
              <a:t>:</a:t>
            </a:r>
            <a:r>
              <a:rPr lang="vi-VN" smtClean="0"/>
              <a:t>			</a:t>
            </a:r>
            <a:r>
              <a:rPr lang="en-US" smtClean="0"/>
              <a:t>HASH(K </a:t>
            </a:r>
            <a:r>
              <a:rPr lang="en-US"/>
              <a:t>|| H || "B" || session_id)</a:t>
            </a:r>
          </a:p>
          <a:p>
            <a:r>
              <a:rPr lang="en-US"/>
              <a:t>Encryption key </a:t>
            </a:r>
            <a:r>
              <a:rPr lang="vi-VN" smtClean="0"/>
              <a:t>C-S</a:t>
            </a:r>
            <a:r>
              <a:rPr lang="en-US" smtClean="0"/>
              <a:t>:</a:t>
            </a:r>
            <a:r>
              <a:rPr lang="vi-VN" smtClean="0"/>
              <a:t>	</a:t>
            </a:r>
            <a:r>
              <a:rPr lang="en-US" smtClean="0"/>
              <a:t>HASH(K </a:t>
            </a:r>
            <a:r>
              <a:rPr lang="en-US"/>
              <a:t>|| H || "C" || session_id)</a:t>
            </a:r>
          </a:p>
          <a:p>
            <a:r>
              <a:rPr lang="en-US"/>
              <a:t>Encryption key </a:t>
            </a:r>
            <a:r>
              <a:rPr lang="vi-VN" smtClean="0"/>
              <a:t>S-C</a:t>
            </a:r>
            <a:r>
              <a:rPr lang="en-US" smtClean="0"/>
              <a:t>:</a:t>
            </a:r>
            <a:r>
              <a:rPr lang="vi-VN" smtClean="0"/>
              <a:t>	</a:t>
            </a:r>
            <a:r>
              <a:rPr lang="en-US" smtClean="0"/>
              <a:t>HASH(K </a:t>
            </a:r>
            <a:r>
              <a:rPr lang="en-US"/>
              <a:t>|| H || "D" || session_id)</a:t>
            </a:r>
          </a:p>
          <a:p>
            <a:r>
              <a:rPr lang="en-US"/>
              <a:t>Integrity key </a:t>
            </a:r>
            <a:r>
              <a:rPr lang="vi-VN" smtClean="0"/>
              <a:t>C-S</a:t>
            </a:r>
            <a:r>
              <a:rPr lang="en-US" smtClean="0"/>
              <a:t>:</a:t>
            </a:r>
            <a:r>
              <a:rPr lang="vi-VN" smtClean="0"/>
              <a:t>		</a:t>
            </a:r>
            <a:r>
              <a:rPr lang="en-US" smtClean="0"/>
              <a:t>HASH(K </a:t>
            </a:r>
            <a:r>
              <a:rPr lang="en-US"/>
              <a:t>|| H || "E" || session_id)</a:t>
            </a:r>
          </a:p>
          <a:p>
            <a:r>
              <a:rPr lang="en-US"/>
              <a:t>Integrity key </a:t>
            </a:r>
            <a:r>
              <a:rPr lang="vi-VN" smtClean="0"/>
              <a:t>S-C:		</a:t>
            </a:r>
            <a:r>
              <a:rPr lang="en-US" smtClean="0"/>
              <a:t>HASH(K </a:t>
            </a:r>
            <a:r>
              <a:rPr lang="en-US"/>
              <a:t>|| H || "F" || session_id)</a:t>
            </a:r>
          </a:p>
        </p:txBody>
      </p:sp>
      <p:sp>
        <p:nvSpPr>
          <p:cNvPr id="6" name="Title 5"/>
          <p:cNvSpPr>
            <a:spLocks noGrp="1"/>
          </p:cNvSpPr>
          <p:nvPr>
            <p:ph type="title"/>
          </p:nvPr>
        </p:nvSpPr>
        <p:spPr/>
        <p:txBody>
          <a:bodyPr/>
          <a:lstStyle/>
          <a:p>
            <a:r>
              <a:rPr lang="vi-VN" smtClean="0"/>
              <a:t>Dẫn xuất khóa và...</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60</a:t>
            </a:fld>
            <a:endParaRPr lang="ru-RU" dirty="0"/>
          </a:p>
        </p:txBody>
      </p:sp>
    </p:spTree>
    <p:extLst>
      <p:ext uri="{BB962C8B-B14F-4D97-AF65-F5344CB8AC3E}">
        <p14:creationId xmlns:p14="http://schemas.microsoft.com/office/powerpoint/2010/main" val="13937299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143978664"/>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61</a:t>
            </a:fld>
            <a:endParaRPr lang="ru-RU" dirty="0"/>
          </a:p>
        </p:txBody>
      </p:sp>
    </p:spTree>
    <p:extLst>
      <p:ext uri="{BB962C8B-B14F-4D97-AF65-F5344CB8AC3E}">
        <p14:creationId xmlns:p14="http://schemas.microsoft.com/office/powerpoint/2010/main" val="30906563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17107125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
        <p:nvSpPr>
          <p:cNvPr id="6" name="Rounded Rectangular Callout 5"/>
          <p:cNvSpPr/>
          <p:nvPr/>
        </p:nvSpPr>
        <p:spPr>
          <a:xfrm>
            <a:off x="152400" y="4343400"/>
            <a:ext cx="8839200" cy="2511400"/>
          </a:xfrm>
          <a:prstGeom prst="wedgeRoundRectCallout">
            <a:avLst>
              <a:gd name="adj1" fmla="val -36700"/>
              <a:gd name="adj2" fmla="val -7622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a:t>Các kiểu dữ liệu: byte, uint32, string,... được định nghĩa tại Mục </a:t>
            </a:r>
            <a:r>
              <a:rPr lang="vi-VN" sz="3200" smtClean="0"/>
              <a:t>5 </a:t>
            </a:r>
            <a:r>
              <a:rPr lang="vi-VN" sz="3200"/>
              <a:t>của RFC 4251: SSH Protocol Architecture.</a:t>
            </a:r>
          </a:p>
        </p:txBody>
      </p:sp>
    </p:spTree>
    <p:extLst>
      <p:ext uri="{BB962C8B-B14F-4D97-AF65-F5344CB8AC3E}">
        <p14:creationId xmlns:p14="http://schemas.microsoft.com/office/powerpoint/2010/main" val="3650213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sp>
        <p:nvSpPr>
          <p:cNvPr id="6" name="Rounded Rectangular Callout 5"/>
          <p:cNvSpPr/>
          <p:nvPr/>
        </p:nvSpPr>
        <p:spPr>
          <a:xfrm>
            <a:off x="152400" y="4343400"/>
            <a:ext cx="8839200" cy="2511400"/>
          </a:xfrm>
          <a:prstGeom prst="wedgeRoundRectCallout">
            <a:avLst>
              <a:gd name="adj1" fmla="val -24286"/>
              <a:gd name="adj2" fmla="val -116680"/>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a:t>Đ</a:t>
            </a:r>
            <a:r>
              <a:rPr lang="vi-VN" sz="3200" smtClean="0"/>
              <a:t>ịnh danh của client (người dùng)</a:t>
            </a:r>
            <a:endParaRPr lang="en-US" sz="3200"/>
          </a:p>
        </p:txBody>
      </p:sp>
    </p:spTree>
    <p:extLst>
      <p:ext uri="{BB962C8B-B14F-4D97-AF65-F5344CB8AC3E}">
        <p14:creationId xmlns:p14="http://schemas.microsoft.com/office/powerpoint/2010/main" val="3248517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
        <p:nvSpPr>
          <p:cNvPr id="6" name="Rounded Rectangular Callout 5"/>
          <p:cNvSpPr/>
          <p:nvPr/>
        </p:nvSpPr>
        <p:spPr>
          <a:xfrm>
            <a:off x="152400" y="4343400"/>
            <a:ext cx="8839200" cy="2511400"/>
          </a:xfrm>
          <a:prstGeom prst="wedgeRoundRectCallout">
            <a:avLst>
              <a:gd name="adj1" fmla="val -14171"/>
              <a:gd name="adj2" fmla="val -100498"/>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smtClean="0"/>
              <a:t>Dịch vụ muốn được thực thi sau khi xác thực thành công (thường là SSH Connection)</a:t>
            </a:r>
            <a:endParaRPr lang="en-US" sz="3200"/>
          </a:p>
        </p:txBody>
      </p:sp>
    </p:spTree>
    <p:extLst>
      <p:ext uri="{BB962C8B-B14F-4D97-AF65-F5344CB8AC3E}">
        <p14:creationId xmlns:p14="http://schemas.microsoft.com/office/powerpoint/2010/main" val="385352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sp>
        <p:nvSpPr>
          <p:cNvPr id="6" name="Rounded Rectangular Callout 5"/>
          <p:cNvSpPr/>
          <p:nvPr/>
        </p:nvSpPr>
        <p:spPr>
          <a:xfrm>
            <a:off x="152400" y="4343400"/>
            <a:ext cx="8839200" cy="2511400"/>
          </a:xfrm>
          <a:prstGeom prst="wedgeRoundRectCallout">
            <a:avLst>
              <a:gd name="adj1" fmla="val -22677"/>
              <a:gd name="adj2" fmla="val -77843"/>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457200" indent="-457200">
              <a:spcBef>
                <a:spcPts val="600"/>
              </a:spcBef>
              <a:spcAft>
                <a:spcPts val="600"/>
              </a:spcAft>
              <a:buFont typeface="Arial" panose="020B0604020202020204" pitchFamily="34" charset="0"/>
              <a:buChar char="•"/>
            </a:pPr>
            <a:r>
              <a:rPr lang="vi-VN" sz="3200" smtClean="0"/>
              <a:t>Phương thức xác thực được chọn (trong số các phương thức mà server hỗ trợ)</a:t>
            </a:r>
          </a:p>
          <a:p>
            <a:pPr marL="457200" indent="-457200">
              <a:spcBef>
                <a:spcPts val="600"/>
              </a:spcBef>
              <a:spcAft>
                <a:spcPts val="600"/>
              </a:spcAft>
              <a:buFont typeface="Arial" panose="020B0604020202020204" pitchFamily="34" charset="0"/>
              <a:buChar char="•"/>
            </a:pPr>
            <a:r>
              <a:rPr lang="vi-VN" sz="3200" smtClean="0"/>
              <a:t>"publickey", "password", "hostbased"</a:t>
            </a:r>
            <a:endParaRPr lang="vi-VN" sz="3200"/>
          </a:p>
          <a:p>
            <a:pPr marL="457200" indent="-457200">
              <a:spcBef>
                <a:spcPts val="600"/>
              </a:spcBef>
              <a:spcAft>
                <a:spcPts val="600"/>
              </a:spcAft>
              <a:buFont typeface="Arial" panose="020B0604020202020204" pitchFamily="34" charset="0"/>
              <a:buChar char="•"/>
            </a:pPr>
            <a:r>
              <a:rPr lang="vi-VN" sz="3200" smtClean="0"/>
              <a:t>"none" để yêu cầu danh sách</a:t>
            </a:r>
            <a:endParaRPr lang="en-US" sz="3200"/>
          </a:p>
        </p:txBody>
      </p:sp>
    </p:spTree>
    <p:extLst>
      <p:ext uri="{BB962C8B-B14F-4D97-AF65-F5344CB8AC3E}">
        <p14:creationId xmlns:p14="http://schemas.microsoft.com/office/powerpoint/2010/main" val="3899868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sp>
        <p:nvSpPr>
          <p:cNvPr id="6" name="Rounded Rectangular Callout 5"/>
          <p:cNvSpPr/>
          <p:nvPr/>
        </p:nvSpPr>
        <p:spPr>
          <a:xfrm>
            <a:off x="152400" y="4343400"/>
            <a:ext cx="8839200" cy="2511400"/>
          </a:xfrm>
          <a:prstGeom prst="wedgeRoundRectCallout">
            <a:avLst>
              <a:gd name="adj1" fmla="val -23367"/>
              <a:gd name="adj2" fmla="val -5842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smtClean="0"/>
              <a:t>Tùy thuộc vào phương thức xác thực cụ thể được sử dụng</a:t>
            </a:r>
            <a:endParaRPr lang="en-US" sz="3200"/>
          </a:p>
        </p:txBody>
      </p:sp>
    </p:spTree>
    <p:extLst>
      <p:ext uri="{BB962C8B-B14F-4D97-AF65-F5344CB8AC3E}">
        <p14:creationId xmlns:p14="http://schemas.microsoft.com/office/powerpoint/2010/main" val="2921683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sp>
        <p:nvSpPr>
          <p:cNvPr id="2" name="Content Placeholder 1"/>
          <p:cNvSpPr>
            <a:spLocks noGrp="1"/>
          </p:cNvSpPr>
          <p:nvPr>
            <p:ph sz="quarter" idx="13"/>
          </p:nvPr>
        </p:nvSpPr>
        <p:spPr/>
        <p:txBody>
          <a:bodyPr/>
          <a:lstStyle/>
          <a:p>
            <a:r>
              <a:rPr lang="vi-VN" b="1"/>
              <a:t>AuthenticationFailure</a:t>
            </a:r>
          </a:p>
          <a:p>
            <a:r>
              <a:rPr lang="vi-VN"/>
              <a:t>{</a:t>
            </a:r>
          </a:p>
          <a:p>
            <a:r>
              <a:rPr lang="vi-VN"/>
              <a:t>	</a:t>
            </a:r>
            <a:r>
              <a:rPr lang="en-US"/>
              <a:t>byte</a:t>
            </a:r>
            <a:r>
              <a:rPr lang="vi-VN"/>
              <a:t>			</a:t>
            </a:r>
            <a:r>
              <a:rPr lang="en-US"/>
              <a:t>SSH_MSG_USERAUTH_FAILURE (5</a:t>
            </a:r>
            <a:r>
              <a:rPr lang="vi-VN"/>
              <a:t>1</a:t>
            </a:r>
            <a:r>
              <a:rPr lang="en-US"/>
              <a:t>)</a:t>
            </a:r>
          </a:p>
          <a:p>
            <a:r>
              <a:rPr lang="vi-VN"/>
              <a:t>	</a:t>
            </a:r>
            <a:r>
              <a:rPr lang="en-US"/>
              <a:t>name-list	</a:t>
            </a:r>
            <a:r>
              <a:rPr lang="vi-VN"/>
              <a:t>	</a:t>
            </a:r>
            <a:r>
              <a:rPr lang="en-US"/>
              <a:t>authentications that can continue</a:t>
            </a:r>
          </a:p>
          <a:p>
            <a:r>
              <a:rPr lang="vi-VN"/>
              <a:t>	</a:t>
            </a:r>
            <a:r>
              <a:rPr lang="en-US"/>
              <a:t>boolean</a:t>
            </a:r>
            <a:r>
              <a:rPr lang="vi-VN"/>
              <a:t>		</a:t>
            </a:r>
            <a:r>
              <a:rPr lang="en-US"/>
              <a:t>partial success</a:t>
            </a:r>
            <a:endParaRPr lang="vi-VN"/>
          </a:p>
          <a:p>
            <a:r>
              <a:rPr lang="vi-VN"/>
              <a:t>}</a:t>
            </a:r>
            <a:endParaRPr lang="en-US"/>
          </a:p>
          <a:p>
            <a:endParaRPr lang="vi-VN" b="1" smtClean="0"/>
          </a:p>
          <a:p>
            <a:r>
              <a:rPr lang="vi-VN" b="1" smtClean="0"/>
              <a:t>AuthenticationSuccess</a:t>
            </a:r>
            <a:endParaRPr lang="vi-VN" b="1"/>
          </a:p>
          <a:p>
            <a:r>
              <a:rPr lang="vi-VN"/>
              <a:t>{</a:t>
            </a:r>
          </a:p>
          <a:p>
            <a:r>
              <a:rPr lang="vi-VN"/>
              <a:t>	byte		</a:t>
            </a:r>
            <a:r>
              <a:rPr lang="en-US"/>
              <a:t>SSH_MSG_USERAUTH_SUCCESS (</a:t>
            </a:r>
            <a:r>
              <a:rPr lang="en-US" smtClean="0"/>
              <a:t>5</a:t>
            </a:r>
            <a:r>
              <a:rPr lang="vi-VN" smtClean="0"/>
              <a:t>2</a:t>
            </a:r>
            <a:r>
              <a:rPr lang="en-US" smtClean="0"/>
              <a:t>)</a:t>
            </a:r>
            <a:endParaRPr lang="vi-VN"/>
          </a:p>
          <a:p>
            <a:r>
              <a:rPr lang="vi-VN" smtClean="0"/>
              <a:t>}</a:t>
            </a:r>
          </a:p>
        </p:txBody>
      </p:sp>
    </p:spTree>
    <p:extLst>
      <p:ext uri="{BB962C8B-B14F-4D97-AF65-F5344CB8AC3E}">
        <p14:creationId xmlns:p14="http://schemas.microsoft.com/office/powerpoint/2010/main" val="31143991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SSH-AUTH: Một kịch bản điển hình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pic>
        <p:nvPicPr>
          <p:cNvPr id="7" name="Picture 6"/>
          <p:cNvPicPr>
            <a:picLocks noChangeAspect="1"/>
          </p:cNvPicPr>
          <p:nvPr/>
        </p:nvPicPr>
        <p:blipFill>
          <a:blip r:embed="rId3"/>
          <a:stretch>
            <a:fillRect/>
          </a:stretch>
        </p:blipFill>
        <p:spPr>
          <a:xfrm>
            <a:off x="305780" y="852233"/>
            <a:ext cx="8532440" cy="5777167"/>
          </a:xfrm>
          <a:prstGeom prst="rect">
            <a:avLst/>
          </a:prstGeom>
        </p:spPr>
      </p:pic>
    </p:spTree>
    <p:extLst>
      <p:ext uri="{BB962C8B-B14F-4D97-AF65-F5344CB8AC3E}">
        <p14:creationId xmlns:p14="http://schemas.microsoft.com/office/powerpoint/2010/main" val="17849334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409126859"/>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40742316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129308277"/>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70</a:t>
            </a:fld>
            <a:endParaRPr lang="ru-RU" dirty="0"/>
          </a:p>
        </p:txBody>
      </p:sp>
    </p:spTree>
    <p:extLst>
      <p:ext uri="{BB962C8B-B14F-4D97-AF65-F5344CB8AC3E}">
        <p14:creationId xmlns:p14="http://schemas.microsoft.com/office/powerpoint/2010/main" val="23323520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SSH-CONN: Kịch bản điển hình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71</a:t>
            </a:fld>
            <a:endParaRPr lang="ru-RU" dirty="0"/>
          </a:p>
        </p:txBody>
      </p:sp>
      <p:pic>
        <p:nvPicPr>
          <p:cNvPr id="6" name="Picture 5"/>
          <p:cNvPicPr>
            <a:picLocks noChangeAspect="1"/>
          </p:cNvPicPr>
          <p:nvPr/>
        </p:nvPicPr>
        <p:blipFill>
          <a:blip r:embed="rId2"/>
          <a:stretch>
            <a:fillRect/>
          </a:stretch>
        </p:blipFill>
        <p:spPr>
          <a:xfrm>
            <a:off x="838383" y="860137"/>
            <a:ext cx="7467234" cy="5693063"/>
          </a:xfrm>
          <a:prstGeom prst="rect">
            <a:avLst/>
          </a:prstGeom>
        </p:spPr>
      </p:pic>
    </p:spTree>
    <p:extLst>
      <p:ext uri="{BB962C8B-B14F-4D97-AF65-F5344CB8AC3E}">
        <p14:creationId xmlns:p14="http://schemas.microsoft.com/office/powerpoint/2010/main" val="29165203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72</a:t>
            </a:fld>
            <a:endParaRPr lang="ru-RU" dirty="0"/>
          </a:p>
        </p:txBody>
      </p:sp>
    </p:spTree>
    <p:extLst>
      <p:ext uri="{BB962C8B-B14F-4D97-AF65-F5344CB8AC3E}">
        <p14:creationId xmlns:p14="http://schemas.microsoft.com/office/powerpoint/2010/main" val="9425492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73</a:t>
            </a:fld>
            <a:endParaRPr lang="ru-RU" dirty="0"/>
          </a:p>
        </p:txBody>
      </p:sp>
      <p:sp>
        <p:nvSpPr>
          <p:cNvPr id="6" name="Rounded Rectangular Callout 5"/>
          <p:cNvSpPr/>
          <p:nvPr/>
        </p:nvSpPr>
        <p:spPr>
          <a:xfrm>
            <a:off x="152400" y="4191000"/>
            <a:ext cx="8839200" cy="2663800"/>
          </a:xfrm>
          <a:prstGeom prst="wedgeRoundRectCallout">
            <a:avLst>
              <a:gd name="adj1" fmla="val -25367"/>
              <a:gd name="adj2" fmla="val -11743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spcBef>
                <a:spcPts val="600"/>
              </a:spcBef>
              <a:spcAft>
                <a:spcPts val="600"/>
              </a:spcAft>
              <a:buFont typeface="Wingdings" panose="05000000000000000000" pitchFamily="2" charset="2"/>
              <a:buChar char="q"/>
            </a:pPr>
            <a:r>
              <a:rPr lang="vi-VN" sz="3200" smtClean="0"/>
              <a:t>"session": thực thi ứng dụng từ xa</a:t>
            </a:r>
          </a:p>
          <a:p>
            <a:pPr marL="457200" indent="-457200">
              <a:spcBef>
                <a:spcPts val="600"/>
              </a:spcBef>
              <a:spcAft>
                <a:spcPts val="600"/>
              </a:spcAft>
              <a:buFont typeface="Wingdings" panose="05000000000000000000" pitchFamily="2" charset="2"/>
              <a:buChar char="q"/>
            </a:pPr>
            <a:r>
              <a:rPr lang="vi-VN" sz="3200" smtClean="0"/>
              <a:t>"x11": X Window System</a:t>
            </a:r>
          </a:p>
          <a:p>
            <a:pPr marL="457200" indent="-457200">
              <a:spcBef>
                <a:spcPts val="600"/>
              </a:spcBef>
              <a:spcAft>
                <a:spcPts val="600"/>
              </a:spcAft>
              <a:buFont typeface="Wingdings" panose="05000000000000000000" pitchFamily="2" charset="2"/>
              <a:buChar char="q"/>
            </a:pPr>
            <a:r>
              <a:rPr lang="vi-VN" sz="3200" smtClean="0"/>
              <a:t>"forwarded-tcpip": Remote Port Forwarding</a:t>
            </a:r>
          </a:p>
          <a:p>
            <a:pPr marL="457200" indent="-457200">
              <a:spcBef>
                <a:spcPts val="600"/>
              </a:spcBef>
              <a:spcAft>
                <a:spcPts val="600"/>
              </a:spcAft>
              <a:buFont typeface="Wingdings" panose="05000000000000000000" pitchFamily="2" charset="2"/>
              <a:buChar char="q"/>
            </a:pPr>
            <a:r>
              <a:rPr lang="vi-VN" sz="3200" smtClean="0"/>
              <a:t>"direct-tcpip": Local Port Forwarding</a:t>
            </a:r>
            <a:endParaRPr lang="en-US" sz="3200"/>
          </a:p>
        </p:txBody>
      </p:sp>
    </p:spTree>
    <p:extLst>
      <p:ext uri="{BB962C8B-B14F-4D97-AF65-F5344CB8AC3E}">
        <p14:creationId xmlns:p14="http://schemas.microsoft.com/office/powerpoint/2010/main" val="769415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74</a:t>
            </a:fld>
            <a:endParaRPr lang="ru-RU" dirty="0"/>
          </a:p>
        </p:txBody>
      </p:sp>
      <p:sp>
        <p:nvSpPr>
          <p:cNvPr id="6" name="Rounded Rectangular Callout 5"/>
          <p:cNvSpPr/>
          <p:nvPr/>
        </p:nvSpPr>
        <p:spPr>
          <a:xfrm>
            <a:off x="152400" y="4191000"/>
            <a:ext cx="8839200" cy="2663800"/>
          </a:xfrm>
          <a:prstGeom prst="wedgeRoundRectCallout">
            <a:avLst>
              <a:gd name="adj1" fmla="val -23683"/>
              <a:gd name="adj2" fmla="val -10067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spcBef>
                <a:spcPts val="600"/>
              </a:spcBef>
              <a:spcAft>
                <a:spcPts val="600"/>
              </a:spcAft>
            </a:pPr>
            <a:r>
              <a:rPr lang="en-US" sz="3200" smtClean="0"/>
              <a:t>Số hiệu kênh đối với </a:t>
            </a:r>
            <a:r>
              <a:rPr lang="en-US" sz="3200" b="1" smtClean="0"/>
              <a:t>sender</a:t>
            </a:r>
            <a:r>
              <a:rPr lang="en-US" sz="3200" smtClean="0"/>
              <a:t> của thông điệp này.</a:t>
            </a:r>
          </a:p>
          <a:p>
            <a:pPr>
              <a:spcBef>
                <a:spcPts val="600"/>
              </a:spcBef>
              <a:spcAft>
                <a:spcPts val="600"/>
              </a:spcAft>
            </a:pPr>
            <a:r>
              <a:rPr lang="en-US" sz="3200" smtClean="0"/>
              <a:t>Hai bên có thể sử dụng hai số hiệu khác nhau để tham chiếu đến cùng một kênh.</a:t>
            </a:r>
            <a:endParaRPr lang="en-US" sz="3200"/>
          </a:p>
        </p:txBody>
      </p:sp>
    </p:spTree>
    <p:extLst>
      <p:ext uri="{BB962C8B-B14F-4D97-AF65-F5344CB8AC3E}">
        <p14:creationId xmlns:p14="http://schemas.microsoft.com/office/powerpoint/2010/main" val="2471002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75</a:t>
            </a:fld>
            <a:endParaRPr lang="ru-RU" dirty="0"/>
          </a:p>
        </p:txBody>
      </p:sp>
      <p:sp>
        <p:nvSpPr>
          <p:cNvPr id="6" name="Rounded Rectangular Callout 5"/>
          <p:cNvSpPr/>
          <p:nvPr/>
        </p:nvSpPr>
        <p:spPr>
          <a:xfrm>
            <a:off x="152400" y="4191000"/>
            <a:ext cx="8839200" cy="2663800"/>
          </a:xfrm>
          <a:prstGeom prst="wedgeRoundRectCallout">
            <a:avLst>
              <a:gd name="adj1" fmla="val -22961"/>
              <a:gd name="adj2" fmla="val -8630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233363" indent="-233363">
              <a:spcBef>
                <a:spcPts val="600"/>
              </a:spcBef>
              <a:spcAft>
                <a:spcPts val="600"/>
              </a:spcAft>
              <a:buFont typeface="Arial" panose="020B0604020202020204" pitchFamily="34" charset="0"/>
              <a:buChar char="•"/>
            </a:pPr>
            <a:r>
              <a:rPr lang="en-US" sz="3200" smtClean="0"/>
              <a:t>Số byte tối đa được phép gửi cho </a:t>
            </a:r>
            <a:r>
              <a:rPr lang="en-US" sz="3200" b="1" smtClean="0"/>
              <a:t>sender</a:t>
            </a:r>
            <a:r>
              <a:rPr lang="en-US" sz="3200" smtClean="0"/>
              <a:t> của thông điệp này trước khi phải chờ đợi nó (sender của thông điệp này) gửi thông điệp điều chỉnh kích thước cửa sổ</a:t>
            </a:r>
          </a:p>
          <a:p>
            <a:pPr marL="233363" indent="-233363">
              <a:spcBef>
                <a:spcPts val="600"/>
              </a:spcBef>
              <a:spcAft>
                <a:spcPts val="600"/>
              </a:spcAft>
              <a:buFont typeface="Arial" panose="020B0604020202020204" pitchFamily="34" charset="0"/>
              <a:buChar char="•"/>
            </a:pPr>
            <a:r>
              <a:rPr lang="en-US" sz="3200" smtClean="0"/>
              <a:t>Mỗi bên tự quyết định giá trị này</a:t>
            </a:r>
            <a:endParaRPr lang="en-US" sz="3200"/>
          </a:p>
        </p:txBody>
      </p:sp>
    </p:spTree>
    <p:extLst>
      <p:ext uri="{BB962C8B-B14F-4D97-AF65-F5344CB8AC3E}">
        <p14:creationId xmlns:p14="http://schemas.microsoft.com/office/powerpoint/2010/main" val="1364486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ChannelOpenConfirmation</a:t>
            </a:r>
          </a:p>
          <a:p>
            <a:r>
              <a:rPr lang="vi-VN" sz="2800" smtClean="0"/>
              <a:t>{</a:t>
            </a:r>
          </a:p>
          <a:p>
            <a:r>
              <a:rPr lang="vi-VN" sz="2800" smtClean="0"/>
              <a:t>	byte</a:t>
            </a:r>
            <a:r>
              <a:rPr lang="vi-VN" sz="2800"/>
              <a:t>	</a:t>
            </a:r>
            <a:r>
              <a:rPr lang="vi-VN" sz="2800" smtClean="0"/>
              <a:t>	SSH_MSG_CHANNEL_OPEN_CONFIRMATION(91)</a:t>
            </a:r>
            <a:endParaRPr lang="vi-VN" sz="2800"/>
          </a:p>
          <a:p>
            <a:r>
              <a:rPr lang="vi-VN" sz="2800" smtClean="0"/>
              <a:t>	uint32	</a:t>
            </a:r>
            <a:r>
              <a:rPr lang="vi-VN" sz="2800"/>
              <a:t>	recipient channel</a:t>
            </a:r>
          </a:p>
          <a:p>
            <a:r>
              <a:rPr lang="vi-VN" sz="2800" smtClean="0"/>
              <a:t>	uint32</a:t>
            </a:r>
            <a:r>
              <a:rPr lang="vi-VN" sz="2800"/>
              <a:t>	</a:t>
            </a:r>
            <a:r>
              <a:rPr lang="vi-VN" sz="2800" smtClean="0"/>
              <a:t>	sender </a:t>
            </a:r>
            <a:r>
              <a:rPr lang="vi-VN" sz="2800"/>
              <a:t>channel</a:t>
            </a:r>
          </a:p>
          <a:p>
            <a:r>
              <a:rPr lang="vi-VN" sz="2800" smtClean="0"/>
              <a:t>	uint32	</a:t>
            </a:r>
            <a:r>
              <a:rPr lang="vi-VN" sz="2800"/>
              <a:t>	initial window size</a:t>
            </a:r>
          </a:p>
          <a:p>
            <a:r>
              <a:rPr lang="vi-VN" sz="2800" smtClean="0"/>
              <a:t>	uint32	</a:t>
            </a:r>
            <a:r>
              <a:rPr lang="vi-VN" sz="2800"/>
              <a:t>	maximum packet size</a:t>
            </a:r>
          </a:p>
          <a:p>
            <a:r>
              <a:rPr lang="vi-VN" sz="2800" smtClean="0"/>
              <a:t>	....</a:t>
            </a:r>
            <a:r>
              <a:rPr lang="vi-VN" sz="2800"/>
              <a:t>	</a:t>
            </a:r>
            <a:r>
              <a:rPr lang="vi-VN" sz="2800" smtClean="0"/>
              <a:t>		channel </a:t>
            </a:r>
            <a:r>
              <a:rPr lang="vi-VN" sz="2800"/>
              <a:t>type specific data </a:t>
            </a:r>
            <a:r>
              <a:rPr lang="vi-VN" sz="2800" smtClean="0"/>
              <a:t>follows</a:t>
            </a:r>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76</a:t>
            </a:fld>
            <a:endParaRPr lang="ru-RU" dirty="0"/>
          </a:p>
        </p:txBody>
      </p:sp>
    </p:spTree>
    <p:extLst>
      <p:ext uri="{BB962C8B-B14F-4D97-AF65-F5344CB8AC3E}">
        <p14:creationId xmlns:p14="http://schemas.microsoft.com/office/powerpoint/2010/main" val="3353313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ChannelOpenConfirmation</a:t>
            </a:r>
          </a:p>
          <a:p>
            <a:r>
              <a:rPr lang="vi-VN" sz="2800" smtClean="0"/>
              <a:t>{</a:t>
            </a:r>
          </a:p>
          <a:p>
            <a:r>
              <a:rPr lang="vi-VN" sz="2800" smtClean="0"/>
              <a:t>	byte</a:t>
            </a:r>
            <a:r>
              <a:rPr lang="vi-VN" sz="2800"/>
              <a:t>	</a:t>
            </a:r>
            <a:r>
              <a:rPr lang="vi-VN" sz="2800" smtClean="0"/>
              <a:t>	SSH_MSG_CHANNEL_OPEN_CONFIRMATION(91)</a:t>
            </a:r>
            <a:endParaRPr lang="vi-VN" sz="2800"/>
          </a:p>
          <a:p>
            <a:r>
              <a:rPr lang="vi-VN" sz="2800" smtClean="0"/>
              <a:t>	uint32	</a:t>
            </a:r>
            <a:r>
              <a:rPr lang="vi-VN" sz="2800"/>
              <a:t>	recipient channel</a:t>
            </a:r>
          </a:p>
          <a:p>
            <a:r>
              <a:rPr lang="vi-VN" sz="2800" smtClean="0"/>
              <a:t>	uint32</a:t>
            </a:r>
            <a:r>
              <a:rPr lang="vi-VN" sz="2800"/>
              <a:t>	</a:t>
            </a:r>
            <a:r>
              <a:rPr lang="vi-VN" sz="2800" smtClean="0"/>
              <a:t>	sender </a:t>
            </a:r>
            <a:r>
              <a:rPr lang="vi-VN" sz="2800"/>
              <a:t>channel</a:t>
            </a:r>
          </a:p>
          <a:p>
            <a:r>
              <a:rPr lang="vi-VN" sz="2800" smtClean="0"/>
              <a:t>	uint32	</a:t>
            </a:r>
            <a:r>
              <a:rPr lang="vi-VN" sz="2800"/>
              <a:t>	initial window size</a:t>
            </a:r>
          </a:p>
          <a:p>
            <a:r>
              <a:rPr lang="vi-VN" sz="2800" smtClean="0"/>
              <a:t>	uint32	</a:t>
            </a:r>
            <a:r>
              <a:rPr lang="vi-VN" sz="2800"/>
              <a:t>	maximum packet size</a:t>
            </a:r>
          </a:p>
          <a:p>
            <a:r>
              <a:rPr lang="vi-VN" sz="2800" smtClean="0"/>
              <a:t>	....</a:t>
            </a:r>
            <a:r>
              <a:rPr lang="vi-VN" sz="2800"/>
              <a:t>	</a:t>
            </a:r>
            <a:r>
              <a:rPr lang="vi-VN" sz="2800" smtClean="0"/>
              <a:t>		channel </a:t>
            </a:r>
            <a:r>
              <a:rPr lang="vi-VN" sz="2800"/>
              <a:t>type specific data </a:t>
            </a:r>
            <a:r>
              <a:rPr lang="vi-VN" sz="2800" smtClean="0"/>
              <a:t>follows</a:t>
            </a:r>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77</a:t>
            </a:fld>
            <a:endParaRPr lang="ru-RU" dirty="0"/>
          </a:p>
        </p:txBody>
      </p:sp>
      <p:sp>
        <p:nvSpPr>
          <p:cNvPr id="6" name="Rounded Rectangular Callout 5"/>
          <p:cNvSpPr/>
          <p:nvPr/>
        </p:nvSpPr>
        <p:spPr>
          <a:xfrm>
            <a:off x="152400" y="4191000"/>
            <a:ext cx="8839200" cy="2663800"/>
          </a:xfrm>
          <a:prstGeom prst="wedgeRoundRectCallout">
            <a:avLst>
              <a:gd name="adj1" fmla="val -20556"/>
              <a:gd name="adj2" fmla="val -1182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spcBef>
                <a:spcPts val="600"/>
              </a:spcBef>
              <a:spcAft>
                <a:spcPts val="600"/>
              </a:spcAft>
            </a:pPr>
            <a:r>
              <a:rPr lang="en-US" sz="3200" smtClean="0"/>
              <a:t>Số hiệu kênh đối với </a:t>
            </a:r>
            <a:r>
              <a:rPr lang="en-US" sz="3200" b="1" smtClean="0"/>
              <a:t>receiver</a:t>
            </a:r>
            <a:r>
              <a:rPr lang="en-US" sz="3200" smtClean="0"/>
              <a:t> của thông điệp này (tức là </a:t>
            </a:r>
            <a:r>
              <a:rPr lang="en-US" sz="3200" b="1" smtClean="0"/>
              <a:t>sender</a:t>
            </a:r>
            <a:r>
              <a:rPr lang="en-US" sz="3200" smtClean="0"/>
              <a:t> của thông điệp ChannelOpen)</a:t>
            </a:r>
            <a:endParaRPr lang="en-US" sz="3200"/>
          </a:p>
        </p:txBody>
      </p:sp>
    </p:spTree>
    <p:extLst>
      <p:ext uri="{BB962C8B-B14F-4D97-AF65-F5344CB8AC3E}">
        <p14:creationId xmlns:p14="http://schemas.microsoft.com/office/powerpoint/2010/main" val="4057819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ChannelOpenConfirmation</a:t>
            </a:r>
          </a:p>
          <a:p>
            <a:r>
              <a:rPr lang="vi-VN" sz="2800" smtClean="0"/>
              <a:t>{</a:t>
            </a:r>
          </a:p>
          <a:p>
            <a:r>
              <a:rPr lang="vi-VN" sz="2800" smtClean="0"/>
              <a:t>	byte</a:t>
            </a:r>
            <a:r>
              <a:rPr lang="vi-VN" sz="2800"/>
              <a:t>	</a:t>
            </a:r>
            <a:r>
              <a:rPr lang="vi-VN" sz="2800" smtClean="0"/>
              <a:t>	SSH_MSG_CHANNEL_OPEN_CONFIRMATION(91)</a:t>
            </a:r>
            <a:endParaRPr lang="vi-VN" sz="2800"/>
          </a:p>
          <a:p>
            <a:r>
              <a:rPr lang="vi-VN" sz="2800" smtClean="0"/>
              <a:t>	uint32	</a:t>
            </a:r>
            <a:r>
              <a:rPr lang="vi-VN" sz="2800"/>
              <a:t>	recipient channel</a:t>
            </a:r>
          </a:p>
          <a:p>
            <a:r>
              <a:rPr lang="vi-VN" sz="2800" smtClean="0"/>
              <a:t>	uint32</a:t>
            </a:r>
            <a:r>
              <a:rPr lang="vi-VN" sz="2800"/>
              <a:t>	</a:t>
            </a:r>
            <a:r>
              <a:rPr lang="vi-VN" sz="2800" smtClean="0"/>
              <a:t>	sender </a:t>
            </a:r>
            <a:r>
              <a:rPr lang="vi-VN" sz="2800"/>
              <a:t>channel</a:t>
            </a:r>
          </a:p>
          <a:p>
            <a:r>
              <a:rPr lang="vi-VN" sz="2800" smtClean="0"/>
              <a:t>	uint32	</a:t>
            </a:r>
            <a:r>
              <a:rPr lang="vi-VN" sz="2800"/>
              <a:t>	initial window size</a:t>
            </a:r>
          </a:p>
          <a:p>
            <a:r>
              <a:rPr lang="vi-VN" sz="2800" smtClean="0"/>
              <a:t>	uint32	</a:t>
            </a:r>
            <a:r>
              <a:rPr lang="vi-VN" sz="2800"/>
              <a:t>	maximum packet size</a:t>
            </a:r>
          </a:p>
          <a:p>
            <a:r>
              <a:rPr lang="vi-VN" sz="2800" smtClean="0"/>
              <a:t>	....</a:t>
            </a:r>
            <a:r>
              <a:rPr lang="vi-VN" sz="2800"/>
              <a:t>	</a:t>
            </a:r>
            <a:r>
              <a:rPr lang="vi-VN" sz="2800" smtClean="0"/>
              <a:t>		channel </a:t>
            </a:r>
            <a:r>
              <a:rPr lang="vi-VN" sz="2800"/>
              <a:t>type specific data </a:t>
            </a:r>
            <a:r>
              <a:rPr lang="vi-VN" sz="2800" smtClean="0"/>
              <a:t>follows</a:t>
            </a:r>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78</a:t>
            </a:fld>
            <a:endParaRPr lang="ru-RU" dirty="0"/>
          </a:p>
        </p:txBody>
      </p:sp>
      <p:sp>
        <p:nvSpPr>
          <p:cNvPr id="6" name="Rounded Rectangular Callout 5"/>
          <p:cNvSpPr/>
          <p:nvPr/>
        </p:nvSpPr>
        <p:spPr>
          <a:xfrm>
            <a:off x="152400" y="4191000"/>
            <a:ext cx="8839200" cy="2663800"/>
          </a:xfrm>
          <a:prstGeom prst="wedgeRoundRectCallout">
            <a:avLst>
              <a:gd name="adj1" fmla="val -22962"/>
              <a:gd name="adj2" fmla="val -10067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spcBef>
                <a:spcPts val="600"/>
              </a:spcBef>
              <a:spcAft>
                <a:spcPts val="600"/>
              </a:spcAft>
            </a:pPr>
            <a:r>
              <a:rPr lang="en-US" sz="3200" smtClean="0"/>
              <a:t>Số hiệu kênh đối với </a:t>
            </a:r>
            <a:r>
              <a:rPr lang="en-US" sz="3200" b="1" smtClean="0"/>
              <a:t>sender</a:t>
            </a:r>
            <a:r>
              <a:rPr lang="en-US" sz="3200" smtClean="0"/>
              <a:t> của thông điệp này</a:t>
            </a:r>
            <a:endParaRPr lang="en-US" sz="3200"/>
          </a:p>
        </p:txBody>
      </p:sp>
    </p:spTree>
    <p:extLst>
      <p:ext uri="{BB962C8B-B14F-4D97-AF65-F5344CB8AC3E}">
        <p14:creationId xmlns:p14="http://schemas.microsoft.com/office/powerpoint/2010/main" val="3529927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25249857"/>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79</a:t>
            </a:fld>
            <a:endParaRPr lang="ru-RU" dirty="0"/>
          </a:p>
        </p:txBody>
      </p:sp>
    </p:spTree>
    <p:extLst>
      <p:ext uri="{BB962C8B-B14F-4D97-AF65-F5344CB8AC3E}">
        <p14:creationId xmlns:p14="http://schemas.microsoft.com/office/powerpoint/2010/main" val="3567675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760156732"/>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933929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Ý tưởng về Port Forwarding</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80</a:t>
            </a:fld>
            <a:endParaRPr lang="ru-RU" dirty="0"/>
          </a:p>
        </p:txBody>
      </p:sp>
      <p:pic>
        <p:nvPicPr>
          <p:cNvPr id="6" name="Picture 5"/>
          <p:cNvPicPr>
            <a:picLocks noChangeAspect="1"/>
          </p:cNvPicPr>
          <p:nvPr/>
        </p:nvPicPr>
        <p:blipFill>
          <a:blip r:embed="rId3"/>
          <a:stretch>
            <a:fillRect/>
          </a:stretch>
        </p:blipFill>
        <p:spPr>
          <a:xfrm>
            <a:off x="137628" y="830238"/>
            <a:ext cx="8853972" cy="5494362"/>
          </a:xfrm>
          <a:prstGeom prst="rect">
            <a:avLst/>
          </a:prstGeom>
        </p:spPr>
      </p:pic>
    </p:spTree>
    <p:extLst>
      <p:ext uri="{BB962C8B-B14F-4D97-AF65-F5344CB8AC3E}">
        <p14:creationId xmlns:p14="http://schemas.microsoft.com/office/powerpoint/2010/main" val="1268386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fontScale="92500"/>
          </a:bodyPr>
          <a:lstStyle/>
          <a:p>
            <a:pPr>
              <a:buFont typeface="Wingdings" panose="05000000000000000000" pitchFamily="2" charset="2"/>
              <a:buChar char="§"/>
            </a:pPr>
            <a:r>
              <a:rPr lang="vi-VN" b="1" smtClean="0"/>
              <a:t>Local </a:t>
            </a:r>
            <a:r>
              <a:rPr lang="vi-VN" b="1"/>
              <a:t>port forwarding</a:t>
            </a:r>
            <a:r>
              <a:rPr lang="vi-VN"/>
              <a:t>: là dạng kết nối từ phía SSH client được chuyển tiếp qua SSH server, rồi đi đến host/server đích.</a:t>
            </a:r>
          </a:p>
          <a:p>
            <a:pPr>
              <a:buFont typeface="Wingdings" panose="05000000000000000000" pitchFamily="2" charset="2"/>
              <a:buChar char="§"/>
            </a:pPr>
            <a:r>
              <a:rPr lang="vi-VN" b="1"/>
              <a:t>Remote port forwarding</a:t>
            </a:r>
            <a:r>
              <a:rPr lang="vi-VN"/>
              <a:t>: kết nối từ phía SSH server được chuyển tiếp qua SSH client, rồi đi đến host/server đích.</a:t>
            </a:r>
          </a:p>
          <a:p>
            <a:pPr>
              <a:buFont typeface="Wingdings" panose="05000000000000000000" pitchFamily="2" charset="2"/>
              <a:buChar char="§"/>
            </a:pPr>
            <a:r>
              <a:rPr lang="vi-VN" b="1"/>
              <a:t>Dynamic port forwarding</a:t>
            </a:r>
            <a:r>
              <a:rPr lang="vi-VN"/>
              <a:t>: tương tự “local port forwarding”, kết nối từ phía SSH client được chuyển tiếp qua SSH server, rồi đến đích tuỳ ý không định trước</a:t>
            </a:r>
            <a:r>
              <a:rPr lang="vi-VN" smtClean="0"/>
              <a:t>.</a:t>
            </a:r>
            <a:endParaRPr lang="en-US"/>
          </a:p>
        </p:txBody>
      </p:sp>
      <p:sp>
        <p:nvSpPr>
          <p:cNvPr id="4" name="Title 3"/>
          <p:cNvSpPr>
            <a:spLocks noGrp="1"/>
          </p:cNvSpPr>
          <p:nvPr>
            <p:ph type="title"/>
          </p:nvPr>
        </p:nvSpPr>
        <p:spPr/>
        <p:txBody>
          <a:bodyPr/>
          <a:lstStyle/>
          <a:p>
            <a:r>
              <a:rPr lang="en-US" smtClean="0"/>
              <a:t>3 dạng SSH </a:t>
            </a:r>
            <a:r>
              <a:rPr lang="en-US"/>
              <a:t>port forwarding </a:t>
            </a:r>
          </a:p>
        </p:txBody>
      </p:sp>
      <p:sp>
        <p:nvSpPr>
          <p:cNvPr id="3" name="Slide Number Placeholder 2"/>
          <p:cNvSpPr>
            <a:spLocks noGrp="1"/>
          </p:cNvSpPr>
          <p:nvPr>
            <p:ph type="sldNum" sz="quarter" idx="12"/>
          </p:nvPr>
        </p:nvSpPr>
        <p:spPr/>
        <p:txBody>
          <a:bodyPr/>
          <a:lstStyle/>
          <a:p>
            <a:fld id="{3E15BD7C-E074-4D4A-84C3-500EE5B9C190}" type="slidenum">
              <a:rPr lang="ru-RU" smtClean="0"/>
              <a:pPr/>
              <a:t>81</a:t>
            </a:fld>
            <a:endParaRPr lang="ru-RU" dirty="0"/>
          </a:p>
        </p:txBody>
      </p:sp>
    </p:spTree>
    <p:extLst>
      <p:ext uri="{BB962C8B-B14F-4D97-AF65-F5344CB8AC3E}">
        <p14:creationId xmlns:p14="http://schemas.microsoft.com/office/powerpoint/2010/main" val="42361899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3"/>
          </p:nvPr>
        </p:nvSpPr>
        <p:spPr/>
        <p:txBody>
          <a:bodyPr>
            <a:normAutofit/>
          </a:bodyPr>
          <a:lstStyle/>
          <a:p>
            <a:r>
              <a:rPr lang="en-US" sz="2800" smtClean="0"/>
              <a:t>Chức năng: Kết nối tới </a:t>
            </a:r>
            <a:r>
              <a:rPr lang="en-US" sz="2800" smtClean="0">
                <a:solidFill>
                  <a:srgbClr val="00FF00"/>
                </a:solidFill>
              </a:rPr>
              <a:t>LHost:LPort</a:t>
            </a:r>
            <a:r>
              <a:rPr lang="en-US" sz="2800" smtClean="0"/>
              <a:t> sẽ được Forward tới </a:t>
            </a:r>
            <a:r>
              <a:rPr lang="en-US" sz="2800" smtClean="0">
                <a:solidFill>
                  <a:srgbClr val="FF0000"/>
                </a:solidFill>
              </a:rPr>
              <a:t>RHost:RPort</a:t>
            </a:r>
            <a:r>
              <a:rPr lang="en-US" sz="2800" smtClean="0"/>
              <a:t> (nhìn từ SSH Server)</a:t>
            </a:r>
          </a:p>
          <a:p>
            <a:r>
              <a:rPr lang="en-US" sz="2800" smtClean="0"/>
              <a:t>Ứng dụng:</a:t>
            </a:r>
          </a:p>
          <a:p>
            <a:pPr lvl="1"/>
            <a:r>
              <a:rPr lang="en-US" sz="2400" smtClean="0"/>
              <a:t>Tạo đường hầm</a:t>
            </a:r>
            <a:r>
              <a:rPr lang="en-GB" sz="2400" smtClean="0"/>
              <a:t> an toàn để truy cập dịch vụ không an toàn</a:t>
            </a:r>
          </a:p>
          <a:p>
            <a:pPr lvl="1"/>
            <a:r>
              <a:rPr lang="en-GB" sz="2400" smtClean="0"/>
              <a:t>Vượt tường lửa</a:t>
            </a:r>
            <a:endParaRPr lang="en-US" sz="2400"/>
          </a:p>
        </p:txBody>
      </p:sp>
      <p:sp>
        <p:nvSpPr>
          <p:cNvPr id="2" name="Title 1"/>
          <p:cNvSpPr>
            <a:spLocks noGrp="1"/>
          </p:cNvSpPr>
          <p:nvPr>
            <p:ph type="title"/>
          </p:nvPr>
        </p:nvSpPr>
        <p:spPr/>
        <p:txBody>
          <a:bodyPr/>
          <a:lstStyle/>
          <a:p>
            <a:r>
              <a:rPr lang="vi-VN" smtClean="0"/>
              <a:t>Local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82</a:t>
            </a:fld>
            <a:endParaRPr lang="ru-RU" dirty="0"/>
          </a:p>
        </p:txBody>
      </p:sp>
      <p:pic>
        <p:nvPicPr>
          <p:cNvPr id="16" name="Picture 15"/>
          <p:cNvPicPr>
            <a:picLocks noChangeAspect="1"/>
          </p:cNvPicPr>
          <p:nvPr/>
        </p:nvPicPr>
        <p:blipFill>
          <a:blip r:embed="rId3"/>
          <a:stretch>
            <a:fillRect/>
          </a:stretch>
        </p:blipFill>
        <p:spPr>
          <a:xfrm>
            <a:off x="695411" y="3318187"/>
            <a:ext cx="7753178" cy="3539813"/>
          </a:xfrm>
          <a:prstGeom prst="rect">
            <a:avLst/>
          </a:prstGeom>
        </p:spPr>
      </p:pic>
    </p:spTree>
    <p:extLst>
      <p:ext uri="{BB962C8B-B14F-4D97-AF65-F5344CB8AC3E}">
        <p14:creationId xmlns:p14="http://schemas.microsoft.com/office/powerpoint/2010/main" val="24176427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pPr>
              <a:buFont typeface="Wingdings" panose="05000000000000000000" pitchFamily="2" charset="2"/>
              <a:buChar char="q"/>
            </a:pPr>
            <a:r>
              <a:rPr lang="vi-VN" dirty="0" smtClean="0"/>
              <a:t>Cú pháp:</a:t>
            </a:r>
            <a:r>
              <a:rPr lang="vi-VN" smtClean="0"/>
              <a:t/>
            </a:r>
            <a:br>
              <a:rPr lang="vi-VN" smtClean="0"/>
            </a:br>
            <a:r>
              <a:rPr lang="vi-VN" sz="2800" smtClean="0">
                <a:latin typeface="+mn-lt"/>
                <a:cs typeface="Courier New" panose="02070309020205020404" pitchFamily="49" charset="0"/>
              </a:rPr>
              <a:t>ssh </a:t>
            </a:r>
            <a:r>
              <a:rPr lang="vi-VN" sz="2800" b="1" dirty="0" smtClean="0">
                <a:solidFill>
                  <a:srgbClr val="FF00FF"/>
                </a:solidFill>
                <a:latin typeface="+mn-lt"/>
                <a:cs typeface="Courier New" panose="02070309020205020404" pitchFamily="49" charset="0"/>
              </a:rPr>
              <a:t>-L</a:t>
            </a:r>
            <a:r>
              <a:rPr lang="vi-VN" sz="2800" dirty="0" smtClean="0">
                <a:latin typeface="+mn-lt"/>
                <a:cs typeface="Courier New" panose="02070309020205020404" pitchFamily="49" charset="0"/>
              </a:rPr>
              <a:t> </a:t>
            </a:r>
            <a:r>
              <a:rPr lang="vi-VN" sz="2800" dirty="0" smtClean="0">
                <a:solidFill>
                  <a:srgbClr val="00FF00"/>
                </a:solidFill>
                <a:latin typeface="+mn-lt"/>
                <a:cs typeface="Courier New" panose="02070309020205020404" pitchFamily="49" charset="0"/>
              </a:rPr>
              <a:t>[</a:t>
            </a:r>
            <a:r>
              <a:rPr lang="vi-VN" sz="2800" smtClean="0">
                <a:solidFill>
                  <a:srgbClr val="00FF00"/>
                </a:solidFill>
                <a:latin typeface="+mn-lt"/>
                <a:cs typeface="Courier New" panose="02070309020205020404" pitchFamily="49" charset="0"/>
              </a:rPr>
              <a:t>BindIP:]&lt;LPort&gt;</a:t>
            </a:r>
            <a:r>
              <a:rPr lang="vi-VN" sz="2800" smtClean="0">
                <a:latin typeface="+mn-lt"/>
                <a:cs typeface="Courier New" panose="02070309020205020404" pitchFamily="49" charset="0"/>
              </a:rPr>
              <a:t>:</a:t>
            </a:r>
            <a:r>
              <a:rPr lang="vi-VN" sz="2800" smtClean="0">
                <a:solidFill>
                  <a:srgbClr val="FF0000"/>
                </a:solidFill>
                <a:latin typeface="+mn-lt"/>
                <a:cs typeface="Courier New" panose="02070309020205020404" pitchFamily="49" charset="0"/>
              </a:rPr>
              <a:t>&lt;RHost&gt;</a:t>
            </a:r>
            <a:r>
              <a:rPr lang="vi-VN" sz="2800" smtClean="0">
                <a:latin typeface="+mn-lt"/>
                <a:cs typeface="Courier New" panose="02070309020205020404" pitchFamily="49" charset="0"/>
              </a:rPr>
              <a:t>:</a:t>
            </a:r>
            <a:r>
              <a:rPr lang="vi-VN" sz="2800" smtClean="0">
                <a:solidFill>
                  <a:srgbClr val="FF0000"/>
                </a:solidFill>
                <a:latin typeface="+mn-lt"/>
                <a:cs typeface="Courier New" panose="02070309020205020404" pitchFamily="49" charset="0"/>
              </a:rPr>
              <a:t>&lt;RPort&gt;</a:t>
            </a:r>
            <a:r>
              <a:rPr lang="vi-VN" sz="2800" smtClean="0">
                <a:latin typeface="+mn-lt"/>
                <a:cs typeface="Courier New" panose="02070309020205020404" pitchFamily="49" charset="0"/>
              </a:rPr>
              <a:t> </a:t>
            </a:r>
            <a:r>
              <a:rPr lang="vi-VN" sz="2800" smtClean="0">
                <a:solidFill>
                  <a:srgbClr val="0000FF"/>
                </a:solidFill>
                <a:latin typeface="+mn-lt"/>
                <a:cs typeface="Courier New" panose="02070309020205020404" pitchFamily="49" charset="0"/>
              </a:rPr>
              <a:t>ssh-server</a:t>
            </a:r>
            <a:endParaRPr lang="vi-VN" sz="2800" dirty="0" smtClean="0">
              <a:solidFill>
                <a:srgbClr val="0000FF"/>
              </a:solidFill>
              <a:latin typeface="+mn-lt"/>
              <a:cs typeface="Courier New" panose="02070309020205020404" pitchFamily="49" charset="0"/>
            </a:endParaRPr>
          </a:p>
          <a:p>
            <a:pPr>
              <a:buFont typeface="Wingdings" panose="05000000000000000000" pitchFamily="2" charset="2"/>
              <a:buChar char="q"/>
            </a:pPr>
            <a:r>
              <a:rPr lang="en-US" dirty="0" smtClean="0"/>
              <a:t>T</a:t>
            </a:r>
            <a:r>
              <a:rPr lang="vi-VN" dirty="0" smtClean="0"/>
              <a:t>rong </a:t>
            </a:r>
            <a:r>
              <a:rPr lang="vi-VN" dirty="0"/>
              <a:t>đó</a:t>
            </a:r>
          </a:p>
          <a:p>
            <a:pPr lvl="1">
              <a:buFont typeface="Wingdings" panose="05000000000000000000" pitchFamily="2" charset="2"/>
              <a:buChar char="§"/>
            </a:pPr>
            <a:r>
              <a:rPr lang="en-US" b="1" dirty="0" smtClean="0">
                <a:solidFill>
                  <a:srgbClr val="FF00FF"/>
                </a:solidFill>
              </a:rPr>
              <a:t>-L</a:t>
            </a:r>
            <a:r>
              <a:rPr lang="en-US" dirty="0" smtClean="0"/>
              <a:t> </a:t>
            </a:r>
            <a:r>
              <a:rPr lang="en-US" dirty="0" err="1" smtClean="0"/>
              <a:t>là</a:t>
            </a:r>
            <a:r>
              <a:rPr lang="en-US" dirty="0" smtClean="0"/>
              <a:t> </a:t>
            </a:r>
            <a:r>
              <a:rPr lang="en-US" dirty="0" err="1" smtClean="0"/>
              <a:t>để</a:t>
            </a:r>
            <a:r>
              <a:rPr lang="en-US" dirty="0" smtClean="0"/>
              <a:t> </a:t>
            </a:r>
            <a:r>
              <a:rPr lang="en-US" dirty="0" err="1" smtClean="0"/>
              <a:t>chỉ</a:t>
            </a:r>
            <a:r>
              <a:rPr lang="en-US" dirty="0" smtClean="0"/>
              <a:t> Local Port Forwarding</a:t>
            </a:r>
          </a:p>
          <a:p>
            <a:pPr lvl="1">
              <a:buFont typeface="Wingdings" panose="05000000000000000000" pitchFamily="2" charset="2"/>
              <a:buChar char="§"/>
            </a:pPr>
            <a:r>
              <a:rPr lang="en-US" dirty="0" err="1" smtClean="0">
                <a:solidFill>
                  <a:srgbClr val="0000FF"/>
                </a:solidFill>
              </a:rPr>
              <a:t>ssh</a:t>
            </a:r>
            <a:r>
              <a:rPr lang="en-US" dirty="0" smtClean="0">
                <a:solidFill>
                  <a:srgbClr val="0000FF"/>
                </a:solidFill>
              </a:rPr>
              <a:t>-server</a:t>
            </a:r>
            <a:r>
              <a:rPr lang="en-US" dirty="0" smtClean="0"/>
              <a:t> </a:t>
            </a:r>
            <a:r>
              <a:rPr lang="en-US" dirty="0" err="1" smtClean="0"/>
              <a:t>là</a:t>
            </a:r>
            <a:r>
              <a:rPr lang="en-US" dirty="0" smtClean="0"/>
              <a:t> </a:t>
            </a:r>
            <a:r>
              <a:rPr lang="en-US" dirty="0" err="1" smtClean="0"/>
              <a:t>máy</a:t>
            </a:r>
            <a:r>
              <a:rPr lang="en-US" dirty="0" smtClean="0"/>
              <a:t> </a:t>
            </a:r>
            <a:r>
              <a:rPr lang="en-US" dirty="0" err="1" smtClean="0"/>
              <a:t>chủ</a:t>
            </a:r>
            <a:r>
              <a:rPr lang="en-US" dirty="0" smtClean="0"/>
              <a:t> SSH</a:t>
            </a:r>
          </a:p>
          <a:p>
            <a:pPr lvl="1">
              <a:buFont typeface="Wingdings" panose="05000000000000000000" pitchFamily="2" charset="2"/>
              <a:buChar char="§"/>
            </a:pPr>
            <a:r>
              <a:rPr lang="en-US" dirty="0" err="1" smtClean="0">
                <a:solidFill>
                  <a:srgbClr val="FF0000"/>
                </a:solidFill>
              </a:rPr>
              <a:t>RHost</a:t>
            </a:r>
            <a:r>
              <a:rPr lang="en-US" dirty="0" err="1" smtClean="0"/>
              <a:t>:</a:t>
            </a:r>
            <a:r>
              <a:rPr lang="en-US" dirty="0" err="1" smtClean="0">
                <a:solidFill>
                  <a:srgbClr val="FF0000"/>
                </a:solidFill>
              </a:rPr>
              <a:t>RPort</a:t>
            </a:r>
            <a:r>
              <a:rPr lang="en-US" dirty="0" smtClean="0"/>
              <a:t> </a:t>
            </a:r>
            <a:r>
              <a:rPr lang="en-US" dirty="0" err="1" smtClean="0"/>
              <a:t>là</a:t>
            </a:r>
            <a:r>
              <a:rPr lang="en-US" dirty="0" smtClean="0"/>
              <a:t> </a:t>
            </a:r>
            <a:r>
              <a:rPr lang="vi-VN" dirty="0" smtClean="0"/>
              <a:t>socket </a:t>
            </a:r>
            <a:r>
              <a:rPr lang="en-US" dirty="0" err="1" smtClean="0"/>
              <a:t>mà</a:t>
            </a:r>
            <a:r>
              <a:rPr lang="en-US" dirty="0" smtClean="0"/>
              <a:t> </a:t>
            </a:r>
            <a:r>
              <a:rPr lang="en-US" dirty="0" err="1" smtClean="0"/>
              <a:t>người</a:t>
            </a:r>
            <a:r>
              <a:rPr lang="vi-VN" dirty="0" smtClean="0"/>
              <a:t> dùng muốn truy cập </a:t>
            </a:r>
            <a:r>
              <a:rPr lang="vi-VN" u="sng" dirty="0" smtClean="0"/>
              <a:t>từ</a:t>
            </a:r>
            <a:r>
              <a:rPr lang="vi-VN" dirty="0" smtClean="0"/>
              <a:t> (hoặc </a:t>
            </a:r>
            <a:r>
              <a:rPr lang="vi-VN" u="sng" dirty="0" smtClean="0"/>
              <a:t>thông qua</a:t>
            </a:r>
            <a:r>
              <a:rPr lang="vi-VN" smtClean="0"/>
              <a:t>) </a:t>
            </a:r>
            <a:r>
              <a:rPr lang="vi-VN" b="1" u="sng" smtClean="0"/>
              <a:t>SSH Client</a:t>
            </a:r>
            <a:r>
              <a:rPr lang="vi-VN" dirty="0" smtClean="0"/>
              <a:t>.</a:t>
            </a:r>
            <a:endParaRPr lang="en-US" dirty="0" smtClean="0"/>
          </a:p>
          <a:p>
            <a:pPr lvl="1">
              <a:buFont typeface="Wingdings" panose="05000000000000000000" pitchFamily="2" charset="2"/>
              <a:buChar char="§"/>
            </a:pPr>
            <a:r>
              <a:rPr lang="vi-VN" dirty="0" smtClean="0">
                <a:solidFill>
                  <a:srgbClr val="00FF00"/>
                </a:solidFill>
              </a:rPr>
              <a:t>[BindIP:]</a:t>
            </a:r>
            <a:r>
              <a:rPr lang="en-US" dirty="0" err="1" smtClean="0">
                <a:solidFill>
                  <a:srgbClr val="00FF00"/>
                </a:solidFill>
              </a:rPr>
              <a:t>LPort</a:t>
            </a:r>
            <a:r>
              <a:rPr lang="vi-VN" dirty="0" smtClean="0"/>
              <a:t> </a:t>
            </a:r>
            <a:r>
              <a:rPr lang="vi-VN" smtClean="0"/>
              <a:t>là socket </a:t>
            </a:r>
            <a:r>
              <a:rPr lang="vi-VN" dirty="0" smtClean="0"/>
              <a:t>mà sẽ được Forward qua kênh SSH tới </a:t>
            </a:r>
            <a:r>
              <a:rPr lang="vi-VN" dirty="0" smtClean="0">
                <a:solidFill>
                  <a:srgbClr val="FF0000"/>
                </a:solidFill>
              </a:rPr>
              <a:t>RHost:RPort</a:t>
            </a:r>
            <a:r>
              <a:rPr lang="vi-VN" dirty="0" smtClean="0"/>
              <a:t>.</a:t>
            </a:r>
            <a:endParaRPr lang="en-US" dirty="0"/>
          </a:p>
        </p:txBody>
      </p:sp>
      <p:sp>
        <p:nvSpPr>
          <p:cNvPr id="2" name="Title 1"/>
          <p:cNvSpPr>
            <a:spLocks noGrp="1"/>
          </p:cNvSpPr>
          <p:nvPr>
            <p:ph type="title"/>
          </p:nvPr>
        </p:nvSpPr>
        <p:spPr/>
        <p:txBody>
          <a:bodyPr/>
          <a:lstStyle/>
          <a:p>
            <a:r>
              <a:rPr lang="vi-VN" smtClean="0"/>
              <a:t>Local Port Forwarding</a:t>
            </a:r>
            <a:r>
              <a:rPr lang="en-US" smtClean="0"/>
              <a:t>: </a:t>
            </a:r>
            <a:r>
              <a:rPr lang="vi-VN" smtClean="0"/>
              <a:t>Syntax</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83</a:t>
            </a:fld>
            <a:endParaRPr lang="ru-RU" dirty="0"/>
          </a:p>
        </p:txBody>
      </p:sp>
    </p:spTree>
    <p:extLst>
      <p:ext uri="{BB962C8B-B14F-4D97-AF65-F5344CB8AC3E}">
        <p14:creationId xmlns:p14="http://schemas.microsoft.com/office/powerpoint/2010/main" val="25897881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Local Port Forwarding</a:t>
            </a:r>
            <a:r>
              <a:rPr lang="en-GB" smtClean="0"/>
              <a:t>: secure channel</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84</a:t>
            </a:fld>
            <a:endParaRPr lang="ru-RU" dirty="0"/>
          </a:p>
        </p:txBody>
      </p:sp>
      <p:pic>
        <p:nvPicPr>
          <p:cNvPr id="4" name="Picture 3"/>
          <p:cNvPicPr>
            <a:picLocks noChangeAspect="1"/>
          </p:cNvPicPr>
          <p:nvPr/>
        </p:nvPicPr>
        <p:blipFill>
          <a:blip r:embed="rId3"/>
          <a:stretch>
            <a:fillRect/>
          </a:stretch>
        </p:blipFill>
        <p:spPr>
          <a:xfrm>
            <a:off x="685799" y="762000"/>
            <a:ext cx="7086601" cy="2827391"/>
          </a:xfrm>
          <a:prstGeom prst="rect">
            <a:avLst/>
          </a:prstGeom>
        </p:spPr>
      </p:pic>
      <p:sp>
        <p:nvSpPr>
          <p:cNvPr id="5" name="TextBox 4"/>
          <p:cNvSpPr txBox="1"/>
          <p:nvPr/>
        </p:nvSpPr>
        <p:spPr>
          <a:xfrm>
            <a:off x="0" y="3733800"/>
            <a:ext cx="9144000" cy="1107996"/>
          </a:xfrm>
          <a:prstGeom prst="rect">
            <a:avLst/>
          </a:prstGeom>
          <a:noFill/>
        </p:spPr>
        <p:txBody>
          <a:bodyPr wrap="square" rtlCol="0">
            <a:spAutoFit/>
          </a:bodyPr>
          <a:lstStyle/>
          <a:p>
            <a:pPr algn="ctr"/>
            <a:r>
              <a:rPr lang="en-US" sz="3200">
                <a:latin typeface="Arial Narrow" panose="020B0606020202030204" pitchFamily="34" charset="0"/>
              </a:rPr>
              <a:t>$ ssh –</a:t>
            </a:r>
            <a:r>
              <a:rPr lang="en-US" sz="3200" smtClean="0">
                <a:latin typeface="Arial Narrow" panose="020B0606020202030204" pitchFamily="34" charset="0"/>
              </a:rPr>
              <a:t>L</a:t>
            </a:r>
            <a:r>
              <a:rPr lang="vi-VN" sz="3200" smtClean="0">
                <a:latin typeface="Arial Narrow" panose="020B0606020202030204" pitchFamily="34" charset="0"/>
              </a:rPr>
              <a:t> &lt;LP</a:t>
            </a:r>
            <a:r>
              <a:rPr lang="en-US" sz="3200" smtClean="0">
                <a:latin typeface="Arial Narrow" panose="020B0606020202030204" pitchFamily="34" charset="0"/>
              </a:rPr>
              <a:t>ort&gt;:localhost:&lt;</a:t>
            </a:r>
            <a:r>
              <a:rPr lang="vi-VN" sz="3200" smtClean="0">
                <a:latin typeface="Arial Narrow" panose="020B0606020202030204" pitchFamily="34" charset="0"/>
              </a:rPr>
              <a:t>RP</a:t>
            </a:r>
            <a:r>
              <a:rPr lang="en-US" sz="3200" smtClean="0">
                <a:latin typeface="Arial Narrow" panose="020B0606020202030204" pitchFamily="34" charset="0"/>
              </a:rPr>
              <a:t>ort</a:t>
            </a:r>
            <a:r>
              <a:rPr lang="en-US" sz="3200">
                <a:latin typeface="Arial Narrow" panose="020B0606020202030204" pitchFamily="34" charset="0"/>
              </a:rPr>
              <a:t>&gt;  </a:t>
            </a:r>
            <a:r>
              <a:rPr lang="vi-VN" sz="3200" smtClean="0">
                <a:latin typeface="Arial Narrow" panose="020B0606020202030204" pitchFamily="34" charset="0"/>
              </a:rPr>
              <a:t>ssh-server</a:t>
            </a:r>
          </a:p>
          <a:p>
            <a:pPr algn="ctr">
              <a:spcBef>
                <a:spcPts val="1200"/>
              </a:spcBef>
            </a:pPr>
            <a:r>
              <a:rPr lang="vi-VN" sz="2400" smtClean="0">
                <a:latin typeface="Arial Narrow" panose="020B0606020202030204" pitchFamily="34" charset="0"/>
              </a:rPr>
              <a:t>("localhost" là địa chỉ của ssh-server nhìn từ ssh-server)</a:t>
            </a:r>
            <a:endParaRPr lang="vi-VN" sz="2400" dirty="0">
              <a:latin typeface="Arial Narrow" panose="020B0606020202030204" pitchFamily="34" charset="0"/>
            </a:endParaRPr>
          </a:p>
        </p:txBody>
      </p:sp>
      <p:sp>
        <p:nvSpPr>
          <p:cNvPr id="7" name="TextBox 6"/>
          <p:cNvSpPr txBox="1"/>
          <p:nvPr/>
        </p:nvSpPr>
        <p:spPr>
          <a:xfrm>
            <a:off x="0" y="4876800"/>
            <a:ext cx="9143999" cy="1815882"/>
          </a:xfrm>
          <a:prstGeom prst="rect">
            <a:avLst/>
          </a:prstGeom>
          <a:noFill/>
        </p:spPr>
        <p:txBody>
          <a:bodyPr wrap="square" rtlCol="0">
            <a:spAutoFit/>
          </a:bodyPr>
          <a:lstStyle/>
          <a:p>
            <a:pPr marL="457200" indent="-457200">
              <a:buFont typeface="Arial" panose="020B0604020202020204" pitchFamily="34" charset="0"/>
              <a:buChar char="•"/>
            </a:pPr>
            <a:r>
              <a:rPr lang="vi-VN" sz="2800" smtClean="0"/>
              <a:t>App</a:t>
            </a:r>
            <a:r>
              <a:rPr lang="en-GB" sz="2800" smtClean="0"/>
              <a:t>.</a:t>
            </a:r>
            <a:r>
              <a:rPr lang="vi-VN" sz="2800" smtClean="0"/>
              <a:t> Server nằm cùng máy với SSH Server</a:t>
            </a:r>
          </a:p>
          <a:p>
            <a:pPr marL="457200" indent="-457200">
              <a:buFont typeface="Arial" panose="020B0604020202020204" pitchFamily="34" charset="0"/>
              <a:buChar char="•"/>
            </a:pPr>
            <a:r>
              <a:rPr lang="vi-VN" sz="2800" smtClean="0"/>
              <a:t>App</a:t>
            </a:r>
            <a:r>
              <a:rPr lang="en-GB" sz="2800" smtClean="0"/>
              <a:t>.</a:t>
            </a:r>
            <a:r>
              <a:rPr lang="vi-VN" sz="2800" smtClean="0"/>
              <a:t> Client nằm cùng máy với SSH Client</a:t>
            </a:r>
          </a:p>
          <a:p>
            <a:pPr marL="457200" indent="-457200">
              <a:buFont typeface="Arial" panose="020B0604020202020204" pitchFamily="34" charset="0"/>
              <a:buChar char="•"/>
            </a:pPr>
            <a:r>
              <a:rPr lang="vi-VN" sz="2800" smtClean="0"/>
              <a:t>Cho phép App</a:t>
            </a:r>
            <a:r>
              <a:rPr lang="en-GB" sz="2800" smtClean="0"/>
              <a:t>.</a:t>
            </a:r>
            <a:r>
              <a:rPr lang="vi-VN" sz="2800" smtClean="0"/>
              <a:t> Client kết nối an toàn với App. Server thông qua cổng &lt;lport&gt; trên máy cục bộ.</a:t>
            </a:r>
            <a:endParaRPr lang="en-US" sz="2800"/>
          </a:p>
        </p:txBody>
      </p:sp>
    </p:spTree>
    <p:extLst>
      <p:ext uri="{BB962C8B-B14F-4D97-AF65-F5344CB8AC3E}">
        <p14:creationId xmlns:p14="http://schemas.microsoft.com/office/powerpoint/2010/main" val="1728127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Local Port </a:t>
            </a:r>
            <a:r>
              <a:rPr lang="vi-VN" smtClean="0"/>
              <a:t>Forwarding: Example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85</a:t>
            </a:fld>
            <a:endParaRPr lang="ru-RU" dirty="0"/>
          </a:p>
        </p:txBody>
      </p:sp>
      <p:pic>
        <p:nvPicPr>
          <p:cNvPr id="5" name="Picture 4"/>
          <p:cNvPicPr>
            <a:picLocks noChangeAspect="1"/>
          </p:cNvPicPr>
          <p:nvPr/>
        </p:nvPicPr>
        <p:blipFill>
          <a:blip r:embed="rId3"/>
          <a:stretch>
            <a:fillRect/>
          </a:stretch>
        </p:blipFill>
        <p:spPr>
          <a:xfrm>
            <a:off x="2036389" y="4343400"/>
            <a:ext cx="5767021" cy="2300909"/>
          </a:xfrm>
          <a:prstGeom prst="rect">
            <a:avLst/>
          </a:prstGeom>
        </p:spPr>
      </p:pic>
      <p:sp>
        <p:nvSpPr>
          <p:cNvPr id="7" name="TextBox 6"/>
          <p:cNvSpPr txBox="1"/>
          <p:nvPr/>
        </p:nvSpPr>
        <p:spPr>
          <a:xfrm>
            <a:off x="4065673" y="5650468"/>
            <a:ext cx="762000" cy="369332"/>
          </a:xfrm>
          <a:prstGeom prst="rect">
            <a:avLst/>
          </a:prstGeom>
          <a:noFill/>
        </p:spPr>
        <p:txBody>
          <a:bodyPr wrap="square" rtlCol="0">
            <a:spAutoFit/>
          </a:bodyPr>
          <a:lstStyle/>
          <a:p>
            <a:r>
              <a:rPr lang="en-US" smtClean="0"/>
              <a:t>8080</a:t>
            </a:r>
            <a:endParaRPr lang="en-US"/>
          </a:p>
        </p:txBody>
      </p:sp>
      <p:sp>
        <p:nvSpPr>
          <p:cNvPr id="8" name="TextBox 7"/>
          <p:cNvSpPr txBox="1"/>
          <p:nvPr/>
        </p:nvSpPr>
        <p:spPr>
          <a:xfrm>
            <a:off x="6123073" y="4659868"/>
            <a:ext cx="762000" cy="369332"/>
          </a:xfrm>
          <a:prstGeom prst="rect">
            <a:avLst/>
          </a:prstGeom>
          <a:noFill/>
        </p:spPr>
        <p:txBody>
          <a:bodyPr wrap="square" rtlCol="0">
            <a:spAutoFit/>
          </a:bodyPr>
          <a:lstStyle/>
          <a:p>
            <a:r>
              <a:rPr lang="en-US" smtClean="0"/>
              <a:t>80</a:t>
            </a:r>
            <a:endParaRPr lang="en-US"/>
          </a:p>
        </p:txBody>
      </p:sp>
      <p:sp>
        <p:nvSpPr>
          <p:cNvPr id="9" name="TextBox 8"/>
          <p:cNvSpPr txBox="1"/>
          <p:nvPr/>
        </p:nvSpPr>
        <p:spPr>
          <a:xfrm>
            <a:off x="6351673" y="5574268"/>
            <a:ext cx="762000" cy="369332"/>
          </a:xfrm>
          <a:prstGeom prst="rect">
            <a:avLst/>
          </a:prstGeom>
          <a:noFill/>
        </p:spPr>
        <p:txBody>
          <a:bodyPr wrap="square" rtlCol="0">
            <a:spAutoFit/>
          </a:bodyPr>
          <a:lstStyle/>
          <a:p>
            <a:r>
              <a:rPr lang="en-US" smtClean="0"/>
              <a:t>22</a:t>
            </a:r>
            <a:endParaRPr lang="en-US"/>
          </a:p>
        </p:txBody>
      </p:sp>
      <p:pic>
        <p:nvPicPr>
          <p:cNvPr id="10" name="Picture 9"/>
          <p:cNvPicPr>
            <a:picLocks noChangeAspect="1"/>
          </p:cNvPicPr>
          <p:nvPr/>
        </p:nvPicPr>
        <p:blipFill>
          <a:blip r:embed="rId4"/>
          <a:stretch>
            <a:fillRect/>
          </a:stretch>
        </p:blipFill>
        <p:spPr>
          <a:xfrm>
            <a:off x="1904999" y="786465"/>
            <a:ext cx="6045229" cy="3101510"/>
          </a:xfrm>
          <a:prstGeom prst="rect">
            <a:avLst/>
          </a:prstGeom>
        </p:spPr>
      </p:pic>
    </p:spTree>
    <p:extLst>
      <p:ext uri="{BB962C8B-B14F-4D97-AF65-F5344CB8AC3E}">
        <p14:creationId xmlns:p14="http://schemas.microsoft.com/office/powerpoint/2010/main" val="6487539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a:buFont typeface="Wingdings" panose="05000000000000000000" pitchFamily="2" charset="2"/>
              <a:buChar char="q"/>
            </a:pPr>
            <a:r>
              <a:rPr lang="en-US" sz="3200" b="1" smtClean="0"/>
              <a:t>Chức năng</a:t>
            </a:r>
            <a:r>
              <a:rPr lang="en-US" sz="3200" smtClean="0"/>
              <a:t>: Kết nối tới </a:t>
            </a:r>
            <a:r>
              <a:rPr lang="en-US" sz="3200" smtClean="0">
                <a:solidFill>
                  <a:srgbClr val="FF0000"/>
                </a:solidFill>
              </a:rPr>
              <a:t>RHost:RPort</a:t>
            </a:r>
            <a:r>
              <a:rPr lang="en-US" sz="3200" smtClean="0"/>
              <a:t> sẽ được forward tới </a:t>
            </a:r>
            <a:r>
              <a:rPr lang="en-US" sz="3200" smtClean="0">
                <a:solidFill>
                  <a:srgbClr val="00FF00"/>
                </a:solidFill>
              </a:rPr>
              <a:t>LHost:LPort</a:t>
            </a:r>
            <a:r>
              <a:rPr lang="en-US" sz="3200" smtClean="0"/>
              <a:t> (nhìn từ SSH Client)</a:t>
            </a:r>
          </a:p>
          <a:p>
            <a:pPr>
              <a:buFont typeface="Wingdings" panose="05000000000000000000" pitchFamily="2" charset="2"/>
              <a:buChar char="q"/>
            </a:pPr>
            <a:r>
              <a:rPr lang="en-US" sz="3200" b="1" smtClean="0"/>
              <a:t>Ứng dụng</a:t>
            </a:r>
            <a:r>
              <a:rPr lang="en-US" sz="3200" smtClean="0"/>
              <a:t>: Truy cập từ xa vào dịch vụ trong mạng nội bộ</a:t>
            </a:r>
            <a:endParaRPr lang="en-US" sz="3200"/>
          </a:p>
        </p:txBody>
      </p:sp>
      <p:sp>
        <p:nvSpPr>
          <p:cNvPr id="2" name="Title 1"/>
          <p:cNvSpPr>
            <a:spLocks noGrp="1"/>
          </p:cNvSpPr>
          <p:nvPr>
            <p:ph type="title"/>
          </p:nvPr>
        </p:nvSpPr>
        <p:spPr/>
        <p:txBody>
          <a:bodyPr/>
          <a:lstStyle/>
          <a:p>
            <a:r>
              <a:rPr lang="vi-VN"/>
              <a:t>Remote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86</a:t>
            </a:fld>
            <a:endParaRPr lang="ru-RU" dirty="0"/>
          </a:p>
        </p:txBody>
      </p:sp>
      <p:pic>
        <p:nvPicPr>
          <p:cNvPr id="4" name="Picture 3"/>
          <p:cNvPicPr>
            <a:picLocks noChangeAspect="1"/>
          </p:cNvPicPr>
          <p:nvPr/>
        </p:nvPicPr>
        <p:blipFill>
          <a:blip r:embed="rId2"/>
          <a:stretch>
            <a:fillRect/>
          </a:stretch>
        </p:blipFill>
        <p:spPr>
          <a:xfrm>
            <a:off x="372702" y="3619969"/>
            <a:ext cx="8398595" cy="3238031"/>
          </a:xfrm>
          <a:prstGeom prst="rect">
            <a:avLst/>
          </a:prstGeom>
        </p:spPr>
      </p:pic>
    </p:spTree>
    <p:extLst>
      <p:ext uri="{BB962C8B-B14F-4D97-AF65-F5344CB8AC3E}">
        <p14:creationId xmlns:p14="http://schemas.microsoft.com/office/powerpoint/2010/main" val="27942849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pPr>
              <a:buFont typeface="Wingdings" panose="05000000000000000000" pitchFamily="2" charset="2"/>
              <a:buChar char="q"/>
            </a:pPr>
            <a:r>
              <a:rPr lang="vi-VN" dirty="0" smtClean="0"/>
              <a:t>Cú pháp:</a:t>
            </a:r>
            <a:r>
              <a:rPr lang="vi-VN" smtClean="0"/>
              <a:t/>
            </a:r>
            <a:br>
              <a:rPr lang="vi-VN" smtClean="0"/>
            </a:br>
            <a:r>
              <a:rPr lang="vi-VN" sz="2800" smtClean="0">
                <a:latin typeface="+mn-lt"/>
                <a:cs typeface="Courier New" panose="02070309020205020404" pitchFamily="49" charset="0"/>
              </a:rPr>
              <a:t>ssh </a:t>
            </a:r>
            <a:r>
              <a:rPr lang="vi-VN" sz="2800" b="1" smtClean="0">
                <a:solidFill>
                  <a:srgbClr val="FF00FF"/>
                </a:solidFill>
                <a:latin typeface="+mn-lt"/>
                <a:cs typeface="Courier New" panose="02070309020205020404" pitchFamily="49" charset="0"/>
              </a:rPr>
              <a:t>-</a:t>
            </a:r>
            <a:r>
              <a:rPr lang="en-US" sz="2800" b="1" smtClean="0">
                <a:solidFill>
                  <a:srgbClr val="FF00FF"/>
                </a:solidFill>
                <a:latin typeface="+mn-lt"/>
                <a:cs typeface="Courier New" panose="02070309020205020404" pitchFamily="49" charset="0"/>
              </a:rPr>
              <a:t>R</a:t>
            </a:r>
            <a:r>
              <a:rPr lang="vi-VN" sz="2800" smtClean="0">
                <a:latin typeface="+mn-lt"/>
                <a:cs typeface="Courier New" panose="02070309020205020404" pitchFamily="49" charset="0"/>
              </a:rPr>
              <a:t> </a:t>
            </a:r>
            <a:r>
              <a:rPr lang="vi-VN" sz="2800" dirty="0" smtClean="0">
                <a:solidFill>
                  <a:srgbClr val="FF0000"/>
                </a:solidFill>
                <a:latin typeface="+mn-lt"/>
                <a:cs typeface="Courier New" panose="02070309020205020404" pitchFamily="49" charset="0"/>
              </a:rPr>
              <a:t>[</a:t>
            </a:r>
            <a:r>
              <a:rPr lang="vi-VN" sz="2800" smtClean="0">
                <a:solidFill>
                  <a:srgbClr val="FF0000"/>
                </a:solidFill>
                <a:latin typeface="+mn-lt"/>
                <a:cs typeface="Courier New" panose="02070309020205020404" pitchFamily="49" charset="0"/>
              </a:rPr>
              <a:t>BindIP:]&lt;RPort&gt;</a:t>
            </a:r>
            <a:r>
              <a:rPr lang="vi-VN" sz="2800" smtClean="0">
                <a:latin typeface="+mn-lt"/>
                <a:cs typeface="Courier New" panose="02070309020205020404" pitchFamily="49" charset="0"/>
              </a:rPr>
              <a:t>:</a:t>
            </a:r>
            <a:r>
              <a:rPr lang="vi-VN" sz="2800" smtClean="0">
                <a:solidFill>
                  <a:srgbClr val="00FF00"/>
                </a:solidFill>
                <a:latin typeface="+mn-lt"/>
                <a:cs typeface="Courier New" panose="02070309020205020404" pitchFamily="49" charset="0"/>
              </a:rPr>
              <a:t>&lt;LHost&gt;:&lt;LPort&gt;</a:t>
            </a:r>
            <a:r>
              <a:rPr lang="vi-VN" sz="2800" smtClean="0">
                <a:latin typeface="+mn-lt"/>
                <a:cs typeface="Courier New" panose="02070309020205020404" pitchFamily="49" charset="0"/>
              </a:rPr>
              <a:t> </a:t>
            </a:r>
            <a:r>
              <a:rPr lang="vi-VN" sz="2800" smtClean="0">
                <a:solidFill>
                  <a:srgbClr val="0000FF"/>
                </a:solidFill>
                <a:latin typeface="+mn-lt"/>
                <a:cs typeface="Courier New" panose="02070309020205020404" pitchFamily="49" charset="0"/>
              </a:rPr>
              <a:t>ssh-server</a:t>
            </a:r>
            <a:endParaRPr lang="vi-VN" sz="2800" dirty="0" smtClean="0">
              <a:solidFill>
                <a:srgbClr val="0000FF"/>
              </a:solidFill>
              <a:latin typeface="+mn-lt"/>
              <a:cs typeface="Courier New" panose="02070309020205020404" pitchFamily="49" charset="0"/>
            </a:endParaRPr>
          </a:p>
          <a:p>
            <a:pPr>
              <a:buFont typeface="Wingdings" panose="05000000000000000000" pitchFamily="2" charset="2"/>
              <a:buChar char="q"/>
            </a:pPr>
            <a:r>
              <a:rPr lang="en-US" dirty="0" smtClean="0"/>
              <a:t>T</a:t>
            </a:r>
            <a:r>
              <a:rPr lang="vi-VN" dirty="0" smtClean="0"/>
              <a:t>rong </a:t>
            </a:r>
            <a:r>
              <a:rPr lang="vi-VN" dirty="0"/>
              <a:t>đó</a:t>
            </a:r>
          </a:p>
          <a:p>
            <a:pPr lvl="1">
              <a:buFont typeface="Wingdings" panose="05000000000000000000" pitchFamily="2" charset="2"/>
              <a:buChar char="§"/>
            </a:pPr>
            <a:r>
              <a:rPr lang="en-US" b="1" smtClean="0">
                <a:solidFill>
                  <a:srgbClr val="FF00FF"/>
                </a:solidFill>
              </a:rPr>
              <a:t>-</a:t>
            </a:r>
            <a:r>
              <a:rPr lang="vi-VN" b="1" smtClean="0">
                <a:solidFill>
                  <a:srgbClr val="FF00FF"/>
                </a:solidFill>
              </a:rPr>
              <a:t>R</a:t>
            </a:r>
            <a:r>
              <a:rPr lang="en-US" smtClean="0"/>
              <a:t> </a:t>
            </a:r>
            <a:r>
              <a:rPr lang="en-US" dirty="0" err="1" smtClean="0"/>
              <a:t>là</a:t>
            </a:r>
            <a:r>
              <a:rPr lang="en-US" dirty="0" smtClean="0"/>
              <a:t> </a:t>
            </a:r>
            <a:r>
              <a:rPr lang="en-US" dirty="0" err="1" smtClean="0"/>
              <a:t>để</a:t>
            </a:r>
            <a:r>
              <a:rPr lang="en-US" dirty="0" smtClean="0"/>
              <a:t> </a:t>
            </a:r>
            <a:r>
              <a:rPr lang="en-US" err="1" smtClean="0"/>
              <a:t>chỉ</a:t>
            </a:r>
            <a:r>
              <a:rPr lang="en-US" smtClean="0"/>
              <a:t> </a:t>
            </a:r>
            <a:r>
              <a:rPr lang="vi-VN" smtClean="0"/>
              <a:t>Remote</a:t>
            </a:r>
            <a:r>
              <a:rPr lang="en-US" smtClean="0"/>
              <a:t> </a:t>
            </a:r>
            <a:r>
              <a:rPr lang="en-US" dirty="0" smtClean="0"/>
              <a:t>Port Forwarding</a:t>
            </a:r>
          </a:p>
          <a:p>
            <a:pPr lvl="1">
              <a:buFont typeface="Wingdings" panose="05000000000000000000" pitchFamily="2" charset="2"/>
              <a:buChar char="§"/>
            </a:pPr>
            <a:r>
              <a:rPr lang="en-US" dirty="0" err="1" smtClean="0">
                <a:solidFill>
                  <a:srgbClr val="0000FF"/>
                </a:solidFill>
              </a:rPr>
              <a:t>ssh</a:t>
            </a:r>
            <a:r>
              <a:rPr lang="en-US" dirty="0" smtClean="0">
                <a:solidFill>
                  <a:srgbClr val="0000FF"/>
                </a:solidFill>
              </a:rPr>
              <a:t>-server</a:t>
            </a:r>
            <a:r>
              <a:rPr lang="en-US" dirty="0" smtClean="0"/>
              <a:t> </a:t>
            </a:r>
            <a:r>
              <a:rPr lang="en-US" dirty="0" err="1" smtClean="0"/>
              <a:t>là</a:t>
            </a:r>
            <a:r>
              <a:rPr lang="en-US" dirty="0" smtClean="0"/>
              <a:t> </a:t>
            </a:r>
            <a:r>
              <a:rPr lang="en-US" dirty="0" err="1" smtClean="0"/>
              <a:t>máy</a:t>
            </a:r>
            <a:r>
              <a:rPr lang="en-US" dirty="0" smtClean="0"/>
              <a:t> </a:t>
            </a:r>
            <a:r>
              <a:rPr lang="en-US" dirty="0" err="1" smtClean="0"/>
              <a:t>chủ</a:t>
            </a:r>
            <a:r>
              <a:rPr lang="en-US" dirty="0" smtClean="0"/>
              <a:t> SSH</a:t>
            </a:r>
          </a:p>
          <a:p>
            <a:pPr lvl="1">
              <a:buFont typeface="Wingdings" panose="05000000000000000000" pitchFamily="2" charset="2"/>
              <a:buChar char="§"/>
            </a:pPr>
            <a:r>
              <a:rPr lang="vi-VN" smtClean="0">
                <a:solidFill>
                  <a:srgbClr val="00FF00"/>
                </a:solidFill>
              </a:rPr>
              <a:t>LHost:LPort</a:t>
            </a:r>
            <a:r>
              <a:rPr lang="en-US" smtClean="0"/>
              <a:t> </a:t>
            </a:r>
            <a:r>
              <a:rPr lang="en-US" dirty="0" err="1" smtClean="0"/>
              <a:t>là</a:t>
            </a:r>
            <a:r>
              <a:rPr lang="en-US" dirty="0" smtClean="0"/>
              <a:t> </a:t>
            </a:r>
            <a:r>
              <a:rPr lang="vi-VN" dirty="0" smtClean="0"/>
              <a:t>socket </a:t>
            </a:r>
            <a:r>
              <a:rPr lang="en-US" dirty="0" err="1" smtClean="0"/>
              <a:t>mà</a:t>
            </a:r>
            <a:r>
              <a:rPr lang="en-US" dirty="0" smtClean="0"/>
              <a:t> </a:t>
            </a:r>
            <a:r>
              <a:rPr lang="en-US" dirty="0" err="1" smtClean="0"/>
              <a:t>người</a:t>
            </a:r>
            <a:r>
              <a:rPr lang="vi-VN" dirty="0" smtClean="0"/>
              <a:t> dùng muốn truy cập </a:t>
            </a:r>
            <a:r>
              <a:rPr lang="vi-VN" u="sng" dirty="0" smtClean="0"/>
              <a:t>từ</a:t>
            </a:r>
            <a:r>
              <a:rPr lang="vi-VN" dirty="0" smtClean="0"/>
              <a:t> (hoặc </a:t>
            </a:r>
            <a:r>
              <a:rPr lang="vi-VN" u="sng" dirty="0" smtClean="0"/>
              <a:t>thông qua</a:t>
            </a:r>
            <a:r>
              <a:rPr lang="vi-VN" smtClean="0"/>
              <a:t>) </a:t>
            </a:r>
            <a:r>
              <a:rPr lang="vi-VN" b="1" u="sng" smtClean="0"/>
              <a:t>SSH Server</a:t>
            </a:r>
            <a:r>
              <a:rPr lang="vi-VN" smtClean="0"/>
              <a:t>.</a:t>
            </a:r>
            <a:endParaRPr lang="en-US" dirty="0" smtClean="0"/>
          </a:p>
          <a:p>
            <a:pPr lvl="1">
              <a:buFont typeface="Wingdings" panose="05000000000000000000" pitchFamily="2" charset="2"/>
              <a:buChar char="§"/>
            </a:pPr>
            <a:r>
              <a:rPr lang="vi-VN" dirty="0" smtClean="0">
                <a:solidFill>
                  <a:srgbClr val="FF0000"/>
                </a:solidFill>
              </a:rPr>
              <a:t>[</a:t>
            </a:r>
            <a:r>
              <a:rPr lang="vi-VN" smtClean="0">
                <a:solidFill>
                  <a:srgbClr val="FF0000"/>
                </a:solidFill>
              </a:rPr>
              <a:t>BindIP:]R</a:t>
            </a:r>
            <a:r>
              <a:rPr lang="en-US" smtClean="0">
                <a:solidFill>
                  <a:srgbClr val="FF0000"/>
                </a:solidFill>
              </a:rPr>
              <a:t>Port</a:t>
            </a:r>
            <a:r>
              <a:rPr lang="vi-VN" smtClean="0"/>
              <a:t> là socket </a:t>
            </a:r>
            <a:r>
              <a:rPr lang="vi-VN" dirty="0" smtClean="0"/>
              <a:t>mà sẽ được Forward qua kênh SSH </a:t>
            </a:r>
            <a:r>
              <a:rPr lang="vi-VN" smtClean="0"/>
              <a:t>tới </a:t>
            </a:r>
            <a:r>
              <a:rPr lang="vi-VN" smtClean="0">
                <a:solidFill>
                  <a:srgbClr val="00FF00"/>
                </a:solidFill>
              </a:rPr>
              <a:t>LHost:LPort</a:t>
            </a:r>
            <a:r>
              <a:rPr lang="vi-VN" dirty="0" smtClean="0"/>
              <a:t>.</a:t>
            </a:r>
            <a:endParaRPr lang="en-US" dirty="0"/>
          </a:p>
        </p:txBody>
      </p:sp>
      <p:sp>
        <p:nvSpPr>
          <p:cNvPr id="2" name="Title 1"/>
          <p:cNvSpPr>
            <a:spLocks noGrp="1"/>
          </p:cNvSpPr>
          <p:nvPr>
            <p:ph type="title"/>
          </p:nvPr>
        </p:nvSpPr>
        <p:spPr/>
        <p:txBody>
          <a:bodyPr/>
          <a:lstStyle/>
          <a:p>
            <a:r>
              <a:rPr lang="vi-VN" smtClean="0"/>
              <a:t>Local Port Forwarding</a:t>
            </a:r>
            <a:r>
              <a:rPr lang="en-US" smtClean="0"/>
              <a:t>: </a:t>
            </a:r>
            <a:r>
              <a:rPr lang="vi-VN" smtClean="0"/>
              <a:t>Syntax</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87</a:t>
            </a:fld>
            <a:endParaRPr lang="ru-RU" dirty="0"/>
          </a:p>
        </p:txBody>
      </p:sp>
    </p:spTree>
    <p:extLst>
      <p:ext uri="{BB962C8B-B14F-4D97-AF65-F5344CB8AC3E}">
        <p14:creationId xmlns:p14="http://schemas.microsoft.com/office/powerpoint/2010/main" val="28371123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Remote Port Forwarding: LAN access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88</a:t>
            </a:fld>
            <a:endParaRPr lang="ru-RU" dirty="0"/>
          </a:p>
        </p:txBody>
      </p:sp>
      <p:sp>
        <p:nvSpPr>
          <p:cNvPr id="5" name="TextBox 4"/>
          <p:cNvSpPr txBox="1"/>
          <p:nvPr/>
        </p:nvSpPr>
        <p:spPr>
          <a:xfrm>
            <a:off x="0" y="3962400"/>
            <a:ext cx="9144000" cy="584775"/>
          </a:xfrm>
          <a:prstGeom prst="rect">
            <a:avLst/>
          </a:prstGeom>
          <a:noFill/>
        </p:spPr>
        <p:txBody>
          <a:bodyPr wrap="square" rtlCol="0">
            <a:spAutoFit/>
          </a:bodyPr>
          <a:lstStyle/>
          <a:p>
            <a:pPr algn="ctr"/>
            <a:r>
              <a:rPr lang="en-US" sz="3200">
                <a:latin typeface="Arial Narrow" panose="020B0606020202030204" pitchFamily="34" charset="0"/>
              </a:rPr>
              <a:t>$ ssh </a:t>
            </a:r>
            <a:r>
              <a:rPr lang="en-US" sz="3200" smtClean="0">
                <a:latin typeface="Arial Narrow" panose="020B0606020202030204" pitchFamily="34" charset="0"/>
              </a:rPr>
              <a:t>–</a:t>
            </a:r>
            <a:r>
              <a:rPr lang="vi-VN" sz="3200" smtClean="0">
                <a:latin typeface="Arial Narrow" panose="020B0606020202030204" pitchFamily="34" charset="0"/>
              </a:rPr>
              <a:t>R </a:t>
            </a:r>
            <a:r>
              <a:rPr lang="en-US" sz="3200" smtClean="0">
                <a:latin typeface="Arial Narrow" panose="020B0606020202030204" pitchFamily="34" charset="0"/>
              </a:rPr>
              <a:t>&lt;</a:t>
            </a:r>
            <a:r>
              <a:rPr lang="vi-VN" sz="3200" smtClean="0">
                <a:latin typeface="Arial Narrow" panose="020B0606020202030204" pitchFamily="34" charset="0"/>
              </a:rPr>
              <a:t>RP</a:t>
            </a:r>
            <a:r>
              <a:rPr lang="en-US" sz="3200" smtClean="0">
                <a:latin typeface="Arial Narrow" panose="020B0606020202030204" pitchFamily="34" charset="0"/>
              </a:rPr>
              <a:t>ort</a:t>
            </a:r>
            <a:r>
              <a:rPr lang="en-US" sz="3200">
                <a:latin typeface="Arial Narrow" panose="020B0606020202030204" pitchFamily="34" charset="0"/>
              </a:rPr>
              <a:t>&gt;:localhost</a:t>
            </a:r>
            <a:r>
              <a:rPr lang="en-US" sz="3200" smtClean="0">
                <a:latin typeface="Arial Narrow" panose="020B0606020202030204" pitchFamily="34" charset="0"/>
              </a:rPr>
              <a:t>:&lt;</a:t>
            </a:r>
            <a:r>
              <a:rPr lang="vi-VN" sz="3200" smtClean="0">
                <a:latin typeface="Arial Narrow" panose="020B0606020202030204" pitchFamily="34" charset="0"/>
              </a:rPr>
              <a:t>LP</a:t>
            </a:r>
            <a:r>
              <a:rPr lang="en-US" sz="3200" smtClean="0">
                <a:latin typeface="Arial Narrow" panose="020B0606020202030204" pitchFamily="34" charset="0"/>
              </a:rPr>
              <a:t>ort</a:t>
            </a:r>
            <a:r>
              <a:rPr lang="en-US" sz="3200">
                <a:latin typeface="Arial Narrow" panose="020B0606020202030204" pitchFamily="34" charset="0"/>
              </a:rPr>
              <a:t>&gt;  </a:t>
            </a:r>
            <a:r>
              <a:rPr lang="vi-VN" sz="3200" smtClean="0">
                <a:latin typeface="Arial Narrow" panose="020B0606020202030204" pitchFamily="34" charset="0"/>
              </a:rPr>
              <a:t>ssh-server</a:t>
            </a:r>
            <a:endParaRPr lang="vi-VN" sz="3200" dirty="0">
              <a:latin typeface="Arial Narrow" panose="020B0606020202030204" pitchFamily="34" charset="0"/>
            </a:endParaRPr>
          </a:p>
        </p:txBody>
      </p:sp>
      <p:sp>
        <p:nvSpPr>
          <p:cNvPr id="7" name="TextBox 6"/>
          <p:cNvSpPr txBox="1"/>
          <p:nvPr/>
        </p:nvSpPr>
        <p:spPr>
          <a:xfrm>
            <a:off x="0" y="4572000"/>
            <a:ext cx="9143999" cy="1815882"/>
          </a:xfrm>
          <a:prstGeom prst="rect">
            <a:avLst/>
          </a:prstGeom>
          <a:noFill/>
        </p:spPr>
        <p:txBody>
          <a:bodyPr wrap="square" rtlCol="0">
            <a:spAutoFit/>
          </a:bodyPr>
          <a:lstStyle/>
          <a:p>
            <a:pPr marL="457200" indent="-457200">
              <a:buFont typeface="Arial" panose="020B0604020202020204" pitchFamily="34" charset="0"/>
              <a:buChar char="•"/>
            </a:pPr>
            <a:r>
              <a:rPr lang="vi-VN" sz="2800" smtClean="0"/>
              <a:t>App. Server và SSH Client thuộc cùng một LAN</a:t>
            </a:r>
          </a:p>
          <a:p>
            <a:pPr marL="457200" indent="-457200">
              <a:buFont typeface="Arial" panose="020B0604020202020204" pitchFamily="34" charset="0"/>
              <a:buChar char="•"/>
            </a:pPr>
            <a:r>
              <a:rPr lang="vi-VN" sz="2800" smtClean="0"/>
              <a:t>App. Client nằm cùng máy với SSH Server</a:t>
            </a:r>
          </a:p>
          <a:p>
            <a:pPr marL="457200" indent="-457200">
              <a:buFont typeface="Arial" panose="020B0604020202020204" pitchFamily="34" charset="0"/>
              <a:buChar char="•"/>
            </a:pPr>
            <a:r>
              <a:rPr lang="vi-VN" sz="2800" smtClean="0"/>
              <a:t>Cho phép App. Client kết nối với App. Server thông qua cổng &lt;rport&gt; trên máy cục bộ</a:t>
            </a:r>
            <a:endParaRPr lang="en-US" sz="2800"/>
          </a:p>
        </p:txBody>
      </p:sp>
      <p:pic>
        <p:nvPicPr>
          <p:cNvPr id="4" name="Picture 3"/>
          <p:cNvPicPr>
            <a:picLocks noChangeAspect="1"/>
          </p:cNvPicPr>
          <p:nvPr/>
        </p:nvPicPr>
        <p:blipFill>
          <a:blip r:embed="rId3"/>
          <a:stretch>
            <a:fillRect/>
          </a:stretch>
        </p:blipFill>
        <p:spPr>
          <a:xfrm>
            <a:off x="893390" y="696419"/>
            <a:ext cx="7639050" cy="3143250"/>
          </a:xfrm>
          <a:prstGeom prst="rect">
            <a:avLst/>
          </a:prstGeom>
        </p:spPr>
      </p:pic>
    </p:spTree>
    <p:extLst>
      <p:ext uri="{BB962C8B-B14F-4D97-AF65-F5344CB8AC3E}">
        <p14:creationId xmlns:p14="http://schemas.microsoft.com/office/powerpoint/2010/main" val="20360836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133600" y="4132661"/>
            <a:ext cx="6346809" cy="2611530"/>
          </a:xfrm>
          <a:prstGeom prst="rect">
            <a:avLst/>
          </a:prstGeom>
        </p:spPr>
      </p:pic>
      <p:sp>
        <p:nvSpPr>
          <p:cNvPr id="2" name="Title 1"/>
          <p:cNvSpPr>
            <a:spLocks noGrp="1"/>
          </p:cNvSpPr>
          <p:nvPr>
            <p:ph type="title"/>
          </p:nvPr>
        </p:nvSpPr>
        <p:spPr/>
        <p:txBody>
          <a:bodyPr/>
          <a:lstStyle/>
          <a:p>
            <a:r>
              <a:rPr lang="vi-VN"/>
              <a:t>Remote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89</a:t>
            </a:fld>
            <a:endParaRPr lang="ru-RU" dirty="0"/>
          </a:p>
        </p:txBody>
      </p:sp>
      <p:sp>
        <p:nvSpPr>
          <p:cNvPr id="7" name="TextBox 6"/>
          <p:cNvSpPr txBox="1"/>
          <p:nvPr/>
        </p:nvSpPr>
        <p:spPr>
          <a:xfrm>
            <a:off x="6616716" y="5521300"/>
            <a:ext cx="762000" cy="369332"/>
          </a:xfrm>
          <a:prstGeom prst="rect">
            <a:avLst/>
          </a:prstGeom>
          <a:noFill/>
        </p:spPr>
        <p:txBody>
          <a:bodyPr wrap="square" rtlCol="0">
            <a:spAutoFit/>
          </a:bodyPr>
          <a:lstStyle/>
          <a:p>
            <a:r>
              <a:rPr lang="en-US" smtClean="0"/>
              <a:t>8080</a:t>
            </a:r>
            <a:endParaRPr lang="en-US"/>
          </a:p>
        </p:txBody>
      </p:sp>
      <p:sp>
        <p:nvSpPr>
          <p:cNvPr id="8" name="TextBox 7"/>
          <p:cNvSpPr txBox="1"/>
          <p:nvPr/>
        </p:nvSpPr>
        <p:spPr>
          <a:xfrm>
            <a:off x="4102116" y="4910918"/>
            <a:ext cx="762000" cy="369332"/>
          </a:xfrm>
          <a:prstGeom prst="rect">
            <a:avLst/>
          </a:prstGeom>
          <a:noFill/>
        </p:spPr>
        <p:txBody>
          <a:bodyPr wrap="square" rtlCol="0">
            <a:spAutoFit/>
          </a:bodyPr>
          <a:lstStyle/>
          <a:p>
            <a:r>
              <a:rPr lang="en-US" smtClean="0"/>
              <a:t>80</a:t>
            </a:r>
            <a:endParaRPr lang="en-US"/>
          </a:p>
        </p:txBody>
      </p:sp>
      <p:sp>
        <p:nvSpPr>
          <p:cNvPr id="9" name="Cube 8"/>
          <p:cNvSpPr/>
          <p:nvPr/>
        </p:nvSpPr>
        <p:spPr>
          <a:xfrm>
            <a:off x="2349516" y="4835500"/>
            <a:ext cx="381000" cy="55739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435116" y="4987900"/>
            <a:ext cx="1143000" cy="369332"/>
          </a:xfrm>
          <a:prstGeom prst="rect">
            <a:avLst/>
          </a:prstGeom>
          <a:noFill/>
        </p:spPr>
        <p:txBody>
          <a:bodyPr wrap="square" rtlCol="0">
            <a:spAutoFit/>
          </a:bodyPr>
          <a:lstStyle/>
          <a:p>
            <a:r>
              <a:rPr lang="en-US" smtClean="0"/>
              <a:t>10.0.0.1</a:t>
            </a:r>
            <a:endParaRPr lang="en-US"/>
          </a:p>
        </p:txBody>
      </p:sp>
      <p:sp>
        <p:nvSpPr>
          <p:cNvPr id="11" name="TextBox 10"/>
          <p:cNvSpPr txBox="1"/>
          <p:nvPr/>
        </p:nvSpPr>
        <p:spPr>
          <a:xfrm>
            <a:off x="2044716" y="6218768"/>
            <a:ext cx="1143000" cy="369332"/>
          </a:xfrm>
          <a:prstGeom prst="rect">
            <a:avLst/>
          </a:prstGeom>
          <a:noFill/>
        </p:spPr>
        <p:txBody>
          <a:bodyPr wrap="square" rtlCol="0">
            <a:spAutoFit/>
          </a:bodyPr>
          <a:lstStyle/>
          <a:p>
            <a:r>
              <a:rPr lang="en-US" smtClean="0"/>
              <a:t>10.0.0.22</a:t>
            </a:r>
            <a:endParaRPr lang="en-US"/>
          </a:p>
        </p:txBody>
      </p:sp>
      <p:sp>
        <p:nvSpPr>
          <p:cNvPr id="12" name="TextBox 11"/>
          <p:cNvSpPr txBox="1"/>
          <p:nvPr/>
        </p:nvSpPr>
        <p:spPr>
          <a:xfrm>
            <a:off x="6921516" y="6421382"/>
            <a:ext cx="1143000" cy="369332"/>
          </a:xfrm>
          <a:prstGeom prst="rect">
            <a:avLst/>
          </a:prstGeom>
          <a:noFill/>
        </p:spPr>
        <p:txBody>
          <a:bodyPr wrap="square" rtlCol="0">
            <a:spAutoFit/>
          </a:bodyPr>
          <a:lstStyle/>
          <a:p>
            <a:r>
              <a:rPr lang="en-US" smtClean="0"/>
              <a:t>10.0.0.21</a:t>
            </a:r>
            <a:endParaRPr lang="en-US"/>
          </a:p>
        </p:txBody>
      </p:sp>
      <p:pic>
        <p:nvPicPr>
          <p:cNvPr id="4" name="Picture 3"/>
          <p:cNvPicPr>
            <a:picLocks noChangeAspect="1"/>
          </p:cNvPicPr>
          <p:nvPr/>
        </p:nvPicPr>
        <p:blipFill>
          <a:blip r:embed="rId4"/>
          <a:stretch>
            <a:fillRect/>
          </a:stretch>
        </p:blipFill>
        <p:spPr>
          <a:xfrm>
            <a:off x="1143000" y="783358"/>
            <a:ext cx="6921516" cy="3360396"/>
          </a:xfrm>
          <a:prstGeom prst="rect">
            <a:avLst/>
          </a:prstGeom>
        </p:spPr>
      </p:pic>
    </p:spTree>
    <p:extLst>
      <p:ext uri="{BB962C8B-B14F-4D97-AF65-F5344CB8AC3E}">
        <p14:creationId xmlns:p14="http://schemas.microsoft.com/office/powerpoint/2010/main" val="31015281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514350" indent="-514350">
              <a:spcBef>
                <a:spcPts val="600"/>
              </a:spcBef>
              <a:spcAft>
                <a:spcPts val="600"/>
              </a:spcAft>
              <a:buFont typeface="+mj-lt"/>
              <a:buAutoNum type="arabicPeriod"/>
            </a:pPr>
            <a:r>
              <a:rPr lang="vi-VN" dirty="0"/>
              <a:t>Muhammad Rizwan Asghar, </a:t>
            </a:r>
            <a:r>
              <a:rPr lang="vi-VN" b="1" dirty="0"/>
              <a:t>Network Defence and </a:t>
            </a:r>
            <a:r>
              <a:rPr lang="vi-VN" b="1" dirty="0" smtClean="0"/>
              <a:t>Countermeasures</a:t>
            </a:r>
            <a:r>
              <a:rPr lang="vi-VN" dirty="0" smtClean="0"/>
              <a:t>, Lectures 8 &amp; 9</a:t>
            </a:r>
            <a:r>
              <a:rPr lang="vi-VN" dirty="0"/>
              <a:t/>
            </a:r>
            <a:br>
              <a:rPr lang="vi-VN" dirty="0"/>
            </a:br>
            <a:r>
              <a:rPr lang="vi-VN" sz="1600" dirty="0"/>
              <a:t>[https://www.cs.auckland.ac.nz/courses/compsci726s2c/lectures/ra-2017/]</a:t>
            </a:r>
          </a:p>
          <a:p>
            <a:pPr marL="514350" indent="-514350">
              <a:spcBef>
                <a:spcPts val="600"/>
              </a:spcBef>
              <a:spcAft>
                <a:spcPts val="600"/>
              </a:spcAft>
              <a:buFont typeface="+mj-lt"/>
              <a:buAutoNum type="arabicPeriod"/>
            </a:pPr>
            <a:r>
              <a:rPr lang="en-US" dirty="0" smtClean="0"/>
              <a:t>SSL </a:t>
            </a:r>
            <a:r>
              <a:rPr lang="en-US" dirty="0"/>
              <a:t>Socket </a:t>
            </a:r>
            <a:r>
              <a:rPr lang="en-US" dirty="0" smtClean="0"/>
              <a:t>Communication</a:t>
            </a:r>
            <a:r>
              <a:rPr lang="vi-VN" dirty="0"/>
              <a:t/>
            </a:r>
            <a:br>
              <a:rPr lang="vi-VN" dirty="0"/>
            </a:br>
            <a:r>
              <a:rPr lang="vi-VN" sz="1600" dirty="0"/>
              <a:t>[https://</a:t>
            </a:r>
            <a:r>
              <a:rPr lang="vi-VN" sz="1600" dirty="0" smtClean="0"/>
              <a:t>sites.google.com/site/ddmwsst/create-your-own-certificate-and-ca/ssl-socket-communication]</a:t>
            </a:r>
          </a:p>
          <a:p>
            <a:pPr marL="514350" indent="-514350">
              <a:spcBef>
                <a:spcPts val="600"/>
              </a:spcBef>
              <a:spcAft>
                <a:spcPts val="600"/>
              </a:spcAft>
              <a:buFont typeface="+mj-lt"/>
              <a:buAutoNum type="arabicPeriod"/>
            </a:pPr>
            <a:r>
              <a:rPr lang="vi-VN" dirty="0"/>
              <a:t>Transport Layer </a:t>
            </a:r>
            <a:r>
              <a:rPr lang="vi-VN" dirty="0" smtClean="0"/>
              <a:t>Security</a:t>
            </a:r>
            <a:br>
              <a:rPr lang="vi-VN" dirty="0" smtClean="0"/>
            </a:br>
            <a:r>
              <a:rPr lang="vi-VN" sz="1600" dirty="0" smtClean="0"/>
              <a:t>[</a:t>
            </a:r>
            <a:r>
              <a:rPr lang="en-US" sz="1600" dirty="0" smtClean="0"/>
              <a:t>https</a:t>
            </a:r>
            <a:r>
              <a:rPr lang="en-US" sz="1600" dirty="0"/>
              <a:t>://</a:t>
            </a:r>
            <a:r>
              <a:rPr lang="en-US" sz="1600" dirty="0" smtClean="0"/>
              <a:t>en.wikipedia.org/wiki/Transport_Layer_Security</a:t>
            </a:r>
            <a:r>
              <a:rPr lang="vi-VN" sz="1600" dirty="0"/>
              <a:t>]</a:t>
            </a:r>
            <a:endParaRPr lang="vi-VN" sz="1600" dirty="0" smtClean="0"/>
          </a:p>
          <a:p>
            <a:pPr marL="514350" indent="-514350">
              <a:spcBef>
                <a:spcPts val="600"/>
              </a:spcBef>
              <a:spcAft>
                <a:spcPts val="600"/>
              </a:spcAft>
              <a:buFont typeface="+mj-lt"/>
              <a:buAutoNum type="arabicPeriod"/>
            </a:pPr>
            <a:r>
              <a:rPr lang="en-US" dirty="0" err="1"/>
              <a:t>Chhatra</a:t>
            </a:r>
            <a:r>
              <a:rPr lang="en-US" dirty="0"/>
              <a:t> </a:t>
            </a:r>
            <a:r>
              <a:rPr lang="en-US" dirty="0" err="1" smtClean="0"/>
              <a:t>Thapa</a:t>
            </a:r>
            <a:r>
              <a:rPr lang="vi-VN" dirty="0" smtClean="0"/>
              <a:t>, </a:t>
            </a:r>
            <a:r>
              <a:rPr lang="en-US" dirty="0" smtClean="0"/>
              <a:t>Transport </a:t>
            </a:r>
            <a:r>
              <a:rPr lang="en-US" dirty="0"/>
              <a:t>Layer </a:t>
            </a:r>
            <a:r>
              <a:rPr lang="en-US" dirty="0" smtClean="0"/>
              <a:t>Security</a:t>
            </a:r>
            <a:r>
              <a:rPr lang="vi-VN" dirty="0" smtClean="0"/>
              <a:t> (Slides)</a:t>
            </a:r>
            <a:r>
              <a:rPr lang="vi-VN" dirty="0"/>
              <a:t/>
            </a:r>
            <a:br>
              <a:rPr lang="vi-VN" dirty="0"/>
            </a:br>
            <a:r>
              <a:rPr lang="vi-VN" sz="1600" dirty="0"/>
              <a:t>[https://www.slideshare.net/chhatrathapa1/avl-presentation-15664106]</a:t>
            </a:r>
            <a:endParaRPr lang="vi-VN" sz="1600" dirty="0" smtClean="0"/>
          </a:p>
          <a:p>
            <a:pPr marL="514350" indent="-514350">
              <a:spcBef>
                <a:spcPts val="600"/>
              </a:spcBef>
              <a:spcAft>
                <a:spcPts val="600"/>
              </a:spcAft>
              <a:buFont typeface="+mj-lt"/>
              <a:buAutoNum type="arabicPeriod"/>
            </a:pPr>
            <a:endParaRPr lang="en-US" dirty="0"/>
          </a:p>
        </p:txBody>
      </p:sp>
      <p:sp>
        <p:nvSpPr>
          <p:cNvPr id="3" name="Title 2"/>
          <p:cNvSpPr>
            <a:spLocks noGrp="1"/>
          </p:cNvSpPr>
          <p:nvPr>
            <p:ph type="title"/>
          </p:nvPr>
        </p:nvSpPr>
        <p:spPr/>
        <p:txBody>
          <a:bodyPr/>
          <a:lstStyle/>
          <a:p>
            <a:r>
              <a:rPr lang="vi-VN" dirty="0" smtClean="0"/>
              <a:t>Tài liệu </a:t>
            </a:r>
            <a:r>
              <a:rPr lang="vi-VN" smtClean="0"/>
              <a:t>tham khảo bổ sung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186866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smtClean="0"/>
              <a:t>Các dạng Forwarding khác</a:t>
            </a:r>
          </a:p>
          <a:p>
            <a:pPr lvl="1"/>
            <a:r>
              <a:rPr lang="vi-VN" smtClean="0"/>
              <a:t>Dynamic Port Forwarding</a:t>
            </a:r>
          </a:p>
          <a:p>
            <a:pPr lvl="1"/>
            <a:r>
              <a:rPr lang="vi-VN" smtClean="0"/>
              <a:t>GUI Program Forwarding</a:t>
            </a:r>
          </a:p>
          <a:p>
            <a:r>
              <a:rPr lang="vi-VN"/>
              <a:t>Tài </a:t>
            </a:r>
            <a:r>
              <a:rPr lang="vi-VN" smtClean="0"/>
              <a:t>liệu</a:t>
            </a:r>
          </a:p>
          <a:p>
            <a:pPr marL="400050" lvl="1" indent="0">
              <a:buNone/>
            </a:pPr>
            <a:r>
              <a:rPr lang="vi-VN" sz="2000" smtClean="0"/>
              <a:t>https</a:t>
            </a:r>
            <a:r>
              <a:rPr lang="vi-VN" sz="2000"/>
              <a:t>://help.ubuntu.com/community/SSH/OpenSSH/PortForwarding</a:t>
            </a:r>
            <a:endParaRPr lang="en-US" sz="2000"/>
          </a:p>
        </p:txBody>
      </p:sp>
      <p:sp>
        <p:nvSpPr>
          <p:cNvPr id="2" name="Title 1"/>
          <p:cNvSpPr>
            <a:spLocks noGrp="1"/>
          </p:cNvSpPr>
          <p:nvPr>
            <p:ph type="title"/>
          </p:nvPr>
        </p:nvSpPr>
        <p:spPr/>
        <p:txBody>
          <a:bodyPr/>
          <a:lstStyle/>
          <a:p>
            <a:r>
              <a:rPr lang="vi-VN" smtClean="0"/>
              <a:t>Sinh viên tự nghiên cứu</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90</a:t>
            </a:fld>
            <a:endParaRPr lang="ru-RU" dirty="0"/>
          </a:p>
        </p:txBody>
      </p:sp>
    </p:spTree>
    <p:extLst>
      <p:ext uri="{BB962C8B-B14F-4D97-AF65-F5344CB8AC3E}">
        <p14:creationId xmlns:p14="http://schemas.microsoft.com/office/powerpoint/2010/main" val="24686284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SSH bao gồm một bộ giao thức, trong đó SSH-</a:t>
            </a:r>
            <a:r>
              <a:rPr lang="en-US" smtClean="0"/>
              <a:t>TRANS</a:t>
            </a:r>
            <a:r>
              <a:rPr lang="vi-VN" smtClean="0"/>
              <a:t> đóng vai trò giao vận cho các giao thức còn lại</a:t>
            </a:r>
          </a:p>
          <a:p>
            <a:r>
              <a:rPr lang="vi-VN" smtClean="0"/>
              <a:t>SSH-</a:t>
            </a:r>
            <a:r>
              <a:rPr lang="en-US" smtClean="0"/>
              <a:t>TRANS</a:t>
            </a:r>
            <a:r>
              <a:rPr lang="vi-VN" smtClean="0"/>
              <a:t> tạo ra một lớp đệm an toàn bên trên TCP</a:t>
            </a:r>
          </a:p>
          <a:p>
            <a:r>
              <a:rPr lang="vi-VN" smtClean="0"/>
              <a:t>Các cơ chế Port Forwarding của SSH giúp tạo đường hầm để thực thi an toàn nhiều giao thức ở tầng ứng dụng</a:t>
            </a:r>
            <a:endParaRPr lang="en-US"/>
          </a:p>
        </p:txBody>
      </p:sp>
      <p:sp>
        <p:nvSpPr>
          <p:cNvPr id="3" name="Title 2"/>
          <p:cNvSpPr>
            <a:spLocks noGrp="1"/>
          </p:cNvSpPr>
          <p:nvPr>
            <p:ph type="title"/>
          </p:nvPr>
        </p:nvSpPr>
        <p:spPr/>
        <p:txBody>
          <a:bodyPr/>
          <a:lstStyle/>
          <a:p>
            <a:r>
              <a:rPr lang="vi-VN" smtClean="0"/>
              <a:t>Kết luận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91</a:t>
            </a:fld>
            <a:endParaRPr lang="ru-RU" dirty="0"/>
          </a:p>
        </p:txBody>
      </p:sp>
    </p:spTree>
    <p:extLst>
      <p:ext uri="{BB962C8B-B14F-4D97-AF65-F5344CB8AC3E}">
        <p14:creationId xmlns:p14="http://schemas.microsoft.com/office/powerpoint/2010/main" val="23795862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92</a:t>
            </a:fld>
            <a:endParaRPr lang="ru-RU" dirty="0"/>
          </a:p>
        </p:txBody>
      </p:sp>
    </p:spTree>
    <p:extLst>
      <p:ext uri="{BB962C8B-B14F-4D97-AF65-F5344CB8AC3E}">
        <p14:creationId xmlns:p14="http://schemas.microsoft.com/office/powerpoint/2010/main" val="3695076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t">
            <a:normAutofit/>
          </a:bodyPr>
          <a:lstStyle/>
          <a:p>
            <a:pPr marL="466725" indent="-466725">
              <a:buFont typeface="Wingdings 2" panose="05020102010507070707" pitchFamily="18" charset="2"/>
              <a:buChar char=""/>
            </a:pPr>
            <a:r>
              <a:rPr lang="vi-VN" smtClean="0"/>
              <a:t>Bài tập đã giao</a:t>
            </a:r>
            <a:endParaRPr lang="en-US" smtClean="0"/>
          </a:p>
          <a:p>
            <a:pPr marL="466725" indent="-466725">
              <a:buFont typeface="Wingdings 2" panose="05020102010507070707" pitchFamily="18" charset="2"/>
              <a:buChar char=""/>
            </a:pPr>
            <a:r>
              <a:rPr lang="en-US" smtClean="0"/>
              <a:t>Dùng wireshare để theo dõi một kết nối tới website bất kỳ có sử dụng HTTPS</a:t>
            </a:r>
          </a:p>
          <a:p>
            <a:pPr marL="466725" indent="-466725">
              <a:buFont typeface="Wingdings 2" panose="05020102010507070707" pitchFamily="18" charset="2"/>
              <a:buChar char=""/>
            </a:pPr>
            <a:r>
              <a:rPr lang="en-US" smtClean="0"/>
              <a:t>Thử nghiệm Port Forwarding với SSH</a:t>
            </a:r>
            <a:endParaRPr lang="vi-VN" smtClean="0"/>
          </a:p>
        </p:txBody>
      </p:sp>
      <p:sp>
        <p:nvSpPr>
          <p:cNvPr id="2" name="Title 1"/>
          <p:cNvSpPr>
            <a:spLocks noGrp="1"/>
          </p:cNvSpPr>
          <p:nvPr>
            <p:ph type="title"/>
          </p:nvPr>
        </p:nvSpPr>
        <p:spPr/>
        <p:txBody>
          <a:bodyPr/>
          <a:lstStyle/>
          <a:p>
            <a:r>
              <a:rPr lang="vi-VN" smtClean="0"/>
              <a:t>Thực hành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93</a:t>
            </a:fld>
            <a:endParaRPr lang="ru-RU" dirty="0"/>
          </a:p>
        </p:txBody>
      </p:sp>
    </p:spTree>
    <p:extLst>
      <p:ext uri="{BB962C8B-B14F-4D97-AF65-F5344CB8AC3E}">
        <p14:creationId xmlns:p14="http://schemas.microsoft.com/office/powerpoint/2010/main" val="1856462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C92E83-01DC-4232-86DF-CE0E9236732E}"/>
</file>

<file path=customXml/itemProps2.xml><?xml version="1.0" encoding="utf-8"?>
<ds:datastoreItem xmlns:ds="http://schemas.openxmlformats.org/officeDocument/2006/customXml" ds:itemID="{C4F1140D-0939-4045-88B6-B5BE5265E9F5}"/>
</file>

<file path=customXml/itemProps3.xml><?xml version="1.0" encoding="utf-8"?>
<ds:datastoreItem xmlns:ds="http://schemas.openxmlformats.org/officeDocument/2006/customXml" ds:itemID="{9232DED8-81DB-4058-9F20-8CBC8045EC89}"/>
</file>

<file path=docProps/app.xml><?xml version="1.0" encoding="utf-8"?>
<Properties xmlns="http://schemas.openxmlformats.org/officeDocument/2006/extended-properties" xmlns:vt="http://schemas.openxmlformats.org/officeDocument/2006/docPropsVTypes">
  <Template>Slide bài giảng</Template>
  <TotalTime>7565</TotalTime>
  <Words>5381</Words>
  <Application>Microsoft Office PowerPoint</Application>
  <PresentationFormat>On-screen Show (4:3)</PresentationFormat>
  <Paragraphs>1013</Paragraphs>
  <Slides>93</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93</vt:i4>
      </vt:variant>
    </vt:vector>
  </HeadingPairs>
  <TitlesOfParts>
    <vt:vector size="103" baseType="lpstr">
      <vt:lpstr>Arial</vt:lpstr>
      <vt:lpstr>Arial Narrow</vt:lpstr>
      <vt:lpstr>Book Antiqua</vt:lpstr>
      <vt:lpstr>Calibri</vt:lpstr>
      <vt:lpstr>Courier New</vt:lpstr>
      <vt:lpstr>Tahoma</vt:lpstr>
      <vt:lpstr>Times New Roman</vt:lpstr>
      <vt:lpstr>Wingdings</vt:lpstr>
      <vt:lpstr>Wingdings 2</vt:lpstr>
      <vt:lpstr>Slide bài giảng</vt:lpstr>
      <vt:lpstr>GIAO THỨC AN TOÀN MẠNG</vt:lpstr>
      <vt:lpstr>Giao thức an toàn trên TCP/IP stack</vt:lpstr>
      <vt:lpstr>PowerPoint Presentation</vt:lpstr>
      <vt:lpstr>Mục tiêu bài học</vt:lpstr>
      <vt:lpstr>Tài liệu tham khảo</vt:lpstr>
      <vt:lpstr>PowerPoint Presentation</vt:lpstr>
      <vt:lpstr>PowerPoint Presentation</vt:lpstr>
      <vt:lpstr>PowerPoint Presentation</vt:lpstr>
      <vt:lpstr>Tài liệu tham khảo bổ sung</vt:lpstr>
      <vt:lpstr>Lịch sử phát triển</vt:lpstr>
      <vt:lpstr>Một số tấn công vào SSL/TLS</vt:lpstr>
      <vt:lpstr>Các dịch vụ của SSL/TLS</vt:lpstr>
      <vt:lpstr>Giao thức trao đổi khóa</vt:lpstr>
      <vt:lpstr>Thuật toán mã hóa</vt:lpstr>
      <vt:lpstr>Toàn vẹn và Xác thực dữ liệu</vt:lpstr>
      <vt:lpstr>SSL in TCP/IP Stack</vt:lpstr>
      <vt:lpstr>PowerPoint Presentation</vt:lpstr>
      <vt:lpstr>Giao thức Record</vt:lpstr>
      <vt:lpstr>Giao thức Record</vt:lpstr>
      <vt:lpstr>Giao thức Record</vt:lpstr>
      <vt:lpstr>Giao thức Record</vt:lpstr>
      <vt:lpstr>Giao thức Record</vt:lpstr>
      <vt:lpstr>Giao thức Record</vt:lpstr>
      <vt:lpstr>Giao thức Record</vt:lpstr>
      <vt:lpstr>Record Protocol Operation</vt:lpstr>
      <vt:lpstr>PowerPoint Presentation</vt:lpstr>
      <vt:lpstr>Giao thức Handshake (0x16)</vt:lpstr>
      <vt:lpstr>Giao thức Handshake</vt:lpstr>
      <vt:lpstr>Giao thức Handshake</vt:lpstr>
      <vt:lpstr>ClientHello Message (0x01)</vt:lpstr>
      <vt:lpstr>ClientHello Message: Cipher Suites</vt:lpstr>
      <vt:lpstr>ClientHello Message: TLS 1.3 Cipher Suites</vt:lpstr>
      <vt:lpstr>Giao thức Handshake</vt:lpstr>
      <vt:lpstr>ServerHello Message (0x02)</vt:lpstr>
      <vt:lpstr>Giao thức Handshake</vt:lpstr>
      <vt:lpstr>Giao thức Handshake</vt:lpstr>
      <vt:lpstr>Giao thức Handshake</vt:lpstr>
      <vt:lpstr>Giao thức Handshake</vt:lpstr>
      <vt:lpstr>Giao thức Handshake</vt:lpstr>
      <vt:lpstr>Giao thức Handshake</vt:lpstr>
      <vt:lpstr>Giao thức Handshake</vt:lpstr>
      <vt:lpstr>Server có thể yêu cầu xác thực Client</vt:lpstr>
      <vt:lpstr>Trường hợp Server xác thực Client</vt:lpstr>
      <vt:lpstr>Trường hợp Server xác thực Client</vt:lpstr>
      <vt:lpstr>Trường hợp Server xác thực Client</vt:lpstr>
      <vt:lpstr>PowerPoint Presentation</vt:lpstr>
      <vt:lpstr>Kiến trúc giao thức SSH</vt:lpstr>
      <vt:lpstr>PowerPoint Presentation</vt:lpstr>
      <vt:lpstr>PowerPoint Presentation</vt:lpstr>
      <vt:lpstr>SSH-TRANS: SSH Packet</vt:lpstr>
      <vt:lpstr>SSH-TRANS: Packet Exchanges</vt:lpstr>
      <vt:lpstr>SSH-TRANS: Packet Exchanges</vt:lpstr>
      <vt:lpstr>SSH-TRANS: Packet Exchanges</vt:lpstr>
      <vt:lpstr>SSH-TRANS: Packet Exchanges</vt:lpstr>
      <vt:lpstr>SSH-TRANS: Packet Exchanges</vt:lpstr>
      <vt:lpstr>SSH-TRANS: Packet Exchanges</vt:lpstr>
      <vt:lpstr>SSH-TRANS: Packet Exchanges</vt:lpstr>
      <vt:lpstr>Server Authentication</vt:lpstr>
      <vt:lpstr>Key Exchange and Server Authentication</vt:lpstr>
      <vt:lpstr>Dẫn xuất khóa và...</vt:lpstr>
      <vt:lpstr>PowerPoint Presentation</vt:lpstr>
      <vt:lpstr>SSH-AUTH</vt:lpstr>
      <vt:lpstr>SSH-AUTH</vt:lpstr>
      <vt:lpstr>SSH-AUTH</vt:lpstr>
      <vt:lpstr>SSH-AUTH</vt:lpstr>
      <vt:lpstr>SSH-AUTH</vt:lpstr>
      <vt:lpstr>SSH-AUTH</vt:lpstr>
      <vt:lpstr>SSH-AUTH</vt:lpstr>
      <vt:lpstr>SSH-AUTH: Một kịch bản điển hình</vt:lpstr>
      <vt:lpstr>PowerPoint Presentation</vt:lpstr>
      <vt:lpstr>SSH-CONN: Kịch bản điển hình</vt:lpstr>
      <vt:lpstr>SSH-CONN</vt:lpstr>
      <vt:lpstr>SSH-CONN</vt:lpstr>
      <vt:lpstr>SSH-CONN</vt:lpstr>
      <vt:lpstr>SSH-CONN</vt:lpstr>
      <vt:lpstr>SSH-CONN</vt:lpstr>
      <vt:lpstr>SSH-CONN</vt:lpstr>
      <vt:lpstr>SSH-CONN</vt:lpstr>
      <vt:lpstr>PowerPoint Presentation</vt:lpstr>
      <vt:lpstr>Ý tưởng về Port Forwarding</vt:lpstr>
      <vt:lpstr>3 dạng SSH port forwarding </vt:lpstr>
      <vt:lpstr>Local Port Forwarding</vt:lpstr>
      <vt:lpstr>Local Port Forwarding: Syntax</vt:lpstr>
      <vt:lpstr>Local Port Forwarding: secure channel</vt:lpstr>
      <vt:lpstr>Local Port Forwarding: Example</vt:lpstr>
      <vt:lpstr>Remote Port Forwarding</vt:lpstr>
      <vt:lpstr>Local Port Forwarding: Syntax</vt:lpstr>
      <vt:lpstr>Remote Port Forwarding: LAN access</vt:lpstr>
      <vt:lpstr>Remote Port Forwarding</vt:lpstr>
      <vt:lpstr>Sinh viên tự nghiên cứu</vt:lpstr>
      <vt:lpstr>Kết luận</vt:lpstr>
      <vt:lpstr>PowerPoint Presentation</vt:lpstr>
      <vt:lpstr>Thực hành</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AN TOÀN MẠNG</dc:title>
  <dc:creator>Nguyen Tuan Anh</dc:creator>
  <cp:lastModifiedBy>Nguyen Tuan Anh</cp:lastModifiedBy>
  <cp:revision>327</cp:revision>
  <dcterms:created xsi:type="dcterms:W3CDTF">2019-04-10T17:21:47Z</dcterms:created>
  <dcterms:modified xsi:type="dcterms:W3CDTF">2020-07-07T11:09:30Z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