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diagrams/data1.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37.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7.xml" ContentType="application/vnd.openxmlformats-officedocument.presentationml.slide+xml"/>
  <Override PartName="/ppt/notesSlides/notesSlide41.xml" ContentType="application/vnd.openxmlformats-officedocument.presentationml.notesSlide+xml"/>
  <Override PartName="/ppt/slideLayouts/slideLayout3.xml" ContentType="application/vnd.openxmlformats-officedocument.presentationml.slideLayout+xml"/>
  <Override PartName="/ppt/notesSlides/notesSlide40.xml" ContentType="application/vnd.openxmlformats-officedocument.presentationml.notesSlide+xml"/>
  <Override PartName="/ppt/slideMasters/slideMaster1.xml" ContentType="application/vnd.openxmlformats-officedocument.presentationml.slideMaster+xml"/>
  <Override PartName="/ppt/notesSlides/notesSlide3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3.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Authors.xml" ContentType="application/vnd.openxmlformats-officedocument.presentationml.commentAuthors+xml"/>
  <Override PartName="/ppt/diagrams/drawing6.xml" ContentType="application/vnd.ms-office.drawingml.diagramDrawing+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layout7.xml" ContentType="application/vnd.openxmlformats-officedocument.drawingml.diagramLayout+xml"/>
  <Override PartName="/ppt/diagrams/quickStyle1.xml" ContentType="application/vnd.openxmlformats-officedocument.drawingml.diagramStyle+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theme/theme2.xml" ContentType="application/vnd.openxmlformats-officedocument.theme+xml"/>
  <Override PartName="/ppt/diagrams/quickStyle7.xml" ContentType="application/vnd.openxmlformats-officedocument.drawingml.diagramStyl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colors7.xml" ContentType="application/vnd.openxmlformats-officedocument.drawingml.diagramColors+xml"/>
  <Override PartName="/ppt/diagrams/drawing7.xml" ContentType="application/vnd.ms-office.drawingml.diagramDrawing+xml"/>
  <Override PartName="/ppt/theme/theme3.xml" ContentType="application/vnd.openxmlformats-officedocument.theme+xml"/>
  <Override PartName="/ppt/diagrams/layout1.xml" ContentType="application/vnd.openxmlformats-officedocument.drawingml.diagramLayout+xml"/>
  <Override PartName="/ppt/diagrams/colors6.xml" ContentType="application/vnd.openxmlformats-officedocument.drawingml.diagramColors+xml"/>
  <Override PartName="/ppt/diagrams/layout3.xml" ContentType="application/vnd.openxmlformats-officedocument.drawingml.diagramLayout+xml"/>
  <Override PartName="/ppt/diagrams/drawing4.xml" ContentType="application/vnd.ms-office.drawingml.diagramDrawing+xml"/>
  <Override PartName="/ppt/diagrams/quickStyle4.xml" ContentType="application/vnd.openxmlformats-officedocument.drawingml.diagramStyle+xml"/>
  <Override PartName="/ppt/diagrams/quickStyle6.xml" ContentType="application/vnd.openxmlformats-officedocument.drawingml.diagramStyle+xml"/>
  <Override PartName="/ppt/diagrams/layout6.xml" ContentType="application/vnd.openxmlformats-officedocument.drawingml.diagramLayout+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layout4.xml" ContentType="application/vnd.openxmlformats-officedocument.drawingml.diagramLayout+xml"/>
  <Override PartName="/ppt/diagrams/colors4.xml" ContentType="application/vnd.openxmlformats-officedocument.drawingml.diagramColors+xml"/>
  <Override PartName="/ppt/theme/theme1.xml" ContentType="application/vnd.openxmlformats-officedocument.theme+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40" r:id="rId3"/>
    <p:sldId id="478" r:id="rId4"/>
    <p:sldId id="595" r:id="rId5"/>
    <p:sldId id="682" r:id="rId6"/>
    <p:sldId id="598" r:id="rId7"/>
    <p:sldId id="599" r:id="rId8"/>
    <p:sldId id="600" r:id="rId9"/>
    <p:sldId id="601" r:id="rId10"/>
    <p:sldId id="602" r:id="rId11"/>
    <p:sldId id="702" r:id="rId12"/>
    <p:sldId id="604" r:id="rId13"/>
    <p:sldId id="605" r:id="rId14"/>
    <p:sldId id="606" r:id="rId15"/>
    <p:sldId id="607" r:id="rId16"/>
    <p:sldId id="608" r:id="rId17"/>
    <p:sldId id="683" r:id="rId18"/>
    <p:sldId id="609" r:id="rId19"/>
    <p:sldId id="610" r:id="rId20"/>
    <p:sldId id="611" r:id="rId21"/>
    <p:sldId id="612" r:id="rId22"/>
    <p:sldId id="613" r:id="rId23"/>
    <p:sldId id="614" r:id="rId24"/>
    <p:sldId id="615" r:id="rId25"/>
    <p:sldId id="616" r:id="rId26"/>
    <p:sldId id="684" r:id="rId27"/>
    <p:sldId id="690" r:id="rId28"/>
    <p:sldId id="691" r:id="rId29"/>
    <p:sldId id="697" r:id="rId30"/>
    <p:sldId id="619" r:id="rId31"/>
    <p:sldId id="621" r:id="rId32"/>
    <p:sldId id="622" r:id="rId33"/>
    <p:sldId id="623" r:id="rId34"/>
    <p:sldId id="620" r:id="rId35"/>
    <p:sldId id="624" r:id="rId36"/>
    <p:sldId id="701" r:id="rId37"/>
    <p:sldId id="650" r:id="rId38"/>
    <p:sldId id="698" r:id="rId39"/>
    <p:sldId id="692" r:id="rId40"/>
    <p:sldId id="699" r:id="rId41"/>
    <p:sldId id="700" r:id="rId42"/>
    <p:sldId id="685" r:id="rId43"/>
    <p:sldId id="657" r:id="rId44"/>
    <p:sldId id="658" r:id="rId45"/>
    <p:sldId id="659" r:id="rId46"/>
    <p:sldId id="660" r:id="rId47"/>
    <p:sldId id="661" r:id="rId48"/>
    <p:sldId id="662" r:id="rId49"/>
    <p:sldId id="663" r:id="rId50"/>
    <p:sldId id="664" r:id="rId51"/>
    <p:sldId id="665" r:id="rId52"/>
    <p:sldId id="666" r:id="rId53"/>
    <p:sldId id="667" r:id="rId54"/>
    <p:sldId id="668" r:id="rId55"/>
    <p:sldId id="669" r:id="rId56"/>
    <p:sldId id="670" r:id="rId57"/>
    <p:sldId id="671" r:id="rId58"/>
    <p:sldId id="672" r:id="rId59"/>
    <p:sldId id="673" r:id="rId60"/>
    <p:sldId id="674" r:id="rId61"/>
    <p:sldId id="675" r:id="rId62"/>
    <p:sldId id="676" r:id="rId63"/>
    <p:sldId id="677" r:id="rId64"/>
    <p:sldId id="678" r:id="rId65"/>
    <p:sldId id="679" r:id="rId66"/>
    <p:sldId id="680" r:id="rId67"/>
    <p:sldId id="681" r:id="rId68"/>
    <p:sldId id="476" r:id="rId6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CCCA52-2681-4BEF-B76B-47550AAC6E12}">
          <p14:sldIdLst>
            <p14:sldId id="256"/>
            <p14:sldId id="340"/>
            <p14:sldId id="478"/>
            <p14:sldId id="595"/>
          </p14:sldIdLst>
        </p14:section>
        <p14:section name="VPN" id="{6A4568D1-FFE7-48F9-96B5-274E8A4C8D60}">
          <p14:sldIdLst>
            <p14:sldId id="682"/>
            <p14:sldId id="598"/>
            <p14:sldId id="599"/>
            <p14:sldId id="600"/>
            <p14:sldId id="601"/>
            <p14:sldId id="602"/>
            <p14:sldId id="702"/>
            <p14:sldId id="604"/>
            <p14:sldId id="605"/>
            <p14:sldId id="606"/>
            <p14:sldId id="607"/>
            <p14:sldId id="608"/>
          </p14:sldIdLst>
        </p14:section>
        <p14:section name="Giới thiệu IPsec" id="{63E41A08-C5D0-4858-AB93-984582A2B98D}">
          <p14:sldIdLst>
            <p14:sldId id="683"/>
            <p14:sldId id="609"/>
            <p14:sldId id="610"/>
            <p14:sldId id="611"/>
            <p14:sldId id="612"/>
            <p14:sldId id="613"/>
            <p14:sldId id="614"/>
            <p14:sldId id="615"/>
            <p14:sldId id="616"/>
          </p14:sldIdLst>
        </p14:section>
        <p14:section name="SA" id="{3BF1C402-47EC-483C-AADE-148259227B0D}">
          <p14:sldIdLst>
            <p14:sldId id="684"/>
            <p14:sldId id="690"/>
            <p14:sldId id="691"/>
            <p14:sldId id="697"/>
            <p14:sldId id="619"/>
            <p14:sldId id="621"/>
            <p14:sldId id="622"/>
            <p14:sldId id="623"/>
            <p14:sldId id="620"/>
            <p14:sldId id="624"/>
            <p14:sldId id="701"/>
            <p14:sldId id="650"/>
            <p14:sldId id="698"/>
            <p14:sldId id="692"/>
            <p14:sldId id="699"/>
            <p14:sldId id="700"/>
          </p14:sldIdLst>
        </p14:section>
        <p14:section name="AH" id="{5993F5BD-FF66-4BD4-969A-5FCED94E5A03}">
          <p14:sldIdLst>
            <p14:sldId id="685"/>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Lst>
        </p14:section>
        <p14:section name="End" id="{ECDAECC9-A527-4D02-8791-10741E60B9EE}">
          <p14:sldIdLst>
            <p14:sldId id="4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182" autoAdjust="0"/>
  </p:normalViewPr>
  <p:slideViewPr>
    <p:cSldViewPr>
      <p:cViewPr varScale="1">
        <p:scale>
          <a:sx n="51" d="100"/>
          <a:sy n="51" d="100"/>
        </p:scale>
        <p:origin x="189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dgm:t>
        <a:bodyPr/>
        <a:lstStyle/>
        <a:p>
          <a:r>
            <a:rPr lang="vi-VN" sz="6000" noProof="0" smtClean="0"/>
            <a:t>Tổ hợp an toàn SA</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3</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FBBE0924-6589-4BCF-9114-0E3AF05893D8}">
      <dgm:prSet custT="1"/>
      <dgm:spPr/>
      <dgm:t>
        <a:bodyPr/>
        <a:lstStyle/>
        <a:p>
          <a:r>
            <a:rPr lang="en-US" sz="6000" noProof="0" smtClean="0"/>
            <a:t>4</a:t>
          </a:r>
          <a:endParaRPr lang="vi-VN" sz="6000" noProof="0"/>
        </a:p>
      </dgm:t>
    </dgm:pt>
    <dgm:pt modelId="{31DF640D-DECC-4650-8C9D-C4448A6922C6}" type="parTrans" cxnId="{DEE2A50F-B4A2-4C83-8A5D-C91F986797DE}">
      <dgm:prSet/>
      <dgm:spPr/>
      <dgm:t>
        <a:bodyPr/>
        <a:lstStyle/>
        <a:p>
          <a:endParaRPr lang="en-US"/>
        </a:p>
      </dgm:t>
    </dgm:pt>
    <dgm:pt modelId="{0E4C04F9-C50F-4B66-82F0-1255F5D71395}" type="sibTrans" cxnId="{DEE2A50F-B4A2-4C83-8A5D-C91F986797DE}">
      <dgm:prSet/>
      <dgm:spPr/>
      <dgm:t>
        <a:bodyPr/>
        <a:lstStyle/>
        <a:p>
          <a:endParaRPr lang="en-US"/>
        </a:p>
      </dgm:t>
    </dgm:pt>
    <dgm:pt modelId="{380E02CB-1160-4464-8D04-760AF2DC8687}">
      <dgm:prSet custT="1"/>
      <dgm:spPr/>
      <dgm:t>
        <a:bodyPr/>
        <a:lstStyle/>
        <a:p>
          <a:r>
            <a:rPr lang="vi-VN" sz="6000" noProof="0" smtClean="0"/>
            <a:t>Giao thức AH</a:t>
          </a:r>
          <a:endParaRPr lang="vi-VN" sz="6000" noProof="0"/>
        </a:p>
      </dgm:t>
    </dgm:pt>
    <dgm:pt modelId="{3D46D197-753D-4928-A939-9799EAD125F1}" type="parTrans" cxnId="{7C28116A-B6A4-4543-A173-639A290A47D2}">
      <dgm:prSet/>
      <dgm:spPr/>
      <dgm:t>
        <a:bodyPr/>
        <a:lstStyle/>
        <a:p>
          <a:endParaRPr lang="en-US"/>
        </a:p>
      </dgm:t>
    </dgm:pt>
    <dgm:pt modelId="{18564CC2-8203-4614-94C7-DE5C7C1C0C04}" type="sibTrans" cxnId="{7C28116A-B6A4-4543-A173-639A290A47D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4">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4">
        <dgm:presLayoutVars>
          <dgm:chMax val="0"/>
          <dgm:chPref val="0"/>
          <dgm:bulletEnabled val="1"/>
        </dgm:presLayoutVars>
      </dgm:prSet>
      <dgm:spPr/>
      <dgm:t>
        <a:bodyPr/>
        <a:lstStyle/>
        <a:p>
          <a:endParaRPr lang="en-US"/>
        </a:p>
      </dgm:t>
    </dgm:pt>
    <dgm:pt modelId="{5DFBFB9B-C299-48E1-BF11-FDBF8AA700B1}" type="pres">
      <dgm:prSet presAssocID="{551B1B9F-140A-48D1-A7EB-174D06581194}" presName="sp" presStyleCnt="0"/>
      <dgm:spPr/>
    </dgm:pt>
    <dgm:pt modelId="{2EE5DD45-B242-4A9D-B827-C832D9A8CC29}" type="pres">
      <dgm:prSet presAssocID="{FBBE0924-6589-4BCF-9114-0E3AF05893D8}" presName="composite" presStyleCnt="0"/>
      <dgm:spPr/>
    </dgm:pt>
    <dgm:pt modelId="{3FED47FF-14E2-4A97-924A-A37DDEE7D0F7}" type="pres">
      <dgm:prSet presAssocID="{FBBE0924-6589-4BCF-9114-0E3AF05893D8}" presName="desTx" presStyleLbl="fgAccFollowNode1" presStyleIdx="3" presStyleCnt="4">
        <dgm:presLayoutVars>
          <dgm:bulletEnabled val="1"/>
        </dgm:presLayoutVars>
      </dgm:prSet>
      <dgm:spPr/>
      <dgm:t>
        <a:bodyPr/>
        <a:lstStyle/>
        <a:p>
          <a:endParaRPr lang="en-US"/>
        </a:p>
      </dgm:t>
    </dgm:pt>
    <dgm:pt modelId="{C816DF87-9473-4A1A-A76F-A845F331C9E6}" type="pres">
      <dgm:prSet presAssocID="{FBBE0924-6589-4BCF-9114-0E3AF05893D8}"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F7FF7AD5-F06A-4A84-A252-C9A42EC273ED}" type="presOf" srcId="{4991A960-2D82-4B98-8429-26690D5E4E0E}" destId="{31DFA873-2C2F-4FEF-87E5-AEC36889C294}"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C28116A-B6A4-4543-A173-639A290A47D2}" srcId="{FBBE0924-6589-4BCF-9114-0E3AF05893D8}" destId="{380E02CB-1160-4464-8D04-760AF2DC8687}" srcOrd="0" destOrd="0" parTransId="{3D46D197-753D-4928-A939-9799EAD125F1}" sibTransId="{18564CC2-8203-4614-94C7-DE5C7C1C0C04}"/>
    <dgm:cxn modelId="{DEE2A50F-B4A2-4C83-8A5D-C91F986797DE}" srcId="{8C66E9B3-B12D-4C23-A273-982D7F969BBC}" destId="{FBBE0924-6589-4BCF-9114-0E3AF05893D8}" srcOrd="3" destOrd="0" parTransId="{31DF640D-DECC-4650-8C9D-C4448A6922C6}" sibTransId="{0E4C04F9-C50F-4B66-82F0-1255F5D71395}"/>
    <dgm:cxn modelId="{89F6AEB2-4790-487C-AC1B-D20A20054F51}" type="presOf" srcId="{9EA58EC5-7D69-4397-8093-5A4FCBD369E8}" destId="{A08A9154-0BEB-4230-91C9-16FAC1EF6E1C}" srcOrd="0" destOrd="0" presId="urn:diagrams.loki3.com/NumberedList"/>
    <dgm:cxn modelId="{A6FBEF5B-50FA-4350-95C4-B9F298E98067}" type="presOf" srcId="{FBBE0924-6589-4BCF-9114-0E3AF05893D8}" destId="{C816DF87-9473-4A1A-A76F-A845F331C9E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E304EBC-54BF-4C7C-A39D-A9622FAFEB16}" srcId="{4991A960-2D82-4B98-8429-26690D5E4E0E}" destId="{247EA5C4-9BF3-48F1-A046-522C6F5E27CB}" srcOrd="0" destOrd="0" parTransId="{76AD1D1C-30CD-42A3-92BF-A25589B046F5}" sibTransId="{8D83F627-555C-49C0-91AB-3CC57FBD5215}"/>
    <dgm:cxn modelId="{7CE95B11-C93D-4BF8-8AB4-020773BB65BF}" type="presOf" srcId="{247EA5C4-9BF3-48F1-A046-522C6F5E27CB}" destId="{D7697FCB-A6A2-46EC-925A-82B16CB20D98}"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0800D1B4-B135-4B89-8A00-72E3FD9AF33A}" type="presOf" srcId="{380E02CB-1160-4464-8D04-760AF2DC8687}" destId="{3FED47FF-14E2-4A97-924A-A37DDEE7D0F7}"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9DDF5E4F-5340-40C8-A933-DB8AE2792F01}" type="presParOf" srcId="{BDFB8683-95A4-4BBF-9344-3A0D69314DBB}" destId="{57C742C9-6AA0-4D3B-A3F2-AB4CCC3CE1CA}" srcOrd="3" destOrd="0" presId="urn:diagrams.loki3.com/NumberedList"/>
    <dgm:cxn modelId="{5E1A8873-F46C-4302-9591-DAB80375A350}" type="presParOf" srcId="{BDFB8683-95A4-4BBF-9344-3A0D69314DBB}" destId="{3F5BDE74-93E0-4359-8158-641243B94300}" srcOrd="4" destOrd="0" presId="urn:diagrams.loki3.com/NumberedList"/>
    <dgm:cxn modelId="{984E7879-F72D-40C8-97DE-94AD6FCC8A5B}" type="presParOf" srcId="{3F5BDE74-93E0-4359-8158-641243B94300}" destId="{D7697FCB-A6A2-46EC-925A-82B16CB20D98}" srcOrd="0" destOrd="0" presId="urn:diagrams.loki3.com/NumberedList"/>
    <dgm:cxn modelId="{43A57301-1B1C-4596-9FF3-CBE15C47EDF4}" type="presParOf" srcId="{3F5BDE74-93E0-4359-8158-641243B94300}" destId="{31DFA873-2C2F-4FEF-87E5-AEC36889C294}" srcOrd="1" destOrd="0" presId="urn:diagrams.loki3.com/NumberedList"/>
    <dgm:cxn modelId="{003AC4A4-0F3E-48BF-9A24-848030F68E90}" type="presParOf" srcId="{BDFB8683-95A4-4BBF-9344-3A0D69314DBB}" destId="{5DFBFB9B-C299-48E1-BF11-FDBF8AA700B1}" srcOrd="5" destOrd="0" presId="urn:diagrams.loki3.com/NumberedList"/>
    <dgm:cxn modelId="{DCAF020E-EE3E-4879-9BD1-F7245942726D}" type="presParOf" srcId="{BDFB8683-95A4-4BBF-9344-3A0D69314DBB}" destId="{2EE5DD45-B242-4A9D-B827-C832D9A8CC29}" srcOrd="6" destOrd="0" presId="urn:diagrams.loki3.com/NumberedList"/>
    <dgm:cxn modelId="{50A73180-BF46-471D-9C5A-F22431EA8AA7}" type="presParOf" srcId="{2EE5DD45-B242-4A9D-B827-C832D9A8CC29}" destId="{3FED47FF-14E2-4A97-924A-A37DDEE7D0F7}" srcOrd="0" destOrd="0" presId="urn:diagrams.loki3.com/NumberedList"/>
    <dgm:cxn modelId="{4DA40614-735B-442D-8F8F-A9372D5A512F}" type="presParOf" srcId="{2EE5DD45-B242-4A9D-B827-C832D9A8CC29}" destId="{C816DF87-9473-4A1A-A76F-A845F331C9E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a:solidFill>
          <a:srgbClr val="00FF00"/>
        </a:solidFill>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a:solidFill>
          <a:srgbClr val="00FF00"/>
        </a:solidFill>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dgm:t>
        <a:bodyPr/>
        <a:lstStyle/>
        <a:p>
          <a:r>
            <a:rPr lang="vi-VN" sz="6000" noProof="0" smtClean="0"/>
            <a:t>Tổ hợp an toàn SA</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3</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FBBE0924-6589-4BCF-9114-0E3AF05893D8}">
      <dgm:prSet custT="1"/>
      <dgm:spPr/>
      <dgm:t>
        <a:bodyPr/>
        <a:lstStyle/>
        <a:p>
          <a:r>
            <a:rPr lang="en-US" sz="6000" noProof="0" smtClean="0"/>
            <a:t>4</a:t>
          </a:r>
          <a:endParaRPr lang="vi-VN" sz="6000" noProof="0"/>
        </a:p>
      </dgm:t>
    </dgm:pt>
    <dgm:pt modelId="{31DF640D-DECC-4650-8C9D-C4448A6922C6}" type="parTrans" cxnId="{DEE2A50F-B4A2-4C83-8A5D-C91F986797DE}">
      <dgm:prSet/>
      <dgm:spPr/>
      <dgm:t>
        <a:bodyPr/>
        <a:lstStyle/>
        <a:p>
          <a:endParaRPr lang="en-US"/>
        </a:p>
      </dgm:t>
    </dgm:pt>
    <dgm:pt modelId="{0E4C04F9-C50F-4B66-82F0-1255F5D71395}" type="sibTrans" cxnId="{DEE2A50F-B4A2-4C83-8A5D-C91F986797DE}">
      <dgm:prSet/>
      <dgm:spPr/>
      <dgm:t>
        <a:bodyPr/>
        <a:lstStyle/>
        <a:p>
          <a:endParaRPr lang="en-US"/>
        </a:p>
      </dgm:t>
    </dgm:pt>
    <dgm:pt modelId="{380E02CB-1160-4464-8D04-760AF2DC8687}">
      <dgm:prSet custT="1"/>
      <dgm:spPr/>
      <dgm:t>
        <a:bodyPr/>
        <a:lstStyle/>
        <a:p>
          <a:r>
            <a:rPr lang="vi-VN" sz="6000" noProof="0" smtClean="0"/>
            <a:t>Giao thức AH</a:t>
          </a:r>
          <a:endParaRPr lang="vi-VN" sz="6000" noProof="0"/>
        </a:p>
      </dgm:t>
    </dgm:pt>
    <dgm:pt modelId="{3D46D197-753D-4928-A939-9799EAD125F1}" type="parTrans" cxnId="{7C28116A-B6A4-4543-A173-639A290A47D2}">
      <dgm:prSet/>
      <dgm:spPr/>
      <dgm:t>
        <a:bodyPr/>
        <a:lstStyle/>
        <a:p>
          <a:endParaRPr lang="en-US"/>
        </a:p>
      </dgm:t>
    </dgm:pt>
    <dgm:pt modelId="{18564CC2-8203-4614-94C7-DE5C7C1C0C04}" type="sibTrans" cxnId="{7C28116A-B6A4-4543-A173-639A290A47D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4">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4">
        <dgm:presLayoutVars>
          <dgm:chMax val="0"/>
          <dgm:chPref val="0"/>
          <dgm:bulletEnabled val="1"/>
        </dgm:presLayoutVars>
      </dgm:prSet>
      <dgm:spPr/>
      <dgm:t>
        <a:bodyPr/>
        <a:lstStyle/>
        <a:p>
          <a:endParaRPr lang="en-US"/>
        </a:p>
      </dgm:t>
    </dgm:pt>
    <dgm:pt modelId="{5DFBFB9B-C299-48E1-BF11-FDBF8AA700B1}" type="pres">
      <dgm:prSet presAssocID="{551B1B9F-140A-48D1-A7EB-174D06581194}" presName="sp" presStyleCnt="0"/>
      <dgm:spPr/>
    </dgm:pt>
    <dgm:pt modelId="{2EE5DD45-B242-4A9D-B827-C832D9A8CC29}" type="pres">
      <dgm:prSet presAssocID="{FBBE0924-6589-4BCF-9114-0E3AF05893D8}" presName="composite" presStyleCnt="0"/>
      <dgm:spPr/>
    </dgm:pt>
    <dgm:pt modelId="{3FED47FF-14E2-4A97-924A-A37DDEE7D0F7}" type="pres">
      <dgm:prSet presAssocID="{FBBE0924-6589-4BCF-9114-0E3AF05893D8}" presName="desTx" presStyleLbl="fgAccFollowNode1" presStyleIdx="3" presStyleCnt="4">
        <dgm:presLayoutVars>
          <dgm:bulletEnabled val="1"/>
        </dgm:presLayoutVars>
      </dgm:prSet>
      <dgm:spPr/>
      <dgm:t>
        <a:bodyPr/>
        <a:lstStyle/>
        <a:p>
          <a:endParaRPr lang="en-US"/>
        </a:p>
      </dgm:t>
    </dgm:pt>
    <dgm:pt modelId="{C816DF87-9473-4A1A-A76F-A845F331C9E6}" type="pres">
      <dgm:prSet presAssocID="{FBBE0924-6589-4BCF-9114-0E3AF05893D8}"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F7FF7AD5-F06A-4A84-A252-C9A42EC273ED}" type="presOf" srcId="{4991A960-2D82-4B98-8429-26690D5E4E0E}" destId="{31DFA873-2C2F-4FEF-87E5-AEC36889C294}"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C28116A-B6A4-4543-A173-639A290A47D2}" srcId="{FBBE0924-6589-4BCF-9114-0E3AF05893D8}" destId="{380E02CB-1160-4464-8D04-760AF2DC8687}" srcOrd="0" destOrd="0" parTransId="{3D46D197-753D-4928-A939-9799EAD125F1}" sibTransId="{18564CC2-8203-4614-94C7-DE5C7C1C0C04}"/>
    <dgm:cxn modelId="{DEE2A50F-B4A2-4C83-8A5D-C91F986797DE}" srcId="{8C66E9B3-B12D-4C23-A273-982D7F969BBC}" destId="{FBBE0924-6589-4BCF-9114-0E3AF05893D8}" srcOrd="3" destOrd="0" parTransId="{31DF640D-DECC-4650-8C9D-C4448A6922C6}" sibTransId="{0E4C04F9-C50F-4B66-82F0-1255F5D71395}"/>
    <dgm:cxn modelId="{89F6AEB2-4790-487C-AC1B-D20A20054F51}" type="presOf" srcId="{9EA58EC5-7D69-4397-8093-5A4FCBD369E8}" destId="{A08A9154-0BEB-4230-91C9-16FAC1EF6E1C}" srcOrd="0" destOrd="0" presId="urn:diagrams.loki3.com/NumberedList"/>
    <dgm:cxn modelId="{A6FBEF5B-50FA-4350-95C4-B9F298E98067}" type="presOf" srcId="{FBBE0924-6589-4BCF-9114-0E3AF05893D8}" destId="{C816DF87-9473-4A1A-A76F-A845F331C9E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E304EBC-54BF-4C7C-A39D-A9622FAFEB16}" srcId="{4991A960-2D82-4B98-8429-26690D5E4E0E}" destId="{247EA5C4-9BF3-48F1-A046-522C6F5E27CB}" srcOrd="0" destOrd="0" parTransId="{76AD1D1C-30CD-42A3-92BF-A25589B046F5}" sibTransId="{8D83F627-555C-49C0-91AB-3CC57FBD5215}"/>
    <dgm:cxn modelId="{7CE95B11-C93D-4BF8-8AB4-020773BB65BF}" type="presOf" srcId="{247EA5C4-9BF3-48F1-A046-522C6F5E27CB}" destId="{D7697FCB-A6A2-46EC-925A-82B16CB20D98}"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0800D1B4-B135-4B89-8A00-72E3FD9AF33A}" type="presOf" srcId="{380E02CB-1160-4464-8D04-760AF2DC8687}" destId="{3FED47FF-14E2-4A97-924A-A37DDEE7D0F7}"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9DDF5E4F-5340-40C8-A933-DB8AE2792F01}" type="presParOf" srcId="{BDFB8683-95A4-4BBF-9344-3A0D69314DBB}" destId="{57C742C9-6AA0-4D3B-A3F2-AB4CCC3CE1CA}" srcOrd="3" destOrd="0" presId="urn:diagrams.loki3.com/NumberedList"/>
    <dgm:cxn modelId="{5E1A8873-F46C-4302-9591-DAB80375A350}" type="presParOf" srcId="{BDFB8683-95A4-4BBF-9344-3A0D69314DBB}" destId="{3F5BDE74-93E0-4359-8158-641243B94300}" srcOrd="4" destOrd="0" presId="urn:diagrams.loki3.com/NumberedList"/>
    <dgm:cxn modelId="{984E7879-F72D-40C8-97DE-94AD6FCC8A5B}" type="presParOf" srcId="{3F5BDE74-93E0-4359-8158-641243B94300}" destId="{D7697FCB-A6A2-46EC-925A-82B16CB20D98}" srcOrd="0" destOrd="0" presId="urn:diagrams.loki3.com/NumberedList"/>
    <dgm:cxn modelId="{43A57301-1B1C-4596-9FF3-CBE15C47EDF4}" type="presParOf" srcId="{3F5BDE74-93E0-4359-8158-641243B94300}" destId="{31DFA873-2C2F-4FEF-87E5-AEC36889C294}" srcOrd="1" destOrd="0" presId="urn:diagrams.loki3.com/NumberedList"/>
    <dgm:cxn modelId="{003AC4A4-0F3E-48BF-9A24-848030F68E90}" type="presParOf" srcId="{BDFB8683-95A4-4BBF-9344-3A0D69314DBB}" destId="{5DFBFB9B-C299-48E1-BF11-FDBF8AA700B1}" srcOrd="5" destOrd="0" presId="urn:diagrams.loki3.com/NumberedList"/>
    <dgm:cxn modelId="{DCAF020E-EE3E-4879-9BD1-F7245942726D}" type="presParOf" srcId="{BDFB8683-95A4-4BBF-9344-3A0D69314DBB}" destId="{2EE5DD45-B242-4A9D-B827-C832D9A8CC29}" srcOrd="6" destOrd="0" presId="urn:diagrams.loki3.com/NumberedList"/>
    <dgm:cxn modelId="{50A73180-BF46-471D-9C5A-F22431EA8AA7}" type="presParOf" srcId="{2EE5DD45-B242-4A9D-B827-C832D9A8CC29}" destId="{3FED47FF-14E2-4A97-924A-A37DDEE7D0F7}" srcOrd="0" destOrd="0" presId="urn:diagrams.loki3.com/NumberedList"/>
    <dgm:cxn modelId="{4DA40614-735B-442D-8F8F-A9372D5A512F}" type="presParOf" srcId="{2EE5DD45-B242-4A9D-B827-C832D9A8CC29}" destId="{C816DF87-9473-4A1A-A76F-A845F331C9E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175ABAF-9CD6-4723-A28B-EF5240DF91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868531-4E1D-4B21-AEEE-2CF6582A81B1}">
      <dgm:prSet/>
      <dgm:spPr/>
      <dgm:t>
        <a:bodyPr/>
        <a:lstStyle/>
        <a:p>
          <a:pPr rtl="0"/>
          <a:r>
            <a:rPr lang="vi-VN" noProof="0" dirty="0" smtClean="0"/>
            <a:t>Phân loại theo chức năng</a:t>
          </a:r>
          <a:endParaRPr lang="vi-VN" noProof="0" dirty="0"/>
        </a:p>
      </dgm:t>
    </dgm:pt>
    <dgm:pt modelId="{5F0E639D-A623-4E58-8139-4FB505E68CD8}" type="parTrans" cxnId="{8CF8B3B2-0C09-41FF-BDD0-364FDE7BFA62}">
      <dgm:prSet/>
      <dgm:spPr/>
      <dgm:t>
        <a:bodyPr/>
        <a:lstStyle/>
        <a:p>
          <a:endParaRPr lang="vi-VN" noProof="0" dirty="0"/>
        </a:p>
      </dgm:t>
    </dgm:pt>
    <dgm:pt modelId="{D1D2240E-B6ED-4479-A066-0500FA039590}" type="sibTrans" cxnId="{8CF8B3B2-0C09-41FF-BDD0-364FDE7BFA62}">
      <dgm:prSet/>
      <dgm:spPr/>
      <dgm:t>
        <a:bodyPr/>
        <a:lstStyle/>
        <a:p>
          <a:endParaRPr lang="vi-VN" noProof="0" dirty="0"/>
        </a:p>
      </dgm:t>
    </dgm:pt>
    <dgm:pt modelId="{54613D73-0AFA-4E2A-ADC9-A9479C025DEE}">
      <dgm:prSet/>
      <dgm:spPr/>
      <dgm:t>
        <a:bodyPr/>
        <a:lstStyle/>
        <a:p>
          <a:pPr rtl="0"/>
          <a:r>
            <a:rPr lang="vi-VN" noProof="0" dirty="0" smtClean="0"/>
            <a:t>Trusted VPN: </a:t>
          </a:r>
          <a:r>
            <a:rPr lang="vi-VN" noProof="0" smtClean="0"/>
            <a:t>MPLS VPN...</a:t>
          </a:r>
          <a:endParaRPr lang="vi-VN" noProof="0" dirty="0"/>
        </a:p>
      </dgm:t>
    </dgm:pt>
    <dgm:pt modelId="{4065253A-8506-498A-9758-BC045CB8DC64}" type="parTrans" cxnId="{D5E3468F-7EA8-4498-9583-2486BF272A1F}">
      <dgm:prSet/>
      <dgm:spPr/>
      <dgm:t>
        <a:bodyPr/>
        <a:lstStyle/>
        <a:p>
          <a:endParaRPr lang="vi-VN" noProof="0" dirty="0"/>
        </a:p>
      </dgm:t>
    </dgm:pt>
    <dgm:pt modelId="{B3008686-A29B-4936-A6AF-9E7A315D461E}" type="sibTrans" cxnId="{D5E3468F-7EA8-4498-9583-2486BF272A1F}">
      <dgm:prSet/>
      <dgm:spPr/>
      <dgm:t>
        <a:bodyPr/>
        <a:lstStyle/>
        <a:p>
          <a:endParaRPr lang="vi-VN" noProof="0" dirty="0"/>
        </a:p>
      </dgm:t>
    </dgm:pt>
    <dgm:pt modelId="{D5C6D05B-3293-4481-A15D-62C2CBD3D1E5}">
      <dgm:prSet/>
      <dgm:spPr/>
      <dgm:t>
        <a:bodyPr/>
        <a:lstStyle/>
        <a:p>
          <a:pPr rtl="0"/>
          <a:r>
            <a:rPr lang="vi-VN" noProof="0" dirty="0" smtClean="0"/>
            <a:t>Secure VPN</a:t>
          </a:r>
          <a:r>
            <a:rPr lang="vi-VN" noProof="0" smtClean="0"/>
            <a:t>: IPsec, OpenVPN, SSL VPN...</a:t>
          </a:r>
          <a:endParaRPr lang="vi-VN" noProof="0" dirty="0"/>
        </a:p>
      </dgm:t>
    </dgm:pt>
    <dgm:pt modelId="{00EED077-5712-4E36-9923-6EE6A0083196}" type="parTrans" cxnId="{84ED4CDB-F84A-4B70-8300-88D6880BE4DB}">
      <dgm:prSet/>
      <dgm:spPr/>
      <dgm:t>
        <a:bodyPr/>
        <a:lstStyle/>
        <a:p>
          <a:endParaRPr lang="vi-VN" noProof="0" dirty="0"/>
        </a:p>
      </dgm:t>
    </dgm:pt>
    <dgm:pt modelId="{EFAC1089-8067-41E3-BC08-C07FC8998965}" type="sibTrans" cxnId="{84ED4CDB-F84A-4B70-8300-88D6880BE4DB}">
      <dgm:prSet/>
      <dgm:spPr/>
      <dgm:t>
        <a:bodyPr/>
        <a:lstStyle/>
        <a:p>
          <a:endParaRPr lang="vi-VN" noProof="0" dirty="0"/>
        </a:p>
      </dgm:t>
    </dgm:pt>
    <dgm:pt modelId="{6E723ED6-9143-4F7A-AAA2-7EF212E573E4}">
      <dgm:prSet/>
      <dgm:spPr/>
      <dgm:t>
        <a:bodyPr/>
        <a:lstStyle/>
        <a:p>
          <a:pPr rtl="0"/>
          <a:r>
            <a:rPr lang="vi-VN" noProof="0" dirty="0" smtClean="0"/>
            <a:t>Hybrid VPN</a:t>
          </a:r>
          <a:r>
            <a:rPr lang="vi-VN" noProof="0" smtClean="0"/>
            <a:t>: Secure VPN over Trusted VPN</a:t>
          </a:r>
          <a:endParaRPr lang="vi-VN" noProof="0" dirty="0"/>
        </a:p>
      </dgm:t>
    </dgm:pt>
    <dgm:pt modelId="{3BE01C28-2589-4659-8215-C783DBFDAF70}" type="parTrans" cxnId="{1233F0E4-22C6-48A7-9AD4-EC8425B12295}">
      <dgm:prSet/>
      <dgm:spPr/>
      <dgm:t>
        <a:bodyPr/>
        <a:lstStyle/>
        <a:p>
          <a:endParaRPr lang="vi-VN" noProof="0" dirty="0"/>
        </a:p>
      </dgm:t>
    </dgm:pt>
    <dgm:pt modelId="{EF716DF9-0171-4373-9828-B6848D27EBF1}" type="sibTrans" cxnId="{1233F0E4-22C6-48A7-9AD4-EC8425B12295}">
      <dgm:prSet/>
      <dgm:spPr/>
      <dgm:t>
        <a:bodyPr/>
        <a:lstStyle/>
        <a:p>
          <a:endParaRPr lang="vi-VN" noProof="0" dirty="0"/>
        </a:p>
      </dgm:t>
    </dgm:pt>
    <dgm:pt modelId="{48B365E3-253B-4E10-9B52-A5D43C202884}">
      <dgm:prSet/>
      <dgm:spPr/>
      <dgm:t>
        <a:bodyPr/>
        <a:lstStyle/>
        <a:p>
          <a:pPr rtl="0"/>
          <a:r>
            <a:rPr lang="vi-VN" noProof="0" dirty="0" smtClean="0"/>
            <a:t>Phân loại theo mức hoạt động</a:t>
          </a:r>
          <a:endParaRPr lang="vi-VN" noProof="0" dirty="0"/>
        </a:p>
      </dgm:t>
    </dgm:pt>
    <dgm:pt modelId="{67D211AE-4F51-4237-A19E-A3FBD6933AEA}" type="parTrans" cxnId="{CA59F49E-F824-48A5-836C-AC3F0A79707B}">
      <dgm:prSet/>
      <dgm:spPr/>
      <dgm:t>
        <a:bodyPr/>
        <a:lstStyle/>
        <a:p>
          <a:endParaRPr lang="vi-VN" noProof="0" dirty="0"/>
        </a:p>
      </dgm:t>
    </dgm:pt>
    <dgm:pt modelId="{010A97CC-E557-4ADB-8EF5-69459EDF336C}" type="sibTrans" cxnId="{CA59F49E-F824-48A5-836C-AC3F0A79707B}">
      <dgm:prSet/>
      <dgm:spPr/>
      <dgm:t>
        <a:bodyPr/>
        <a:lstStyle/>
        <a:p>
          <a:endParaRPr lang="vi-VN" noProof="0" dirty="0"/>
        </a:p>
      </dgm:t>
    </dgm:pt>
    <dgm:pt modelId="{58149F8D-83A7-4118-B8E7-2EFF86424E28}">
      <dgm:prSet/>
      <dgm:spPr/>
      <dgm:t>
        <a:bodyPr/>
        <a:lstStyle/>
        <a:p>
          <a:pPr rtl="0"/>
          <a:r>
            <a:rPr lang="vi-VN" noProof="0" dirty="0" smtClean="0"/>
            <a:t>Layer 2</a:t>
          </a:r>
          <a:r>
            <a:rPr lang="vi-VN" noProof="0" smtClean="0"/>
            <a:t>: L2TP, MPLS VPN L2...</a:t>
          </a:r>
          <a:endParaRPr lang="vi-VN" noProof="0" dirty="0"/>
        </a:p>
      </dgm:t>
    </dgm:pt>
    <dgm:pt modelId="{6D6F2FDD-DD24-46AF-8B15-B4805954CF41}" type="parTrans" cxnId="{2E80A876-9274-4088-B14E-1BCF7EAE48A7}">
      <dgm:prSet/>
      <dgm:spPr/>
      <dgm:t>
        <a:bodyPr/>
        <a:lstStyle/>
        <a:p>
          <a:endParaRPr lang="vi-VN" noProof="0" dirty="0"/>
        </a:p>
      </dgm:t>
    </dgm:pt>
    <dgm:pt modelId="{A54F5AA4-C596-442B-8DD6-860352E01BCF}" type="sibTrans" cxnId="{2E80A876-9274-4088-B14E-1BCF7EAE48A7}">
      <dgm:prSet/>
      <dgm:spPr/>
      <dgm:t>
        <a:bodyPr/>
        <a:lstStyle/>
        <a:p>
          <a:endParaRPr lang="vi-VN" noProof="0" dirty="0"/>
        </a:p>
      </dgm:t>
    </dgm:pt>
    <dgm:pt modelId="{25533073-78A9-4074-9B24-B428732E3A36}">
      <dgm:prSet/>
      <dgm:spPr/>
      <dgm:t>
        <a:bodyPr/>
        <a:lstStyle/>
        <a:p>
          <a:pPr rtl="0"/>
          <a:r>
            <a:rPr lang="vi-VN" noProof="0" dirty="0" smtClean="0"/>
            <a:t>Layer 3: IPSec, MPLS </a:t>
          </a:r>
          <a:r>
            <a:rPr lang="vi-VN" noProof="0" smtClean="0"/>
            <a:t>VPN L3...</a:t>
          </a:r>
          <a:endParaRPr lang="vi-VN" noProof="0" dirty="0"/>
        </a:p>
      </dgm:t>
    </dgm:pt>
    <dgm:pt modelId="{D05F5CE5-C19D-4E79-BF71-8C064A0539E0}" type="parTrans" cxnId="{7D55904A-FCE4-4E2F-8B29-9F574A4A6AAA}">
      <dgm:prSet/>
      <dgm:spPr/>
      <dgm:t>
        <a:bodyPr/>
        <a:lstStyle/>
        <a:p>
          <a:endParaRPr lang="vi-VN" noProof="0" dirty="0"/>
        </a:p>
      </dgm:t>
    </dgm:pt>
    <dgm:pt modelId="{668BE6F1-623F-42AB-9CAF-BED92D2C05E1}" type="sibTrans" cxnId="{7D55904A-FCE4-4E2F-8B29-9F574A4A6AAA}">
      <dgm:prSet/>
      <dgm:spPr/>
      <dgm:t>
        <a:bodyPr/>
        <a:lstStyle/>
        <a:p>
          <a:endParaRPr lang="vi-VN" noProof="0" dirty="0"/>
        </a:p>
      </dgm:t>
    </dgm:pt>
    <dgm:pt modelId="{980A27CD-A119-4218-A783-209C0E11081E}">
      <dgm:prSet/>
      <dgm:spPr/>
      <dgm:t>
        <a:bodyPr/>
        <a:lstStyle/>
        <a:p>
          <a:pPr rtl="0"/>
          <a:r>
            <a:rPr lang="vi-VN" noProof="0" dirty="0" smtClean="0"/>
            <a:t>Layer 4</a:t>
          </a:r>
          <a:r>
            <a:rPr lang="vi-VN" noProof="0" smtClean="0"/>
            <a:t>: SSL VPN</a:t>
          </a:r>
          <a:endParaRPr lang="vi-VN" noProof="0" dirty="0"/>
        </a:p>
      </dgm:t>
    </dgm:pt>
    <dgm:pt modelId="{65CC4BDA-9E2C-41F6-B4F3-3CB7A7417C10}" type="parTrans" cxnId="{80463290-4A6D-4497-985B-A1084DA88B56}">
      <dgm:prSet/>
      <dgm:spPr/>
      <dgm:t>
        <a:bodyPr/>
        <a:lstStyle/>
        <a:p>
          <a:endParaRPr lang="vi-VN" noProof="0" dirty="0"/>
        </a:p>
      </dgm:t>
    </dgm:pt>
    <dgm:pt modelId="{2C6125B4-CA7E-4D28-A8DC-096FC364C4BA}" type="sibTrans" cxnId="{80463290-4A6D-4497-985B-A1084DA88B56}">
      <dgm:prSet/>
      <dgm:spPr/>
      <dgm:t>
        <a:bodyPr/>
        <a:lstStyle/>
        <a:p>
          <a:endParaRPr lang="vi-VN" noProof="0" dirty="0"/>
        </a:p>
      </dgm:t>
    </dgm:pt>
    <dgm:pt modelId="{D269D733-FEEB-4E7D-9D4B-7D99F754D9B0}">
      <dgm:prSet/>
      <dgm:spPr/>
      <dgm:t>
        <a:bodyPr/>
        <a:lstStyle/>
        <a:p>
          <a:pPr rtl="0"/>
          <a:r>
            <a:rPr lang="vi-VN" noProof="0" dirty="0" smtClean="0"/>
            <a:t>Remote Access VPN</a:t>
          </a:r>
          <a:endParaRPr lang="vi-VN" noProof="0" dirty="0"/>
        </a:p>
      </dgm:t>
    </dgm:pt>
    <dgm:pt modelId="{1144FF21-7C12-4288-A658-E4C2C1466C87}" type="parTrans" cxnId="{36D655B0-2A67-4C2A-A37A-6FD999360BA5}">
      <dgm:prSet/>
      <dgm:spPr/>
      <dgm:t>
        <a:bodyPr/>
        <a:lstStyle/>
        <a:p>
          <a:endParaRPr lang="vi-VN" noProof="0" dirty="0"/>
        </a:p>
      </dgm:t>
    </dgm:pt>
    <dgm:pt modelId="{F7F4ACB5-5AA1-49A3-B39D-545BCE4A9AAE}" type="sibTrans" cxnId="{36D655B0-2A67-4C2A-A37A-6FD999360BA5}">
      <dgm:prSet/>
      <dgm:spPr/>
      <dgm:t>
        <a:bodyPr/>
        <a:lstStyle/>
        <a:p>
          <a:endParaRPr lang="vi-VN" noProof="0" dirty="0"/>
        </a:p>
      </dgm:t>
    </dgm:pt>
    <dgm:pt modelId="{ACF47BAA-ED09-414D-90FC-48CC7CECBD98}">
      <dgm:prSet/>
      <dgm:spPr/>
      <dgm:t>
        <a:bodyPr/>
        <a:lstStyle/>
        <a:p>
          <a:pPr rtl="0"/>
          <a:r>
            <a:rPr lang="vi-VN" noProof="0" dirty="0" smtClean="0"/>
            <a:t>Phân loại theo kiến trúc</a:t>
          </a:r>
          <a:endParaRPr lang="vi-VN" noProof="0" dirty="0"/>
        </a:p>
      </dgm:t>
    </dgm:pt>
    <dgm:pt modelId="{1CB42737-0507-4424-BC7B-137F8BADDE71}" type="parTrans" cxnId="{2E3C7A51-FDBD-4294-BA51-206CAC5451EB}">
      <dgm:prSet/>
      <dgm:spPr/>
      <dgm:t>
        <a:bodyPr/>
        <a:lstStyle/>
        <a:p>
          <a:endParaRPr lang="vi-VN" noProof="0" dirty="0"/>
        </a:p>
      </dgm:t>
    </dgm:pt>
    <dgm:pt modelId="{1C5A4E15-C6AD-4927-BF80-02124FA28DBB}" type="sibTrans" cxnId="{2E3C7A51-FDBD-4294-BA51-206CAC5451EB}">
      <dgm:prSet/>
      <dgm:spPr/>
      <dgm:t>
        <a:bodyPr/>
        <a:lstStyle/>
        <a:p>
          <a:endParaRPr lang="vi-VN" noProof="0" dirty="0"/>
        </a:p>
      </dgm:t>
    </dgm:pt>
    <dgm:pt modelId="{071AC330-AA19-4D09-81DD-CAF2DF4AF3C5}">
      <dgm:prSet/>
      <dgm:spPr/>
      <dgm:t>
        <a:bodyPr/>
        <a:lstStyle/>
        <a:p>
          <a:pPr rtl="0"/>
          <a:r>
            <a:rPr lang="vi-VN" noProof="0" smtClean="0"/>
            <a:t>Site-to-Site VPN</a:t>
          </a:r>
          <a:r>
            <a:rPr lang="en-US" noProof="0" smtClean="0"/>
            <a:t> (Intranet VPN &amp; Extranet VPN)</a:t>
          </a:r>
          <a:endParaRPr lang="vi-VN" noProof="0" dirty="0"/>
        </a:p>
      </dgm:t>
    </dgm:pt>
    <dgm:pt modelId="{2CCCBD8D-D073-4435-899F-54108279F26A}" type="parTrans" cxnId="{1A4F80FA-E166-4772-B358-F406323E4C37}">
      <dgm:prSet/>
      <dgm:spPr/>
      <dgm:t>
        <a:bodyPr/>
        <a:lstStyle/>
        <a:p>
          <a:endParaRPr lang="vi-VN" noProof="0" dirty="0"/>
        </a:p>
      </dgm:t>
    </dgm:pt>
    <dgm:pt modelId="{72097FDB-9895-4FA1-8C8F-9CE7A2A0FD24}" type="sibTrans" cxnId="{1A4F80FA-E166-4772-B358-F406323E4C37}">
      <dgm:prSet/>
      <dgm:spPr/>
      <dgm:t>
        <a:bodyPr/>
        <a:lstStyle/>
        <a:p>
          <a:endParaRPr lang="vi-VN" noProof="0" dirty="0"/>
        </a:p>
      </dgm:t>
    </dgm:pt>
    <dgm:pt modelId="{DAE2CEDF-7E43-408C-8826-B2B11F2E5AD0}" type="pres">
      <dgm:prSet presAssocID="{5175ABAF-9CD6-4723-A28B-EF5240DF9123}" presName="linear" presStyleCnt="0">
        <dgm:presLayoutVars>
          <dgm:animLvl val="lvl"/>
          <dgm:resizeHandles val="exact"/>
        </dgm:presLayoutVars>
      </dgm:prSet>
      <dgm:spPr/>
      <dgm:t>
        <a:bodyPr/>
        <a:lstStyle/>
        <a:p>
          <a:endParaRPr lang="en-US"/>
        </a:p>
      </dgm:t>
    </dgm:pt>
    <dgm:pt modelId="{102DB853-980D-4160-AF90-4868CA323BAE}" type="pres">
      <dgm:prSet presAssocID="{2F868531-4E1D-4B21-AEEE-2CF6582A81B1}" presName="parentText" presStyleLbl="node1" presStyleIdx="0" presStyleCnt="3">
        <dgm:presLayoutVars>
          <dgm:chMax val="0"/>
          <dgm:bulletEnabled val="1"/>
        </dgm:presLayoutVars>
      </dgm:prSet>
      <dgm:spPr/>
      <dgm:t>
        <a:bodyPr/>
        <a:lstStyle/>
        <a:p>
          <a:endParaRPr lang="en-US"/>
        </a:p>
      </dgm:t>
    </dgm:pt>
    <dgm:pt modelId="{AF232352-3645-4D45-A8D3-ADE25427D911}" type="pres">
      <dgm:prSet presAssocID="{2F868531-4E1D-4B21-AEEE-2CF6582A81B1}" presName="childText" presStyleLbl="revTx" presStyleIdx="0" presStyleCnt="3">
        <dgm:presLayoutVars>
          <dgm:bulletEnabled val="1"/>
        </dgm:presLayoutVars>
      </dgm:prSet>
      <dgm:spPr/>
      <dgm:t>
        <a:bodyPr/>
        <a:lstStyle/>
        <a:p>
          <a:endParaRPr lang="en-US"/>
        </a:p>
      </dgm:t>
    </dgm:pt>
    <dgm:pt modelId="{42BDA6B0-428E-46E3-ACDD-DD6CD0371C22}" type="pres">
      <dgm:prSet presAssocID="{48B365E3-253B-4E10-9B52-A5D43C202884}" presName="parentText" presStyleLbl="node1" presStyleIdx="1" presStyleCnt="3">
        <dgm:presLayoutVars>
          <dgm:chMax val="0"/>
          <dgm:bulletEnabled val="1"/>
        </dgm:presLayoutVars>
      </dgm:prSet>
      <dgm:spPr/>
      <dgm:t>
        <a:bodyPr/>
        <a:lstStyle/>
        <a:p>
          <a:endParaRPr lang="en-US"/>
        </a:p>
      </dgm:t>
    </dgm:pt>
    <dgm:pt modelId="{34792707-CC0A-4508-A875-6410BA75D251}" type="pres">
      <dgm:prSet presAssocID="{48B365E3-253B-4E10-9B52-A5D43C202884}" presName="childText" presStyleLbl="revTx" presStyleIdx="1" presStyleCnt="3">
        <dgm:presLayoutVars>
          <dgm:bulletEnabled val="1"/>
        </dgm:presLayoutVars>
      </dgm:prSet>
      <dgm:spPr/>
      <dgm:t>
        <a:bodyPr/>
        <a:lstStyle/>
        <a:p>
          <a:endParaRPr lang="en-US"/>
        </a:p>
      </dgm:t>
    </dgm:pt>
    <dgm:pt modelId="{73187FEE-A821-452B-A8E0-00C77488A09B}" type="pres">
      <dgm:prSet presAssocID="{ACF47BAA-ED09-414D-90FC-48CC7CECBD98}" presName="parentText" presStyleLbl="node1" presStyleIdx="2" presStyleCnt="3">
        <dgm:presLayoutVars>
          <dgm:chMax val="0"/>
          <dgm:bulletEnabled val="1"/>
        </dgm:presLayoutVars>
      </dgm:prSet>
      <dgm:spPr/>
      <dgm:t>
        <a:bodyPr/>
        <a:lstStyle/>
        <a:p>
          <a:endParaRPr lang="en-US"/>
        </a:p>
      </dgm:t>
    </dgm:pt>
    <dgm:pt modelId="{DFF04650-2495-446D-A156-39BAB29C0C43}" type="pres">
      <dgm:prSet presAssocID="{ACF47BAA-ED09-414D-90FC-48CC7CECBD98}" presName="childText" presStyleLbl="revTx" presStyleIdx="2" presStyleCnt="3">
        <dgm:presLayoutVars>
          <dgm:bulletEnabled val="1"/>
        </dgm:presLayoutVars>
      </dgm:prSet>
      <dgm:spPr/>
      <dgm:t>
        <a:bodyPr/>
        <a:lstStyle/>
        <a:p>
          <a:endParaRPr lang="en-US"/>
        </a:p>
      </dgm:t>
    </dgm:pt>
  </dgm:ptLst>
  <dgm:cxnLst>
    <dgm:cxn modelId="{36D655B0-2A67-4C2A-A37A-6FD999360BA5}" srcId="{ACF47BAA-ED09-414D-90FC-48CC7CECBD98}" destId="{D269D733-FEEB-4E7D-9D4B-7D99F754D9B0}" srcOrd="0" destOrd="0" parTransId="{1144FF21-7C12-4288-A658-E4C2C1466C87}" sibTransId="{F7F4ACB5-5AA1-49A3-B39D-545BCE4A9AAE}"/>
    <dgm:cxn modelId="{CA59F49E-F824-48A5-836C-AC3F0A79707B}" srcId="{5175ABAF-9CD6-4723-A28B-EF5240DF9123}" destId="{48B365E3-253B-4E10-9B52-A5D43C202884}" srcOrd="1" destOrd="0" parTransId="{67D211AE-4F51-4237-A19E-A3FBD6933AEA}" sibTransId="{010A97CC-E557-4ADB-8EF5-69459EDF336C}"/>
    <dgm:cxn modelId="{84ED4CDB-F84A-4B70-8300-88D6880BE4DB}" srcId="{2F868531-4E1D-4B21-AEEE-2CF6582A81B1}" destId="{D5C6D05B-3293-4481-A15D-62C2CBD3D1E5}" srcOrd="1" destOrd="0" parTransId="{00EED077-5712-4E36-9923-6EE6A0083196}" sibTransId="{EFAC1089-8067-41E3-BC08-C07FC8998965}"/>
    <dgm:cxn modelId="{DE43C6EA-9CE1-4D7F-AAD7-B6008754F74F}" type="presOf" srcId="{5175ABAF-9CD6-4723-A28B-EF5240DF9123}" destId="{DAE2CEDF-7E43-408C-8826-B2B11F2E5AD0}" srcOrd="0" destOrd="0" presId="urn:microsoft.com/office/officeart/2005/8/layout/vList2"/>
    <dgm:cxn modelId="{14D4B749-8DE5-43E7-A1D2-53387B3C903D}" type="presOf" srcId="{D269D733-FEEB-4E7D-9D4B-7D99F754D9B0}" destId="{DFF04650-2495-446D-A156-39BAB29C0C43}" srcOrd="0" destOrd="0" presId="urn:microsoft.com/office/officeart/2005/8/layout/vList2"/>
    <dgm:cxn modelId="{206333BB-EB28-4D26-9BFA-FA146841953C}" type="presOf" srcId="{6E723ED6-9143-4F7A-AAA2-7EF212E573E4}" destId="{AF232352-3645-4D45-A8D3-ADE25427D911}" srcOrd="0" destOrd="2" presId="urn:microsoft.com/office/officeart/2005/8/layout/vList2"/>
    <dgm:cxn modelId="{2E3C7A51-FDBD-4294-BA51-206CAC5451EB}" srcId="{5175ABAF-9CD6-4723-A28B-EF5240DF9123}" destId="{ACF47BAA-ED09-414D-90FC-48CC7CECBD98}" srcOrd="2" destOrd="0" parTransId="{1CB42737-0507-4424-BC7B-137F8BADDE71}" sibTransId="{1C5A4E15-C6AD-4927-BF80-02124FA28DBB}"/>
    <dgm:cxn modelId="{B6DC5CFF-1A1E-4C0D-A36A-0337758A41E4}" type="presOf" srcId="{58149F8D-83A7-4118-B8E7-2EFF86424E28}" destId="{34792707-CC0A-4508-A875-6410BA75D251}" srcOrd="0" destOrd="0" presId="urn:microsoft.com/office/officeart/2005/8/layout/vList2"/>
    <dgm:cxn modelId="{2E80A876-9274-4088-B14E-1BCF7EAE48A7}" srcId="{48B365E3-253B-4E10-9B52-A5D43C202884}" destId="{58149F8D-83A7-4118-B8E7-2EFF86424E28}" srcOrd="0" destOrd="0" parTransId="{6D6F2FDD-DD24-46AF-8B15-B4805954CF41}" sibTransId="{A54F5AA4-C596-442B-8DD6-860352E01BCF}"/>
    <dgm:cxn modelId="{1A4F80FA-E166-4772-B358-F406323E4C37}" srcId="{ACF47BAA-ED09-414D-90FC-48CC7CECBD98}" destId="{071AC330-AA19-4D09-81DD-CAF2DF4AF3C5}" srcOrd="1" destOrd="0" parTransId="{2CCCBD8D-D073-4435-899F-54108279F26A}" sibTransId="{72097FDB-9895-4FA1-8C8F-9CE7A2A0FD24}"/>
    <dgm:cxn modelId="{1ED66B2F-F8D4-49E6-A5D4-3AF8E4049460}" type="presOf" srcId="{54613D73-0AFA-4E2A-ADC9-A9479C025DEE}" destId="{AF232352-3645-4D45-A8D3-ADE25427D911}" srcOrd="0" destOrd="0" presId="urn:microsoft.com/office/officeart/2005/8/layout/vList2"/>
    <dgm:cxn modelId="{64A20FF4-3A8C-43BC-8634-61C1247FEFD3}" type="presOf" srcId="{48B365E3-253B-4E10-9B52-A5D43C202884}" destId="{42BDA6B0-428E-46E3-ACDD-DD6CD0371C22}" srcOrd="0" destOrd="0" presId="urn:microsoft.com/office/officeart/2005/8/layout/vList2"/>
    <dgm:cxn modelId="{1233F0E4-22C6-48A7-9AD4-EC8425B12295}" srcId="{2F868531-4E1D-4B21-AEEE-2CF6582A81B1}" destId="{6E723ED6-9143-4F7A-AAA2-7EF212E573E4}" srcOrd="2" destOrd="0" parTransId="{3BE01C28-2589-4659-8215-C783DBFDAF70}" sibTransId="{EF716DF9-0171-4373-9828-B6848D27EBF1}"/>
    <dgm:cxn modelId="{D5E3468F-7EA8-4498-9583-2486BF272A1F}" srcId="{2F868531-4E1D-4B21-AEEE-2CF6582A81B1}" destId="{54613D73-0AFA-4E2A-ADC9-A9479C025DEE}" srcOrd="0" destOrd="0" parTransId="{4065253A-8506-498A-9758-BC045CB8DC64}" sibTransId="{B3008686-A29B-4936-A6AF-9E7A315D461E}"/>
    <dgm:cxn modelId="{71C16A1A-8E9C-48A9-9563-C7D118BB8663}" type="presOf" srcId="{071AC330-AA19-4D09-81DD-CAF2DF4AF3C5}" destId="{DFF04650-2495-446D-A156-39BAB29C0C43}" srcOrd="0" destOrd="1" presId="urn:microsoft.com/office/officeart/2005/8/layout/vList2"/>
    <dgm:cxn modelId="{7D55904A-FCE4-4E2F-8B29-9F574A4A6AAA}" srcId="{48B365E3-253B-4E10-9B52-A5D43C202884}" destId="{25533073-78A9-4074-9B24-B428732E3A36}" srcOrd="1" destOrd="0" parTransId="{D05F5CE5-C19D-4E79-BF71-8C064A0539E0}" sibTransId="{668BE6F1-623F-42AB-9CAF-BED92D2C05E1}"/>
    <dgm:cxn modelId="{80463290-4A6D-4497-985B-A1084DA88B56}" srcId="{48B365E3-253B-4E10-9B52-A5D43C202884}" destId="{980A27CD-A119-4218-A783-209C0E11081E}" srcOrd="2" destOrd="0" parTransId="{65CC4BDA-9E2C-41F6-B4F3-3CB7A7417C10}" sibTransId="{2C6125B4-CA7E-4D28-A8DC-096FC364C4BA}"/>
    <dgm:cxn modelId="{C5A78FC2-E493-4104-B109-9FA8F85D158A}" type="presOf" srcId="{D5C6D05B-3293-4481-A15D-62C2CBD3D1E5}" destId="{AF232352-3645-4D45-A8D3-ADE25427D911}" srcOrd="0" destOrd="1" presId="urn:microsoft.com/office/officeart/2005/8/layout/vList2"/>
    <dgm:cxn modelId="{8CF8B3B2-0C09-41FF-BDD0-364FDE7BFA62}" srcId="{5175ABAF-9CD6-4723-A28B-EF5240DF9123}" destId="{2F868531-4E1D-4B21-AEEE-2CF6582A81B1}" srcOrd="0" destOrd="0" parTransId="{5F0E639D-A623-4E58-8139-4FB505E68CD8}" sibTransId="{D1D2240E-B6ED-4479-A066-0500FA039590}"/>
    <dgm:cxn modelId="{A669C303-B23A-43B2-87F6-4155F34DA4C9}" type="presOf" srcId="{980A27CD-A119-4218-A783-209C0E11081E}" destId="{34792707-CC0A-4508-A875-6410BA75D251}" srcOrd="0" destOrd="2" presId="urn:microsoft.com/office/officeart/2005/8/layout/vList2"/>
    <dgm:cxn modelId="{6A20A9C3-C255-4C58-B0F5-4D7CF3781F9D}" type="presOf" srcId="{2F868531-4E1D-4B21-AEEE-2CF6582A81B1}" destId="{102DB853-980D-4160-AF90-4868CA323BAE}" srcOrd="0" destOrd="0" presId="urn:microsoft.com/office/officeart/2005/8/layout/vList2"/>
    <dgm:cxn modelId="{C7A40325-24E0-4A71-9282-56F6122E3EAF}" type="presOf" srcId="{25533073-78A9-4074-9B24-B428732E3A36}" destId="{34792707-CC0A-4508-A875-6410BA75D251}" srcOrd="0" destOrd="1" presId="urn:microsoft.com/office/officeart/2005/8/layout/vList2"/>
    <dgm:cxn modelId="{3222FFAA-5812-4E5A-9B3B-11E96AE03F19}" type="presOf" srcId="{ACF47BAA-ED09-414D-90FC-48CC7CECBD98}" destId="{73187FEE-A821-452B-A8E0-00C77488A09B}" srcOrd="0" destOrd="0" presId="urn:microsoft.com/office/officeart/2005/8/layout/vList2"/>
    <dgm:cxn modelId="{2F029FB3-4F08-426E-A354-C443808B46E8}" type="presParOf" srcId="{DAE2CEDF-7E43-408C-8826-B2B11F2E5AD0}" destId="{102DB853-980D-4160-AF90-4868CA323BAE}" srcOrd="0" destOrd="0" presId="urn:microsoft.com/office/officeart/2005/8/layout/vList2"/>
    <dgm:cxn modelId="{460E6E61-7D68-4B5A-9256-267D8EEA86DA}" type="presParOf" srcId="{DAE2CEDF-7E43-408C-8826-B2B11F2E5AD0}" destId="{AF232352-3645-4D45-A8D3-ADE25427D911}" srcOrd="1" destOrd="0" presId="urn:microsoft.com/office/officeart/2005/8/layout/vList2"/>
    <dgm:cxn modelId="{794C5C40-0972-4872-AFE0-B6DB8E2897A0}" type="presParOf" srcId="{DAE2CEDF-7E43-408C-8826-B2B11F2E5AD0}" destId="{42BDA6B0-428E-46E3-ACDD-DD6CD0371C22}" srcOrd="2" destOrd="0" presId="urn:microsoft.com/office/officeart/2005/8/layout/vList2"/>
    <dgm:cxn modelId="{9956D7CE-673B-48F6-9520-8241F5101D27}" type="presParOf" srcId="{DAE2CEDF-7E43-408C-8826-B2B11F2E5AD0}" destId="{34792707-CC0A-4508-A875-6410BA75D251}" srcOrd="3" destOrd="0" presId="urn:microsoft.com/office/officeart/2005/8/layout/vList2"/>
    <dgm:cxn modelId="{F35E1E33-0326-4F15-95DE-D1E59D0BA121}" type="presParOf" srcId="{DAE2CEDF-7E43-408C-8826-B2B11F2E5AD0}" destId="{73187FEE-A821-452B-A8E0-00C77488A09B}" srcOrd="4" destOrd="0" presId="urn:microsoft.com/office/officeart/2005/8/layout/vList2"/>
    <dgm:cxn modelId="{1CE89459-7C77-4A72-B585-E28D065161AD}" type="presParOf" srcId="{DAE2CEDF-7E43-408C-8826-B2B11F2E5AD0}" destId="{DFF04650-2495-446D-A156-39BAB29C0C4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a:solidFill>
          <a:srgbClr val="00FF00"/>
        </a:solidFill>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a:solidFill>
          <a:srgbClr val="00FF00"/>
        </a:solidFill>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dgm:t>
        <a:bodyPr/>
        <a:lstStyle/>
        <a:p>
          <a:r>
            <a:rPr lang="vi-VN" sz="6000" noProof="0" smtClean="0"/>
            <a:t>Tổ hợp an toàn SA</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3</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FBBE0924-6589-4BCF-9114-0E3AF05893D8}">
      <dgm:prSet custT="1"/>
      <dgm:spPr/>
      <dgm:t>
        <a:bodyPr/>
        <a:lstStyle/>
        <a:p>
          <a:r>
            <a:rPr lang="en-US" sz="6000" noProof="0" smtClean="0"/>
            <a:t>4</a:t>
          </a:r>
          <a:endParaRPr lang="vi-VN" sz="6000" noProof="0"/>
        </a:p>
      </dgm:t>
    </dgm:pt>
    <dgm:pt modelId="{31DF640D-DECC-4650-8C9D-C4448A6922C6}" type="parTrans" cxnId="{DEE2A50F-B4A2-4C83-8A5D-C91F986797DE}">
      <dgm:prSet/>
      <dgm:spPr/>
      <dgm:t>
        <a:bodyPr/>
        <a:lstStyle/>
        <a:p>
          <a:endParaRPr lang="en-US"/>
        </a:p>
      </dgm:t>
    </dgm:pt>
    <dgm:pt modelId="{0E4C04F9-C50F-4B66-82F0-1255F5D71395}" type="sibTrans" cxnId="{DEE2A50F-B4A2-4C83-8A5D-C91F986797DE}">
      <dgm:prSet/>
      <dgm:spPr/>
      <dgm:t>
        <a:bodyPr/>
        <a:lstStyle/>
        <a:p>
          <a:endParaRPr lang="en-US"/>
        </a:p>
      </dgm:t>
    </dgm:pt>
    <dgm:pt modelId="{380E02CB-1160-4464-8D04-760AF2DC8687}">
      <dgm:prSet custT="1"/>
      <dgm:spPr/>
      <dgm:t>
        <a:bodyPr/>
        <a:lstStyle/>
        <a:p>
          <a:r>
            <a:rPr lang="vi-VN" sz="6000" noProof="0" smtClean="0"/>
            <a:t>Giao thức AH</a:t>
          </a:r>
          <a:endParaRPr lang="vi-VN" sz="6000" noProof="0"/>
        </a:p>
      </dgm:t>
    </dgm:pt>
    <dgm:pt modelId="{3D46D197-753D-4928-A939-9799EAD125F1}" type="parTrans" cxnId="{7C28116A-B6A4-4543-A173-639A290A47D2}">
      <dgm:prSet/>
      <dgm:spPr/>
      <dgm:t>
        <a:bodyPr/>
        <a:lstStyle/>
        <a:p>
          <a:endParaRPr lang="en-US"/>
        </a:p>
      </dgm:t>
    </dgm:pt>
    <dgm:pt modelId="{18564CC2-8203-4614-94C7-DE5C7C1C0C04}" type="sibTrans" cxnId="{7C28116A-B6A4-4543-A173-639A290A47D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4">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4">
        <dgm:presLayoutVars>
          <dgm:chMax val="0"/>
          <dgm:chPref val="0"/>
          <dgm:bulletEnabled val="1"/>
        </dgm:presLayoutVars>
      </dgm:prSet>
      <dgm:spPr/>
      <dgm:t>
        <a:bodyPr/>
        <a:lstStyle/>
        <a:p>
          <a:endParaRPr lang="en-US"/>
        </a:p>
      </dgm:t>
    </dgm:pt>
    <dgm:pt modelId="{5DFBFB9B-C299-48E1-BF11-FDBF8AA700B1}" type="pres">
      <dgm:prSet presAssocID="{551B1B9F-140A-48D1-A7EB-174D06581194}" presName="sp" presStyleCnt="0"/>
      <dgm:spPr/>
    </dgm:pt>
    <dgm:pt modelId="{2EE5DD45-B242-4A9D-B827-C832D9A8CC29}" type="pres">
      <dgm:prSet presAssocID="{FBBE0924-6589-4BCF-9114-0E3AF05893D8}" presName="composite" presStyleCnt="0"/>
      <dgm:spPr/>
    </dgm:pt>
    <dgm:pt modelId="{3FED47FF-14E2-4A97-924A-A37DDEE7D0F7}" type="pres">
      <dgm:prSet presAssocID="{FBBE0924-6589-4BCF-9114-0E3AF05893D8}" presName="desTx" presStyleLbl="fgAccFollowNode1" presStyleIdx="3" presStyleCnt="4">
        <dgm:presLayoutVars>
          <dgm:bulletEnabled val="1"/>
        </dgm:presLayoutVars>
      </dgm:prSet>
      <dgm:spPr/>
      <dgm:t>
        <a:bodyPr/>
        <a:lstStyle/>
        <a:p>
          <a:endParaRPr lang="en-US"/>
        </a:p>
      </dgm:t>
    </dgm:pt>
    <dgm:pt modelId="{C816DF87-9473-4A1A-A76F-A845F331C9E6}" type="pres">
      <dgm:prSet presAssocID="{FBBE0924-6589-4BCF-9114-0E3AF05893D8}"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F7FF7AD5-F06A-4A84-A252-C9A42EC273ED}" type="presOf" srcId="{4991A960-2D82-4B98-8429-26690D5E4E0E}" destId="{31DFA873-2C2F-4FEF-87E5-AEC36889C294}"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C28116A-B6A4-4543-A173-639A290A47D2}" srcId="{FBBE0924-6589-4BCF-9114-0E3AF05893D8}" destId="{380E02CB-1160-4464-8D04-760AF2DC8687}" srcOrd="0" destOrd="0" parTransId="{3D46D197-753D-4928-A939-9799EAD125F1}" sibTransId="{18564CC2-8203-4614-94C7-DE5C7C1C0C04}"/>
    <dgm:cxn modelId="{DEE2A50F-B4A2-4C83-8A5D-C91F986797DE}" srcId="{8C66E9B3-B12D-4C23-A273-982D7F969BBC}" destId="{FBBE0924-6589-4BCF-9114-0E3AF05893D8}" srcOrd="3" destOrd="0" parTransId="{31DF640D-DECC-4650-8C9D-C4448A6922C6}" sibTransId="{0E4C04F9-C50F-4B66-82F0-1255F5D71395}"/>
    <dgm:cxn modelId="{89F6AEB2-4790-487C-AC1B-D20A20054F51}" type="presOf" srcId="{9EA58EC5-7D69-4397-8093-5A4FCBD369E8}" destId="{A08A9154-0BEB-4230-91C9-16FAC1EF6E1C}" srcOrd="0" destOrd="0" presId="urn:diagrams.loki3.com/NumberedList"/>
    <dgm:cxn modelId="{A6FBEF5B-50FA-4350-95C4-B9F298E98067}" type="presOf" srcId="{FBBE0924-6589-4BCF-9114-0E3AF05893D8}" destId="{C816DF87-9473-4A1A-A76F-A845F331C9E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E304EBC-54BF-4C7C-A39D-A9622FAFEB16}" srcId="{4991A960-2D82-4B98-8429-26690D5E4E0E}" destId="{247EA5C4-9BF3-48F1-A046-522C6F5E27CB}" srcOrd="0" destOrd="0" parTransId="{76AD1D1C-30CD-42A3-92BF-A25589B046F5}" sibTransId="{8D83F627-555C-49C0-91AB-3CC57FBD5215}"/>
    <dgm:cxn modelId="{7CE95B11-C93D-4BF8-8AB4-020773BB65BF}" type="presOf" srcId="{247EA5C4-9BF3-48F1-A046-522C6F5E27CB}" destId="{D7697FCB-A6A2-46EC-925A-82B16CB20D98}"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0800D1B4-B135-4B89-8A00-72E3FD9AF33A}" type="presOf" srcId="{380E02CB-1160-4464-8D04-760AF2DC8687}" destId="{3FED47FF-14E2-4A97-924A-A37DDEE7D0F7}"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9DDF5E4F-5340-40C8-A933-DB8AE2792F01}" type="presParOf" srcId="{BDFB8683-95A4-4BBF-9344-3A0D69314DBB}" destId="{57C742C9-6AA0-4D3B-A3F2-AB4CCC3CE1CA}" srcOrd="3" destOrd="0" presId="urn:diagrams.loki3.com/NumberedList"/>
    <dgm:cxn modelId="{5E1A8873-F46C-4302-9591-DAB80375A350}" type="presParOf" srcId="{BDFB8683-95A4-4BBF-9344-3A0D69314DBB}" destId="{3F5BDE74-93E0-4359-8158-641243B94300}" srcOrd="4" destOrd="0" presId="urn:diagrams.loki3.com/NumberedList"/>
    <dgm:cxn modelId="{984E7879-F72D-40C8-97DE-94AD6FCC8A5B}" type="presParOf" srcId="{3F5BDE74-93E0-4359-8158-641243B94300}" destId="{D7697FCB-A6A2-46EC-925A-82B16CB20D98}" srcOrd="0" destOrd="0" presId="urn:diagrams.loki3.com/NumberedList"/>
    <dgm:cxn modelId="{43A57301-1B1C-4596-9FF3-CBE15C47EDF4}" type="presParOf" srcId="{3F5BDE74-93E0-4359-8158-641243B94300}" destId="{31DFA873-2C2F-4FEF-87E5-AEC36889C294}" srcOrd="1" destOrd="0" presId="urn:diagrams.loki3.com/NumberedList"/>
    <dgm:cxn modelId="{003AC4A4-0F3E-48BF-9A24-848030F68E90}" type="presParOf" srcId="{BDFB8683-95A4-4BBF-9344-3A0D69314DBB}" destId="{5DFBFB9B-C299-48E1-BF11-FDBF8AA700B1}" srcOrd="5" destOrd="0" presId="urn:diagrams.loki3.com/NumberedList"/>
    <dgm:cxn modelId="{DCAF020E-EE3E-4879-9BD1-F7245942726D}" type="presParOf" srcId="{BDFB8683-95A4-4BBF-9344-3A0D69314DBB}" destId="{2EE5DD45-B242-4A9D-B827-C832D9A8CC29}" srcOrd="6" destOrd="0" presId="urn:diagrams.loki3.com/NumberedList"/>
    <dgm:cxn modelId="{50A73180-BF46-471D-9C5A-F22431EA8AA7}" type="presParOf" srcId="{2EE5DD45-B242-4A9D-B827-C832D9A8CC29}" destId="{3FED47FF-14E2-4A97-924A-A37DDEE7D0F7}" srcOrd="0" destOrd="0" presId="urn:diagrams.loki3.com/NumberedList"/>
    <dgm:cxn modelId="{4DA40614-735B-442D-8F8F-A9372D5A512F}" type="presParOf" srcId="{2EE5DD45-B242-4A9D-B827-C832D9A8CC29}" destId="{C816DF87-9473-4A1A-A76F-A845F331C9E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a:solidFill>
          <a:srgbClr val="00FF00"/>
        </a:solidFill>
      </dgm:spPr>
      <dgm:t>
        <a:bodyPr/>
        <a:lstStyle/>
        <a:p>
          <a:r>
            <a:rPr lang="vi-VN" sz="6000" noProof="0" smtClean="0"/>
            <a:t>Tổ hợp an toàn SA</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a:solidFill>
          <a:srgbClr val="00FF00"/>
        </a:solidFill>
      </dgm:spPr>
      <dgm:t>
        <a:bodyPr/>
        <a:lstStyle/>
        <a:p>
          <a:r>
            <a:rPr lang="vi-VN" sz="6000" noProof="0" smtClean="0"/>
            <a:t>3</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FBBE0924-6589-4BCF-9114-0E3AF05893D8}">
      <dgm:prSet custT="1"/>
      <dgm:spPr/>
      <dgm:t>
        <a:bodyPr/>
        <a:lstStyle/>
        <a:p>
          <a:r>
            <a:rPr lang="en-US" sz="6000" noProof="0" smtClean="0"/>
            <a:t>4</a:t>
          </a:r>
          <a:endParaRPr lang="vi-VN" sz="6000" noProof="0"/>
        </a:p>
      </dgm:t>
    </dgm:pt>
    <dgm:pt modelId="{31DF640D-DECC-4650-8C9D-C4448A6922C6}" type="parTrans" cxnId="{DEE2A50F-B4A2-4C83-8A5D-C91F986797DE}">
      <dgm:prSet/>
      <dgm:spPr/>
      <dgm:t>
        <a:bodyPr/>
        <a:lstStyle/>
        <a:p>
          <a:endParaRPr lang="en-US"/>
        </a:p>
      </dgm:t>
    </dgm:pt>
    <dgm:pt modelId="{0E4C04F9-C50F-4B66-82F0-1255F5D71395}" type="sibTrans" cxnId="{DEE2A50F-B4A2-4C83-8A5D-C91F986797DE}">
      <dgm:prSet/>
      <dgm:spPr/>
      <dgm:t>
        <a:bodyPr/>
        <a:lstStyle/>
        <a:p>
          <a:endParaRPr lang="en-US"/>
        </a:p>
      </dgm:t>
    </dgm:pt>
    <dgm:pt modelId="{380E02CB-1160-4464-8D04-760AF2DC8687}">
      <dgm:prSet custT="1"/>
      <dgm:spPr/>
      <dgm:t>
        <a:bodyPr/>
        <a:lstStyle/>
        <a:p>
          <a:r>
            <a:rPr lang="vi-VN" sz="6000" noProof="0" smtClean="0"/>
            <a:t>Giao thức AH</a:t>
          </a:r>
          <a:endParaRPr lang="vi-VN" sz="6000" noProof="0"/>
        </a:p>
      </dgm:t>
    </dgm:pt>
    <dgm:pt modelId="{3D46D197-753D-4928-A939-9799EAD125F1}" type="parTrans" cxnId="{7C28116A-B6A4-4543-A173-639A290A47D2}">
      <dgm:prSet/>
      <dgm:spPr/>
      <dgm:t>
        <a:bodyPr/>
        <a:lstStyle/>
        <a:p>
          <a:endParaRPr lang="en-US"/>
        </a:p>
      </dgm:t>
    </dgm:pt>
    <dgm:pt modelId="{18564CC2-8203-4614-94C7-DE5C7C1C0C04}" type="sibTrans" cxnId="{7C28116A-B6A4-4543-A173-639A290A47D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4">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4">
        <dgm:presLayoutVars>
          <dgm:chMax val="0"/>
          <dgm:chPref val="0"/>
          <dgm:bulletEnabled val="1"/>
        </dgm:presLayoutVars>
      </dgm:prSet>
      <dgm:spPr/>
      <dgm:t>
        <a:bodyPr/>
        <a:lstStyle/>
        <a:p>
          <a:endParaRPr lang="en-US"/>
        </a:p>
      </dgm:t>
    </dgm:pt>
    <dgm:pt modelId="{5DFBFB9B-C299-48E1-BF11-FDBF8AA700B1}" type="pres">
      <dgm:prSet presAssocID="{551B1B9F-140A-48D1-A7EB-174D06581194}" presName="sp" presStyleCnt="0"/>
      <dgm:spPr/>
    </dgm:pt>
    <dgm:pt modelId="{2EE5DD45-B242-4A9D-B827-C832D9A8CC29}" type="pres">
      <dgm:prSet presAssocID="{FBBE0924-6589-4BCF-9114-0E3AF05893D8}" presName="composite" presStyleCnt="0"/>
      <dgm:spPr/>
    </dgm:pt>
    <dgm:pt modelId="{3FED47FF-14E2-4A97-924A-A37DDEE7D0F7}" type="pres">
      <dgm:prSet presAssocID="{FBBE0924-6589-4BCF-9114-0E3AF05893D8}" presName="desTx" presStyleLbl="fgAccFollowNode1" presStyleIdx="3" presStyleCnt="4">
        <dgm:presLayoutVars>
          <dgm:bulletEnabled val="1"/>
        </dgm:presLayoutVars>
      </dgm:prSet>
      <dgm:spPr/>
      <dgm:t>
        <a:bodyPr/>
        <a:lstStyle/>
        <a:p>
          <a:endParaRPr lang="en-US"/>
        </a:p>
      </dgm:t>
    </dgm:pt>
    <dgm:pt modelId="{C816DF87-9473-4A1A-A76F-A845F331C9E6}" type="pres">
      <dgm:prSet presAssocID="{FBBE0924-6589-4BCF-9114-0E3AF05893D8}"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F7FF7AD5-F06A-4A84-A252-C9A42EC273ED}" type="presOf" srcId="{4991A960-2D82-4B98-8429-26690D5E4E0E}" destId="{31DFA873-2C2F-4FEF-87E5-AEC36889C294}"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C28116A-B6A4-4543-A173-639A290A47D2}" srcId="{FBBE0924-6589-4BCF-9114-0E3AF05893D8}" destId="{380E02CB-1160-4464-8D04-760AF2DC8687}" srcOrd="0" destOrd="0" parTransId="{3D46D197-753D-4928-A939-9799EAD125F1}" sibTransId="{18564CC2-8203-4614-94C7-DE5C7C1C0C04}"/>
    <dgm:cxn modelId="{DEE2A50F-B4A2-4C83-8A5D-C91F986797DE}" srcId="{8C66E9B3-B12D-4C23-A273-982D7F969BBC}" destId="{FBBE0924-6589-4BCF-9114-0E3AF05893D8}" srcOrd="3" destOrd="0" parTransId="{31DF640D-DECC-4650-8C9D-C4448A6922C6}" sibTransId="{0E4C04F9-C50F-4B66-82F0-1255F5D71395}"/>
    <dgm:cxn modelId="{89F6AEB2-4790-487C-AC1B-D20A20054F51}" type="presOf" srcId="{9EA58EC5-7D69-4397-8093-5A4FCBD369E8}" destId="{A08A9154-0BEB-4230-91C9-16FAC1EF6E1C}" srcOrd="0" destOrd="0" presId="urn:diagrams.loki3.com/NumberedList"/>
    <dgm:cxn modelId="{A6FBEF5B-50FA-4350-95C4-B9F298E98067}" type="presOf" srcId="{FBBE0924-6589-4BCF-9114-0E3AF05893D8}" destId="{C816DF87-9473-4A1A-A76F-A845F331C9E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E304EBC-54BF-4C7C-A39D-A9622FAFEB16}" srcId="{4991A960-2D82-4B98-8429-26690D5E4E0E}" destId="{247EA5C4-9BF3-48F1-A046-522C6F5E27CB}" srcOrd="0" destOrd="0" parTransId="{76AD1D1C-30CD-42A3-92BF-A25589B046F5}" sibTransId="{8D83F627-555C-49C0-91AB-3CC57FBD5215}"/>
    <dgm:cxn modelId="{7CE95B11-C93D-4BF8-8AB4-020773BB65BF}" type="presOf" srcId="{247EA5C4-9BF3-48F1-A046-522C6F5E27CB}" destId="{D7697FCB-A6A2-46EC-925A-82B16CB20D98}"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0800D1B4-B135-4B89-8A00-72E3FD9AF33A}" type="presOf" srcId="{380E02CB-1160-4464-8D04-760AF2DC8687}" destId="{3FED47FF-14E2-4A97-924A-A37DDEE7D0F7}"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9DDF5E4F-5340-40C8-A933-DB8AE2792F01}" type="presParOf" srcId="{BDFB8683-95A4-4BBF-9344-3A0D69314DBB}" destId="{57C742C9-6AA0-4D3B-A3F2-AB4CCC3CE1CA}" srcOrd="3" destOrd="0" presId="urn:diagrams.loki3.com/NumberedList"/>
    <dgm:cxn modelId="{5E1A8873-F46C-4302-9591-DAB80375A350}" type="presParOf" srcId="{BDFB8683-95A4-4BBF-9344-3A0D69314DBB}" destId="{3F5BDE74-93E0-4359-8158-641243B94300}" srcOrd="4" destOrd="0" presId="urn:diagrams.loki3.com/NumberedList"/>
    <dgm:cxn modelId="{984E7879-F72D-40C8-97DE-94AD6FCC8A5B}" type="presParOf" srcId="{3F5BDE74-93E0-4359-8158-641243B94300}" destId="{D7697FCB-A6A2-46EC-925A-82B16CB20D98}" srcOrd="0" destOrd="0" presId="urn:diagrams.loki3.com/NumberedList"/>
    <dgm:cxn modelId="{43A57301-1B1C-4596-9FF3-CBE15C47EDF4}" type="presParOf" srcId="{3F5BDE74-93E0-4359-8158-641243B94300}" destId="{31DFA873-2C2F-4FEF-87E5-AEC36889C294}" srcOrd="1" destOrd="0" presId="urn:diagrams.loki3.com/NumberedList"/>
    <dgm:cxn modelId="{003AC4A4-0F3E-48BF-9A24-848030F68E90}" type="presParOf" srcId="{BDFB8683-95A4-4BBF-9344-3A0D69314DBB}" destId="{5DFBFB9B-C299-48E1-BF11-FDBF8AA700B1}" srcOrd="5" destOrd="0" presId="urn:diagrams.loki3.com/NumberedList"/>
    <dgm:cxn modelId="{DCAF020E-EE3E-4879-9BD1-F7245942726D}" type="presParOf" srcId="{BDFB8683-95A4-4BBF-9344-3A0D69314DBB}" destId="{2EE5DD45-B242-4A9D-B827-C832D9A8CC29}" srcOrd="6" destOrd="0" presId="urn:diagrams.loki3.com/NumberedList"/>
    <dgm:cxn modelId="{50A73180-BF46-471D-9C5A-F22431EA8AA7}" type="presParOf" srcId="{2EE5DD45-B242-4A9D-B827-C832D9A8CC29}" destId="{3FED47FF-14E2-4A97-924A-A37DDEE7D0F7}" srcOrd="0" destOrd="0" presId="urn:diagrams.loki3.com/NumberedList"/>
    <dgm:cxn modelId="{4DA40614-735B-442D-8F8F-A9372D5A512F}" type="presParOf" srcId="{2EE5DD45-B242-4A9D-B827-C832D9A8CC29}" destId="{C816DF87-9473-4A1A-A76F-A845F331C9E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550BD5FB-DBDA-4B54-AF4B-BFEC51AE8621}"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082B65C0-8C95-473D-9B1A-CE48F519BC42}">
      <dgm:prSet/>
      <dgm:spPr/>
      <dgm:t>
        <a:bodyPr/>
        <a:lstStyle/>
        <a:p>
          <a:pPr rtl="0"/>
          <a:r>
            <a:rPr lang="vi-VN" smtClean="0"/>
            <a:t>Một node có thể kết nối với nhiều node khác nhau (ở mức địa chỉ IP). Có kết nối sử dụng IPsec, có kết nối không dùng.</a:t>
          </a:r>
          <a:endParaRPr lang="en-US"/>
        </a:p>
      </dgm:t>
    </dgm:pt>
    <dgm:pt modelId="{2CE13E94-2B0F-47F4-9707-D7FCE4774D7A}" type="parTrans" cxnId="{FD38C618-1FB0-4066-8AD9-F9EF80E72AA9}">
      <dgm:prSet/>
      <dgm:spPr/>
      <dgm:t>
        <a:bodyPr/>
        <a:lstStyle/>
        <a:p>
          <a:endParaRPr lang="en-US"/>
        </a:p>
      </dgm:t>
    </dgm:pt>
    <dgm:pt modelId="{BF2A1187-AA39-41E8-8AAA-61E3BA9817AD}" type="sibTrans" cxnId="{FD38C618-1FB0-4066-8AD9-F9EF80E72AA9}">
      <dgm:prSet/>
      <dgm:spPr/>
      <dgm:t>
        <a:bodyPr/>
        <a:lstStyle/>
        <a:p>
          <a:endParaRPr lang="en-US"/>
        </a:p>
      </dgm:t>
    </dgm:pt>
    <dgm:pt modelId="{D9645C06-F461-437B-A9DF-8D6E6FB43C42}">
      <dgm:prSet/>
      <dgm:spPr/>
      <dgm:t>
        <a:bodyPr/>
        <a:lstStyle/>
        <a:p>
          <a:pPr rtl="0"/>
          <a:r>
            <a:rPr lang="vi-VN" smtClean="0"/>
            <a:t>IPsec nằm ở Internt Layer của TCP/IP stack </a:t>
          </a:r>
          <a:r>
            <a:rPr lang="vi-VN" smtClean="0">
              <a:sym typeface="Wingdings" panose="05000000000000000000" pitchFamily="2" charset="2"/>
            </a:rPr>
            <a:t></a:t>
          </a:r>
          <a:r>
            <a:rPr lang="vi-VN" smtClean="0"/>
            <a:t> cơ chế xử lý IPsec phải được tích hợp vào TCP/IP stack của hệ thống.</a:t>
          </a:r>
          <a:endParaRPr lang="en-US"/>
        </a:p>
      </dgm:t>
    </dgm:pt>
    <dgm:pt modelId="{C2C16736-1E91-4835-AD33-55E0A51D0B73}" type="parTrans" cxnId="{EBA77B20-10E0-47C0-83AA-3A855E3EBE72}">
      <dgm:prSet/>
      <dgm:spPr/>
      <dgm:t>
        <a:bodyPr/>
        <a:lstStyle/>
        <a:p>
          <a:endParaRPr lang="en-US"/>
        </a:p>
      </dgm:t>
    </dgm:pt>
    <dgm:pt modelId="{929539F2-4D03-4360-B070-3000B5294067}" type="sibTrans" cxnId="{EBA77B20-10E0-47C0-83AA-3A855E3EBE72}">
      <dgm:prSet/>
      <dgm:spPr/>
      <dgm:t>
        <a:bodyPr/>
        <a:lstStyle/>
        <a:p>
          <a:endParaRPr lang="en-US"/>
        </a:p>
      </dgm:t>
    </dgm:pt>
    <dgm:pt modelId="{7E171A0C-27E1-41F3-891A-8CD2E6D30734}">
      <dgm:prSet/>
      <dgm:spPr/>
      <dgm:t>
        <a:bodyPr/>
        <a:lstStyle/>
        <a:p>
          <a:pPr rtl="0"/>
          <a:r>
            <a:rPr lang="vi-VN" smtClean="0"/>
            <a:t>Khi một gói IP đến hoặc đi, cần phải quyết định cách xử lý nó</a:t>
          </a:r>
          <a:endParaRPr lang="en-US"/>
        </a:p>
      </dgm:t>
    </dgm:pt>
    <dgm:pt modelId="{5D943043-A60D-4867-9626-1029F1C9A51D}" type="parTrans" cxnId="{5E73E0FE-920C-4087-87F4-21BCE5DC3E01}">
      <dgm:prSet/>
      <dgm:spPr/>
      <dgm:t>
        <a:bodyPr/>
        <a:lstStyle/>
        <a:p>
          <a:endParaRPr lang="en-US"/>
        </a:p>
      </dgm:t>
    </dgm:pt>
    <dgm:pt modelId="{48C2D0DE-C845-4929-991C-471188A13BD5}" type="sibTrans" cxnId="{5E73E0FE-920C-4087-87F4-21BCE5DC3E01}">
      <dgm:prSet/>
      <dgm:spPr/>
      <dgm:t>
        <a:bodyPr/>
        <a:lstStyle/>
        <a:p>
          <a:endParaRPr lang="en-US"/>
        </a:p>
      </dgm:t>
    </dgm:pt>
    <dgm:pt modelId="{B5E168F8-97A6-48D8-97B7-2348DDA1DDDE}">
      <dgm:prSet/>
      <dgm:spPr/>
      <dgm:t>
        <a:bodyPr/>
        <a:lstStyle/>
        <a:p>
          <a:pPr rtl="0"/>
          <a:r>
            <a:rPr lang="vi-VN" smtClean="0"/>
            <a:t>Cần có nguồn thông tin để ra quyết định</a:t>
          </a:r>
          <a:endParaRPr lang="en-US"/>
        </a:p>
      </dgm:t>
    </dgm:pt>
    <dgm:pt modelId="{CBC61536-711F-4CFF-AEC1-2D104203A123}" type="parTrans" cxnId="{B1F88707-FA5A-43BF-9963-B797D4BA8604}">
      <dgm:prSet/>
      <dgm:spPr/>
      <dgm:t>
        <a:bodyPr/>
        <a:lstStyle/>
        <a:p>
          <a:endParaRPr lang="en-US"/>
        </a:p>
      </dgm:t>
    </dgm:pt>
    <dgm:pt modelId="{9262A282-E1F1-4E63-A578-C2EF1EE64867}" type="sibTrans" cxnId="{B1F88707-FA5A-43BF-9963-B797D4BA8604}">
      <dgm:prSet/>
      <dgm:spPr/>
      <dgm:t>
        <a:bodyPr/>
        <a:lstStyle/>
        <a:p>
          <a:endParaRPr lang="en-US"/>
        </a:p>
      </dgm:t>
    </dgm:pt>
    <dgm:pt modelId="{FB27936F-900A-4B1F-BA3D-93A90AF8F467}">
      <dgm:prSet/>
      <dgm:spPr/>
      <dgm:t>
        <a:bodyPr/>
        <a:lstStyle/>
        <a:p>
          <a:pPr rtl="0"/>
          <a:r>
            <a:rPr lang="vi-VN" b="1" smtClean="0"/>
            <a:t>SPD</a:t>
          </a:r>
          <a:r>
            <a:rPr lang="vi-VN" smtClean="0"/>
            <a:t> (Security Policy Database)</a:t>
          </a:r>
          <a:br>
            <a:rPr lang="vi-VN" smtClean="0"/>
          </a:br>
          <a:r>
            <a:rPr lang="vi-VN" b="1" smtClean="0"/>
            <a:t>SAD</a:t>
          </a:r>
          <a:r>
            <a:rPr lang="vi-VN" smtClean="0"/>
            <a:t> (Security Association Database)</a:t>
          </a:r>
          <a:endParaRPr lang="en-US"/>
        </a:p>
      </dgm:t>
    </dgm:pt>
    <dgm:pt modelId="{ECAE2343-259D-4510-8855-46A82D98DAA4}" type="parTrans" cxnId="{863506D0-D1FA-4B8A-905D-031A25A23A07}">
      <dgm:prSet/>
      <dgm:spPr/>
      <dgm:t>
        <a:bodyPr/>
        <a:lstStyle/>
        <a:p>
          <a:endParaRPr lang="en-US"/>
        </a:p>
      </dgm:t>
    </dgm:pt>
    <dgm:pt modelId="{D0329401-E4CB-47C6-8F7B-0DB73B0B0DFF}" type="sibTrans" cxnId="{863506D0-D1FA-4B8A-905D-031A25A23A07}">
      <dgm:prSet/>
      <dgm:spPr/>
      <dgm:t>
        <a:bodyPr/>
        <a:lstStyle/>
        <a:p>
          <a:endParaRPr lang="en-US"/>
        </a:p>
      </dgm:t>
    </dgm:pt>
    <dgm:pt modelId="{0D940BDC-64BF-43E1-9CFE-7467BB71DBEB}" type="pres">
      <dgm:prSet presAssocID="{550BD5FB-DBDA-4B54-AF4B-BFEC51AE8621}" presName="Name0" presStyleCnt="0">
        <dgm:presLayoutVars>
          <dgm:dir/>
          <dgm:animLvl val="lvl"/>
          <dgm:resizeHandles val="exact"/>
        </dgm:presLayoutVars>
      </dgm:prSet>
      <dgm:spPr/>
      <dgm:t>
        <a:bodyPr/>
        <a:lstStyle/>
        <a:p>
          <a:endParaRPr lang="en-US"/>
        </a:p>
      </dgm:t>
    </dgm:pt>
    <dgm:pt modelId="{04AEF4EF-927A-4E90-98B8-DB07B4F276B8}" type="pres">
      <dgm:prSet presAssocID="{FB27936F-900A-4B1F-BA3D-93A90AF8F467}" presName="boxAndChildren" presStyleCnt="0"/>
      <dgm:spPr/>
    </dgm:pt>
    <dgm:pt modelId="{87AECB30-3D81-419F-BF33-0C5A9789AD03}" type="pres">
      <dgm:prSet presAssocID="{FB27936F-900A-4B1F-BA3D-93A90AF8F467}" presName="parentTextBox" presStyleLbl="node1" presStyleIdx="0" presStyleCnt="5"/>
      <dgm:spPr/>
      <dgm:t>
        <a:bodyPr/>
        <a:lstStyle/>
        <a:p>
          <a:endParaRPr lang="en-US"/>
        </a:p>
      </dgm:t>
    </dgm:pt>
    <dgm:pt modelId="{51601781-18C3-48C6-AD47-C73F92E930A1}" type="pres">
      <dgm:prSet presAssocID="{9262A282-E1F1-4E63-A578-C2EF1EE64867}" presName="sp" presStyleCnt="0"/>
      <dgm:spPr/>
    </dgm:pt>
    <dgm:pt modelId="{2D8464F3-BDE9-4534-A9BB-6E122C475B1D}" type="pres">
      <dgm:prSet presAssocID="{B5E168F8-97A6-48D8-97B7-2348DDA1DDDE}" presName="arrowAndChildren" presStyleCnt="0"/>
      <dgm:spPr/>
    </dgm:pt>
    <dgm:pt modelId="{FEB3C7F6-5CAA-42E4-904E-86DE0277AB6B}" type="pres">
      <dgm:prSet presAssocID="{B5E168F8-97A6-48D8-97B7-2348DDA1DDDE}" presName="parentTextArrow" presStyleLbl="node1" presStyleIdx="1" presStyleCnt="5"/>
      <dgm:spPr/>
      <dgm:t>
        <a:bodyPr/>
        <a:lstStyle/>
        <a:p>
          <a:endParaRPr lang="en-US"/>
        </a:p>
      </dgm:t>
    </dgm:pt>
    <dgm:pt modelId="{0464FFEE-5D3C-46EF-AF16-AD402A18A68B}" type="pres">
      <dgm:prSet presAssocID="{48C2D0DE-C845-4929-991C-471188A13BD5}" presName="sp" presStyleCnt="0"/>
      <dgm:spPr/>
    </dgm:pt>
    <dgm:pt modelId="{FE9EB323-606A-4B52-B5E8-879465649E21}" type="pres">
      <dgm:prSet presAssocID="{7E171A0C-27E1-41F3-891A-8CD2E6D30734}" presName="arrowAndChildren" presStyleCnt="0"/>
      <dgm:spPr/>
    </dgm:pt>
    <dgm:pt modelId="{DD1C6535-CCA3-4D20-A149-F29264179C17}" type="pres">
      <dgm:prSet presAssocID="{7E171A0C-27E1-41F3-891A-8CD2E6D30734}" presName="parentTextArrow" presStyleLbl="node1" presStyleIdx="2" presStyleCnt="5"/>
      <dgm:spPr/>
      <dgm:t>
        <a:bodyPr/>
        <a:lstStyle/>
        <a:p>
          <a:endParaRPr lang="en-US"/>
        </a:p>
      </dgm:t>
    </dgm:pt>
    <dgm:pt modelId="{59AC1B65-9FAB-4414-B2F4-875A94651A11}" type="pres">
      <dgm:prSet presAssocID="{929539F2-4D03-4360-B070-3000B5294067}" presName="sp" presStyleCnt="0"/>
      <dgm:spPr/>
    </dgm:pt>
    <dgm:pt modelId="{AE26329E-0154-4D66-A95C-D381D3A23D98}" type="pres">
      <dgm:prSet presAssocID="{D9645C06-F461-437B-A9DF-8D6E6FB43C42}" presName="arrowAndChildren" presStyleCnt="0"/>
      <dgm:spPr/>
    </dgm:pt>
    <dgm:pt modelId="{006FCF42-4D6A-474D-9347-56699681D6EA}" type="pres">
      <dgm:prSet presAssocID="{D9645C06-F461-437B-A9DF-8D6E6FB43C42}" presName="parentTextArrow" presStyleLbl="node1" presStyleIdx="3" presStyleCnt="5"/>
      <dgm:spPr/>
      <dgm:t>
        <a:bodyPr/>
        <a:lstStyle/>
        <a:p>
          <a:endParaRPr lang="en-US"/>
        </a:p>
      </dgm:t>
    </dgm:pt>
    <dgm:pt modelId="{A9E9E6CF-307D-4640-837B-E701B888408D}" type="pres">
      <dgm:prSet presAssocID="{BF2A1187-AA39-41E8-8AAA-61E3BA9817AD}" presName="sp" presStyleCnt="0"/>
      <dgm:spPr/>
    </dgm:pt>
    <dgm:pt modelId="{380BA770-1A6E-42B9-ABD4-92F3571413E3}" type="pres">
      <dgm:prSet presAssocID="{082B65C0-8C95-473D-9B1A-CE48F519BC42}" presName="arrowAndChildren" presStyleCnt="0"/>
      <dgm:spPr/>
    </dgm:pt>
    <dgm:pt modelId="{EF8D074D-10CD-4A81-BECB-5FE1574D5B81}" type="pres">
      <dgm:prSet presAssocID="{082B65C0-8C95-473D-9B1A-CE48F519BC42}" presName="parentTextArrow" presStyleLbl="node1" presStyleIdx="4" presStyleCnt="5"/>
      <dgm:spPr/>
      <dgm:t>
        <a:bodyPr/>
        <a:lstStyle/>
        <a:p>
          <a:endParaRPr lang="en-US"/>
        </a:p>
      </dgm:t>
    </dgm:pt>
  </dgm:ptLst>
  <dgm:cxnLst>
    <dgm:cxn modelId="{B1F88707-FA5A-43BF-9963-B797D4BA8604}" srcId="{550BD5FB-DBDA-4B54-AF4B-BFEC51AE8621}" destId="{B5E168F8-97A6-48D8-97B7-2348DDA1DDDE}" srcOrd="3" destOrd="0" parTransId="{CBC61536-711F-4CFF-AEC1-2D104203A123}" sibTransId="{9262A282-E1F1-4E63-A578-C2EF1EE64867}"/>
    <dgm:cxn modelId="{49552743-D2F2-42DA-B8F8-1EE7884EA0F7}" type="presOf" srcId="{D9645C06-F461-437B-A9DF-8D6E6FB43C42}" destId="{006FCF42-4D6A-474D-9347-56699681D6EA}" srcOrd="0" destOrd="0" presId="urn:microsoft.com/office/officeart/2005/8/layout/process4"/>
    <dgm:cxn modelId="{5632E2AD-DD80-4A8F-916B-A49B4C4C2F86}" type="presOf" srcId="{550BD5FB-DBDA-4B54-AF4B-BFEC51AE8621}" destId="{0D940BDC-64BF-43E1-9CFE-7467BB71DBEB}" srcOrd="0" destOrd="0" presId="urn:microsoft.com/office/officeart/2005/8/layout/process4"/>
    <dgm:cxn modelId="{FD38C618-1FB0-4066-8AD9-F9EF80E72AA9}" srcId="{550BD5FB-DBDA-4B54-AF4B-BFEC51AE8621}" destId="{082B65C0-8C95-473D-9B1A-CE48F519BC42}" srcOrd="0" destOrd="0" parTransId="{2CE13E94-2B0F-47F4-9707-D7FCE4774D7A}" sibTransId="{BF2A1187-AA39-41E8-8AAA-61E3BA9817AD}"/>
    <dgm:cxn modelId="{863506D0-D1FA-4B8A-905D-031A25A23A07}" srcId="{550BD5FB-DBDA-4B54-AF4B-BFEC51AE8621}" destId="{FB27936F-900A-4B1F-BA3D-93A90AF8F467}" srcOrd="4" destOrd="0" parTransId="{ECAE2343-259D-4510-8855-46A82D98DAA4}" sibTransId="{D0329401-E4CB-47C6-8F7B-0DB73B0B0DFF}"/>
    <dgm:cxn modelId="{0089B5E6-9095-4053-9A6E-07A83B927D8B}" type="presOf" srcId="{082B65C0-8C95-473D-9B1A-CE48F519BC42}" destId="{EF8D074D-10CD-4A81-BECB-5FE1574D5B81}" srcOrd="0" destOrd="0" presId="urn:microsoft.com/office/officeart/2005/8/layout/process4"/>
    <dgm:cxn modelId="{5E73E0FE-920C-4087-87F4-21BCE5DC3E01}" srcId="{550BD5FB-DBDA-4B54-AF4B-BFEC51AE8621}" destId="{7E171A0C-27E1-41F3-891A-8CD2E6D30734}" srcOrd="2" destOrd="0" parTransId="{5D943043-A60D-4867-9626-1029F1C9A51D}" sibTransId="{48C2D0DE-C845-4929-991C-471188A13BD5}"/>
    <dgm:cxn modelId="{27236E7D-ECAD-4F7F-AEBC-7A22C3219D14}" type="presOf" srcId="{B5E168F8-97A6-48D8-97B7-2348DDA1DDDE}" destId="{FEB3C7F6-5CAA-42E4-904E-86DE0277AB6B}" srcOrd="0" destOrd="0" presId="urn:microsoft.com/office/officeart/2005/8/layout/process4"/>
    <dgm:cxn modelId="{EBA77B20-10E0-47C0-83AA-3A855E3EBE72}" srcId="{550BD5FB-DBDA-4B54-AF4B-BFEC51AE8621}" destId="{D9645C06-F461-437B-A9DF-8D6E6FB43C42}" srcOrd="1" destOrd="0" parTransId="{C2C16736-1E91-4835-AD33-55E0A51D0B73}" sibTransId="{929539F2-4D03-4360-B070-3000B5294067}"/>
    <dgm:cxn modelId="{8E7CB3DC-A201-47AD-9E13-2A22D8B6A5CB}" type="presOf" srcId="{FB27936F-900A-4B1F-BA3D-93A90AF8F467}" destId="{87AECB30-3D81-419F-BF33-0C5A9789AD03}" srcOrd="0" destOrd="0" presId="urn:microsoft.com/office/officeart/2005/8/layout/process4"/>
    <dgm:cxn modelId="{972131E3-FAD0-4234-9328-D29A02B04AAA}" type="presOf" srcId="{7E171A0C-27E1-41F3-891A-8CD2E6D30734}" destId="{DD1C6535-CCA3-4D20-A149-F29264179C17}" srcOrd="0" destOrd="0" presId="urn:microsoft.com/office/officeart/2005/8/layout/process4"/>
    <dgm:cxn modelId="{F7ED6433-FAEE-448A-A39D-A43FAD33FFED}" type="presParOf" srcId="{0D940BDC-64BF-43E1-9CFE-7467BB71DBEB}" destId="{04AEF4EF-927A-4E90-98B8-DB07B4F276B8}" srcOrd="0" destOrd="0" presId="urn:microsoft.com/office/officeart/2005/8/layout/process4"/>
    <dgm:cxn modelId="{0D546A29-CD16-49AC-B8E5-D9354FD498F0}" type="presParOf" srcId="{04AEF4EF-927A-4E90-98B8-DB07B4F276B8}" destId="{87AECB30-3D81-419F-BF33-0C5A9789AD03}" srcOrd="0" destOrd="0" presId="urn:microsoft.com/office/officeart/2005/8/layout/process4"/>
    <dgm:cxn modelId="{15C33A69-FB8B-473B-8D07-149C910944E4}" type="presParOf" srcId="{0D940BDC-64BF-43E1-9CFE-7467BB71DBEB}" destId="{51601781-18C3-48C6-AD47-C73F92E930A1}" srcOrd="1" destOrd="0" presId="urn:microsoft.com/office/officeart/2005/8/layout/process4"/>
    <dgm:cxn modelId="{49371281-FA70-4031-A5AA-31A8146C6B74}" type="presParOf" srcId="{0D940BDC-64BF-43E1-9CFE-7467BB71DBEB}" destId="{2D8464F3-BDE9-4534-A9BB-6E122C475B1D}" srcOrd="2" destOrd="0" presId="urn:microsoft.com/office/officeart/2005/8/layout/process4"/>
    <dgm:cxn modelId="{5B43A02C-6024-458A-BC92-D367D9338259}" type="presParOf" srcId="{2D8464F3-BDE9-4534-A9BB-6E122C475B1D}" destId="{FEB3C7F6-5CAA-42E4-904E-86DE0277AB6B}" srcOrd="0" destOrd="0" presId="urn:microsoft.com/office/officeart/2005/8/layout/process4"/>
    <dgm:cxn modelId="{2A5AC311-42ED-49EA-948F-A831DD99305C}" type="presParOf" srcId="{0D940BDC-64BF-43E1-9CFE-7467BB71DBEB}" destId="{0464FFEE-5D3C-46EF-AF16-AD402A18A68B}" srcOrd="3" destOrd="0" presId="urn:microsoft.com/office/officeart/2005/8/layout/process4"/>
    <dgm:cxn modelId="{EEA33664-46D2-4CB3-8E03-D105031BDA80}" type="presParOf" srcId="{0D940BDC-64BF-43E1-9CFE-7467BB71DBEB}" destId="{FE9EB323-606A-4B52-B5E8-879465649E21}" srcOrd="4" destOrd="0" presId="urn:microsoft.com/office/officeart/2005/8/layout/process4"/>
    <dgm:cxn modelId="{D327820D-EDC8-4BEC-8FE5-B885E58A0767}" type="presParOf" srcId="{FE9EB323-606A-4B52-B5E8-879465649E21}" destId="{DD1C6535-CCA3-4D20-A149-F29264179C17}" srcOrd="0" destOrd="0" presId="urn:microsoft.com/office/officeart/2005/8/layout/process4"/>
    <dgm:cxn modelId="{A2B8DABE-0B92-4F07-AE3F-E0F0AE72A163}" type="presParOf" srcId="{0D940BDC-64BF-43E1-9CFE-7467BB71DBEB}" destId="{59AC1B65-9FAB-4414-B2F4-875A94651A11}" srcOrd="5" destOrd="0" presId="urn:microsoft.com/office/officeart/2005/8/layout/process4"/>
    <dgm:cxn modelId="{7AD77BDD-15D6-4A53-BE13-90494F33CC3E}" type="presParOf" srcId="{0D940BDC-64BF-43E1-9CFE-7467BB71DBEB}" destId="{AE26329E-0154-4D66-A95C-D381D3A23D98}" srcOrd="6" destOrd="0" presId="urn:microsoft.com/office/officeart/2005/8/layout/process4"/>
    <dgm:cxn modelId="{9100073A-555F-4A60-BE16-0AC52236F0A1}" type="presParOf" srcId="{AE26329E-0154-4D66-A95C-D381D3A23D98}" destId="{006FCF42-4D6A-474D-9347-56699681D6EA}" srcOrd="0" destOrd="0" presId="urn:microsoft.com/office/officeart/2005/8/layout/process4"/>
    <dgm:cxn modelId="{7D19B2AF-1642-47AE-9CD3-4AD9CBA13E99}" type="presParOf" srcId="{0D940BDC-64BF-43E1-9CFE-7467BB71DBEB}" destId="{A9E9E6CF-307D-4640-837B-E701B888408D}" srcOrd="7" destOrd="0" presId="urn:microsoft.com/office/officeart/2005/8/layout/process4"/>
    <dgm:cxn modelId="{D40FEF1D-ECD5-4E89-B7C5-0EFF72F0FC04}" type="presParOf" srcId="{0D940BDC-64BF-43E1-9CFE-7467BB71DBEB}" destId="{380BA770-1A6E-42B9-ABD4-92F3571413E3}" srcOrd="8" destOrd="0" presId="urn:microsoft.com/office/officeart/2005/8/layout/process4"/>
    <dgm:cxn modelId="{A36CFDDB-0F42-4CA3-B2A6-B86AA46D5927}" type="presParOf" srcId="{380BA770-1A6E-42B9-ABD4-92F3571413E3}" destId="{EF8D074D-10CD-4A81-BECB-5FE1574D5B8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6000" b="1" noProof="0" smtClean="0"/>
            <a:t>1</a:t>
          </a:r>
          <a:endParaRPr lang="vi-VN" sz="6000" b="1" noProof="0"/>
        </a:p>
      </dgm:t>
    </dgm:pt>
    <dgm:pt modelId="{D1FC4842-2686-45D4-A56A-3F897EF3B16F}" type="parTrans" cxnId="{740F8903-5739-4710-9802-9B1B3A04DE18}">
      <dgm:prSet/>
      <dgm:spPr/>
      <dgm:t>
        <a:bodyPr/>
        <a:lstStyle/>
        <a:p>
          <a:endParaRPr lang="vi-VN" sz="1600" noProof="0" dirty="0"/>
        </a:p>
      </dgm:t>
    </dgm:pt>
    <dgm:pt modelId="{E35E76B6-7078-4B09-B349-C02F66AA5978}" type="sibTrans" cxnId="{740F8903-5739-4710-9802-9B1B3A04DE18}">
      <dgm:prSet/>
      <dgm:spPr/>
      <dgm:t>
        <a:bodyPr/>
        <a:lstStyle/>
        <a:p>
          <a:endParaRPr lang="vi-VN" sz="1600" noProof="0" dirty="0"/>
        </a:p>
      </dgm:t>
    </dgm:pt>
    <dgm:pt modelId="{9EA58EC5-7D69-4397-8093-5A4FCBD369E8}">
      <dgm:prSet custT="1"/>
      <dgm:spPr/>
      <dgm:t>
        <a:bodyPr/>
        <a:lstStyle/>
        <a:p>
          <a:r>
            <a:rPr lang="vi-VN" sz="6000" b="0" noProof="0" smtClean="0"/>
            <a:t>Tổng quan về VPN</a:t>
          </a:r>
          <a:endParaRPr lang="vi-VN" sz="6000" b="0" noProof="0"/>
        </a:p>
      </dgm:t>
    </dgm:pt>
    <dgm:pt modelId="{D56EEE90-AC73-4E4D-8BBC-6E0E7885DFB1}" type="parTrans" cxnId="{7F37D5C8-E16A-4389-ABBC-ABB93E9EB1A4}">
      <dgm:prSet/>
      <dgm:spPr/>
      <dgm:t>
        <a:bodyPr/>
        <a:lstStyle/>
        <a:p>
          <a:endParaRPr lang="vi-VN" sz="1600" noProof="0" dirty="0"/>
        </a:p>
      </dgm:t>
    </dgm:pt>
    <dgm:pt modelId="{D5E5875A-C60C-4FC3-869B-722E371FA6E0}" type="sibTrans" cxnId="{7F37D5C8-E16A-4389-ABBC-ABB93E9EB1A4}">
      <dgm:prSet/>
      <dgm:spPr/>
      <dgm:t>
        <a:bodyPr/>
        <a:lstStyle/>
        <a:p>
          <a:endParaRPr lang="vi-VN" sz="1600" noProof="0" dirty="0"/>
        </a:p>
      </dgm:t>
    </dgm:pt>
    <dgm:pt modelId="{759FDF1A-46CB-4DD6-A232-39900ACE14DF}">
      <dgm:prSet custT="1"/>
      <dgm:spPr/>
      <dgm:t>
        <a:bodyPr/>
        <a:lstStyle/>
        <a:p>
          <a:r>
            <a:rPr lang="vi-VN" sz="6000" noProof="0" smtClean="0"/>
            <a:t>2</a:t>
          </a:r>
          <a:endParaRPr lang="vi-VN" sz="6000" noProof="0"/>
        </a:p>
      </dgm:t>
    </dgm:pt>
    <dgm:pt modelId="{EBD1FDD3-F3E1-4EF5-AB02-3A05A129FFE4}" type="parTrans" cxnId="{1C7B2439-98A6-4A2B-BDB8-438079493C67}">
      <dgm:prSet/>
      <dgm:spPr/>
      <dgm:t>
        <a:bodyPr/>
        <a:lstStyle/>
        <a:p>
          <a:endParaRPr lang="vi-VN" sz="1600" noProof="0" dirty="0"/>
        </a:p>
      </dgm:t>
    </dgm:pt>
    <dgm:pt modelId="{840B7BEC-A424-4364-B52E-A493DF1255BE}" type="sibTrans" cxnId="{1C7B2439-98A6-4A2B-BDB8-438079493C67}">
      <dgm:prSet/>
      <dgm:spPr/>
      <dgm:t>
        <a:bodyPr/>
        <a:lstStyle/>
        <a:p>
          <a:endParaRPr lang="vi-VN" sz="1600" noProof="0" dirty="0"/>
        </a:p>
      </dgm:t>
    </dgm:pt>
    <dgm:pt modelId="{374B3CF0-3CBE-41CF-A774-9FD3C3CD3C85}">
      <dgm:prSet custT="1"/>
      <dgm:spPr/>
      <dgm:t>
        <a:bodyPr/>
        <a:lstStyle/>
        <a:p>
          <a:r>
            <a:rPr lang="vi-VN" sz="6000" noProof="0" smtClean="0"/>
            <a:t>Giới thiệu IPsec</a:t>
          </a:r>
          <a:endParaRPr lang="vi-VN" sz="6000" noProof="0"/>
        </a:p>
      </dgm:t>
    </dgm:pt>
    <dgm:pt modelId="{38C67DDF-74A4-4E44-94A7-EDCA9B1C90CC}" type="parTrans" cxnId="{4F6400C3-53EC-42A6-81C8-2BBE562DF315}">
      <dgm:prSet/>
      <dgm:spPr/>
      <dgm:t>
        <a:bodyPr/>
        <a:lstStyle/>
        <a:p>
          <a:endParaRPr lang="vi-VN" sz="1600" noProof="0" dirty="0"/>
        </a:p>
      </dgm:t>
    </dgm:pt>
    <dgm:pt modelId="{20A933C1-1145-4ADB-BD4B-02D3F506EC76}" type="sibTrans" cxnId="{4F6400C3-53EC-42A6-81C8-2BBE562DF315}">
      <dgm:prSet/>
      <dgm:spPr/>
      <dgm:t>
        <a:bodyPr/>
        <a:lstStyle/>
        <a:p>
          <a:endParaRPr lang="vi-VN" sz="1600" noProof="0" dirty="0"/>
        </a:p>
      </dgm:t>
    </dgm:pt>
    <dgm:pt modelId="{247EA5C4-9BF3-48F1-A046-522C6F5E27CB}">
      <dgm:prSet custT="1"/>
      <dgm:spPr/>
      <dgm:t>
        <a:bodyPr/>
        <a:lstStyle/>
        <a:p>
          <a:r>
            <a:rPr lang="vi-VN" sz="6000" noProof="0" smtClean="0"/>
            <a:t>Tổ hợp an toàn SA</a:t>
          </a:r>
          <a:endParaRPr lang="vi-VN" sz="6000" noProof="0"/>
        </a:p>
      </dgm:t>
    </dgm:pt>
    <dgm:pt modelId="{76AD1D1C-30CD-42A3-92BF-A25589B046F5}" type="parTrans" cxnId="{4E304EBC-54BF-4C7C-A39D-A9622FAFEB16}">
      <dgm:prSet/>
      <dgm:spPr/>
      <dgm:t>
        <a:bodyPr/>
        <a:lstStyle/>
        <a:p>
          <a:endParaRPr lang="vi-VN" sz="1600" noProof="0" dirty="0"/>
        </a:p>
      </dgm:t>
    </dgm:pt>
    <dgm:pt modelId="{8D83F627-555C-49C0-91AB-3CC57FBD5215}" type="sibTrans" cxnId="{4E304EBC-54BF-4C7C-A39D-A9622FAFEB16}">
      <dgm:prSet/>
      <dgm:spPr/>
      <dgm:t>
        <a:bodyPr/>
        <a:lstStyle/>
        <a:p>
          <a:endParaRPr lang="vi-VN" sz="1600" noProof="0" dirty="0"/>
        </a:p>
      </dgm:t>
    </dgm:pt>
    <dgm:pt modelId="{4991A960-2D82-4B98-8429-26690D5E4E0E}">
      <dgm:prSet custT="1"/>
      <dgm:spPr/>
      <dgm:t>
        <a:bodyPr/>
        <a:lstStyle/>
        <a:p>
          <a:r>
            <a:rPr lang="vi-VN" sz="6000" noProof="0" smtClean="0"/>
            <a:t>3</a:t>
          </a:r>
          <a:endParaRPr lang="vi-VN" sz="6000" noProof="0"/>
        </a:p>
      </dgm:t>
    </dgm:pt>
    <dgm:pt modelId="{C1325396-CC00-4673-8B31-A7F9497BDEF1}" type="parTrans" cxnId="{434F353E-5108-4367-8139-36F38C27DAD1}">
      <dgm:prSet/>
      <dgm:spPr/>
      <dgm:t>
        <a:bodyPr/>
        <a:lstStyle/>
        <a:p>
          <a:endParaRPr lang="vi-VN" sz="1600" noProof="0" dirty="0"/>
        </a:p>
      </dgm:t>
    </dgm:pt>
    <dgm:pt modelId="{551B1B9F-140A-48D1-A7EB-174D06581194}" type="sibTrans" cxnId="{434F353E-5108-4367-8139-36F38C27DAD1}">
      <dgm:prSet/>
      <dgm:spPr/>
      <dgm:t>
        <a:bodyPr/>
        <a:lstStyle/>
        <a:p>
          <a:endParaRPr lang="vi-VN" sz="1600" noProof="0" dirty="0"/>
        </a:p>
      </dgm:t>
    </dgm:pt>
    <dgm:pt modelId="{FBBE0924-6589-4BCF-9114-0E3AF05893D8}">
      <dgm:prSet custT="1"/>
      <dgm:spPr>
        <a:solidFill>
          <a:srgbClr val="00FF00"/>
        </a:solidFill>
      </dgm:spPr>
      <dgm:t>
        <a:bodyPr/>
        <a:lstStyle/>
        <a:p>
          <a:r>
            <a:rPr lang="en-US" sz="6000" noProof="0" smtClean="0"/>
            <a:t>4</a:t>
          </a:r>
          <a:endParaRPr lang="vi-VN" sz="6000" noProof="0"/>
        </a:p>
      </dgm:t>
    </dgm:pt>
    <dgm:pt modelId="{31DF640D-DECC-4650-8C9D-C4448A6922C6}" type="parTrans" cxnId="{DEE2A50F-B4A2-4C83-8A5D-C91F986797DE}">
      <dgm:prSet/>
      <dgm:spPr/>
      <dgm:t>
        <a:bodyPr/>
        <a:lstStyle/>
        <a:p>
          <a:endParaRPr lang="en-US"/>
        </a:p>
      </dgm:t>
    </dgm:pt>
    <dgm:pt modelId="{0E4C04F9-C50F-4B66-82F0-1255F5D71395}" type="sibTrans" cxnId="{DEE2A50F-B4A2-4C83-8A5D-C91F986797DE}">
      <dgm:prSet/>
      <dgm:spPr/>
      <dgm:t>
        <a:bodyPr/>
        <a:lstStyle/>
        <a:p>
          <a:endParaRPr lang="en-US"/>
        </a:p>
      </dgm:t>
    </dgm:pt>
    <dgm:pt modelId="{380E02CB-1160-4464-8D04-760AF2DC8687}">
      <dgm:prSet custT="1"/>
      <dgm:spPr>
        <a:solidFill>
          <a:srgbClr val="00FF00"/>
        </a:solidFill>
      </dgm:spPr>
      <dgm:t>
        <a:bodyPr/>
        <a:lstStyle/>
        <a:p>
          <a:r>
            <a:rPr lang="vi-VN" sz="6000" noProof="0" smtClean="0"/>
            <a:t>Giao thức AH</a:t>
          </a:r>
          <a:endParaRPr lang="vi-VN" sz="6000" noProof="0"/>
        </a:p>
      </dgm:t>
    </dgm:pt>
    <dgm:pt modelId="{3D46D197-753D-4928-A939-9799EAD125F1}" type="parTrans" cxnId="{7C28116A-B6A4-4543-A173-639A290A47D2}">
      <dgm:prSet/>
      <dgm:spPr/>
      <dgm:t>
        <a:bodyPr/>
        <a:lstStyle/>
        <a:p>
          <a:endParaRPr lang="en-US"/>
        </a:p>
      </dgm:t>
    </dgm:pt>
    <dgm:pt modelId="{18564CC2-8203-4614-94C7-DE5C7C1C0C04}" type="sibTrans" cxnId="{7C28116A-B6A4-4543-A173-639A290A47D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57C742C9-6AA0-4D3B-A3F2-AB4CCC3CE1CA}" type="pres">
      <dgm:prSet presAssocID="{840B7BEC-A424-4364-B52E-A493DF1255BE}" presName="sp" presStyleCnt="0"/>
      <dgm:spPr/>
    </dgm:pt>
    <dgm:pt modelId="{3F5BDE74-93E0-4359-8158-641243B94300}" type="pres">
      <dgm:prSet presAssocID="{4991A960-2D82-4B98-8429-26690D5E4E0E}" presName="composite" presStyleCnt="0"/>
      <dgm:spPr/>
    </dgm:pt>
    <dgm:pt modelId="{D7697FCB-A6A2-46EC-925A-82B16CB20D98}" type="pres">
      <dgm:prSet presAssocID="{4991A960-2D82-4B98-8429-26690D5E4E0E}" presName="desTx" presStyleLbl="fgAccFollowNode1" presStyleIdx="2" presStyleCnt="4">
        <dgm:presLayoutVars>
          <dgm:bulletEnabled val="1"/>
        </dgm:presLayoutVars>
      </dgm:prSet>
      <dgm:spPr/>
      <dgm:t>
        <a:bodyPr/>
        <a:lstStyle/>
        <a:p>
          <a:endParaRPr lang="en-US"/>
        </a:p>
      </dgm:t>
    </dgm:pt>
    <dgm:pt modelId="{31DFA873-2C2F-4FEF-87E5-AEC36889C294}" type="pres">
      <dgm:prSet presAssocID="{4991A960-2D82-4B98-8429-26690D5E4E0E}" presName="labelTx" presStyleLbl="node1" presStyleIdx="2" presStyleCnt="4">
        <dgm:presLayoutVars>
          <dgm:chMax val="0"/>
          <dgm:chPref val="0"/>
          <dgm:bulletEnabled val="1"/>
        </dgm:presLayoutVars>
      </dgm:prSet>
      <dgm:spPr/>
      <dgm:t>
        <a:bodyPr/>
        <a:lstStyle/>
        <a:p>
          <a:endParaRPr lang="en-US"/>
        </a:p>
      </dgm:t>
    </dgm:pt>
    <dgm:pt modelId="{5DFBFB9B-C299-48E1-BF11-FDBF8AA700B1}" type="pres">
      <dgm:prSet presAssocID="{551B1B9F-140A-48D1-A7EB-174D06581194}" presName="sp" presStyleCnt="0"/>
      <dgm:spPr/>
    </dgm:pt>
    <dgm:pt modelId="{2EE5DD45-B242-4A9D-B827-C832D9A8CC29}" type="pres">
      <dgm:prSet presAssocID="{FBBE0924-6589-4BCF-9114-0E3AF05893D8}" presName="composite" presStyleCnt="0"/>
      <dgm:spPr/>
    </dgm:pt>
    <dgm:pt modelId="{3FED47FF-14E2-4A97-924A-A37DDEE7D0F7}" type="pres">
      <dgm:prSet presAssocID="{FBBE0924-6589-4BCF-9114-0E3AF05893D8}" presName="desTx" presStyleLbl="fgAccFollowNode1" presStyleIdx="3" presStyleCnt="4">
        <dgm:presLayoutVars>
          <dgm:bulletEnabled val="1"/>
        </dgm:presLayoutVars>
      </dgm:prSet>
      <dgm:spPr/>
      <dgm:t>
        <a:bodyPr/>
        <a:lstStyle/>
        <a:p>
          <a:endParaRPr lang="en-US"/>
        </a:p>
      </dgm:t>
    </dgm:pt>
    <dgm:pt modelId="{C816DF87-9473-4A1A-A76F-A845F331C9E6}" type="pres">
      <dgm:prSet presAssocID="{FBBE0924-6589-4BCF-9114-0E3AF05893D8}"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F7FF7AD5-F06A-4A84-A252-C9A42EC273ED}" type="presOf" srcId="{4991A960-2D82-4B98-8429-26690D5E4E0E}" destId="{31DFA873-2C2F-4FEF-87E5-AEC36889C294}"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C28116A-B6A4-4543-A173-639A290A47D2}" srcId="{FBBE0924-6589-4BCF-9114-0E3AF05893D8}" destId="{380E02CB-1160-4464-8D04-760AF2DC8687}" srcOrd="0" destOrd="0" parTransId="{3D46D197-753D-4928-A939-9799EAD125F1}" sibTransId="{18564CC2-8203-4614-94C7-DE5C7C1C0C04}"/>
    <dgm:cxn modelId="{DEE2A50F-B4A2-4C83-8A5D-C91F986797DE}" srcId="{8C66E9B3-B12D-4C23-A273-982D7F969BBC}" destId="{FBBE0924-6589-4BCF-9114-0E3AF05893D8}" srcOrd="3" destOrd="0" parTransId="{31DF640D-DECC-4650-8C9D-C4448A6922C6}" sibTransId="{0E4C04F9-C50F-4B66-82F0-1255F5D71395}"/>
    <dgm:cxn modelId="{89F6AEB2-4790-487C-AC1B-D20A20054F51}" type="presOf" srcId="{9EA58EC5-7D69-4397-8093-5A4FCBD369E8}" destId="{A08A9154-0BEB-4230-91C9-16FAC1EF6E1C}" srcOrd="0" destOrd="0" presId="urn:diagrams.loki3.com/NumberedList"/>
    <dgm:cxn modelId="{A6FBEF5B-50FA-4350-95C4-B9F298E98067}" type="presOf" srcId="{FBBE0924-6589-4BCF-9114-0E3AF05893D8}" destId="{C816DF87-9473-4A1A-A76F-A845F331C9E6}"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E304EBC-54BF-4C7C-A39D-A9622FAFEB16}" srcId="{4991A960-2D82-4B98-8429-26690D5E4E0E}" destId="{247EA5C4-9BF3-48F1-A046-522C6F5E27CB}" srcOrd="0" destOrd="0" parTransId="{76AD1D1C-30CD-42A3-92BF-A25589B046F5}" sibTransId="{8D83F627-555C-49C0-91AB-3CC57FBD5215}"/>
    <dgm:cxn modelId="{7CE95B11-C93D-4BF8-8AB4-020773BB65BF}" type="presOf" srcId="{247EA5C4-9BF3-48F1-A046-522C6F5E27CB}" destId="{D7697FCB-A6A2-46EC-925A-82B16CB20D98}" srcOrd="0" destOrd="0" presId="urn:diagrams.loki3.com/NumberedList"/>
    <dgm:cxn modelId="{434F353E-5108-4367-8139-36F38C27DAD1}" srcId="{8C66E9B3-B12D-4C23-A273-982D7F969BBC}" destId="{4991A960-2D82-4B98-8429-26690D5E4E0E}" srcOrd="2" destOrd="0" parTransId="{C1325396-CC00-4673-8B31-A7F9497BDEF1}" sibTransId="{551B1B9F-140A-48D1-A7EB-174D06581194}"/>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0800D1B4-B135-4B89-8A00-72E3FD9AF33A}" type="presOf" srcId="{380E02CB-1160-4464-8D04-760AF2DC8687}" destId="{3FED47FF-14E2-4A97-924A-A37DDEE7D0F7}"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9DDF5E4F-5340-40C8-A933-DB8AE2792F01}" type="presParOf" srcId="{BDFB8683-95A4-4BBF-9344-3A0D69314DBB}" destId="{57C742C9-6AA0-4D3B-A3F2-AB4CCC3CE1CA}" srcOrd="3" destOrd="0" presId="urn:diagrams.loki3.com/NumberedList"/>
    <dgm:cxn modelId="{5E1A8873-F46C-4302-9591-DAB80375A350}" type="presParOf" srcId="{BDFB8683-95A4-4BBF-9344-3A0D69314DBB}" destId="{3F5BDE74-93E0-4359-8158-641243B94300}" srcOrd="4" destOrd="0" presId="urn:diagrams.loki3.com/NumberedList"/>
    <dgm:cxn modelId="{984E7879-F72D-40C8-97DE-94AD6FCC8A5B}" type="presParOf" srcId="{3F5BDE74-93E0-4359-8158-641243B94300}" destId="{D7697FCB-A6A2-46EC-925A-82B16CB20D98}" srcOrd="0" destOrd="0" presId="urn:diagrams.loki3.com/NumberedList"/>
    <dgm:cxn modelId="{43A57301-1B1C-4596-9FF3-CBE15C47EDF4}" type="presParOf" srcId="{3F5BDE74-93E0-4359-8158-641243B94300}" destId="{31DFA873-2C2F-4FEF-87E5-AEC36889C294}" srcOrd="1" destOrd="0" presId="urn:diagrams.loki3.com/NumberedList"/>
    <dgm:cxn modelId="{003AC4A4-0F3E-48BF-9A24-848030F68E90}" type="presParOf" srcId="{BDFB8683-95A4-4BBF-9344-3A0D69314DBB}" destId="{5DFBFB9B-C299-48E1-BF11-FDBF8AA700B1}" srcOrd="5" destOrd="0" presId="urn:diagrams.loki3.com/NumberedList"/>
    <dgm:cxn modelId="{DCAF020E-EE3E-4879-9BD1-F7245942726D}" type="presParOf" srcId="{BDFB8683-95A4-4BBF-9344-3A0D69314DBB}" destId="{2EE5DD45-B242-4A9D-B827-C832D9A8CC29}" srcOrd="6" destOrd="0" presId="urn:diagrams.loki3.com/NumberedList"/>
    <dgm:cxn modelId="{50A73180-BF46-471D-9C5A-F22431EA8AA7}" type="presParOf" srcId="{2EE5DD45-B242-4A9D-B827-C832D9A8CC29}" destId="{3FED47FF-14E2-4A97-924A-A37DDEE7D0F7}" srcOrd="0" destOrd="0" presId="urn:diagrams.loki3.com/NumberedList"/>
    <dgm:cxn modelId="{4DA40614-735B-442D-8F8F-A9372D5A512F}" type="presParOf" srcId="{2EE5DD45-B242-4A9D-B827-C832D9A8CC29}" destId="{C816DF87-9473-4A1A-A76F-A845F331C9E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060" y="-28156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382401" y="179960"/>
        <a:ext cx="7161279" cy="1237038"/>
      </dsp:txXfrm>
    </dsp:sp>
    <dsp:sp modelId="{7D701CF5-2CC3-48B9-A656-E2968A10AA3B}">
      <dsp:nvSpPr>
        <dsp:cNvPr id="0" name=""/>
        <dsp:cNvSpPr/>
      </dsp:nvSpPr>
      <dsp:spPr>
        <a:xfrm>
          <a:off x="0" y="222479"/>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68706" y="391185"/>
        <a:ext cx="814588" cy="814588"/>
      </dsp:txXfrm>
    </dsp:sp>
    <dsp:sp modelId="{5012D0F9-E426-4C44-85B1-B5D15A7B4879}">
      <dsp:nvSpPr>
        <dsp:cNvPr id="0" name=""/>
        <dsp:cNvSpPr/>
      </dsp:nvSpPr>
      <dsp:spPr>
        <a:xfrm rot="5400000">
          <a:off x="4311060" y="-121434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382401" y="1781240"/>
        <a:ext cx="7161279" cy="1237038"/>
      </dsp:txXfrm>
    </dsp:sp>
    <dsp:sp modelId="{52D715E9-012B-492D-85DB-CC49546E7451}">
      <dsp:nvSpPr>
        <dsp:cNvPr id="0" name=""/>
        <dsp:cNvSpPr/>
      </dsp:nvSpPr>
      <dsp:spPr>
        <a:xfrm>
          <a:off x="0" y="182376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68706" y="1992466"/>
        <a:ext cx="814588" cy="814588"/>
      </dsp:txXfrm>
    </dsp:sp>
    <dsp:sp modelId="{D7697FCB-A6A2-46EC-925A-82B16CB20D98}">
      <dsp:nvSpPr>
        <dsp:cNvPr id="0" name=""/>
        <dsp:cNvSpPr/>
      </dsp:nvSpPr>
      <dsp:spPr>
        <a:xfrm rot="5400000">
          <a:off x="4311060" y="38694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Tổ hợp an toàn SA</a:t>
          </a:r>
          <a:endParaRPr lang="vi-VN" sz="6000" kern="1200" noProof="0"/>
        </a:p>
      </dsp:txBody>
      <dsp:txXfrm rot="-5400000">
        <a:off x="1382401" y="3382521"/>
        <a:ext cx="7161279" cy="1237038"/>
      </dsp:txXfrm>
    </dsp:sp>
    <dsp:sp modelId="{31DFA873-2C2F-4FEF-87E5-AEC36889C294}">
      <dsp:nvSpPr>
        <dsp:cNvPr id="0" name=""/>
        <dsp:cNvSpPr/>
      </dsp:nvSpPr>
      <dsp:spPr>
        <a:xfrm>
          <a:off x="0" y="342504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68706" y="3593746"/>
        <a:ext cx="814588" cy="814588"/>
      </dsp:txXfrm>
    </dsp:sp>
    <dsp:sp modelId="{3FED47FF-14E2-4A97-924A-A37DDEE7D0F7}">
      <dsp:nvSpPr>
        <dsp:cNvPr id="0" name=""/>
        <dsp:cNvSpPr/>
      </dsp:nvSpPr>
      <dsp:spPr>
        <a:xfrm rot="5400000">
          <a:off x="4311060" y="19882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AH</a:t>
          </a:r>
          <a:endParaRPr lang="vi-VN" sz="6000" kern="1200" noProof="0"/>
        </a:p>
      </dsp:txBody>
      <dsp:txXfrm rot="-5400000">
        <a:off x="1382401" y="4983801"/>
        <a:ext cx="7161279" cy="1237038"/>
      </dsp:txXfrm>
    </dsp:sp>
    <dsp:sp modelId="{C816DF87-9473-4A1A-A76F-A845F331C9E6}">
      <dsp:nvSpPr>
        <dsp:cNvPr id="0" name=""/>
        <dsp:cNvSpPr/>
      </dsp:nvSpPr>
      <dsp:spPr>
        <a:xfrm>
          <a:off x="0" y="502632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en-US" sz="6000" kern="1200" noProof="0" smtClean="0"/>
            <a:t>4</a:t>
          </a:r>
          <a:endParaRPr lang="vi-VN" sz="6000" kern="1200" noProof="0"/>
        </a:p>
      </dsp:txBody>
      <dsp:txXfrm>
        <a:off x="168706" y="5195026"/>
        <a:ext cx="814588" cy="814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060" y="-2815620"/>
          <a:ext cx="1370880" cy="72282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382401" y="179960"/>
        <a:ext cx="7161279" cy="1237038"/>
      </dsp:txXfrm>
    </dsp:sp>
    <dsp:sp modelId="{7D701CF5-2CC3-48B9-A656-E2968A10AA3B}">
      <dsp:nvSpPr>
        <dsp:cNvPr id="0" name=""/>
        <dsp:cNvSpPr/>
      </dsp:nvSpPr>
      <dsp:spPr>
        <a:xfrm>
          <a:off x="0" y="222479"/>
          <a:ext cx="1152000" cy="115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68706" y="391185"/>
        <a:ext cx="814588" cy="814588"/>
      </dsp:txXfrm>
    </dsp:sp>
    <dsp:sp modelId="{5012D0F9-E426-4C44-85B1-B5D15A7B4879}">
      <dsp:nvSpPr>
        <dsp:cNvPr id="0" name=""/>
        <dsp:cNvSpPr/>
      </dsp:nvSpPr>
      <dsp:spPr>
        <a:xfrm rot="5400000">
          <a:off x="4311060" y="-121434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382401" y="1781240"/>
        <a:ext cx="7161279" cy="1237038"/>
      </dsp:txXfrm>
    </dsp:sp>
    <dsp:sp modelId="{52D715E9-012B-492D-85DB-CC49546E7451}">
      <dsp:nvSpPr>
        <dsp:cNvPr id="0" name=""/>
        <dsp:cNvSpPr/>
      </dsp:nvSpPr>
      <dsp:spPr>
        <a:xfrm>
          <a:off x="0" y="182376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68706" y="1992466"/>
        <a:ext cx="814588" cy="814588"/>
      </dsp:txXfrm>
    </dsp:sp>
    <dsp:sp modelId="{D7697FCB-A6A2-46EC-925A-82B16CB20D98}">
      <dsp:nvSpPr>
        <dsp:cNvPr id="0" name=""/>
        <dsp:cNvSpPr/>
      </dsp:nvSpPr>
      <dsp:spPr>
        <a:xfrm rot="5400000">
          <a:off x="4311060" y="38694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Tổ hợp an toàn SA</a:t>
          </a:r>
          <a:endParaRPr lang="vi-VN" sz="6000" kern="1200" noProof="0"/>
        </a:p>
      </dsp:txBody>
      <dsp:txXfrm rot="-5400000">
        <a:off x="1382401" y="3382521"/>
        <a:ext cx="7161279" cy="1237038"/>
      </dsp:txXfrm>
    </dsp:sp>
    <dsp:sp modelId="{31DFA873-2C2F-4FEF-87E5-AEC36889C294}">
      <dsp:nvSpPr>
        <dsp:cNvPr id="0" name=""/>
        <dsp:cNvSpPr/>
      </dsp:nvSpPr>
      <dsp:spPr>
        <a:xfrm>
          <a:off x="0" y="342504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68706" y="3593746"/>
        <a:ext cx="814588" cy="814588"/>
      </dsp:txXfrm>
    </dsp:sp>
    <dsp:sp modelId="{3FED47FF-14E2-4A97-924A-A37DDEE7D0F7}">
      <dsp:nvSpPr>
        <dsp:cNvPr id="0" name=""/>
        <dsp:cNvSpPr/>
      </dsp:nvSpPr>
      <dsp:spPr>
        <a:xfrm rot="5400000">
          <a:off x="4311060" y="19882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AH</a:t>
          </a:r>
          <a:endParaRPr lang="vi-VN" sz="6000" kern="1200" noProof="0"/>
        </a:p>
      </dsp:txBody>
      <dsp:txXfrm rot="-5400000">
        <a:off x="1382401" y="4983801"/>
        <a:ext cx="7161279" cy="1237038"/>
      </dsp:txXfrm>
    </dsp:sp>
    <dsp:sp modelId="{C816DF87-9473-4A1A-A76F-A845F331C9E6}">
      <dsp:nvSpPr>
        <dsp:cNvPr id="0" name=""/>
        <dsp:cNvSpPr/>
      </dsp:nvSpPr>
      <dsp:spPr>
        <a:xfrm>
          <a:off x="0" y="502632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en-US" sz="6000" kern="1200" noProof="0" smtClean="0"/>
            <a:t>4</a:t>
          </a:r>
          <a:endParaRPr lang="vi-VN" sz="6000" kern="1200" noProof="0"/>
        </a:p>
      </dsp:txBody>
      <dsp:txXfrm>
        <a:off x="168706" y="5195026"/>
        <a:ext cx="814588" cy="8145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DB853-980D-4160-AF90-4868CA323BAE}">
      <dsp:nvSpPr>
        <dsp:cNvPr id="0" name=""/>
        <dsp:cNvSpPr/>
      </dsp:nvSpPr>
      <dsp:spPr>
        <a:xfrm>
          <a:off x="0" y="64462"/>
          <a:ext cx="914400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kern="1200" noProof="0" dirty="0" smtClean="0"/>
            <a:t>Phân loại theo chức năng</a:t>
          </a:r>
          <a:endParaRPr lang="vi-VN" sz="3500" kern="1200" noProof="0" dirty="0"/>
        </a:p>
      </dsp:txBody>
      <dsp:txXfrm>
        <a:off x="39980" y="104442"/>
        <a:ext cx="9064040" cy="739039"/>
      </dsp:txXfrm>
    </dsp:sp>
    <dsp:sp modelId="{AF232352-3645-4D45-A8D3-ADE25427D911}">
      <dsp:nvSpPr>
        <dsp:cNvPr id="0" name=""/>
        <dsp:cNvSpPr/>
      </dsp:nvSpPr>
      <dsp:spPr>
        <a:xfrm>
          <a:off x="0" y="883462"/>
          <a:ext cx="9144000" cy="134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kern="1200" noProof="0" dirty="0" smtClean="0"/>
            <a:t>Trusted VPN: </a:t>
          </a:r>
          <a:r>
            <a:rPr lang="vi-VN" sz="2700" kern="1200" noProof="0" smtClean="0"/>
            <a:t>MPLS VPN...</a:t>
          </a:r>
          <a:endParaRPr lang="vi-VN" sz="2700" kern="1200" noProof="0" dirty="0"/>
        </a:p>
        <a:p>
          <a:pPr marL="228600" lvl="1" indent="-228600" algn="l" defTabSz="1200150" rtl="0">
            <a:lnSpc>
              <a:spcPct val="90000"/>
            </a:lnSpc>
            <a:spcBef>
              <a:spcPct val="0"/>
            </a:spcBef>
            <a:spcAft>
              <a:spcPct val="20000"/>
            </a:spcAft>
            <a:buChar char="••"/>
          </a:pPr>
          <a:r>
            <a:rPr lang="vi-VN" sz="2700" kern="1200" noProof="0" dirty="0" smtClean="0"/>
            <a:t>Secure VPN</a:t>
          </a:r>
          <a:r>
            <a:rPr lang="vi-VN" sz="2700" kern="1200" noProof="0" smtClean="0"/>
            <a:t>: IPsec, OpenVPN, SSL VPN...</a:t>
          </a:r>
          <a:endParaRPr lang="vi-VN" sz="2700" kern="1200" noProof="0" dirty="0"/>
        </a:p>
        <a:p>
          <a:pPr marL="228600" lvl="1" indent="-228600" algn="l" defTabSz="1200150" rtl="0">
            <a:lnSpc>
              <a:spcPct val="90000"/>
            </a:lnSpc>
            <a:spcBef>
              <a:spcPct val="0"/>
            </a:spcBef>
            <a:spcAft>
              <a:spcPct val="20000"/>
            </a:spcAft>
            <a:buChar char="••"/>
          </a:pPr>
          <a:r>
            <a:rPr lang="vi-VN" sz="2700" kern="1200" noProof="0" dirty="0" smtClean="0"/>
            <a:t>Hybrid VPN</a:t>
          </a:r>
          <a:r>
            <a:rPr lang="vi-VN" sz="2700" kern="1200" noProof="0" smtClean="0"/>
            <a:t>: Secure VPN over Trusted VPN</a:t>
          </a:r>
          <a:endParaRPr lang="vi-VN" sz="2700" kern="1200" noProof="0" dirty="0"/>
        </a:p>
      </dsp:txBody>
      <dsp:txXfrm>
        <a:off x="0" y="883462"/>
        <a:ext cx="9144000" cy="1340325"/>
      </dsp:txXfrm>
    </dsp:sp>
    <dsp:sp modelId="{42BDA6B0-428E-46E3-ACDD-DD6CD0371C22}">
      <dsp:nvSpPr>
        <dsp:cNvPr id="0" name=""/>
        <dsp:cNvSpPr/>
      </dsp:nvSpPr>
      <dsp:spPr>
        <a:xfrm>
          <a:off x="0" y="2223787"/>
          <a:ext cx="914400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kern="1200" noProof="0" dirty="0" smtClean="0"/>
            <a:t>Phân loại theo mức hoạt động</a:t>
          </a:r>
          <a:endParaRPr lang="vi-VN" sz="3500" kern="1200" noProof="0" dirty="0"/>
        </a:p>
      </dsp:txBody>
      <dsp:txXfrm>
        <a:off x="39980" y="2263767"/>
        <a:ext cx="9064040" cy="739039"/>
      </dsp:txXfrm>
    </dsp:sp>
    <dsp:sp modelId="{34792707-CC0A-4508-A875-6410BA75D251}">
      <dsp:nvSpPr>
        <dsp:cNvPr id="0" name=""/>
        <dsp:cNvSpPr/>
      </dsp:nvSpPr>
      <dsp:spPr>
        <a:xfrm>
          <a:off x="0" y="3042787"/>
          <a:ext cx="9144000" cy="134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kern="1200" noProof="0" dirty="0" smtClean="0"/>
            <a:t>Layer 2</a:t>
          </a:r>
          <a:r>
            <a:rPr lang="vi-VN" sz="2700" kern="1200" noProof="0" smtClean="0"/>
            <a:t>: L2TP, MPLS VPN L2...</a:t>
          </a:r>
          <a:endParaRPr lang="vi-VN" sz="2700" kern="1200" noProof="0" dirty="0"/>
        </a:p>
        <a:p>
          <a:pPr marL="228600" lvl="1" indent="-228600" algn="l" defTabSz="1200150" rtl="0">
            <a:lnSpc>
              <a:spcPct val="90000"/>
            </a:lnSpc>
            <a:spcBef>
              <a:spcPct val="0"/>
            </a:spcBef>
            <a:spcAft>
              <a:spcPct val="20000"/>
            </a:spcAft>
            <a:buChar char="••"/>
          </a:pPr>
          <a:r>
            <a:rPr lang="vi-VN" sz="2700" kern="1200" noProof="0" dirty="0" smtClean="0"/>
            <a:t>Layer 3: IPSec, MPLS </a:t>
          </a:r>
          <a:r>
            <a:rPr lang="vi-VN" sz="2700" kern="1200" noProof="0" smtClean="0"/>
            <a:t>VPN L3...</a:t>
          </a:r>
          <a:endParaRPr lang="vi-VN" sz="2700" kern="1200" noProof="0" dirty="0"/>
        </a:p>
        <a:p>
          <a:pPr marL="228600" lvl="1" indent="-228600" algn="l" defTabSz="1200150" rtl="0">
            <a:lnSpc>
              <a:spcPct val="90000"/>
            </a:lnSpc>
            <a:spcBef>
              <a:spcPct val="0"/>
            </a:spcBef>
            <a:spcAft>
              <a:spcPct val="20000"/>
            </a:spcAft>
            <a:buChar char="••"/>
          </a:pPr>
          <a:r>
            <a:rPr lang="vi-VN" sz="2700" kern="1200" noProof="0" dirty="0" smtClean="0"/>
            <a:t>Layer 4</a:t>
          </a:r>
          <a:r>
            <a:rPr lang="vi-VN" sz="2700" kern="1200" noProof="0" smtClean="0"/>
            <a:t>: SSL VPN</a:t>
          </a:r>
          <a:endParaRPr lang="vi-VN" sz="2700" kern="1200" noProof="0" dirty="0"/>
        </a:p>
      </dsp:txBody>
      <dsp:txXfrm>
        <a:off x="0" y="3042787"/>
        <a:ext cx="9144000" cy="1340325"/>
      </dsp:txXfrm>
    </dsp:sp>
    <dsp:sp modelId="{73187FEE-A821-452B-A8E0-00C77488A09B}">
      <dsp:nvSpPr>
        <dsp:cNvPr id="0" name=""/>
        <dsp:cNvSpPr/>
      </dsp:nvSpPr>
      <dsp:spPr>
        <a:xfrm>
          <a:off x="0" y="4383112"/>
          <a:ext cx="914400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vi-VN" sz="3500" kern="1200" noProof="0" dirty="0" smtClean="0"/>
            <a:t>Phân loại theo kiến trúc</a:t>
          </a:r>
          <a:endParaRPr lang="vi-VN" sz="3500" kern="1200" noProof="0" dirty="0"/>
        </a:p>
      </dsp:txBody>
      <dsp:txXfrm>
        <a:off x="39980" y="4423092"/>
        <a:ext cx="9064040" cy="739039"/>
      </dsp:txXfrm>
    </dsp:sp>
    <dsp:sp modelId="{DFF04650-2495-446D-A156-39BAB29C0C43}">
      <dsp:nvSpPr>
        <dsp:cNvPr id="0" name=""/>
        <dsp:cNvSpPr/>
      </dsp:nvSpPr>
      <dsp:spPr>
        <a:xfrm>
          <a:off x="0" y="5202112"/>
          <a:ext cx="9144000" cy="90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kern="1200" noProof="0" dirty="0" smtClean="0"/>
            <a:t>Remote Access VPN</a:t>
          </a:r>
          <a:endParaRPr lang="vi-VN" sz="2700" kern="1200" noProof="0" dirty="0"/>
        </a:p>
        <a:p>
          <a:pPr marL="228600" lvl="1" indent="-228600" algn="l" defTabSz="1200150" rtl="0">
            <a:lnSpc>
              <a:spcPct val="90000"/>
            </a:lnSpc>
            <a:spcBef>
              <a:spcPct val="0"/>
            </a:spcBef>
            <a:spcAft>
              <a:spcPct val="20000"/>
            </a:spcAft>
            <a:buChar char="••"/>
          </a:pPr>
          <a:r>
            <a:rPr lang="vi-VN" sz="2700" kern="1200" noProof="0" smtClean="0"/>
            <a:t>Site-to-Site VPN</a:t>
          </a:r>
          <a:r>
            <a:rPr lang="en-US" sz="2700" kern="1200" noProof="0" smtClean="0"/>
            <a:t> (Intranet VPN &amp; Extranet VPN)</a:t>
          </a:r>
          <a:endParaRPr lang="vi-VN" sz="2700" kern="1200" noProof="0" dirty="0"/>
        </a:p>
      </dsp:txBody>
      <dsp:txXfrm>
        <a:off x="0" y="5202112"/>
        <a:ext cx="9144000" cy="905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060" y="-28156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382401" y="179960"/>
        <a:ext cx="7161279" cy="1237038"/>
      </dsp:txXfrm>
    </dsp:sp>
    <dsp:sp modelId="{7D701CF5-2CC3-48B9-A656-E2968A10AA3B}">
      <dsp:nvSpPr>
        <dsp:cNvPr id="0" name=""/>
        <dsp:cNvSpPr/>
      </dsp:nvSpPr>
      <dsp:spPr>
        <a:xfrm>
          <a:off x="0" y="222479"/>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68706" y="391185"/>
        <a:ext cx="814588" cy="814588"/>
      </dsp:txXfrm>
    </dsp:sp>
    <dsp:sp modelId="{5012D0F9-E426-4C44-85B1-B5D15A7B4879}">
      <dsp:nvSpPr>
        <dsp:cNvPr id="0" name=""/>
        <dsp:cNvSpPr/>
      </dsp:nvSpPr>
      <dsp:spPr>
        <a:xfrm rot="5400000">
          <a:off x="4311060" y="-1214340"/>
          <a:ext cx="1370880" cy="72282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382401" y="1781240"/>
        <a:ext cx="7161279" cy="1237038"/>
      </dsp:txXfrm>
    </dsp:sp>
    <dsp:sp modelId="{52D715E9-012B-492D-85DB-CC49546E7451}">
      <dsp:nvSpPr>
        <dsp:cNvPr id="0" name=""/>
        <dsp:cNvSpPr/>
      </dsp:nvSpPr>
      <dsp:spPr>
        <a:xfrm>
          <a:off x="0" y="1823760"/>
          <a:ext cx="1152000" cy="115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68706" y="1992466"/>
        <a:ext cx="814588" cy="814588"/>
      </dsp:txXfrm>
    </dsp:sp>
    <dsp:sp modelId="{D7697FCB-A6A2-46EC-925A-82B16CB20D98}">
      <dsp:nvSpPr>
        <dsp:cNvPr id="0" name=""/>
        <dsp:cNvSpPr/>
      </dsp:nvSpPr>
      <dsp:spPr>
        <a:xfrm rot="5400000">
          <a:off x="4311060" y="38694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Tổ hợp an toàn SA</a:t>
          </a:r>
          <a:endParaRPr lang="vi-VN" sz="6000" kern="1200" noProof="0"/>
        </a:p>
      </dsp:txBody>
      <dsp:txXfrm rot="-5400000">
        <a:off x="1382401" y="3382521"/>
        <a:ext cx="7161279" cy="1237038"/>
      </dsp:txXfrm>
    </dsp:sp>
    <dsp:sp modelId="{31DFA873-2C2F-4FEF-87E5-AEC36889C294}">
      <dsp:nvSpPr>
        <dsp:cNvPr id="0" name=""/>
        <dsp:cNvSpPr/>
      </dsp:nvSpPr>
      <dsp:spPr>
        <a:xfrm>
          <a:off x="0" y="342504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68706" y="3593746"/>
        <a:ext cx="814588" cy="814588"/>
      </dsp:txXfrm>
    </dsp:sp>
    <dsp:sp modelId="{3FED47FF-14E2-4A97-924A-A37DDEE7D0F7}">
      <dsp:nvSpPr>
        <dsp:cNvPr id="0" name=""/>
        <dsp:cNvSpPr/>
      </dsp:nvSpPr>
      <dsp:spPr>
        <a:xfrm rot="5400000">
          <a:off x="4311060" y="19882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AH</a:t>
          </a:r>
          <a:endParaRPr lang="vi-VN" sz="6000" kern="1200" noProof="0"/>
        </a:p>
      </dsp:txBody>
      <dsp:txXfrm rot="-5400000">
        <a:off x="1382401" y="4983801"/>
        <a:ext cx="7161279" cy="1237038"/>
      </dsp:txXfrm>
    </dsp:sp>
    <dsp:sp modelId="{C816DF87-9473-4A1A-A76F-A845F331C9E6}">
      <dsp:nvSpPr>
        <dsp:cNvPr id="0" name=""/>
        <dsp:cNvSpPr/>
      </dsp:nvSpPr>
      <dsp:spPr>
        <a:xfrm>
          <a:off x="0" y="502632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en-US" sz="6000" kern="1200" noProof="0" smtClean="0"/>
            <a:t>4</a:t>
          </a:r>
          <a:endParaRPr lang="vi-VN" sz="6000" kern="1200" noProof="0"/>
        </a:p>
      </dsp:txBody>
      <dsp:txXfrm>
        <a:off x="168706" y="5195026"/>
        <a:ext cx="814588" cy="8145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060" y="-28156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382401" y="179960"/>
        <a:ext cx="7161279" cy="1237038"/>
      </dsp:txXfrm>
    </dsp:sp>
    <dsp:sp modelId="{7D701CF5-2CC3-48B9-A656-E2968A10AA3B}">
      <dsp:nvSpPr>
        <dsp:cNvPr id="0" name=""/>
        <dsp:cNvSpPr/>
      </dsp:nvSpPr>
      <dsp:spPr>
        <a:xfrm>
          <a:off x="0" y="222479"/>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68706" y="391185"/>
        <a:ext cx="814588" cy="814588"/>
      </dsp:txXfrm>
    </dsp:sp>
    <dsp:sp modelId="{5012D0F9-E426-4C44-85B1-B5D15A7B4879}">
      <dsp:nvSpPr>
        <dsp:cNvPr id="0" name=""/>
        <dsp:cNvSpPr/>
      </dsp:nvSpPr>
      <dsp:spPr>
        <a:xfrm rot="5400000">
          <a:off x="4311060" y="-121434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382401" y="1781240"/>
        <a:ext cx="7161279" cy="1237038"/>
      </dsp:txXfrm>
    </dsp:sp>
    <dsp:sp modelId="{52D715E9-012B-492D-85DB-CC49546E7451}">
      <dsp:nvSpPr>
        <dsp:cNvPr id="0" name=""/>
        <dsp:cNvSpPr/>
      </dsp:nvSpPr>
      <dsp:spPr>
        <a:xfrm>
          <a:off x="0" y="182376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68706" y="1992466"/>
        <a:ext cx="814588" cy="814588"/>
      </dsp:txXfrm>
    </dsp:sp>
    <dsp:sp modelId="{D7697FCB-A6A2-46EC-925A-82B16CB20D98}">
      <dsp:nvSpPr>
        <dsp:cNvPr id="0" name=""/>
        <dsp:cNvSpPr/>
      </dsp:nvSpPr>
      <dsp:spPr>
        <a:xfrm rot="5400000">
          <a:off x="4311060" y="386940"/>
          <a:ext cx="1370880" cy="72282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Tổ hợp an toàn SA</a:t>
          </a:r>
          <a:endParaRPr lang="vi-VN" sz="6000" kern="1200" noProof="0"/>
        </a:p>
      </dsp:txBody>
      <dsp:txXfrm rot="-5400000">
        <a:off x="1382401" y="3382521"/>
        <a:ext cx="7161279" cy="1237038"/>
      </dsp:txXfrm>
    </dsp:sp>
    <dsp:sp modelId="{31DFA873-2C2F-4FEF-87E5-AEC36889C294}">
      <dsp:nvSpPr>
        <dsp:cNvPr id="0" name=""/>
        <dsp:cNvSpPr/>
      </dsp:nvSpPr>
      <dsp:spPr>
        <a:xfrm>
          <a:off x="0" y="3425040"/>
          <a:ext cx="1152000" cy="115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68706" y="3593746"/>
        <a:ext cx="814588" cy="814588"/>
      </dsp:txXfrm>
    </dsp:sp>
    <dsp:sp modelId="{3FED47FF-14E2-4A97-924A-A37DDEE7D0F7}">
      <dsp:nvSpPr>
        <dsp:cNvPr id="0" name=""/>
        <dsp:cNvSpPr/>
      </dsp:nvSpPr>
      <dsp:spPr>
        <a:xfrm rot="5400000">
          <a:off x="4311060" y="19882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AH</a:t>
          </a:r>
          <a:endParaRPr lang="vi-VN" sz="6000" kern="1200" noProof="0"/>
        </a:p>
      </dsp:txBody>
      <dsp:txXfrm rot="-5400000">
        <a:off x="1382401" y="4983801"/>
        <a:ext cx="7161279" cy="1237038"/>
      </dsp:txXfrm>
    </dsp:sp>
    <dsp:sp modelId="{C816DF87-9473-4A1A-A76F-A845F331C9E6}">
      <dsp:nvSpPr>
        <dsp:cNvPr id="0" name=""/>
        <dsp:cNvSpPr/>
      </dsp:nvSpPr>
      <dsp:spPr>
        <a:xfrm>
          <a:off x="0" y="502632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en-US" sz="6000" kern="1200" noProof="0" smtClean="0"/>
            <a:t>4</a:t>
          </a:r>
          <a:endParaRPr lang="vi-VN" sz="6000" kern="1200" noProof="0"/>
        </a:p>
      </dsp:txBody>
      <dsp:txXfrm>
        <a:off x="168706" y="5195026"/>
        <a:ext cx="814588" cy="8145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ECB30-3D81-419F-BF33-0C5A9789AD03}">
      <dsp:nvSpPr>
        <dsp:cNvPr id="0" name=""/>
        <dsp:cNvSpPr/>
      </dsp:nvSpPr>
      <dsp:spPr>
        <a:xfrm>
          <a:off x="0" y="5299777"/>
          <a:ext cx="9144000" cy="86947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vi-VN" sz="2100" b="1" kern="1200" smtClean="0"/>
            <a:t>SPD</a:t>
          </a:r>
          <a:r>
            <a:rPr lang="vi-VN" sz="2100" kern="1200" smtClean="0"/>
            <a:t> (Security Policy Database)</a:t>
          </a:r>
          <a:br>
            <a:rPr lang="vi-VN" sz="2100" kern="1200" smtClean="0"/>
          </a:br>
          <a:r>
            <a:rPr lang="vi-VN" sz="2100" b="1" kern="1200" smtClean="0"/>
            <a:t>SAD</a:t>
          </a:r>
          <a:r>
            <a:rPr lang="vi-VN" sz="2100" kern="1200" smtClean="0"/>
            <a:t> (Security Association Database)</a:t>
          </a:r>
          <a:endParaRPr lang="en-US" sz="2100" kern="1200"/>
        </a:p>
      </dsp:txBody>
      <dsp:txXfrm>
        <a:off x="0" y="5299777"/>
        <a:ext cx="9144000" cy="869472"/>
      </dsp:txXfrm>
    </dsp:sp>
    <dsp:sp modelId="{FEB3C7F6-5CAA-42E4-904E-86DE0277AB6B}">
      <dsp:nvSpPr>
        <dsp:cNvPr id="0" name=""/>
        <dsp:cNvSpPr/>
      </dsp:nvSpPr>
      <dsp:spPr>
        <a:xfrm rot="10800000">
          <a:off x="0" y="3975570"/>
          <a:ext cx="9144000" cy="133724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vi-VN" sz="2100" kern="1200" smtClean="0"/>
            <a:t>Cần có nguồn thông tin để ra quyết định</a:t>
          </a:r>
          <a:endParaRPr lang="en-US" sz="2100" kern="1200"/>
        </a:p>
      </dsp:txBody>
      <dsp:txXfrm rot="10800000">
        <a:off x="0" y="3975570"/>
        <a:ext cx="9144000" cy="868904"/>
      </dsp:txXfrm>
    </dsp:sp>
    <dsp:sp modelId="{DD1C6535-CCA3-4D20-A149-F29264179C17}">
      <dsp:nvSpPr>
        <dsp:cNvPr id="0" name=""/>
        <dsp:cNvSpPr/>
      </dsp:nvSpPr>
      <dsp:spPr>
        <a:xfrm rot="10800000">
          <a:off x="0" y="2651363"/>
          <a:ext cx="9144000" cy="133724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vi-VN" sz="2100" kern="1200" smtClean="0"/>
            <a:t>Khi một gói IP đến hoặc đi, cần phải quyết định cách xử lý nó</a:t>
          </a:r>
          <a:endParaRPr lang="en-US" sz="2100" kern="1200"/>
        </a:p>
      </dsp:txBody>
      <dsp:txXfrm rot="10800000">
        <a:off x="0" y="2651363"/>
        <a:ext cx="9144000" cy="868904"/>
      </dsp:txXfrm>
    </dsp:sp>
    <dsp:sp modelId="{006FCF42-4D6A-474D-9347-56699681D6EA}">
      <dsp:nvSpPr>
        <dsp:cNvPr id="0" name=""/>
        <dsp:cNvSpPr/>
      </dsp:nvSpPr>
      <dsp:spPr>
        <a:xfrm rot="10800000">
          <a:off x="0" y="1327157"/>
          <a:ext cx="9144000" cy="133724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vi-VN" sz="2100" kern="1200" smtClean="0"/>
            <a:t>IPsec nằm ở Internt Layer của TCP/IP stack </a:t>
          </a:r>
          <a:r>
            <a:rPr lang="vi-VN" sz="2100" kern="1200" smtClean="0">
              <a:sym typeface="Wingdings" panose="05000000000000000000" pitchFamily="2" charset="2"/>
            </a:rPr>
            <a:t></a:t>
          </a:r>
          <a:r>
            <a:rPr lang="vi-VN" sz="2100" kern="1200" smtClean="0"/>
            <a:t> cơ chế xử lý IPsec phải được tích hợp vào TCP/IP stack của hệ thống.</a:t>
          </a:r>
          <a:endParaRPr lang="en-US" sz="2100" kern="1200"/>
        </a:p>
      </dsp:txBody>
      <dsp:txXfrm rot="10800000">
        <a:off x="0" y="1327157"/>
        <a:ext cx="9144000" cy="868904"/>
      </dsp:txXfrm>
    </dsp:sp>
    <dsp:sp modelId="{EF8D074D-10CD-4A81-BECB-5FE1574D5B81}">
      <dsp:nvSpPr>
        <dsp:cNvPr id="0" name=""/>
        <dsp:cNvSpPr/>
      </dsp:nvSpPr>
      <dsp:spPr>
        <a:xfrm rot="10800000">
          <a:off x="0" y="2950"/>
          <a:ext cx="9144000" cy="133724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vi-VN" sz="2100" kern="1200" smtClean="0"/>
            <a:t>Một node có thể kết nối với nhiều node khác nhau (ở mức địa chỉ IP). Có kết nối sử dụng IPsec, có kết nối không dùng.</a:t>
          </a:r>
          <a:endParaRPr lang="en-US" sz="2100" kern="1200"/>
        </a:p>
      </dsp:txBody>
      <dsp:txXfrm rot="10800000">
        <a:off x="0" y="2950"/>
        <a:ext cx="9144000" cy="8689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060" y="-281562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b="0" kern="1200" noProof="0" smtClean="0"/>
            <a:t>Tổng quan về VPN</a:t>
          </a:r>
          <a:endParaRPr lang="vi-VN" sz="6000" b="0" kern="1200" noProof="0"/>
        </a:p>
      </dsp:txBody>
      <dsp:txXfrm rot="-5400000">
        <a:off x="1382401" y="179960"/>
        <a:ext cx="7161279" cy="1237038"/>
      </dsp:txXfrm>
    </dsp:sp>
    <dsp:sp modelId="{7D701CF5-2CC3-48B9-A656-E2968A10AA3B}">
      <dsp:nvSpPr>
        <dsp:cNvPr id="0" name=""/>
        <dsp:cNvSpPr/>
      </dsp:nvSpPr>
      <dsp:spPr>
        <a:xfrm>
          <a:off x="0" y="222479"/>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b="1" kern="1200" noProof="0" smtClean="0"/>
            <a:t>1</a:t>
          </a:r>
          <a:endParaRPr lang="vi-VN" sz="6000" b="1" kern="1200" noProof="0"/>
        </a:p>
      </dsp:txBody>
      <dsp:txXfrm>
        <a:off x="168706" y="391185"/>
        <a:ext cx="814588" cy="814588"/>
      </dsp:txXfrm>
    </dsp:sp>
    <dsp:sp modelId="{5012D0F9-E426-4C44-85B1-B5D15A7B4879}">
      <dsp:nvSpPr>
        <dsp:cNvPr id="0" name=""/>
        <dsp:cNvSpPr/>
      </dsp:nvSpPr>
      <dsp:spPr>
        <a:xfrm rot="5400000">
          <a:off x="4311060" y="-121434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Giới thiệu IPsec</a:t>
          </a:r>
          <a:endParaRPr lang="vi-VN" sz="6000" kern="1200" noProof="0"/>
        </a:p>
      </dsp:txBody>
      <dsp:txXfrm rot="-5400000">
        <a:off x="1382401" y="1781240"/>
        <a:ext cx="7161279" cy="1237038"/>
      </dsp:txXfrm>
    </dsp:sp>
    <dsp:sp modelId="{52D715E9-012B-492D-85DB-CC49546E7451}">
      <dsp:nvSpPr>
        <dsp:cNvPr id="0" name=""/>
        <dsp:cNvSpPr/>
      </dsp:nvSpPr>
      <dsp:spPr>
        <a:xfrm>
          <a:off x="0" y="182376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2</a:t>
          </a:r>
          <a:endParaRPr lang="vi-VN" sz="6000" kern="1200" noProof="0"/>
        </a:p>
      </dsp:txBody>
      <dsp:txXfrm>
        <a:off x="168706" y="1992466"/>
        <a:ext cx="814588" cy="814588"/>
      </dsp:txXfrm>
    </dsp:sp>
    <dsp:sp modelId="{D7697FCB-A6A2-46EC-925A-82B16CB20D98}">
      <dsp:nvSpPr>
        <dsp:cNvPr id="0" name=""/>
        <dsp:cNvSpPr/>
      </dsp:nvSpPr>
      <dsp:spPr>
        <a:xfrm rot="5400000">
          <a:off x="4311060" y="386940"/>
          <a:ext cx="1370880" cy="722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Tổ hợp an toàn SA</a:t>
          </a:r>
          <a:endParaRPr lang="vi-VN" sz="6000" kern="1200" noProof="0"/>
        </a:p>
      </dsp:txBody>
      <dsp:txXfrm rot="-5400000">
        <a:off x="1382401" y="3382521"/>
        <a:ext cx="7161279" cy="1237038"/>
      </dsp:txXfrm>
    </dsp:sp>
    <dsp:sp modelId="{31DFA873-2C2F-4FEF-87E5-AEC36889C294}">
      <dsp:nvSpPr>
        <dsp:cNvPr id="0" name=""/>
        <dsp:cNvSpPr/>
      </dsp:nvSpPr>
      <dsp:spPr>
        <a:xfrm>
          <a:off x="0" y="3425040"/>
          <a:ext cx="1152000" cy="115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vi-VN" sz="6000" kern="1200" noProof="0" smtClean="0"/>
            <a:t>3</a:t>
          </a:r>
          <a:endParaRPr lang="vi-VN" sz="6000" kern="1200" noProof="0"/>
        </a:p>
      </dsp:txBody>
      <dsp:txXfrm>
        <a:off x="168706" y="3593746"/>
        <a:ext cx="814588" cy="814588"/>
      </dsp:txXfrm>
    </dsp:sp>
    <dsp:sp modelId="{3FED47FF-14E2-4A97-924A-A37DDEE7D0F7}">
      <dsp:nvSpPr>
        <dsp:cNvPr id="0" name=""/>
        <dsp:cNvSpPr/>
      </dsp:nvSpPr>
      <dsp:spPr>
        <a:xfrm rot="5400000">
          <a:off x="4311060" y="1988220"/>
          <a:ext cx="1370880" cy="72282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AH</a:t>
          </a:r>
          <a:endParaRPr lang="vi-VN" sz="6000" kern="1200" noProof="0"/>
        </a:p>
      </dsp:txBody>
      <dsp:txXfrm rot="-5400000">
        <a:off x="1382401" y="4983801"/>
        <a:ext cx="7161279" cy="1237038"/>
      </dsp:txXfrm>
    </dsp:sp>
    <dsp:sp modelId="{C816DF87-9473-4A1A-A76F-A845F331C9E6}">
      <dsp:nvSpPr>
        <dsp:cNvPr id="0" name=""/>
        <dsp:cNvSpPr/>
      </dsp:nvSpPr>
      <dsp:spPr>
        <a:xfrm>
          <a:off x="0" y="5026320"/>
          <a:ext cx="1152000" cy="115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0">
            <a:lnSpc>
              <a:spcPct val="90000"/>
            </a:lnSpc>
            <a:spcBef>
              <a:spcPct val="0"/>
            </a:spcBef>
            <a:spcAft>
              <a:spcPct val="35000"/>
            </a:spcAft>
          </a:pPr>
          <a:r>
            <a:rPr lang="en-US" sz="6000" kern="1200" noProof="0" smtClean="0"/>
            <a:t>4</a:t>
          </a:r>
          <a:endParaRPr lang="vi-VN" sz="6000" kern="1200" noProof="0"/>
        </a:p>
      </dsp:txBody>
      <dsp:txXfrm>
        <a:off x="168706" y="5195026"/>
        <a:ext cx="814588" cy="814588"/>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13.05.2020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13.05.2020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mad-hacking.net/documentation/linux/networking/ipsec/introduction.xm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mad-hacking.net/documentation/linux/networking/ipsec/spd-setkey.x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upport.huawei.com/enterprise/en/doc/EDOC1100087997/1f28a9a3/ipsec-packet-processin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upport.huawei.com/enterprise/en/doc/EDOC1100087997/1f28a9a3/ipsec-packet-processin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computerworld.com/article/2546283/what-you-need-to-know-about-vpn-technologie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7688" lvl="1" indent="-228600"/>
            <a:r>
              <a:rPr lang="en-US" sz="2600" smtClean="0">
                <a:latin typeface="Times New Roman" pitchFamily="18" charset="0"/>
                <a:cs typeface="Times New Roman" pitchFamily="18" charset="0"/>
              </a:rPr>
              <a:t>VPN truy cập từ xa cho phép người dùng từ xa của một Công ty có thể truy cập tới các tài nguyên mạng của đơn vị mình</a:t>
            </a:r>
          </a:p>
          <a:p>
            <a:pPr marL="547688" lvl="1" indent="-228600"/>
            <a:r>
              <a:rPr lang="en-US" sz="2600" smtClean="0">
                <a:latin typeface="Times New Roman" pitchFamily="18" charset="0"/>
                <a:cs typeface="Times New Roman" pitchFamily="18" charset="0"/>
              </a:rPr>
              <a:t>Người dùng từ xa, người dùng đang di chuyển, người dùng làm việc tại nhà,…</a:t>
            </a:r>
          </a:p>
          <a:p>
            <a:pPr marL="547688" lvl="1" indent="-228600"/>
            <a:r>
              <a:rPr lang="en-US" sz="2600" smtClean="0">
                <a:latin typeface="Times New Roman" pitchFamily="18" charset="0"/>
                <a:cs typeface="Times New Roman" pitchFamily="18" charset="0"/>
              </a:rPr>
              <a:t>Những người này không có kết nối cố định tới Intranet của công ty.</a:t>
            </a:r>
          </a:p>
          <a:p>
            <a:pPr marL="269855" indent="-269855">
              <a:defRPr/>
            </a:pPr>
            <a:endParaRPr lang="en-US" sz="2400" smtClean="0"/>
          </a:p>
          <a:p>
            <a:pPr marL="269855" indent="-269855">
              <a:defRPr/>
            </a:pPr>
            <a:r>
              <a:rPr lang="en-US" sz="2400" smtClean="0"/>
              <a:t>1.5.1. VPN truy cập từ xa</a:t>
            </a:r>
          </a:p>
          <a:p>
            <a:pPr>
              <a:defRPr/>
            </a:pPr>
            <a:r>
              <a:rPr lang="pt-BR" sz="1800" smtClean="0"/>
              <a:t>Các ưu điểm của mạng VPN truy nhập từ xa so với các phương pháp truy nhập từ xa truyền thống như:</a:t>
            </a:r>
            <a:endParaRPr lang="en-US" sz="1800" smtClean="0"/>
          </a:p>
          <a:p>
            <a:pPr lvl="1">
              <a:defRPr/>
            </a:pPr>
            <a:r>
              <a:rPr lang="pt-BR" sz="1900" smtClean="0"/>
              <a:t>Mạng VPN truy nhập từ xa không cần sự hỗ trợ của </a:t>
            </a:r>
            <a:r>
              <a:rPr lang="pt-BR" sz="1900" smtClean="0">
                <a:solidFill>
                  <a:srgbClr val="FF0000"/>
                </a:solidFill>
              </a:rPr>
              <a:t>nhân viên mạng </a:t>
            </a:r>
            <a:r>
              <a:rPr lang="pt-BR" sz="1900" smtClean="0"/>
              <a:t>bởi vì quá trình kết nối từ xa được các ISP thực hiện.</a:t>
            </a:r>
            <a:endParaRPr lang="en-US" sz="1900" smtClean="0"/>
          </a:p>
          <a:p>
            <a:pPr lvl="1">
              <a:defRPr/>
            </a:pPr>
            <a:r>
              <a:rPr lang="pt-BR" sz="1900" smtClean="0"/>
              <a:t>Giảm được các chi phí </a:t>
            </a:r>
            <a:r>
              <a:rPr lang="pt-BR" sz="1900" smtClean="0">
                <a:solidFill>
                  <a:srgbClr val="FF0000"/>
                </a:solidFill>
              </a:rPr>
              <a:t>cho kết nối từ khoảng cách xa</a:t>
            </a:r>
            <a:r>
              <a:rPr lang="pt-BR" sz="1900" smtClean="0"/>
              <a:t> bởi vì các kết nối khoảng cách xa được thay thế bởi các kết nối cục bộ thông qua mạng Internet. Cung cấp dịch vụ kết nối giá rẻ cho những người sử dụng ở xa.</a:t>
            </a:r>
            <a:endParaRPr lang="en-US" sz="1900" smtClean="0"/>
          </a:p>
          <a:p>
            <a:pPr lvl="1">
              <a:defRPr/>
            </a:pPr>
            <a:r>
              <a:rPr lang="pt-BR" sz="1900" smtClean="0"/>
              <a:t>Bởi vì các kết nối truy nhập là nội bộ nên các </a:t>
            </a:r>
            <a:r>
              <a:rPr lang="pt-BR" sz="1900" smtClean="0">
                <a:solidFill>
                  <a:srgbClr val="FF0000"/>
                </a:solidFill>
              </a:rPr>
              <a:t>Modem </a:t>
            </a:r>
            <a:r>
              <a:rPr lang="pt-BR" sz="1900" smtClean="0"/>
              <a:t>kết nối hoạt động ở </a:t>
            </a:r>
            <a:r>
              <a:rPr lang="pt-BR" sz="1900" smtClean="0">
                <a:solidFill>
                  <a:srgbClr val="FF0000"/>
                </a:solidFill>
              </a:rPr>
              <a:t>tốc độ cao hơn </a:t>
            </a:r>
            <a:r>
              <a:rPr lang="pt-BR" sz="1900" smtClean="0"/>
              <a:t>so với các truy nhập khoảng cách xa.</a:t>
            </a:r>
            <a:endParaRPr lang="en-US" sz="1900" smtClean="0"/>
          </a:p>
          <a:p>
            <a:pPr lvl="1">
              <a:defRPr/>
            </a:pPr>
            <a:r>
              <a:rPr lang="pt-BR" sz="1900" smtClean="0"/>
              <a:t>VPN cung cấp khả năng truy nhập tốt hơn đến các site của công ty bởi vì chúng hỗ trợ mức thấp nhất của dịch vụ kết nối.</a:t>
            </a:r>
            <a:endParaRPr lang="en-US" sz="1900" smtClean="0"/>
          </a:p>
          <a:p>
            <a:pPr marL="269855" indent="-269855">
              <a:defRPr/>
            </a:pPr>
            <a:r>
              <a:rPr lang="en-US" sz="2400" smtClean="0"/>
              <a:t>1.5.1. VPN truy cập từ xa</a:t>
            </a:r>
          </a:p>
          <a:p>
            <a:pPr>
              <a:defRPr/>
            </a:pPr>
            <a:r>
              <a:rPr lang="pt-BR" b="0" smtClean="0"/>
              <a:t>Nhược điểm:</a:t>
            </a:r>
            <a:endParaRPr lang="en-US" b="0" smtClean="0"/>
          </a:p>
          <a:p>
            <a:pPr lvl="1">
              <a:defRPr/>
            </a:pPr>
            <a:r>
              <a:rPr lang="pt-BR" sz="2400" smtClean="0"/>
              <a:t>Mạng VPN truy nhập từ xa không hỗ trợ các dịch vụ đảm bảo QoS.</a:t>
            </a:r>
            <a:endParaRPr lang="en-US" sz="2000" smtClean="0"/>
          </a:p>
          <a:p>
            <a:pPr lvl="1">
              <a:defRPr/>
            </a:pPr>
            <a:r>
              <a:rPr lang="pt-BR" sz="2400" smtClean="0"/>
              <a:t>Nguy cơ bị mất dữ liệu cao. Hơn nữa, nguy cơ các gói có thể bị phân phát không đến nơi hoặc mất gói.</a:t>
            </a:r>
            <a:endParaRPr lang="en-US" sz="2000" smtClean="0"/>
          </a:p>
          <a:p>
            <a:pPr lvl="1">
              <a:defRPr/>
            </a:pPr>
            <a:r>
              <a:rPr lang="pt-BR" sz="2400" smtClean="0"/>
              <a:t>Do thuật toán mã hoá phức tạp, nên tiêu đề giao thức tăng một cách đáng kể.</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2537164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3050" indent="-273050" eaLnBrk="1" hangingPunct="1"/>
            <a:r>
              <a:rPr lang="en-US" sz="3200" smtClean="0">
                <a:solidFill>
                  <a:srgbClr val="0000CC"/>
                </a:solidFill>
                <a:latin typeface="Times New Roman" pitchFamily="18" charset="0"/>
                <a:cs typeface="Times New Roman" pitchFamily="18" charset="0"/>
              </a:rPr>
              <a:t>VPN cục bộ (Intranet VPN)</a:t>
            </a:r>
          </a:p>
          <a:p>
            <a:pPr marL="547688" lvl="1" indent="-228600"/>
            <a:r>
              <a:rPr lang="en-US" sz="2800" smtClean="0">
                <a:latin typeface="Times New Roman" pitchFamily="18" charset="0"/>
                <a:cs typeface="Times New Roman" pitchFamily="18" charset="0"/>
              </a:rPr>
              <a:t>Mở rộng các dịch vụ của mạng nội bộ tới các trụ sở ở xa</a:t>
            </a:r>
          </a:p>
          <a:p>
            <a:pPr marL="547688" lvl="1" indent="-228600"/>
            <a:r>
              <a:rPr lang="en-US" sz="2800" smtClean="0">
                <a:latin typeface="Times New Roman" pitchFamily="18" charset="0"/>
                <a:cs typeface="Times New Roman" pitchFamily="18" charset="0"/>
              </a:rPr>
              <a:t>Được dùng để kết nối các nhánh văn phòng ở xa của một Tổ chức với với Intranet tại văn phòng trung tâm của Tổ chức đó </a:t>
            </a:r>
          </a:p>
          <a:p>
            <a:pPr marL="547688" lvl="1" indent="-228600"/>
            <a:r>
              <a:rPr lang="en-US" sz="2800" smtClean="0">
                <a:latin typeface="Times New Roman" pitchFamily="18" charset="0"/>
                <a:cs typeface="Times New Roman" pitchFamily="18" charset="0"/>
              </a:rPr>
              <a:t>Do đó, nó còn được gọi là Mạng riêng ảo chi nhánh</a:t>
            </a:r>
          </a:p>
          <a:p>
            <a:pPr algn="just" eaLnBrk="1" hangingPunct="1">
              <a:lnSpc>
                <a:spcPct val="80000"/>
              </a:lnSpc>
              <a:spcBef>
                <a:spcPct val="0"/>
              </a:spcBef>
            </a:pPr>
            <a:r>
              <a:rPr lang="en-US" sz="2400" smtClean="0"/>
              <a:t>Ưu điểm của việc thiếp lập dựa trên VPN như trong hình trên là:</a:t>
            </a:r>
          </a:p>
          <a:p>
            <a:pPr lvl="1" algn="just" eaLnBrk="1" hangingPunct="1">
              <a:lnSpc>
                <a:spcPct val="80000"/>
              </a:lnSpc>
              <a:spcBef>
                <a:spcPct val="0"/>
              </a:spcBef>
            </a:pPr>
            <a:r>
              <a:rPr lang="en-US" sz="2400" smtClean="0"/>
              <a:t>Loại trừ được các Router từ đường WAN xương sống.</a:t>
            </a:r>
          </a:p>
          <a:p>
            <a:pPr lvl="1" algn="just" eaLnBrk="1" hangingPunct="1">
              <a:lnSpc>
                <a:spcPct val="80000"/>
              </a:lnSpc>
              <a:spcBef>
                <a:spcPct val="0"/>
              </a:spcBef>
            </a:pPr>
            <a:r>
              <a:rPr lang="en-US" sz="2400" smtClean="0"/>
              <a:t>Vì Internet hoạt động như một phương tiện kết nối, nó dễ dàng cung cấp các liên kết ngang hàng mới.</a:t>
            </a:r>
          </a:p>
          <a:p>
            <a:pPr lvl="1" algn="just" eaLnBrk="1" hangingPunct="1">
              <a:lnSpc>
                <a:spcPct val="80000"/>
              </a:lnSpc>
              <a:spcBef>
                <a:spcPct val="0"/>
              </a:spcBef>
            </a:pPr>
            <a:r>
              <a:rPr lang="en-US" sz="2400" smtClean="0"/>
              <a:t>Vì kết nối tới các ISP cục bộ, khả năng truy cập nhanh hơn, tốt hơn. Cùng với việc loại trừ các dịch vụ đường dài giúp cho tổ ạchức giảm được chi phí của hoạt động Intranet.</a:t>
            </a:r>
          </a:p>
          <a:p>
            <a:pPr algn="just" eaLnBrk="1" hangingPunct="1">
              <a:lnSpc>
                <a:spcPct val="80000"/>
              </a:lnSpc>
              <a:spcBef>
                <a:spcPct val="0"/>
              </a:spcBef>
            </a:pPr>
            <a:r>
              <a:rPr lang="en-US" sz="2400" smtClean="0"/>
              <a:t>Nhược điểm:</a:t>
            </a:r>
          </a:p>
          <a:p>
            <a:pPr lvl="1" algn="just" eaLnBrk="1" hangingPunct="1">
              <a:lnSpc>
                <a:spcPct val="80000"/>
              </a:lnSpc>
              <a:spcBef>
                <a:spcPct val="0"/>
              </a:spcBef>
            </a:pPr>
            <a:r>
              <a:rPr lang="en-US" sz="2400" smtClean="0"/>
              <a:t>Vì dữ liệu được định đường hầm qua một mạng chia sẻ công cộng nên các tấn công mạng như: từ chối dịch vụ vẫn đe doạ nghiêm trọng đến an ninh mạng.</a:t>
            </a:r>
          </a:p>
          <a:p>
            <a:pPr lvl="1" algn="just" eaLnBrk="1" hangingPunct="1">
              <a:lnSpc>
                <a:spcPct val="80000"/>
              </a:lnSpc>
              <a:spcBef>
                <a:spcPct val="0"/>
              </a:spcBef>
            </a:pPr>
            <a:r>
              <a:rPr lang="en-US" sz="2400" smtClean="0"/>
              <a:t>Khả năng mất các gói dữ liệu khi truyền vẫn còn cao.</a:t>
            </a:r>
          </a:p>
          <a:p>
            <a:pPr lvl="1" algn="just" eaLnBrk="1" hangingPunct="1">
              <a:lnSpc>
                <a:spcPct val="80000"/>
              </a:lnSpc>
              <a:spcBef>
                <a:spcPct val="0"/>
              </a:spcBef>
            </a:pPr>
            <a:r>
              <a:rPr lang="en-US" sz="2400" smtClean="0"/>
              <a:t>Đường truyền dữ liệu đầu trên như multimedia, độ trể truyền tin vẫn rất cao và thông lượng có thể bị giảm xuống rất thấp dưới sự hiện diện của Internet.</a:t>
            </a:r>
          </a:p>
          <a:p>
            <a:pPr lvl="1" algn="just" eaLnBrk="1" hangingPunct="1">
              <a:lnSpc>
                <a:spcPct val="80000"/>
              </a:lnSpc>
              <a:spcBef>
                <a:spcPct val="0"/>
              </a:spcBef>
            </a:pPr>
            <a:r>
              <a:rPr lang="en-US" sz="2400" smtClean="0"/>
              <a:t>Vì sự hiện diện của kết nối Internet sự thực thi có thể bị gián đoạn và QoS có thể không được đảm bảo</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996474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smtClean="0"/>
              <a:t>Ưu điểm chính của Extranet VPN là:</a:t>
            </a:r>
          </a:p>
          <a:p>
            <a:pPr eaLnBrk="1" hangingPunct="1">
              <a:spcBef>
                <a:spcPct val="0"/>
              </a:spcBef>
            </a:pPr>
            <a:r>
              <a:rPr lang="en-US" smtClean="0"/>
              <a:t>+ Chi phí rất nhỏ so với cách thức truyền thống.</a:t>
            </a:r>
          </a:p>
          <a:p>
            <a:pPr eaLnBrk="1" hangingPunct="1">
              <a:spcBef>
                <a:spcPct val="0"/>
              </a:spcBef>
            </a:pPr>
            <a:r>
              <a:rPr lang="en-US" smtClean="0"/>
              <a:t>+ Dễ thực thi, duy trì và dễ thay đổi</a:t>
            </a:r>
          </a:p>
          <a:p>
            <a:pPr eaLnBrk="1" hangingPunct="1">
              <a:spcBef>
                <a:spcPct val="0"/>
              </a:spcBef>
            </a:pPr>
            <a:r>
              <a:rPr lang="en-US" smtClean="0"/>
              <a:t>+ Dưới sự hiện diện của Internet, ta có thể chọn các đại lý lớn</a:t>
            </a:r>
          </a:p>
          <a:p>
            <a:pPr eaLnBrk="1" hangingPunct="1">
              <a:spcBef>
                <a:spcPct val="0"/>
              </a:spcBef>
            </a:pPr>
            <a:r>
              <a:rPr lang="en-US" smtClean="0"/>
              <a:t>+ Vì một phần kết nối Internet được duy trì bởi ISP nên số lượng nhân viên hỗ trợ có thể giảm xuống.</a:t>
            </a:r>
          </a:p>
          <a:p>
            <a:pPr eaLnBrk="1" hangingPunct="1">
              <a:spcBef>
                <a:spcPct val="0"/>
              </a:spcBef>
            </a:pPr>
            <a:r>
              <a:rPr lang="en-US" smtClean="0"/>
              <a:t>Tuy nhiên cũng có một số nhược điểm:</a:t>
            </a:r>
          </a:p>
          <a:p>
            <a:pPr eaLnBrk="1" hangingPunct="1">
              <a:spcBef>
                <a:spcPct val="0"/>
              </a:spcBef>
            </a:pPr>
            <a:r>
              <a:rPr lang="en-US" smtClean="0"/>
              <a:t>+ Các nguy cơ an ninh như tấn công DOS vẫn còn tồn tại</a:t>
            </a:r>
          </a:p>
          <a:p>
            <a:pPr eaLnBrk="1" hangingPunct="1">
              <a:spcBef>
                <a:spcPct val="0"/>
              </a:spcBef>
            </a:pPr>
            <a:r>
              <a:rPr lang="en-US" smtClean="0"/>
              <a:t>+ Tăng rủi ro vì các xâm nhập vào Intranet của tổ chức</a:t>
            </a:r>
          </a:p>
          <a:p>
            <a:pPr eaLnBrk="1" hangingPunct="1">
              <a:spcBef>
                <a:spcPct val="0"/>
              </a:spcBef>
            </a:pPr>
            <a:r>
              <a:rPr lang="en-US" smtClean="0"/>
              <a:t>+ Độ trễ truyền thông vẫn lớn và thông lượng bị giảm xuống rất thấp với các ứng dụng Multimedia.</a:t>
            </a:r>
          </a:p>
          <a:p>
            <a:pPr eaLnBrk="1" hangingPunct="1">
              <a:spcBef>
                <a:spcPct val="0"/>
              </a:spcBef>
            </a:pPr>
            <a:r>
              <a:rPr lang="en-US" smtClean="0"/>
              <a:t>+ Sự thực thi có thể bị gián đoạn và QoS cũng có thể không được bảo đảm</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120377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22325" marR="0" lvl="2"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CC00"/>
                </a:solidFill>
              </a:rPr>
              <a:t>Giảm chi phí thực hiện</a:t>
            </a:r>
          </a:p>
          <a:p>
            <a:pPr marL="822325" lvl="2" eaLnBrk="1" hangingPunct="1"/>
            <a:endParaRPr lang="en-US" smtClean="0"/>
          </a:p>
          <a:p>
            <a:pPr marL="822325" lvl="2" eaLnBrk="1" hangingPunct="1"/>
            <a:r>
              <a:rPr lang="en-US" smtClean="0"/>
              <a:t>Giảm được chi phí cho các kênh thuê riêng đường dài (mua thiết bị và thuê đường dây cho mạng WAN riêng)</a:t>
            </a:r>
          </a:p>
          <a:p>
            <a:pPr marL="822325" lvl="2" algn="just" eaLnBrk="1" hangingPunct="1"/>
            <a:r>
              <a:rPr lang="en-US" smtClean="0"/>
              <a:t>Chi phí cho VPN ít hơn rất nhiều so với các giải pháp truyền thống dựa trên đường Lease-Line như Frame Relay, ATM hay ISDN. Bởi vì VPN loại trừ được những yếu tố cần thiết cho các kết nối đường dài bằng cách thay thế chúng bởi các kết nối cục bộ tới ISP hoặc điểm đại diện của ISP.</a:t>
            </a:r>
          </a:p>
          <a:p>
            <a:pPr marL="547688" lvl="1" indent="-228600" eaLnBrk="1" hangingPunct="1"/>
            <a:r>
              <a:rPr lang="en-US" smtClean="0">
                <a:solidFill>
                  <a:srgbClr val="00CC00"/>
                </a:solidFill>
              </a:rPr>
              <a:t>Giảm chi phí quản trị</a:t>
            </a:r>
          </a:p>
          <a:p>
            <a:pPr marL="822325" lvl="2" eaLnBrk="1" hangingPunct="1"/>
            <a:r>
              <a:rPr lang="en-US" smtClean="0"/>
              <a:t>Giảm được chi phí duy trì hoạt động và quản trị mạng WAN</a:t>
            </a:r>
          </a:p>
          <a:p>
            <a:pPr marL="822325" lvl="2" eaLnBrk="1" hangingPunct="1"/>
            <a:r>
              <a:rPr lang="en-US" smtClean="0"/>
              <a:t>Vì giảm được chi phí truyền thông đường dài. VPN cũng làm giảm được chi phí hoạt động của mạng dựa vào WAN một cách đáng kể.</a:t>
            </a:r>
          </a:p>
          <a:p>
            <a:pPr marL="822325" lvl="2" eaLnBrk="1" hangingPunct="1"/>
            <a:r>
              <a:rPr lang="en-US" smtClean="0"/>
              <a:t>Các thiết bị dùng cho VPN được quản trị bởi ISP, nên công ty, tổ chức không cần thuê nhiều nhân viên mạng cao cấp nữa!</a:t>
            </a:r>
            <a:endParaRPr lang="vi-VN" smtClean="0"/>
          </a:p>
          <a:p>
            <a:pPr marL="547688" lvl="1" indent="-228600" eaLnBrk="1" hangingPunct="1"/>
            <a:r>
              <a:rPr lang="en-US" smtClean="0">
                <a:solidFill>
                  <a:srgbClr val="00CC00"/>
                </a:solidFill>
              </a:rPr>
              <a:t>Nâng cao khả năng mở rộng</a:t>
            </a:r>
          </a:p>
          <a:p>
            <a:pPr marL="822325" lvl="2" eaLnBrk="1" hangingPunct="1"/>
            <a:r>
              <a:rPr lang="en-US" sz="2000" smtClean="0"/>
              <a:t>Vì dựa trên Internet, nên cho phép Intranet của một công ty có thể dễ dàng mở rộng và phát triển</a:t>
            </a:r>
          </a:p>
          <a:p>
            <a:pPr marL="822325" lvl="2" eaLnBrk="1" hangingPunct="1"/>
            <a:r>
              <a:rPr lang="en-US" sz="2000" smtClean="0"/>
              <a:t>Bất cứ ở nơi nào có mạng công cộng là đều có thể triển khai VPN. Mà mạng công cộng có mặt ở khắp mọi nơi nên khả năng mở rộng của VPN là rất linh động.</a:t>
            </a:r>
          </a:p>
          <a:p>
            <a:pPr marL="822325" lvl="2" eaLnBrk="1" hangingPunct="1"/>
            <a:r>
              <a:rPr lang="en-US" sz="2000" smtClean="0"/>
              <a:t>Một cơ quan ở xa có thể kết nối một cách dễ dàng đến mạng của công ty bằng cách sử dụng đường dây điện thoại hay DSL…Và mạng VPN dễ dàng gỡ bỏ khi có nhu cầu.</a:t>
            </a:r>
            <a:r>
              <a:rPr lang="en-US" sz="2000" b="1" i="1" smtClean="0"/>
              <a:t> </a:t>
            </a:r>
          </a:p>
          <a:p>
            <a:pPr marL="822325" lvl="2" eaLnBrk="1" hangingPunct="1"/>
            <a:r>
              <a:rPr lang="en-US" sz="2000" smtClean="0"/>
              <a:t>Khả năng mở rộng băng thông là khi một văn phòng, chi nhánh yêu cầu băng thông lớn hơn thì nó có thể được nâng cấp dễ dàng.      </a:t>
            </a:r>
            <a:endParaRPr lang="en-US" smtClean="0"/>
          </a:p>
          <a:p>
            <a:pPr marL="822325" lvl="2" eaLnBrk="1" hangingPunct="1"/>
            <a:endParaRPr lang="en-US" smtClean="0"/>
          </a:p>
          <a:p>
            <a:pPr marL="822325" lvl="2" eaLnBrk="1" hangingPunct="1"/>
            <a:endParaRPr lang="en-US" smtClean="0"/>
          </a:p>
          <a:p>
            <a:pPr marL="547688" lvl="1" indent="-228600" eaLnBrk="1" hangingPunct="1"/>
            <a:r>
              <a:rPr lang="en-US" smtClean="0">
                <a:solidFill>
                  <a:srgbClr val="00CC00"/>
                </a:solidFill>
              </a:rPr>
              <a:t>Sử dụng hiệu quả băng thông</a:t>
            </a:r>
          </a:p>
          <a:p>
            <a:pPr marL="822325" lvl="2" eaLnBrk="1" hangingPunct="1"/>
            <a:r>
              <a:rPr lang="en-US" smtClean="0"/>
              <a:t>Trong kết nối Internet: bằng đường Leased-Line, băng thông vẫn bị chiếm dụng khi không có kết nối nào hoạt động</a:t>
            </a:r>
          </a:p>
          <a:p>
            <a:pPr marL="822325" lvl="2" eaLnBrk="1" hangingPunct="1"/>
            <a:r>
              <a:rPr lang="en-US" smtClean="0"/>
              <a:t>Trong kết nối VPN: chỉ sử dụng băng thông (tạo đường hầm logic) khi cần truyền dữ liệu</a:t>
            </a:r>
          </a:p>
          <a:p>
            <a:pPr marL="1096963" lvl="3" eaLnBrk="1" hangingPunct="1"/>
            <a:r>
              <a:rPr lang="en-US" smtClean="0"/>
              <a:t>Giảm được nguy cơ lãng phí băng thông</a:t>
            </a:r>
          </a:p>
          <a:p>
            <a:pPr marL="547688" lvl="1" indent="-228600" eaLnBrk="1" hangingPunct="1"/>
            <a:r>
              <a:rPr lang="en-US" smtClean="0">
                <a:solidFill>
                  <a:srgbClr val="00CC00"/>
                </a:solidFill>
              </a:rPr>
              <a:t>Nâng cao khả năng kết nối</a:t>
            </a:r>
          </a:p>
          <a:p>
            <a:pPr marL="822325" lvl="2" eaLnBrk="1" hangingPunct="1"/>
            <a:r>
              <a:rPr lang="en-US" smtClean="0"/>
              <a:t>VPN tận dụng Internet để kết nối các thành phần ở xa của một Intranet. </a:t>
            </a:r>
          </a:p>
          <a:p>
            <a:pPr marL="822325" lvl="2" eaLnBrk="1" hangingPunct="1"/>
            <a:r>
              <a:rPr lang="en-US" smtClean="0"/>
              <a:t>Vì Internet có thể được truy cập toàn cầu, nên hầu hết các nhánh văn phòng, người dùng, người dùng di động từ xa đều có thể dễ dàng kết nối tới Intranet của Công ty mình</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1915009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3139924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smtClean="0">
                <a:latin typeface="Arial" pitchFamily="34" charset="0"/>
              </a:rPr>
              <a:t>Nếu là SSL, TLS, SSH sử dụng ở tầng 4 trở lên thì ứng dụng phải thay đổi code của chương trình</a:t>
            </a:r>
          </a:p>
          <a:p>
            <a:pPr>
              <a:spcBef>
                <a:spcPct val="0"/>
              </a:spcBef>
            </a:pPr>
            <a:r>
              <a:rPr lang="en-US" smtClean="0">
                <a:latin typeface="Arial" pitchFamily="34" charset="0"/>
              </a:rPr>
              <a:t>Nhưng với IPSec được tích hợp chặt chẽ với IP nên các ứng dụng không cần thay đổi code mà vẫn có thể dụng các dịch vụ kế thừa tính năng an toàn của IPSEc.</a:t>
            </a:r>
            <a:endParaRPr lang="vi-VN" smtClean="0">
              <a:latin typeface="Arial" pitchFamily="34" charset="0"/>
            </a:endParaRPr>
          </a:p>
          <a:p>
            <a:endParaRPr lang="en-US" smtClean="0"/>
          </a:p>
          <a:p>
            <a:pPr>
              <a:buFont typeface="Symbol" pitchFamily="18" charset="2"/>
              <a:buNone/>
            </a:pPr>
            <a:r>
              <a:rPr lang="en-US" smtClean="0"/>
              <a:t>IP Security (IPSec)</a:t>
            </a:r>
          </a:p>
          <a:p>
            <a:pPr>
              <a:buFont typeface="Symbol" pitchFamily="18" charset="2"/>
              <a:buNone/>
            </a:pPr>
            <a:endParaRPr lang="en-US" smtClean="0"/>
          </a:p>
          <a:p>
            <a:r>
              <a:rPr lang="en-US" smtClean="0"/>
              <a:t>Advantages</a:t>
            </a:r>
          </a:p>
          <a:p>
            <a:pPr>
              <a:buFontTx/>
              <a:buChar char="-"/>
            </a:pPr>
            <a:r>
              <a:rPr lang="en-US" sz="1200" smtClean="0"/>
              <a:t>Provides seamless security to application and transport layers (ULPs).</a:t>
            </a:r>
          </a:p>
          <a:p>
            <a:pPr>
              <a:buFontTx/>
              <a:buChar char="-"/>
            </a:pPr>
            <a:r>
              <a:rPr lang="en-US" sz="1200" smtClean="0"/>
              <a:t>Allows per flow or per connection security and thus allows for very fine-grained security control.</a:t>
            </a:r>
          </a:p>
          <a:p>
            <a:r>
              <a:rPr lang="en-US" smtClean="0"/>
              <a:t>Disadvantages</a:t>
            </a:r>
          </a:p>
          <a:p>
            <a:pPr>
              <a:buFontTx/>
              <a:buChar char="-"/>
            </a:pPr>
            <a:r>
              <a:rPr lang="en-US" sz="1200" smtClean="0"/>
              <a:t>More difficult to to exercise on a per user basis on a multi-user machine.</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1747563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1736144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Transport mode:</a:t>
            </a:r>
            <a:r>
              <a:rPr lang="en-US" baseline="0" smtClean="0"/>
              <a:t> </a:t>
            </a:r>
            <a:r>
              <a:rPr lang="en-US" smtClean="0"/>
              <a:t>Bảo</a:t>
            </a:r>
            <a:r>
              <a:rPr lang="en-US" baseline="0" smtClean="0"/>
              <a:t> vệ dữ liệu các lớp trên</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Tunnel mode:</a:t>
            </a:r>
            <a:r>
              <a:rPr lang="en-US" baseline="0" smtClean="0"/>
              <a:t> Bảo vệ được cả gói tin gốc (gồm dữ liệu các lớp trên và phần IP Header)</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3020795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1573080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154050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IPsec layer không phải là một</a:t>
            </a:r>
            <a:r>
              <a:rPr lang="vi-VN" baseline="0" smtClean="0"/>
              <a:t> layer trung gia như SSL/TLS mà nó thay thế hoàn toàn IP layer trong TCP/IP stack.</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3511990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a:t>
            </a:r>
            <a:r>
              <a:rPr lang="en-US" smtClean="0">
                <a:hlinkClick r:id="rId3"/>
              </a:rPr>
              <a:t>https://www.mad-hacking.net/documentation/linux/networking/ipsec/introduction.xml</a:t>
            </a:r>
            <a:endParaRPr lang="vi-VN" smtClean="0"/>
          </a:p>
          <a:p>
            <a:r>
              <a:rPr lang="en-US" sz="1200" b="1" i="0" kern="1200" smtClean="0">
                <a:solidFill>
                  <a:schemeClr val="tx1"/>
                </a:solidFill>
                <a:effectLst/>
                <a:latin typeface="+mn-lt"/>
                <a:ea typeface="+mn-ea"/>
                <a:cs typeface="+mn-cs"/>
              </a:rPr>
              <a:t>Security Policy Database (SPD)</a:t>
            </a:r>
          </a:p>
          <a:p>
            <a:r>
              <a:rPr lang="en-US" sz="1200" b="0" i="0" kern="1200" smtClean="0">
                <a:solidFill>
                  <a:schemeClr val="tx1"/>
                </a:solidFill>
                <a:effectLst/>
                <a:latin typeface="+mn-lt"/>
                <a:ea typeface="+mn-ea"/>
                <a:cs typeface="+mn-cs"/>
              </a:rPr>
              <a:t>The Security Policy Database (SPD) specifies what services are to be offered to IP datagrams and in what fashion those services are to be implemented. The SPD is consulted during the processing of all traffic, both in-bound and out-bound, and specifies the action to be taken to secure that traffic. Actions can be either discard (in which case the packets associated with this entry are discarded), bypass (in which case the packets associated with this entry are allowed to pass </a:t>
            </a:r>
            <a:r>
              <a:rPr lang="en-US" sz="1200" b="0" i="1" kern="1200" smtClean="0">
                <a:solidFill>
                  <a:schemeClr val="tx1"/>
                </a:solidFill>
                <a:effectLst/>
                <a:latin typeface="+mn-lt"/>
                <a:ea typeface="+mn-ea"/>
                <a:cs typeface="+mn-cs"/>
              </a:rPr>
              <a:t>without</a:t>
            </a:r>
            <a:r>
              <a:rPr lang="en-US" sz="1200" b="0" i="0" kern="1200" smtClean="0">
                <a:solidFill>
                  <a:schemeClr val="tx1"/>
                </a:solidFill>
                <a:effectLst/>
                <a:latin typeface="+mn-lt"/>
                <a:ea typeface="+mn-ea"/>
                <a:cs typeface="+mn-cs"/>
              </a:rPr>
              <a:t> the IPsec protocol being used) or apply (in which case packets associated with this entry will have the IPsec transforms specified in this entry applied).</a:t>
            </a:r>
          </a:p>
          <a:p>
            <a:r>
              <a:rPr lang="en-US" sz="1200" b="1" i="0" kern="1200" smtClean="0">
                <a:solidFill>
                  <a:schemeClr val="tx1"/>
                </a:solidFill>
                <a:effectLst/>
                <a:latin typeface="+mn-lt"/>
                <a:ea typeface="+mn-ea"/>
                <a:cs typeface="+mn-cs"/>
              </a:rPr>
              <a:t>Security Association Database (SAD)</a:t>
            </a:r>
          </a:p>
          <a:p>
            <a:r>
              <a:rPr lang="en-US" sz="1200" b="0" i="0" kern="1200" smtClean="0">
                <a:solidFill>
                  <a:schemeClr val="tx1"/>
                </a:solidFill>
                <a:effectLst/>
                <a:latin typeface="+mn-lt"/>
                <a:ea typeface="+mn-ea"/>
                <a:cs typeface="+mn-cs"/>
              </a:rPr>
              <a:t>The Security Association Database (SAD) stores the parameters for each Security Association (SA). Security Associations can either be managed manually, using a utility such as the setkey application, or populated automatically by a daemon such as racoon, both of which are described below and used in this guide.</a:t>
            </a:r>
            <a:endParaRPr lang="vi-VN" sz="1200" b="0" i="0" kern="1200" smtClean="0">
              <a:solidFill>
                <a:schemeClr val="tx1"/>
              </a:solidFill>
              <a:effectLst/>
              <a:latin typeface="+mn-lt"/>
              <a:ea typeface="+mn-ea"/>
              <a:cs typeface="+mn-cs"/>
            </a:endParaRPr>
          </a:p>
          <a:p>
            <a:endParaRPr lang="vi-VN" sz="1200" b="0" i="0" kern="1200" smtClean="0">
              <a:solidFill>
                <a:schemeClr val="tx1"/>
              </a:solidFill>
              <a:effectLst/>
              <a:latin typeface="+mn-lt"/>
              <a:ea typeface="+mn-ea"/>
              <a:cs typeface="+mn-cs"/>
            </a:endParaRPr>
          </a:p>
          <a:p>
            <a:r>
              <a:rPr lang="vi-VN" smtClean="0"/>
              <a:t>Source 2: </a:t>
            </a:r>
            <a:r>
              <a:rPr lang="en-US" smtClean="0">
                <a:hlinkClick r:id="rId4"/>
              </a:rPr>
              <a:t>https://www.mad-hacking.net/documentation/linux/networking/ipsec/spd-setkey.xml</a:t>
            </a:r>
            <a:endParaRPr lang="vi-VN" smtClean="0"/>
          </a:p>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Source 3: </a:t>
            </a:r>
            <a:r>
              <a:rPr lang="en-US" smtClean="0"/>
              <a:t>http://muhaz.org/have-a-range-of-application-specific-security-mechanisms.html</a:t>
            </a:r>
            <a:endParaRPr lang="vi-VN"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3906269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https://www.ciscopress.com/articles/article.asp?p=24833&amp;seqNum=7</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34</a:t>
            </a:fld>
            <a:endParaRPr lang="ru-RU"/>
          </a:p>
        </p:txBody>
      </p:sp>
    </p:spTree>
    <p:extLst>
      <p:ext uri="{BB962C8B-B14F-4D97-AF65-F5344CB8AC3E}">
        <p14:creationId xmlns:p14="http://schemas.microsoft.com/office/powerpoint/2010/main" val="927878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Hai hướng</a:t>
            </a:r>
            <a:r>
              <a:rPr lang="en-US" baseline="0" smtClean="0"/>
              <a:t> cần 4 SA</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714373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Hai hướng</a:t>
            </a:r>
            <a:r>
              <a:rPr lang="en-US" baseline="0" smtClean="0"/>
              <a:t> cần 4 SA</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162819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nay, </a:t>
            </a:r>
            <a:r>
              <a:rPr lang="en-US" dirty="0" err="1" smtClean="0"/>
              <a:t>sử</a:t>
            </a:r>
            <a:r>
              <a:rPr lang="en-US" dirty="0" smtClean="0"/>
              <a:t> </a:t>
            </a:r>
            <a:r>
              <a:rPr lang="en-US" dirty="0" err="1" smtClean="0"/>
              <a:t>dụng</a:t>
            </a:r>
            <a:r>
              <a:rPr lang="en-US" dirty="0" smtClean="0"/>
              <a:t> </a:t>
            </a:r>
            <a:r>
              <a:rPr lang="en-US" dirty="0" err="1" smtClean="0"/>
              <a:t>cả</a:t>
            </a:r>
            <a:r>
              <a:rPr lang="en-US" dirty="0" smtClean="0"/>
              <a:t> AH </a:t>
            </a:r>
            <a:r>
              <a:rPr lang="en-US" dirty="0" err="1" smtClean="0"/>
              <a:t>và</a:t>
            </a:r>
            <a:r>
              <a:rPr lang="en-US" dirty="0" smtClean="0"/>
              <a:t> ESP, </a:t>
            </a:r>
          </a:p>
          <a:p>
            <a:r>
              <a:rPr lang="en-US" dirty="0" smtClean="0"/>
              <a:t>Host</a:t>
            </a:r>
            <a:r>
              <a:rPr lang="en-US" baseline="0" dirty="0" smtClean="0"/>
              <a:t> A</a:t>
            </a:r>
            <a:r>
              <a:rPr lang="en-US" baseline="0" dirty="0" smtClean="0">
                <a:sym typeface="Wingdings" panose="05000000000000000000" pitchFamily="2" charset="2"/>
              </a:rPr>
              <a:t> Host B: ESP Tunnel</a:t>
            </a:r>
          </a:p>
          <a:p>
            <a:r>
              <a:rPr lang="en-US" baseline="0" dirty="0" smtClean="0">
                <a:sym typeface="Wingdings" panose="05000000000000000000" pitchFamily="2" charset="2"/>
              </a:rPr>
              <a:t>GAGB: AH Tunnel</a:t>
            </a:r>
          </a:p>
          <a:p>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vậy</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a:t>
            </a:r>
            <a:r>
              <a:rPr lang="en-US" baseline="0" dirty="0" err="1" smtClean="0">
                <a:sym typeface="Wingdings" panose="05000000000000000000" pitchFamily="2" charset="2"/>
              </a:rPr>
              <a:t>mỗi</a:t>
            </a:r>
            <a:r>
              <a:rPr lang="en-US" baseline="0" dirty="0" smtClean="0">
                <a:sym typeface="Wingdings" panose="05000000000000000000" pitchFamily="2" charset="2"/>
              </a:rPr>
              <a:t> </a:t>
            </a:r>
            <a:r>
              <a:rPr lang="en-US" baseline="0" dirty="0" err="1" smtClean="0">
                <a:sym typeface="Wingdings" panose="05000000000000000000" pitchFamily="2" charset="2"/>
              </a:rPr>
              <a:t>hướng</a:t>
            </a:r>
            <a:r>
              <a:rPr lang="en-US" baseline="0" dirty="0" smtClean="0">
                <a:sym typeface="Wingdings" panose="05000000000000000000" pitchFamily="2" charset="2"/>
              </a:rPr>
              <a:t> </a:t>
            </a:r>
            <a:r>
              <a:rPr lang="en-US" baseline="0" dirty="0" err="1" smtClean="0">
                <a:sym typeface="Wingdings" panose="05000000000000000000" pitchFamily="2" charset="2"/>
              </a:rPr>
              <a:t>kết</a:t>
            </a:r>
            <a:r>
              <a:rPr lang="en-US" baseline="0" dirty="0" smtClean="0">
                <a:sym typeface="Wingdings" panose="05000000000000000000" pitchFamily="2" charset="2"/>
              </a:rPr>
              <a:t> </a:t>
            </a:r>
            <a:r>
              <a:rPr lang="en-US" baseline="0" dirty="0" err="1" smtClean="0">
                <a:sym typeface="Wingdings" panose="05000000000000000000" pitchFamily="2" charset="2"/>
              </a:rPr>
              <a:t>nối</a:t>
            </a:r>
            <a:r>
              <a:rPr lang="en-US" baseline="0" dirty="0" smtClean="0">
                <a:sym typeface="Wingdings" panose="05000000000000000000" pitchFamily="2" charset="2"/>
              </a:rPr>
              <a:t>: A=&gt;B (</a:t>
            </a:r>
            <a:r>
              <a:rPr lang="en-US" baseline="0" dirty="0" err="1" smtClean="0">
                <a:sym typeface="Wingdings" panose="05000000000000000000" pitchFamily="2" charset="2"/>
              </a:rPr>
              <a:t>hoac</a:t>
            </a:r>
            <a:r>
              <a:rPr lang="en-US" baseline="0" dirty="0" smtClean="0">
                <a:sym typeface="Wingdings" panose="05000000000000000000" pitchFamily="2" charset="2"/>
              </a:rPr>
              <a:t> B=&gt;A) </a:t>
            </a:r>
            <a:r>
              <a:rPr lang="en-US" baseline="0" dirty="0" err="1" smtClean="0">
                <a:sym typeface="Wingdings" panose="05000000000000000000" pitchFamily="2" charset="2"/>
              </a:rPr>
              <a:t>đều</a:t>
            </a:r>
            <a:r>
              <a:rPr lang="en-US" baseline="0" dirty="0" smtClean="0">
                <a:sym typeface="Wingdings" panose="05000000000000000000" pitchFamily="2" charset="2"/>
              </a:rPr>
              <a:t> </a:t>
            </a:r>
            <a:r>
              <a:rPr lang="en-US" baseline="0" dirty="0" err="1" smtClean="0">
                <a:sym typeface="Wingdings" panose="05000000000000000000" pitchFamily="2" charset="2"/>
              </a:rPr>
              <a:t>sử</a:t>
            </a:r>
            <a:r>
              <a:rPr lang="en-US" baseline="0" dirty="0" smtClean="0">
                <a:sym typeface="Wingdings" panose="05000000000000000000" pitchFamily="2" charset="2"/>
              </a:rPr>
              <a:t> </a:t>
            </a:r>
            <a:r>
              <a:rPr lang="en-US" baseline="0" dirty="0" err="1" smtClean="0">
                <a:sym typeface="Wingdings" panose="05000000000000000000" pitchFamily="2" charset="2"/>
              </a:rPr>
              <a:t>dụng</a:t>
            </a:r>
            <a:r>
              <a:rPr lang="en-US" baseline="0" dirty="0" smtClean="0">
                <a:sym typeface="Wingdings" panose="05000000000000000000" pitchFamily="2" charset="2"/>
              </a:rPr>
              <a:t> 2 SA, </a:t>
            </a:r>
            <a:r>
              <a:rPr lang="en-US" baseline="0" dirty="0" err="1" smtClean="0">
                <a:sym typeface="Wingdings" panose="05000000000000000000" pitchFamily="2" charset="2"/>
              </a:rPr>
              <a:t>một</a:t>
            </a:r>
            <a:r>
              <a:rPr lang="en-US" baseline="0" dirty="0" smtClean="0">
                <a:sym typeface="Wingdings" panose="05000000000000000000" pitchFamily="2" charset="2"/>
              </a:rPr>
              <a:t> SA </a:t>
            </a:r>
            <a:r>
              <a:rPr lang="en-US" baseline="0" dirty="0" err="1" smtClean="0">
                <a:sym typeface="Wingdings" panose="05000000000000000000" pitchFamily="2" charset="2"/>
              </a:rPr>
              <a:t>cho</a:t>
            </a:r>
            <a:r>
              <a:rPr lang="en-US" baseline="0" dirty="0" smtClean="0">
                <a:sym typeface="Wingdings" panose="05000000000000000000" pitchFamily="2" charset="2"/>
              </a:rPr>
              <a:t> AH, </a:t>
            </a:r>
            <a:r>
              <a:rPr lang="en-US" baseline="0" dirty="0" err="1" smtClean="0">
                <a:sym typeface="Wingdings" panose="05000000000000000000" pitchFamily="2" charset="2"/>
              </a:rPr>
              <a:t>một</a:t>
            </a:r>
            <a:r>
              <a:rPr lang="en-US" baseline="0" dirty="0" smtClean="0">
                <a:sym typeface="Wingdings" panose="05000000000000000000" pitchFamily="2" charset="2"/>
              </a:rPr>
              <a:t> SA </a:t>
            </a:r>
            <a:r>
              <a:rPr lang="en-US" baseline="0" dirty="0" err="1" smtClean="0">
                <a:sym typeface="Wingdings" panose="05000000000000000000" pitchFamily="2" charset="2"/>
              </a:rPr>
              <a:t>cho</a:t>
            </a:r>
            <a:r>
              <a:rPr lang="en-US" baseline="0" dirty="0" smtClean="0">
                <a:sym typeface="Wingdings" panose="05000000000000000000" pitchFamily="2" charset="2"/>
              </a:rPr>
              <a:t> ESP</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3696074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mtClean="0"/>
              <a:t>Có thể nói rằng nội dung cốt lõi của một SA là danh sách các thuật toán (lược đồ) và tham số mật mã được hai bên thống nhất sử dụng cho một việc cụ thể nào đó</a:t>
            </a:r>
          </a:p>
          <a:p>
            <a:pPr marL="171450" indent="-171450">
              <a:buFont typeface="Arial" panose="020B0604020202020204" pitchFamily="34" charset="0"/>
              <a:buChar char="•"/>
            </a:pPr>
            <a:r>
              <a:rPr lang="vi-VN" smtClean="0"/>
              <a:t>Mục đích của việc thực thi giao thức IKE là tạo ra các SA để sử dụng cho IPsec (gọi là IPsec SA)</a:t>
            </a:r>
          </a:p>
          <a:p>
            <a:pPr marL="171450" indent="-171450">
              <a:buFont typeface="Arial" panose="020B0604020202020204" pitchFamily="34" charset="0"/>
              <a:buChar char="•"/>
            </a:pPr>
            <a:r>
              <a:rPr lang="vi-VN" smtClean="0"/>
              <a:t>Nhưng để quá trình tạo IPsec SA được diễn ra an toàn thì ngay trong quá trình thực thi IKE, các bên cũng cần thương thảo các thuật toán và tham số mật mã, tức là cũng cần thương thảo</a:t>
            </a:r>
            <a:r>
              <a:rPr lang="vi-VN" baseline="0" smtClean="0"/>
              <a:t> một SA (gọi là IKE SA)</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682627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a:t>
            </a:r>
            <a:r>
              <a:rPr lang="en-US" smtClean="0">
                <a:hlinkClick r:id="rId3"/>
              </a:rPr>
              <a:t>https://support.huawei.com/enterprise/en/doc/EDOC1100087997/1f28a9a3/ipsec-packet-processing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3630052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a:t>
            </a:r>
            <a:r>
              <a:rPr lang="en-US" smtClean="0">
                <a:hlinkClick r:id="rId3"/>
              </a:rPr>
              <a:t>https://support.huawei.com/enterprise/en/doc/EDOC1100087997/1f28a9a3/ipsec-packet-processing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41</a:t>
            </a:fld>
            <a:endParaRPr lang="ru-RU"/>
          </a:p>
        </p:txBody>
      </p:sp>
    </p:spTree>
    <p:extLst>
      <p:ext uri="{BB962C8B-B14F-4D97-AF65-F5344CB8AC3E}">
        <p14:creationId xmlns:p14="http://schemas.microsoft.com/office/powerpoint/2010/main" val="2465513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340420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3950129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43</a:t>
            </a:fld>
            <a:endParaRPr lang="en-US"/>
          </a:p>
        </p:txBody>
      </p:sp>
    </p:spTree>
    <p:extLst>
      <p:ext uri="{BB962C8B-B14F-4D97-AF65-F5344CB8AC3E}">
        <p14:creationId xmlns:p14="http://schemas.microsoft.com/office/powerpoint/2010/main" val="1974363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Arial" pitchFamily="34" charset="0"/>
              </a:rPr>
              <a:t>Trong</a:t>
            </a:r>
            <a:r>
              <a:rPr lang="en-US" dirty="0" smtClean="0">
                <a:latin typeface="Arial" pitchFamily="34" charset="0"/>
              </a:rPr>
              <a:t> </a:t>
            </a:r>
            <a:r>
              <a:rPr lang="en-US" dirty="0" err="1" smtClean="0">
                <a:latin typeface="Arial" pitchFamily="34" charset="0"/>
              </a:rPr>
              <a:t>phiên</a:t>
            </a:r>
            <a:r>
              <a:rPr lang="en-US" dirty="0" smtClean="0">
                <a:latin typeface="Arial" pitchFamily="34" charset="0"/>
              </a:rPr>
              <a:t> </a:t>
            </a:r>
            <a:r>
              <a:rPr lang="en-US" dirty="0" err="1" smtClean="0">
                <a:latin typeface="Arial" pitchFamily="34" charset="0"/>
              </a:rPr>
              <a:t>bản</a:t>
            </a:r>
            <a:r>
              <a:rPr lang="en-US" dirty="0" smtClean="0">
                <a:latin typeface="Arial" pitchFamily="34" charset="0"/>
              </a:rPr>
              <a:t> </a:t>
            </a:r>
            <a:r>
              <a:rPr lang="en-US" dirty="0" err="1" smtClean="0">
                <a:latin typeface="Arial" pitchFamily="34" charset="0"/>
              </a:rPr>
              <a:t>đầu</a:t>
            </a:r>
            <a:r>
              <a:rPr lang="en-US" dirty="0" smtClean="0">
                <a:latin typeface="Arial" pitchFamily="34" charset="0"/>
              </a:rPr>
              <a:t> </a:t>
            </a:r>
            <a:r>
              <a:rPr lang="en-US" dirty="0" err="1" smtClean="0">
                <a:latin typeface="Arial" pitchFamily="34" charset="0"/>
              </a:rPr>
              <a:t>của</a:t>
            </a:r>
            <a:r>
              <a:rPr lang="en-US" dirty="0" smtClean="0">
                <a:latin typeface="Arial" pitchFamily="34" charset="0"/>
              </a:rPr>
              <a:t> </a:t>
            </a:r>
            <a:r>
              <a:rPr lang="en-US" dirty="0" err="1" smtClean="0">
                <a:latin typeface="Arial" pitchFamily="34" charset="0"/>
              </a:rPr>
              <a:t>IPSec</a:t>
            </a:r>
            <a:r>
              <a:rPr lang="en-US" dirty="0" smtClean="0">
                <a:latin typeface="Arial" pitchFamily="34" charset="0"/>
              </a:rPr>
              <a:t>, </a:t>
            </a:r>
            <a:r>
              <a:rPr lang="en-US" dirty="0" err="1" smtClean="0">
                <a:latin typeface="Arial" pitchFamily="34" charset="0"/>
              </a:rPr>
              <a:t>giao</a:t>
            </a:r>
            <a:r>
              <a:rPr lang="en-US" dirty="0" smtClean="0">
                <a:latin typeface="Arial" pitchFamily="34" charset="0"/>
              </a:rPr>
              <a:t> </a:t>
            </a:r>
            <a:r>
              <a:rPr lang="en-US" dirty="0" err="1" smtClean="0">
                <a:latin typeface="Arial" pitchFamily="34" charset="0"/>
              </a:rPr>
              <a:t>thức</a:t>
            </a:r>
            <a:r>
              <a:rPr lang="en-US" dirty="0" smtClean="0">
                <a:latin typeface="Arial" pitchFamily="34" charset="0"/>
              </a:rPr>
              <a:t> ESP </a:t>
            </a:r>
            <a:r>
              <a:rPr lang="en-US" dirty="0" err="1" smtClean="0">
                <a:latin typeface="Arial" pitchFamily="34" charset="0"/>
              </a:rPr>
              <a:t>chỉ</a:t>
            </a:r>
            <a:r>
              <a:rPr lang="en-US" dirty="0" smtClean="0">
                <a:latin typeface="Arial" pitchFamily="34" charset="0"/>
              </a:rPr>
              <a:t> </a:t>
            </a:r>
            <a:r>
              <a:rPr lang="en-US" dirty="0" err="1" smtClean="0">
                <a:latin typeface="Arial" pitchFamily="34" charset="0"/>
              </a:rPr>
              <a:t>có</a:t>
            </a:r>
            <a:r>
              <a:rPr lang="en-US" dirty="0" smtClean="0">
                <a:latin typeface="Arial" pitchFamily="34" charset="0"/>
              </a:rPr>
              <a:t> </a:t>
            </a:r>
            <a:r>
              <a:rPr lang="en-US" dirty="0" err="1" smtClean="0">
                <a:latin typeface="Arial" pitchFamily="34" charset="0"/>
              </a:rPr>
              <a:t>thể</a:t>
            </a:r>
            <a:r>
              <a:rPr lang="en-US" dirty="0" smtClean="0">
                <a:latin typeface="Arial" pitchFamily="34" charset="0"/>
              </a:rPr>
              <a:t> </a:t>
            </a:r>
            <a:r>
              <a:rPr lang="en-US" dirty="0" err="1" smtClean="0">
                <a:latin typeface="Arial" pitchFamily="34" charset="0"/>
              </a:rPr>
              <a:t>cung</a:t>
            </a:r>
            <a:r>
              <a:rPr lang="en-US" dirty="0" smtClean="0">
                <a:latin typeface="Arial" pitchFamily="34" charset="0"/>
              </a:rPr>
              <a:t> </a:t>
            </a:r>
            <a:r>
              <a:rPr lang="en-US" dirty="0" err="1" smtClean="0">
                <a:latin typeface="Arial" pitchFamily="34" charset="0"/>
              </a:rPr>
              <a:t>cấp</a:t>
            </a:r>
            <a:r>
              <a:rPr lang="en-US" dirty="0" smtClean="0">
                <a:latin typeface="Arial" pitchFamily="34" charset="0"/>
              </a:rPr>
              <a:t> </a:t>
            </a:r>
            <a:r>
              <a:rPr lang="en-US" dirty="0" err="1" smtClean="0">
                <a:latin typeface="Arial" pitchFamily="34" charset="0"/>
              </a:rPr>
              <a:t>mã</a:t>
            </a:r>
            <a:r>
              <a:rPr lang="en-US" dirty="0" smtClean="0">
                <a:latin typeface="Arial" pitchFamily="34" charset="0"/>
              </a:rPr>
              <a:t> </a:t>
            </a:r>
            <a:r>
              <a:rPr lang="en-US" dirty="0" err="1" smtClean="0">
                <a:latin typeface="Arial" pitchFamily="34" charset="0"/>
              </a:rPr>
              <a:t>hóa</a:t>
            </a:r>
            <a:r>
              <a:rPr lang="en-US" dirty="0" smtClean="0">
                <a:latin typeface="Arial" pitchFamily="34" charset="0"/>
              </a:rPr>
              <a:t>, </a:t>
            </a:r>
            <a:r>
              <a:rPr lang="en-US" dirty="0" err="1" smtClean="0">
                <a:latin typeface="Arial" pitchFamily="34" charset="0"/>
              </a:rPr>
              <a:t>không</a:t>
            </a:r>
            <a:r>
              <a:rPr lang="en-US" dirty="0" smtClean="0">
                <a:latin typeface="Arial" pitchFamily="34" charset="0"/>
              </a:rPr>
              <a:t> </a:t>
            </a:r>
            <a:r>
              <a:rPr lang="en-US" dirty="0" err="1" smtClean="0">
                <a:latin typeface="Arial" pitchFamily="34" charset="0"/>
              </a:rPr>
              <a:t>xác</a:t>
            </a:r>
            <a:r>
              <a:rPr lang="en-US" dirty="0" smtClean="0">
                <a:latin typeface="Arial" pitchFamily="34" charset="0"/>
              </a:rPr>
              <a:t> </a:t>
            </a:r>
            <a:r>
              <a:rPr lang="en-US" dirty="0" err="1" smtClean="0">
                <a:latin typeface="Arial" pitchFamily="34" charset="0"/>
              </a:rPr>
              <a:t>thực</a:t>
            </a:r>
            <a:r>
              <a:rPr lang="en-US" dirty="0" smtClean="0">
                <a:latin typeface="Arial" pitchFamily="34" charset="0"/>
              </a:rPr>
              <a:t>. </a:t>
            </a:r>
            <a:r>
              <a:rPr lang="en-US" dirty="0" err="1" smtClean="0">
                <a:latin typeface="Arial" pitchFamily="34" charset="0"/>
              </a:rPr>
              <a:t>Nên</a:t>
            </a:r>
            <a:r>
              <a:rPr lang="en-US" dirty="0" smtClean="0">
                <a:latin typeface="Arial" pitchFamily="34" charset="0"/>
              </a:rPr>
              <a:t> </a:t>
            </a:r>
            <a:r>
              <a:rPr lang="en-US" dirty="0" err="1" smtClean="0">
                <a:latin typeface="Arial" pitchFamily="34" charset="0"/>
              </a:rPr>
              <a:t>người</a:t>
            </a:r>
            <a:r>
              <a:rPr lang="en-US" dirty="0" smtClean="0">
                <a:latin typeface="Arial" pitchFamily="34" charset="0"/>
              </a:rPr>
              <a:t> ta </a:t>
            </a:r>
            <a:r>
              <a:rPr lang="en-US" dirty="0" err="1" smtClean="0">
                <a:latin typeface="Arial" pitchFamily="34" charset="0"/>
              </a:rPr>
              <a:t>kết</a:t>
            </a:r>
            <a:r>
              <a:rPr lang="en-US" dirty="0" smtClean="0">
                <a:latin typeface="Arial" pitchFamily="34" charset="0"/>
              </a:rPr>
              <a:t> </a:t>
            </a:r>
            <a:r>
              <a:rPr lang="en-US" dirty="0" err="1" smtClean="0">
                <a:latin typeface="Arial" pitchFamily="34" charset="0"/>
              </a:rPr>
              <a:t>hợp</a:t>
            </a:r>
            <a:r>
              <a:rPr lang="en-US" dirty="0" smtClean="0">
                <a:latin typeface="Arial" pitchFamily="34" charset="0"/>
              </a:rPr>
              <a:t> </a:t>
            </a:r>
            <a:r>
              <a:rPr lang="en-US" dirty="0" err="1" smtClean="0">
                <a:latin typeface="Arial" pitchFamily="34" charset="0"/>
              </a:rPr>
              <a:t>giao</a:t>
            </a:r>
            <a:r>
              <a:rPr lang="en-US" dirty="0" smtClean="0">
                <a:latin typeface="Arial" pitchFamily="34" charset="0"/>
              </a:rPr>
              <a:t> </a:t>
            </a:r>
            <a:r>
              <a:rPr lang="en-US" dirty="0" err="1" smtClean="0">
                <a:latin typeface="Arial" pitchFamily="34" charset="0"/>
              </a:rPr>
              <a:t>thức</a:t>
            </a:r>
            <a:r>
              <a:rPr lang="en-US" dirty="0" smtClean="0">
                <a:latin typeface="Arial" pitchFamily="34" charset="0"/>
              </a:rPr>
              <a:t> AH </a:t>
            </a:r>
            <a:r>
              <a:rPr lang="en-US" dirty="0" err="1" smtClean="0">
                <a:latin typeface="Arial" pitchFamily="34" charset="0"/>
              </a:rPr>
              <a:t>và</a:t>
            </a:r>
            <a:r>
              <a:rPr lang="en-US" dirty="0" smtClean="0">
                <a:latin typeface="Arial" pitchFamily="34" charset="0"/>
              </a:rPr>
              <a:t> ESP </a:t>
            </a:r>
            <a:r>
              <a:rPr lang="en-US" dirty="0" err="1" smtClean="0">
                <a:latin typeface="Arial" pitchFamily="34" charset="0"/>
              </a:rPr>
              <a:t>với</a:t>
            </a:r>
            <a:r>
              <a:rPr lang="en-US" dirty="0" smtClean="0">
                <a:latin typeface="Arial" pitchFamily="34" charset="0"/>
              </a:rPr>
              <a:t> </a:t>
            </a:r>
            <a:r>
              <a:rPr lang="en-US" dirty="0" err="1" smtClean="0">
                <a:latin typeface="Arial" pitchFamily="34" charset="0"/>
              </a:rPr>
              <a:t>nhau</a:t>
            </a:r>
            <a:r>
              <a:rPr lang="en-US" dirty="0" smtClean="0">
                <a:latin typeface="Arial" pitchFamily="34" charset="0"/>
              </a:rPr>
              <a:t> </a:t>
            </a:r>
            <a:r>
              <a:rPr lang="en-US" dirty="0" err="1" smtClean="0">
                <a:latin typeface="Arial" pitchFamily="34" charset="0"/>
              </a:rPr>
              <a:t>để</a:t>
            </a:r>
            <a:r>
              <a:rPr lang="en-US" dirty="0" smtClean="0">
                <a:latin typeface="Arial" pitchFamily="34" charset="0"/>
              </a:rPr>
              <a:t> </a:t>
            </a:r>
            <a:r>
              <a:rPr lang="en-US" dirty="0" err="1" smtClean="0">
                <a:latin typeface="Arial" pitchFamily="34" charset="0"/>
              </a:rPr>
              <a:t>cung</a:t>
            </a:r>
            <a:r>
              <a:rPr lang="en-US" dirty="0" smtClean="0">
                <a:latin typeface="Arial" pitchFamily="34" charset="0"/>
              </a:rPr>
              <a:t> </a:t>
            </a:r>
            <a:r>
              <a:rPr lang="en-US" dirty="0" err="1" smtClean="0">
                <a:latin typeface="Arial" pitchFamily="34" charset="0"/>
              </a:rPr>
              <a:t>cấp</a:t>
            </a:r>
            <a:r>
              <a:rPr lang="en-US" dirty="0" smtClean="0">
                <a:latin typeface="Arial" pitchFamily="34" charset="0"/>
              </a:rPr>
              <a:t> </a:t>
            </a:r>
            <a:r>
              <a:rPr lang="en-US" dirty="0" err="1" smtClean="0">
                <a:latin typeface="Arial" pitchFamily="34" charset="0"/>
              </a:rPr>
              <a:t>sự</a:t>
            </a:r>
            <a:r>
              <a:rPr lang="en-US" dirty="0" smtClean="0">
                <a:latin typeface="Arial" pitchFamily="34" charset="0"/>
              </a:rPr>
              <a:t> </a:t>
            </a:r>
            <a:r>
              <a:rPr lang="en-US" dirty="0" err="1" smtClean="0">
                <a:latin typeface="Arial" pitchFamily="34" charset="0"/>
              </a:rPr>
              <a:t>cẩn</a:t>
            </a:r>
            <a:r>
              <a:rPr lang="en-US" dirty="0" smtClean="0">
                <a:latin typeface="Arial" pitchFamily="34" charset="0"/>
              </a:rPr>
              <a:t> </a:t>
            </a:r>
            <a:r>
              <a:rPr lang="en-US" dirty="0" err="1" smtClean="0">
                <a:latin typeface="Arial" pitchFamily="34" charset="0"/>
              </a:rPr>
              <a:t>mật</a:t>
            </a:r>
            <a:r>
              <a:rPr lang="en-US" dirty="0" smtClean="0">
                <a:latin typeface="Arial" pitchFamily="34" charset="0"/>
              </a:rPr>
              <a:t> </a:t>
            </a:r>
            <a:r>
              <a:rPr lang="en-US" dirty="0" err="1" smtClean="0">
                <a:latin typeface="Arial" pitchFamily="34" charset="0"/>
              </a:rPr>
              <a:t>và</a:t>
            </a:r>
            <a:r>
              <a:rPr lang="en-US" dirty="0" smtClean="0">
                <a:latin typeface="Arial" pitchFamily="34" charset="0"/>
              </a:rPr>
              <a:t> </a:t>
            </a:r>
            <a:r>
              <a:rPr lang="en-US" dirty="0" err="1" smtClean="0">
                <a:latin typeface="Arial" pitchFamily="34" charset="0"/>
              </a:rPr>
              <a:t>đảm</a:t>
            </a:r>
            <a:r>
              <a:rPr lang="en-US" dirty="0" smtClean="0">
                <a:latin typeface="Arial" pitchFamily="34" charset="0"/>
              </a:rPr>
              <a:t> </a:t>
            </a:r>
            <a:r>
              <a:rPr lang="en-US" dirty="0" err="1" smtClean="0">
                <a:latin typeface="Arial" pitchFamily="34" charset="0"/>
              </a:rPr>
              <a:t>bảo</a:t>
            </a:r>
            <a:r>
              <a:rPr lang="en-US" dirty="0" smtClean="0">
                <a:latin typeface="Arial" pitchFamily="34" charset="0"/>
              </a:rPr>
              <a:t> </a:t>
            </a:r>
            <a:r>
              <a:rPr lang="en-US" dirty="0" err="1" smtClean="0">
                <a:latin typeface="Arial" pitchFamily="34" charset="0"/>
              </a:rPr>
              <a:t>tính</a:t>
            </a:r>
            <a:r>
              <a:rPr lang="en-US" dirty="0" smtClean="0">
                <a:latin typeface="Arial" pitchFamily="34" charset="0"/>
              </a:rPr>
              <a:t> </a:t>
            </a:r>
            <a:r>
              <a:rPr lang="en-US" dirty="0" err="1" smtClean="0">
                <a:latin typeface="Arial" pitchFamily="34" charset="0"/>
              </a:rPr>
              <a:t>toàn</a:t>
            </a:r>
            <a:r>
              <a:rPr lang="en-US" dirty="0" smtClean="0">
                <a:latin typeface="Arial" pitchFamily="34" charset="0"/>
              </a:rPr>
              <a:t> </a:t>
            </a:r>
            <a:r>
              <a:rPr lang="en-US" dirty="0" err="1" smtClean="0">
                <a:latin typeface="Arial" pitchFamily="34" charset="0"/>
              </a:rPr>
              <a:t>vẹn</a:t>
            </a:r>
            <a:r>
              <a:rPr lang="en-US" dirty="0" smtClean="0">
                <a:latin typeface="Arial" pitchFamily="34" charset="0"/>
              </a:rPr>
              <a:t> </a:t>
            </a:r>
            <a:r>
              <a:rPr lang="en-US" dirty="0" err="1" smtClean="0">
                <a:latin typeface="Arial" pitchFamily="34" charset="0"/>
              </a:rPr>
              <a:t>thông</a:t>
            </a:r>
            <a:r>
              <a:rPr lang="en-US" dirty="0" smtClean="0">
                <a:latin typeface="Arial" pitchFamily="34" charset="0"/>
              </a:rPr>
              <a:t> tin</a:t>
            </a:r>
            <a:endParaRPr lang="vi-VN"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45</a:t>
            </a:fld>
            <a:endParaRPr lang="ru-RU"/>
          </a:p>
        </p:txBody>
      </p:sp>
    </p:spTree>
    <p:extLst>
      <p:ext uri="{BB962C8B-B14F-4D97-AF65-F5344CB8AC3E}">
        <p14:creationId xmlns:p14="http://schemas.microsoft.com/office/powerpoint/2010/main" val="3730368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46</a:t>
            </a:fld>
            <a:endParaRPr lang="en-US"/>
          </a:p>
        </p:txBody>
      </p:sp>
    </p:spTree>
    <p:extLst>
      <p:ext uri="{BB962C8B-B14F-4D97-AF65-F5344CB8AC3E}">
        <p14:creationId xmlns:p14="http://schemas.microsoft.com/office/powerpoint/2010/main" val="681790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47</a:t>
            </a:fld>
            <a:endParaRPr lang="en-US"/>
          </a:p>
        </p:txBody>
      </p:sp>
    </p:spTree>
    <p:extLst>
      <p:ext uri="{BB962C8B-B14F-4D97-AF65-F5344CB8AC3E}">
        <p14:creationId xmlns:p14="http://schemas.microsoft.com/office/powerpoint/2010/main" val="176337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48</a:t>
            </a:fld>
            <a:endParaRPr lang="en-US"/>
          </a:p>
        </p:txBody>
      </p:sp>
    </p:spTree>
    <p:extLst>
      <p:ext uri="{BB962C8B-B14F-4D97-AF65-F5344CB8AC3E}">
        <p14:creationId xmlns:p14="http://schemas.microsoft.com/office/powerpoint/2010/main" val="3439294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50</a:t>
            </a:fld>
            <a:endParaRPr lang="en-US"/>
          </a:p>
        </p:txBody>
      </p:sp>
    </p:spTree>
    <p:extLst>
      <p:ext uri="{BB962C8B-B14F-4D97-AF65-F5344CB8AC3E}">
        <p14:creationId xmlns:p14="http://schemas.microsoft.com/office/powerpoint/2010/main" val="1960462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56</a:t>
            </a:fld>
            <a:endParaRPr lang="en-US"/>
          </a:p>
        </p:txBody>
      </p:sp>
    </p:spTree>
    <p:extLst>
      <p:ext uri="{BB962C8B-B14F-4D97-AF65-F5344CB8AC3E}">
        <p14:creationId xmlns:p14="http://schemas.microsoft.com/office/powerpoint/2010/main" val="5000924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3200" b="1" smtClean="0">
                <a:latin typeface="Arial" pitchFamily="34" charset="0"/>
              </a:rPr>
              <a:t>Ghép mảnh:</a:t>
            </a:r>
          </a:p>
          <a:p>
            <a:pPr lvl="3"/>
            <a:r>
              <a:rPr lang="en-US" sz="2800" smtClean="0">
                <a:latin typeface="Arial" pitchFamily="34" charset="0"/>
              </a:rPr>
              <a:t>Nếu cần thiết, sẽ tiến hành ghép mảnh gói dữ liệu trước khi xử lý AH</a:t>
            </a:r>
          </a:p>
          <a:p>
            <a:pPr lvl="2"/>
            <a:r>
              <a:rPr lang="en-US" b="1" smtClean="0">
                <a:latin typeface="Arial" pitchFamily="34" charset="0"/>
              </a:rPr>
              <a:t>Tìm kiếm SA</a:t>
            </a:r>
          </a:p>
          <a:p>
            <a:pPr lvl="3"/>
            <a:r>
              <a:rPr lang="en-US" sz="2400" smtClean="0">
                <a:latin typeface="Arial" pitchFamily="34" charset="0"/>
              </a:rPr>
              <a:t>Khi đã nhận được một gói tin chứa AH Header, phía thu sẽ xác định một SA phù hợp với địa chỉ IP đích, AH và SPI (dựa vào 2 cơ sở dữ liệu: SAD &amp; SPD) </a:t>
            </a:r>
          </a:p>
          <a:p>
            <a:pPr lvl="3"/>
            <a:r>
              <a:rPr lang="en-US" sz="2400" smtClean="0">
                <a:latin typeface="Arial" pitchFamily="34" charset="0"/>
              </a:rPr>
              <a:t>Thông tin trong SA cho biết:</a:t>
            </a:r>
          </a:p>
          <a:p>
            <a:pPr lvl="4"/>
            <a:r>
              <a:rPr lang="en-US" sz="2400" smtClean="0">
                <a:latin typeface="Arial" pitchFamily="34" charset="0"/>
              </a:rPr>
              <a:t>Có cần kiểm tra trường Sequence Number(SN) hay không, có cần thêm trường Authentication Data hay không</a:t>
            </a:r>
          </a:p>
          <a:p>
            <a:pPr lvl="4"/>
            <a:r>
              <a:rPr lang="en-US" sz="2400" smtClean="0">
                <a:latin typeface="Arial" pitchFamily="34" charset="0"/>
              </a:rPr>
              <a:t>Các thuật toán và khoá để giải mã ICV. </a:t>
            </a:r>
          </a:p>
          <a:p>
            <a:pPr lvl="3"/>
            <a:r>
              <a:rPr lang="en-US" sz="2400" smtClean="0">
                <a:latin typeface="Arial" pitchFamily="34" charset="0"/>
              </a:rPr>
              <a:t>Nếu không có SA nào phù hợp thì phía thu sẽ loại bỏ gói tin.</a:t>
            </a:r>
          </a:p>
          <a:p>
            <a:pPr>
              <a:spcBef>
                <a:spcPct val="0"/>
              </a:spcBef>
            </a:pPr>
            <a:r>
              <a:rPr lang="en-US" sz="1100" b="1" smtClean="0">
                <a:latin typeface="Arial" pitchFamily="34" charset="0"/>
              </a:rPr>
              <a:t>Lưu ý: </a:t>
            </a:r>
          </a:p>
          <a:p>
            <a:pPr>
              <a:spcBef>
                <a:spcPct val="0"/>
              </a:spcBef>
              <a:buFontTx/>
              <a:buChar char="-"/>
            </a:pPr>
            <a:r>
              <a:rPr lang="en-US" sz="1100" b="1" smtClean="0">
                <a:latin typeface="Arial" pitchFamily="34" charset="0"/>
              </a:rPr>
              <a:t>Mỗi bên liên lạc đều gửi gói tin 1 chiều với một SPI riêng, bên nhận sau khi nhận được gói tin sẽ tìm chính sách SA trong 2 cơ sở dữ liệu phù hợp với gói tin vừa nhận được để: giải mã (băm lại) ICV bằng thuật toán phù hợp để so sánh và kiểm tra xác thực người gửi cũng như tính toàn vẹn gói tin.</a:t>
            </a:r>
          </a:p>
          <a:p>
            <a:pPr>
              <a:spcBef>
                <a:spcPct val="0"/>
              </a:spcBef>
              <a:buFontTx/>
              <a:buChar char="-"/>
            </a:pPr>
            <a:r>
              <a:rPr lang="en-US" sz="1100" b="1" smtClean="0">
                <a:latin typeface="Arial" pitchFamily="34" charset="0"/>
              </a:rPr>
              <a:t>(Ví dụ: A-&gt;B: SPI1 (SA1) dùng SHA1 để băm cùng khóa K1, giao thức IPSec là AH</a:t>
            </a:r>
          </a:p>
          <a:p>
            <a:pPr>
              <a:spcBef>
                <a:spcPct val="0"/>
              </a:spcBef>
              <a:buFontTx/>
              <a:buChar char="-"/>
            </a:pPr>
            <a:r>
              <a:rPr lang="en-US" sz="1100" b="1" smtClean="0">
                <a:latin typeface="Arial" pitchFamily="34" charset="0"/>
              </a:rPr>
              <a:t>B nhận được sẽ nhìn vào CSDL, lấy ra SA1 (ứng với SPI1 vưà nhận được), cùng với giao thức AH, IP đích là B, IP nguồn là A.</a:t>
            </a:r>
          </a:p>
          <a:p>
            <a:pPr>
              <a:spcBef>
                <a:spcPct val="0"/>
              </a:spcBef>
              <a:buFontTx/>
              <a:buChar char="-"/>
            </a:pPr>
            <a:r>
              <a:rPr lang="en-US" sz="1100" b="1" smtClean="0">
                <a:latin typeface="Arial" pitchFamily="34" charset="0"/>
              </a:rPr>
              <a:t>Khi đó B sẽ tính lại giá trị HSHA1(dữ liệu, Ipheader, K1) và so sánh với ICV nhận được</a:t>
            </a:r>
          </a:p>
          <a:p>
            <a:pPr>
              <a:spcBef>
                <a:spcPct val="0"/>
              </a:spcBef>
              <a:buFontTx/>
              <a:buChar char="-"/>
            </a:pPr>
            <a:r>
              <a:rPr lang="en-US" sz="1100" b="1" smtClean="0">
                <a:latin typeface="Arial" pitchFamily="34" charset="0"/>
              </a:rPr>
              <a:t>Nếu trùng nhau thì người gửi đúng là A, và dữ liệu không bị sửa đổi, sai thì không phải</a:t>
            </a:r>
          </a:p>
          <a:p>
            <a:pPr>
              <a:spcBef>
                <a:spcPct val="0"/>
              </a:spcBef>
              <a:buFontTx/>
              <a:buChar char="-"/>
            </a:pPr>
            <a:r>
              <a:rPr lang="en-US" sz="1100" b="1" smtClean="0">
                <a:latin typeface="Arial" pitchFamily="34" charset="0"/>
              </a:rPr>
              <a:t> Khi bên nhận gửi lại một gói tin nó sẽ sử dụng một SPI khác, hay một SA khác</a:t>
            </a:r>
          </a:p>
          <a:p>
            <a:pPr lvl="2"/>
            <a:r>
              <a:rPr lang="en-US" sz="2800" b="1" smtClean="0">
                <a:latin typeface="Arial" pitchFamily="34" charset="0"/>
              </a:rPr>
              <a:t>Kiểm tra SN (Sequence Number):</a:t>
            </a:r>
          </a:p>
          <a:p>
            <a:pPr lvl="3">
              <a:lnSpc>
                <a:spcPct val="120000"/>
              </a:lnSpc>
            </a:pPr>
            <a:r>
              <a:rPr lang="en-US" sz="2600" smtClean="0">
                <a:latin typeface="Arial" pitchFamily="34" charset="0"/>
              </a:rPr>
              <a:t>Nếu bên thu không sử dụng dịch vụ chống lặp thì không cần kiểm tra SN.</a:t>
            </a:r>
          </a:p>
          <a:p>
            <a:pPr lvl="3">
              <a:lnSpc>
                <a:spcPct val="120000"/>
              </a:lnSpc>
            </a:pPr>
            <a:r>
              <a:rPr lang="en-US" sz="2600" smtClean="0">
                <a:latin typeface="Arial" pitchFamily="34" charset="0"/>
              </a:rPr>
              <a:t>Nếu bên thu có sử dụng thì bộ đếm gói thu phải được khởi tạo =0 khi thiết lập SA</a:t>
            </a:r>
          </a:p>
          <a:p>
            <a:pPr lvl="3">
              <a:lnSpc>
                <a:spcPct val="120000"/>
              </a:lnSpc>
            </a:pPr>
            <a:r>
              <a:rPr lang="en-US" sz="2600" smtClean="0">
                <a:latin typeface="Arial" pitchFamily="34" charset="0"/>
              </a:rPr>
              <a:t>Với mỗi gói tin vào khi phía thu tiếp nhận, sẽ kiểm tra gtrị SN có trùng với gói nào trước đó hay không</a:t>
            </a:r>
            <a:r>
              <a:rPr lang="en-US" sz="2400" smtClean="0">
                <a:latin typeface="Arial" pitchFamily="34" charset="0"/>
              </a:rPr>
              <a:t>.</a:t>
            </a:r>
          </a:p>
          <a:p>
            <a:pPr lvl="1"/>
            <a:r>
              <a:rPr lang="en-US" b="1" smtClean="0">
                <a:solidFill>
                  <a:srgbClr val="0000FF"/>
                </a:solidFill>
                <a:latin typeface="Arial" pitchFamily="34" charset="0"/>
              </a:rPr>
              <a:t>Xử lý gói đầu ra:</a:t>
            </a:r>
          </a:p>
          <a:p>
            <a:pPr lvl="2">
              <a:lnSpc>
                <a:spcPct val="120000"/>
              </a:lnSpc>
            </a:pPr>
            <a:r>
              <a:rPr lang="en-US" sz="2800" b="1" smtClean="0">
                <a:latin typeface="Arial" pitchFamily="34" charset="0"/>
              </a:rPr>
              <a:t>Tìm SA</a:t>
            </a:r>
          </a:p>
          <a:p>
            <a:pPr lvl="3">
              <a:lnSpc>
                <a:spcPct val="120000"/>
              </a:lnSpc>
            </a:pPr>
            <a:r>
              <a:rPr lang="en-US" sz="2400" smtClean="0">
                <a:latin typeface="Arial" pitchFamily="34" charset="0"/>
              </a:rPr>
              <a:t>AH được thực hiện trên một gói tin khi đã xác định gói tin đó được liên kết với một SA</a:t>
            </a:r>
          </a:p>
          <a:p>
            <a:pPr lvl="3">
              <a:lnSpc>
                <a:spcPct val="120000"/>
              </a:lnSpc>
            </a:pPr>
            <a:r>
              <a:rPr lang="en-US" sz="2400" smtClean="0">
                <a:latin typeface="Arial" pitchFamily="34" charset="0"/>
              </a:rPr>
              <a:t>Do đó, cần tìm một SA (SPI, IP đích, AH) để gắn với gói tin này.</a:t>
            </a:r>
          </a:p>
          <a:p>
            <a:pPr lvl="3">
              <a:lnSpc>
                <a:spcPct val="120000"/>
              </a:lnSpc>
            </a:pPr>
            <a:r>
              <a:rPr lang="en-US" sz="2400" smtClean="0">
                <a:latin typeface="Arial" pitchFamily="34" charset="0"/>
              </a:rPr>
              <a:t>SA đó sẽ yêu cầu xử lý gói tin (chẳng hạn: dùng hàm băm là SHA1, Khóa =K1, giao thức IPSec là AH,…)</a:t>
            </a:r>
          </a:p>
          <a:p>
            <a:pPr lvl="3">
              <a:lnSpc>
                <a:spcPct val="120000"/>
              </a:lnSpc>
            </a:pPr>
            <a:endParaRPr lang="en-US" sz="2400" smtClean="0">
              <a:latin typeface="Arial" pitchFamily="34" charset="0"/>
            </a:endParaRPr>
          </a:p>
          <a:p>
            <a:pPr lvl="2" algn="just">
              <a:lnSpc>
                <a:spcPct val="120000"/>
              </a:lnSpc>
            </a:pPr>
            <a:r>
              <a:rPr lang="en-US" sz="2800" b="1" smtClean="0">
                <a:latin typeface="Arial" pitchFamily="34" charset="0"/>
              </a:rPr>
              <a:t>Tạo SN (Sequence Number):</a:t>
            </a:r>
          </a:p>
          <a:p>
            <a:pPr lvl="3" algn="just">
              <a:lnSpc>
                <a:spcPct val="120000"/>
              </a:lnSpc>
            </a:pPr>
            <a:r>
              <a:rPr lang="en-US" sz="2400" smtClean="0">
                <a:latin typeface="Arial" pitchFamily="34" charset="0"/>
              </a:rPr>
              <a:t>Bộ đếm phía phát được khởi tạo =0 khi thiết lập SA</a:t>
            </a:r>
          </a:p>
          <a:p>
            <a:pPr lvl="3" algn="just">
              <a:lnSpc>
                <a:spcPct val="120000"/>
              </a:lnSpc>
            </a:pPr>
            <a:r>
              <a:rPr lang="en-US" sz="2400" smtClean="0">
                <a:latin typeface="Arial" pitchFamily="34" charset="0"/>
              </a:rPr>
              <a:t>Khi truyền một gói tin, bộ đếm được tăng lên 1 và chèn giá trị này vào trường SN.</a:t>
            </a:r>
          </a:p>
          <a:p>
            <a:pPr lvl="3" algn="just">
              <a:lnSpc>
                <a:spcPct val="120000"/>
              </a:lnSpc>
            </a:pPr>
            <a:r>
              <a:rPr lang="en-US" sz="2400" smtClean="0">
                <a:latin typeface="Arial" pitchFamily="34" charset="0"/>
              </a:rPr>
              <a:t>Nếu phía phát lựa chọn dịch vụ AntiReplay, nó sẽ kiểm tra để đảm bảo không bị lặp trước khi chèn một giá trị mới vào trường SN.</a:t>
            </a:r>
          </a:p>
          <a:p>
            <a:pPr>
              <a:spcBef>
                <a:spcPct val="0"/>
              </a:spcBef>
              <a:buFontTx/>
              <a:buChar char="-"/>
            </a:pPr>
            <a:endParaRPr lang="en-US" sz="1100" b="1" smtClean="0">
              <a:latin typeface="Arial" pitchFamily="34" charset="0"/>
            </a:endParaRPr>
          </a:p>
          <a:p>
            <a:pPr lvl="2"/>
            <a:r>
              <a:rPr lang="en-US" sz="2800" b="1" smtClean="0">
                <a:latin typeface="Arial" pitchFamily="34" charset="0"/>
              </a:rPr>
              <a:t>Tính ICV</a:t>
            </a:r>
            <a:r>
              <a:rPr lang="en-US" sz="2800" smtClean="0">
                <a:latin typeface="Arial" pitchFamily="34" charset="0"/>
              </a:rPr>
              <a:t>: ICV được tính dựa trên các giá trị sau</a:t>
            </a:r>
          </a:p>
          <a:p>
            <a:pPr lvl="3"/>
            <a:r>
              <a:rPr lang="en-US" sz="2800" smtClean="0">
                <a:latin typeface="Arial" pitchFamily="34" charset="0"/>
              </a:rPr>
              <a:t>Các trường trong tiêu đề IP</a:t>
            </a:r>
          </a:p>
          <a:p>
            <a:pPr lvl="3"/>
            <a:r>
              <a:rPr lang="en-US" sz="2800" smtClean="0">
                <a:latin typeface="Arial" pitchFamily="34" charset="0"/>
              </a:rPr>
              <a:t>Dữ liệu của các giao thức lớp trên./.</a:t>
            </a:r>
          </a:p>
          <a:p>
            <a:pPr lvl="3"/>
            <a:endParaRPr lang="en-US" sz="2800" smtClean="0">
              <a:latin typeface="Arial" pitchFamily="34" charset="0"/>
            </a:endParaRPr>
          </a:p>
          <a:p>
            <a:pPr lvl="2" algn="just"/>
            <a:r>
              <a:rPr lang="en-US" sz="3200" b="1" smtClean="0">
                <a:latin typeface="Arial" pitchFamily="34" charset="0"/>
              </a:rPr>
              <a:t>Padding: </a:t>
            </a:r>
            <a:r>
              <a:rPr lang="en-US" sz="3200" smtClean="0">
                <a:latin typeface="Arial" pitchFamily="34" charset="0"/>
              </a:rPr>
              <a:t>có hai kiểu chèn</a:t>
            </a:r>
          </a:p>
          <a:p>
            <a:pPr lvl="3" algn="just"/>
            <a:r>
              <a:rPr lang="en-US" sz="2800" b="1" smtClean="0">
                <a:latin typeface="Arial" pitchFamily="34" charset="0"/>
              </a:rPr>
              <a:t>Authenticaiton Data: </a:t>
            </a:r>
            <a:r>
              <a:rPr lang="en-US" sz="2800" smtClean="0">
                <a:latin typeface="Arial" pitchFamily="34" charset="0"/>
              </a:rPr>
              <a:t>Nếu đầu ra của HMAC (ICV) là 96 bit thì không cần chèn, nhưng nếu ICV có kích thước khác thì phải chèn thêm dữ liệu vào ICV</a:t>
            </a:r>
            <a:r>
              <a:rPr lang="en-US" smtClean="0">
                <a:latin typeface="Arial" pitchFamily="34" charset="0"/>
              </a:rPr>
              <a:t>.</a:t>
            </a:r>
          </a:p>
          <a:p>
            <a:pPr lvl="3"/>
            <a:r>
              <a:rPr lang="en-US" smtClean="0"/>
              <a:t>HMAC-MD5-96</a:t>
            </a:r>
          </a:p>
          <a:p>
            <a:pPr lvl="3"/>
            <a:r>
              <a:rPr lang="en-US" smtClean="0"/>
              <a:t>HMAC-SHA-1-96</a:t>
            </a:r>
          </a:p>
          <a:p>
            <a:pPr lvl="2"/>
            <a:r>
              <a:rPr lang="en-US" b="1" smtClean="0">
                <a:latin typeface="Arial" pitchFamily="34" charset="0"/>
              </a:rPr>
              <a:t>Padding: </a:t>
            </a:r>
            <a:r>
              <a:rPr lang="en-US" smtClean="0">
                <a:latin typeface="Arial" pitchFamily="34" charset="0"/>
              </a:rPr>
              <a:t>có hai kiểu chèn</a:t>
            </a:r>
          </a:p>
          <a:p>
            <a:pPr lvl="3" algn="just"/>
            <a:r>
              <a:rPr lang="en-US" sz="2400" b="1" smtClean="0">
                <a:latin typeface="Arial" pitchFamily="34" charset="0"/>
              </a:rPr>
              <a:t>Implicit Packet Padding (chèn ngầm định):</a:t>
            </a:r>
            <a:r>
              <a:rPr lang="en-US" sz="2400" smtClean="0">
                <a:latin typeface="Arial" pitchFamily="34" charset="0"/>
              </a:rPr>
              <a:t> </a:t>
            </a:r>
          </a:p>
          <a:p>
            <a:pPr lvl="4" algn="just"/>
            <a:r>
              <a:rPr lang="en-US" sz="2400" smtClean="0">
                <a:latin typeface="Arial" pitchFamily="34" charset="0"/>
              </a:rPr>
              <a:t>Đối với một số thuật toán xác thực, chuỗi byte để tính ICV phải là một số nguyên lần của khối n byte. </a:t>
            </a:r>
          </a:p>
          <a:p>
            <a:pPr lvl="4" algn="just"/>
            <a:r>
              <a:rPr lang="en-US" sz="2400" smtClean="0">
                <a:latin typeface="Arial" pitchFamily="34" charset="0"/>
              </a:rPr>
              <a:t>Nếu độ dài gói IP không thoả mãn điều kiện đó thì Implicit Packet Padding sẽ được thêm vào phía cuối của gói. Các byte này bằng 0 và không được truyền đi cùng gói</a:t>
            </a:r>
            <a:r>
              <a:rPr lang="en-US" sz="2200" smtClean="0">
                <a:latin typeface="Arial" pitchFamily="34" charset="0"/>
              </a:rPr>
              <a:t>.</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11129467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58</a:t>
            </a:fld>
            <a:endParaRPr lang="en-US"/>
          </a:p>
        </p:txBody>
      </p:sp>
    </p:spTree>
    <p:extLst>
      <p:ext uri="{BB962C8B-B14F-4D97-AF65-F5344CB8AC3E}">
        <p14:creationId xmlns:p14="http://schemas.microsoft.com/office/powerpoint/2010/main" val="2100378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59</a:t>
            </a:fld>
            <a:endParaRPr lang="en-US"/>
          </a:p>
        </p:txBody>
      </p:sp>
    </p:spTree>
    <p:extLst>
      <p:ext uri="{BB962C8B-B14F-4D97-AF65-F5344CB8AC3E}">
        <p14:creationId xmlns:p14="http://schemas.microsoft.com/office/powerpoint/2010/main" val="231683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a:t>
            </a:fld>
            <a:endParaRPr lang="en-US"/>
          </a:p>
        </p:txBody>
      </p:sp>
    </p:spTree>
    <p:extLst>
      <p:ext uri="{BB962C8B-B14F-4D97-AF65-F5344CB8AC3E}">
        <p14:creationId xmlns:p14="http://schemas.microsoft.com/office/powerpoint/2010/main" val="11910577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60</a:t>
            </a:fld>
            <a:endParaRPr lang="en-US"/>
          </a:p>
        </p:txBody>
      </p:sp>
    </p:spTree>
    <p:extLst>
      <p:ext uri="{BB962C8B-B14F-4D97-AF65-F5344CB8AC3E}">
        <p14:creationId xmlns:p14="http://schemas.microsoft.com/office/powerpoint/2010/main" val="1311275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Vấn</a:t>
            </a:r>
            <a:r>
              <a:rPr lang="en-US" baseline="0" dirty="0" smtClean="0"/>
              <a:t> </a:t>
            </a:r>
            <a:r>
              <a:rPr lang="en-US" baseline="0" dirty="0" err="1" smtClean="0"/>
              <a:t>đề</a:t>
            </a:r>
            <a:r>
              <a:rPr lang="en-US" baseline="0" dirty="0" smtClean="0"/>
              <a:t> </a:t>
            </a:r>
            <a:r>
              <a:rPr lang="en-US" baseline="0" dirty="0" err="1" smtClean="0"/>
              <a:t>cho</a:t>
            </a:r>
            <a:r>
              <a:rPr lang="en-US" baseline="0" dirty="0" smtClean="0"/>
              <a:t> NAT</a:t>
            </a:r>
            <a:endParaRPr lang="en-US" dirty="0" smtClean="0"/>
          </a:p>
          <a:p>
            <a:r>
              <a:rPr lang="en-US" dirty="0" smtClean="0"/>
              <a:t>http://muhaz.org/have-a-range-of-application-specific-security-mechanisms.html</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1574726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7688" lvl="1" indent="-228600" eaLnBrk="1" hangingPunct="1"/>
            <a:r>
              <a:rPr lang="en-US" smtClean="0"/>
              <a:t>Theo cách nói đơn giản: </a:t>
            </a:r>
            <a:r>
              <a:rPr lang="en-US" b="1" smtClean="0"/>
              <a:t>VPN là một sự mở rộng của mạng Intranet qua một mạng công cộng (như Internet) nhưng đảm bảo sự an toàn và hiệu quả kết nối giữa 2 điểm truyền thông cuối. </a:t>
            </a:r>
          </a:p>
          <a:p>
            <a:pPr eaLnBrk="1" hangingPunct="1">
              <a:spcBef>
                <a:spcPct val="0"/>
              </a:spcBef>
              <a:buFontTx/>
              <a:buChar char="-"/>
            </a:pPr>
            <a:r>
              <a:rPr lang="en-US" smtClean="0"/>
              <a:t> Mạng Intranet là một mạng Internet cục bộ (là một mạng của doanh nghiệp gồm: máy chủ web, máy chủ mail,…nhưng</a:t>
            </a:r>
          </a:p>
          <a:p>
            <a:pPr eaLnBrk="1" hangingPunct="1">
              <a:spcBef>
                <a:spcPct val="0"/>
              </a:spcBef>
            </a:pPr>
            <a:r>
              <a:rPr lang="en-US" smtClean="0"/>
              <a:t>Không public ra internet mà chỉ sử dụng trong công ty)</a:t>
            </a:r>
            <a:endParaRPr lang="vi-VN" smtClean="0"/>
          </a:p>
          <a:p>
            <a:pPr marL="822325" lvl="2" algn="just" eaLnBrk="1" hangingPunct="1"/>
            <a:endParaRPr lang="en-US" smtClean="0"/>
          </a:p>
          <a:p>
            <a:endParaRPr lang="en-US" smtClean="0"/>
          </a:p>
          <a:p>
            <a:endParaRPr lang="en-US" smtClean="0"/>
          </a:p>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7</a:t>
            </a:fld>
            <a:endParaRPr lang="en-US"/>
          </a:p>
        </p:txBody>
      </p:sp>
    </p:spTree>
    <p:extLst>
      <p:ext uri="{BB962C8B-B14F-4D97-AF65-F5344CB8AC3E}">
        <p14:creationId xmlns:p14="http://schemas.microsoft.com/office/powerpoint/2010/main" val="19907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79475" rtl="0" eaLnBrk="0" fontAlgn="base" latinLnBrk="0" hangingPunct="0">
              <a:lnSpc>
                <a:spcPct val="100000"/>
              </a:lnSpc>
              <a:spcBef>
                <a:spcPct val="30000"/>
              </a:spcBef>
              <a:spcAft>
                <a:spcPct val="0"/>
              </a:spcAft>
              <a:buClrTx/>
              <a:buSzTx/>
              <a:buFontTx/>
              <a:buNone/>
              <a:tabLst/>
              <a:defRPr/>
            </a:pPr>
            <a:r>
              <a:rPr lang="en-US" smtClean="0"/>
              <a:t>Người dùng không biết cơ sở hạ tầng ở bên dưới kết nối VPN là gì? Là internet, ATM hay Frame Relay</a:t>
            </a:r>
          </a:p>
          <a:p>
            <a:pPr marL="0" marR="0" indent="0" algn="l" defTabSz="879475" rtl="0" eaLnBrk="0" fontAlgn="base" latinLnBrk="0" hangingPunct="0">
              <a:lnSpc>
                <a:spcPct val="100000"/>
              </a:lnSpc>
              <a:spcBef>
                <a:spcPct val="30000"/>
              </a:spcBef>
              <a:spcAft>
                <a:spcPct val="0"/>
              </a:spcAft>
              <a:buClrTx/>
              <a:buSzTx/>
              <a:buFontTx/>
              <a:buNone/>
              <a:tabLst/>
              <a:defRPr/>
            </a:pPr>
            <a:endParaRPr lang="vi-VN" smtClean="0"/>
          </a:p>
          <a:p>
            <a:r>
              <a:rPr lang="en-US" smtClean="0"/>
              <a:t>Riêng</a:t>
            </a:r>
            <a:r>
              <a:rPr lang="en-US" baseline="0" smtClean="0"/>
              <a:t> biệt của lưu lượng dữ liệu: tức là dữ liệu này chỉ được gửi giữa A và B là 2 người nằm trong mạng VPN, tùy thuộc vào đ/c người gửi và nhận của gói tin.</a:t>
            </a:r>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258277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smtClean="0"/>
              <a:t>https://learningnetwork.cisco.com/thread/112183#622054</a:t>
            </a: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9</a:t>
            </a:fld>
            <a:endParaRPr lang="en-US"/>
          </a:p>
        </p:txBody>
      </p:sp>
    </p:spTree>
    <p:extLst>
      <p:ext uri="{BB962C8B-B14F-4D97-AF65-F5344CB8AC3E}">
        <p14:creationId xmlns:p14="http://schemas.microsoft.com/office/powerpoint/2010/main" val="3287305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smtClean="0"/>
              <a:t>https://learningnetwork.cisco.com/thread/112183#622054</a:t>
            </a: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10</a:t>
            </a:fld>
            <a:endParaRPr lang="en-US"/>
          </a:p>
        </p:txBody>
      </p:sp>
    </p:spTree>
    <p:extLst>
      <p:ext uri="{BB962C8B-B14F-4D97-AF65-F5344CB8AC3E}">
        <p14:creationId xmlns:p14="http://schemas.microsoft.com/office/powerpoint/2010/main" val="846149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vi-VN" sz="2600" b="0" smtClean="0">
                <a:solidFill>
                  <a:srgbClr val="0000FF"/>
                </a:solidFill>
                <a:latin typeface="Times New Roman" pitchFamily="18" charset="0"/>
                <a:cs typeface="Times New Roman" pitchFamily="18" charset="0"/>
              </a:rPr>
              <a:t>Source 1:</a:t>
            </a:r>
            <a:r>
              <a:rPr lang="vi-VN" sz="2600" b="0" baseline="0" smtClean="0">
                <a:solidFill>
                  <a:srgbClr val="0000FF"/>
                </a:solidFill>
                <a:latin typeface="Times New Roman" pitchFamily="18" charset="0"/>
                <a:cs typeface="Times New Roman" pitchFamily="18" charset="0"/>
              </a:rPr>
              <a:t> </a:t>
            </a:r>
            <a:r>
              <a:rPr lang="vi-VN" sz="2600" b="0" smtClean="0">
                <a:solidFill>
                  <a:srgbClr val="0000FF"/>
                </a:solidFill>
                <a:latin typeface="Times New Roman" pitchFamily="18" charset="0"/>
                <a:cs typeface="Times New Roman" pitchFamily="18" charset="0"/>
              </a:rPr>
              <a:t>VPN Technologies: Definitions and Requirements [http://www.hit.bme.hu/~jakab/edu/litr/VPN/vpn-technologies.pdf]</a:t>
            </a:r>
          </a:p>
          <a:p>
            <a:pPr lvl="0" algn="just"/>
            <a:r>
              <a:rPr lang="vi-VN" sz="2600" b="0" smtClean="0">
                <a:solidFill>
                  <a:srgbClr val="0000FF"/>
                </a:solidFill>
                <a:latin typeface="Times New Roman" pitchFamily="18" charset="0"/>
                <a:cs typeface="Times New Roman" pitchFamily="18" charset="0"/>
              </a:rPr>
              <a:t>Source 2: </a:t>
            </a:r>
            <a:r>
              <a:rPr lang="en-US" sz="2600" b="0" smtClean="0">
                <a:solidFill>
                  <a:srgbClr val="0000FF"/>
                </a:solidFill>
                <a:latin typeface="Times New Roman" pitchFamily="18" charset="0"/>
                <a:cs typeface="Times New Roman" pitchFamily="18" charset="0"/>
              </a:rPr>
              <a:t>What you need to know about VPN technologies</a:t>
            </a:r>
            <a:r>
              <a:rPr lang="vi-VN" sz="2600" b="0" smtClean="0">
                <a:solidFill>
                  <a:srgbClr val="0000FF"/>
                </a:solidFill>
                <a:latin typeface="Times New Roman" pitchFamily="18" charset="0"/>
                <a:cs typeface="Times New Roman" pitchFamily="18" charset="0"/>
              </a:rPr>
              <a:t>  [</a:t>
            </a:r>
            <a:r>
              <a:rPr lang="en-US" sz="2800" smtClean="0">
                <a:hlinkClick r:id="rId3"/>
              </a:rPr>
              <a:t>https://www.computerworld.com/article/2546283/what-you-need-to-know-about-vpn-technologies.html</a:t>
            </a:r>
            <a:r>
              <a:rPr lang="vi-VN" sz="2800" smtClean="0"/>
              <a:t>]</a:t>
            </a:r>
            <a:endParaRPr lang="vi-VN" sz="2600" b="0" smtClean="0">
              <a:solidFill>
                <a:srgbClr val="0000FF"/>
              </a:solidFill>
              <a:latin typeface="Times New Roman" pitchFamily="18" charset="0"/>
              <a:cs typeface="Times New Roman" pitchFamily="18" charset="0"/>
            </a:endParaRPr>
          </a:p>
          <a:p>
            <a:pPr lvl="1" algn="just"/>
            <a:r>
              <a:rPr lang="en-US" sz="2600" b="1" smtClean="0">
                <a:solidFill>
                  <a:srgbClr val="0000FF"/>
                </a:solidFill>
                <a:latin typeface="Times New Roman" pitchFamily="18" charset="0"/>
                <a:cs typeface="Times New Roman" pitchFamily="18" charset="0"/>
              </a:rPr>
              <a:t>Trusted VPN: </a:t>
            </a:r>
          </a:p>
          <a:p>
            <a:pPr marL="365760" lvl="1" indent="0" algn="just">
              <a:buNone/>
            </a:pPr>
            <a:r>
              <a:rPr lang="en-US" sz="2400" b="1" smtClean="0">
                <a:solidFill>
                  <a:srgbClr val="0000FF"/>
                </a:solidFill>
                <a:latin typeface="Times New Roman" pitchFamily="18" charset="0"/>
                <a:cs typeface="Times New Roman" pitchFamily="18" charset="0"/>
              </a:rPr>
              <a:t>	+ </a:t>
            </a:r>
            <a:r>
              <a:rPr lang="en-US" sz="2400" smtClean="0">
                <a:latin typeface="Times New Roman" pitchFamily="18" charset="0"/>
                <a:cs typeface="Times New Roman" pitchFamily="18" charset="0"/>
              </a:rPr>
              <a:t>Được xem như một số mạch thuê của một ISP viễn thông. </a:t>
            </a:r>
          </a:p>
          <a:p>
            <a:pPr marL="365760" lvl="1" indent="0" algn="just">
              <a:buNone/>
            </a:pPr>
            <a:r>
              <a:rPr lang="en-US" sz="2400" smtClean="0">
                <a:latin typeface="Times New Roman" pitchFamily="18" charset="0"/>
                <a:cs typeface="Times New Roman" pitchFamily="18" charset="0"/>
              </a:rPr>
              <a:t>	+ Trusted VPN duy trì tính toàn vẹn và khả năng sử dụng tốt nhất cho mạng liên lạc của khách hàng.</a:t>
            </a:r>
          </a:p>
          <a:p>
            <a:pPr marL="365760" lvl="1" indent="0" algn="just">
              <a:buNone/>
            </a:pPr>
            <a:r>
              <a:rPr lang="en-US" sz="2400" smtClean="0">
                <a:latin typeface="Times New Roman" pitchFamily="18" charset="0"/>
                <a:cs typeface="Times New Roman" pitchFamily="18" charset="0"/>
              </a:rPr>
              <a:t>	+ Trusted VPN không đảm bảo an ninh an toàn và bảo mật cho khách hàng.</a:t>
            </a:r>
          </a:p>
          <a:p>
            <a:pPr lvl="1" algn="just">
              <a:lnSpc>
                <a:spcPct val="120000"/>
              </a:lnSpc>
              <a:spcBef>
                <a:spcPts val="0"/>
              </a:spcBef>
            </a:pPr>
            <a:r>
              <a:rPr lang="en-US" sz="2800" b="1" smtClean="0">
                <a:solidFill>
                  <a:srgbClr val="0000FF"/>
                </a:solidFill>
                <a:latin typeface="Times New Roman" pitchFamily="18" charset="0"/>
                <a:cs typeface="Times New Roman" pitchFamily="18" charset="0"/>
              </a:rPr>
              <a:t>Secure VPN </a:t>
            </a:r>
            <a:r>
              <a:rPr lang="en-US" sz="2600" b="1" smtClean="0">
                <a:solidFill>
                  <a:srgbClr val="0000FF"/>
                </a:solidFill>
                <a:latin typeface="Times New Roman" pitchFamily="18" charset="0"/>
                <a:cs typeface="Times New Roman" pitchFamily="18" charset="0"/>
              </a:rPr>
              <a:t>: </a:t>
            </a:r>
          </a:p>
          <a:p>
            <a:pPr marL="365760" lvl="1" indent="0" algn="just">
              <a:lnSpc>
                <a:spcPct val="120000"/>
              </a:lnSpc>
              <a:spcBef>
                <a:spcPts val="0"/>
              </a:spcBef>
              <a:buNone/>
            </a:pPr>
            <a:r>
              <a:rPr lang="en-US" sz="2400" b="1" smtClean="0">
                <a:solidFill>
                  <a:srgbClr val="0000FF"/>
                </a:solidFill>
                <a:latin typeface="Times New Roman" pitchFamily="18" charset="0"/>
                <a:cs typeface="Times New Roman" pitchFamily="18" charset="0"/>
              </a:rPr>
              <a:t>	+ </a:t>
            </a:r>
            <a:r>
              <a:rPr lang="en-US" sz="2400" smtClean="0">
                <a:latin typeface="Times New Roman" pitchFamily="18" charset="0"/>
                <a:cs typeface="Times New Roman" pitchFamily="18" charset="0"/>
              </a:rPr>
              <a:t>Là các mạng riêng ảo có sử dụng </a:t>
            </a:r>
            <a:r>
              <a:rPr lang="en-US" sz="2400" smtClean="0">
                <a:solidFill>
                  <a:srgbClr val="0000CC"/>
                </a:solidFill>
                <a:latin typeface="Times New Roman" pitchFamily="18" charset="0"/>
                <a:cs typeface="Times New Roman" pitchFamily="18" charset="0"/>
              </a:rPr>
              <a:t>mật mã </a:t>
            </a:r>
            <a:r>
              <a:rPr lang="en-US" sz="2400" smtClean="0">
                <a:latin typeface="Times New Roman" pitchFamily="18" charset="0"/>
                <a:cs typeface="Times New Roman" pitchFamily="18" charset="0"/>
              </a:rPr>
              <a:t>để bảo mật (</a:t>
            </a:r>
            <a:r>
              <a:rPr lang="en-US" sz="2400" smtClean="0">
                <a:solidFill>
                  <a:srgbClr val="0000CC"/>
                </a:solidFill>
                <a:latin typeface="Times New Roman" pitchFamily="18" charset="0"/>
                <a:cs typeface="Times New Roman" pitchFamily="18" charset="0"/>
              </a:rPr>
              <a:t>mã hóa </a:t>
            </a:r>
            <a:r>
              <a:rPr lang="en-US" sz="2400" smtClean="0">
                <a:latin typeface="Times New Roman" pitchFamily="18" charset="0"/>
                <a:cs typeface="Times New Roman" pitchFamily="18" charset="0"/>
              </a:rPr>
              <a:t>và </a:t>
            </a:r>
            <a:r>
              <a:rPr lang="en-US" sz="2400" smtClean="0">
                <a:solidFill>
                  <a:srgbClr val="0000CC"/>
                </a:solidFill>
                <a:latin typeface="Times New Roman" pitchFamily="18" charset="0"/>
                <a:cs typeface="Times New Roman" pitchFamily="18" charset="0"/>
              </a:rPr>
              <a:t>xác thực</a:t>
            </a:r>
            <a:r>
              <a:rPr lang="en-US" sz="2400" smtClean="0">
                <a:latin typeface="Times New Roman" pitchFamily="18" charset="0"/>
                <a:cs typeface="Times New Roman" pitchFamily="18" charset="0"/>
              </a:rPr>
              <a:t>) dữ liệu. </a:t>
            </a:r>
          </a:p>
          <a:p>
            <a:pPr marL="365760" lvl="1" indent="0" algn="just">
              <a:lnSpc>
                <a:spcPct val="120000"/>
              </a:lnSpc>
              <a:spcBef>
                <a:spcPts val="0"/>
              </a:spcBef>
              <a:buNone/>
            </a:pPr>
            <a:r>
              <a:rPr lang="en-US" sz="2400" smtClean="0">
                <a:latin typeface="Times New Roman" pitchFamily="18" charset="0"/>
                <a:cs typeface="Times New Roman" pitchFamily="18" charset="0"/>
              </a:rPr>
              <a:t>	+ Dữ liệu ở đầu ra của một mạng được mã hóa rồi chuyển vào mạng công cộng (ví dụ: mạng Internet) như các dữ liệu khác để truyền tới đích và sau đó được giải mã dữ liệu tại phía thu. </a:t>
            </a:r>
          </a:p>
          <a:p>
            <a:pPr marL="365760" lvl="1" indent="0" algn="just">
              <a:lnSpc>
                <a:spcPct val="120000"/>
              </a:lnSpc>
              <a:spcBef>
                <a:spcPts val="0"/>
              </a:spcBef>
              <a:buNone/>
            </a:pPr>
            <a:endParaRPr lang="en-US" sz="2400" smtClean="0">
              <a:latin typeface="Times New Roman" pitchFamily="18" charset="0"/>
              <a:cs typeface="Times New Roman" pitchFamily="18" charset="0"/>
            </a:endParaRP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kern="1200" smtClean="0">
                <a:solidFill>
                  <a:schemeClr val="tx1"/>
                </a:solidFill>
                <a:effectLst/>
                <a:latin typeface="Book Antiqua" pitchFamily="18" charset="0"/>
                <a:ea typeface="+mn-ea"/>
                <a:cs typeface="+mn-cs"/>
              </a:rPr>
              <a:t>Các thành phần an toàn của một hybrid VPN có thể được kiểm soát bởi các khách hàng hoặc bởi các nhà cung cấp dịch vụ cùng cung cấp một phần đáng tin cậy của Hybrid VPN.  </a:t>
            </a:r>
          </a:p>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11</a:t>
            </a:fld>
            <a:endParaRPr lang="en-US"/>
          </a:p>
        </p:txBody>
      </p:sp>
    </p:spTree>
    <p:extLst>
      <p:ext uri="{BB962C8B-B14F-4D97-AF65-F5344CB8AC3E}">
        <p14:creationId xmlns:p14="http://schemas.microsoft.com/office/powerpoint/2010/main" val="44411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smtClean="0"/>
              <a:t>http://www.caridad.com/wp-content/uploads/2015/11/thankyou.jpg</a:t>
            </a:r>
            <a:endParaRPr lang="vi-VN" sz="80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smtClean="0"/>
              <a:t>http://www.emoticonswallpapers.com/images/thank-you/thank-you-glitter-pictures-010.jpg</a:t>
            </a:r>
            <a:endParaRPr lang="vi-VN" sz="80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smtClean="0"/>
              <a:t>http://www.corydoiron.com/wp-content/uploads/2012/11/Thank-You-Kids-.jpg</a:t>
            </a:r>
            <a:endParaRPr lang="vi-VN" sz="80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smtClean="0"/>
              <a:t>http://www.marketingyourpurpose.com/wp-content/uploads/2014/04/Thank-You.jpg</a:t>
            </a:r>
            <a:endParaRPr lang="vi-VN" sz="80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smtClean="0"/>
              <a:t>http://f.tqn.com/y/jobsearch/1/W/J/7/1/185275200.jpg</a:t>
            </a:r>
            <a:endParaRPr lang="vi-VN" sz="80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5/13/2020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extLst>
      <p:ext uri="{BB962C8B-B14F-4D97-AF65-F5344CB8AC3E}">
        <p14:creationId xmlns:p14="http://schemas.microsoft.com/office/powerpoint/2010/main" val="3580516777"/>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6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18.wmf"/><Relationship Id="rId9" Type="http://schemas.openxmlformats.org/officeDocument/2006/relationships/image" Target="../media/image20.wmf"/></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7.wmf"/><Relationship Id="rId7" Type="http://schemas.openxmlformats.org/officeDocument/2006/relationships/image" Target="../media/image11.wmf"/><Relationship Id="rId12" Type="http://schemas.openxmlformats.org/officeDocument/2006/relationships/image" Target="../media/image19.w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0.wmf"/><Relationship Id="rId11" Type="http://schemas.openxmlformats.org/officeDocument/2006/relationships/image" Target="../media/image20.wmf"/><Relationship Id="rId5" Type="http://schemas.openxmlformats.org/officeDocument/2006/relationships/image" Target="../media/image18.wmf"/><Relationship Id="rId10" Type="http://schemas.openxmlformats.org/officeDocument/2006/relationships/image" Target="../media/image16.wmf"/><Relationship Id="rId4" Type="http://schemas.openxmlformats.org/officeDocument/2006/relationships/image" Target="../media/image21.wmf"/><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mad-hacking.net/documentation/linux/networking/ipsec/spd-setkey.xml"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0.e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GIAO THỨC AN TOÀN MẠNG</a:t>
            </a:r>
            <a:endParaRPr lang="vi-VN"/>
          </a:p>
        </p:txBody>
      </p:sp>
      <p:sp>
        <p:nvSpPr>
          <p:cNvPr id="3" name="Subtitle 2"/>
          <p:cNvSpPr>
            <a:spLocks noGrp="1"/>
          </p:cNvSpPr>
          <p:nvPr>
            <p:ph type="subTitle" idx="1"/>
          </p:nvPr>
        </p:nvSpPr>
        <p:spPr/>
        <p:txBody>
          <a:bodyPr>
            <a:normAutofit/>
          </a:bodyPr>
          <a:lstStyle/>
          <a:p>
            <a:pPr>
              <a:tabLst>
                <a:tab pos="1881188" algn="l"/>
              </a:tabLst>
            </a:pPr>
            <a:r>
              <a:rPr lang="vi-VN"/>
              <a:t>Bài 4.1. Giới thiệu </a:t>
            </a:r>
            <a:r>
              <a:rPr lang="vi-VN" smtClean="0"/>
              <a:t>VPN</a:t>
            </a:r>
            <a:endParaRPr lang="vi-VN"/>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 ảo</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10</a:t>
            </a:fld>
            <a:endParaRPr lang="ru-RU" dirty="0"/>
          </a:p>
        </p:txBody>
      </p:sp>
      <p:sp>
        <p:nvSpPr>
          <p:cNvPr id="5" name="Content Placeholder 4"/>
          <p:cNvSpPr>
            <a:spLocks noGrp="1"/>
          </p:cNvSpPr>
          <p:nvPr>
            <p:ph sz="quarter" idx="13"/>
          </p:nvPr>
        </p:nvSpPr>
        <p:spPr/>
        <p:txBody>
          <a:bodyPr/>
          <a:lstStyle/>
          <a:p>
            <a:pPr>
              <a:buFont typeface="Wingdings" panose="05000000000000000000" pitchFamily="2" charset="2"/>
              <a:buChar char="q"/>
            </a:pPr>
            <a:r>
              <a:rPr lang="vi-VN" b="1" smtClean="0"/>
              <a:t>Ví dụ</a:t>
            </a:r>
          </a:p>
          <a:p>
            <a:pPr lvl="1">
              <a:buFont typeface="Arial" panose="020B0604020202020204" pitchFamily="34" charset="0"/>
              <a:buChar char="•"/>
            </a:pPr>
            <a:r>
              <a:rPr lang="vi-VN" smtClean="0"/>
              <a:t>Mạng VLAN</a:t>
            </a:r>
          </a:p>
          <a:p>
            <a:pPr lvl="1">
              <a:buFont typeface="Arial" panose="020B0604020202020204" pitchFamily="34" charset="0"/>
              <a:buChar char="•"/>
            </a:pPr>
            <a:r>
              <a:rPr lang="vi-VN" smtClean="0"/>
              <a:t>Mạng sử dụng đường leased line</a:t>
            </a:r>
          </a:p>
          <a:p>
            <a:pPr lvl="1">
              <a:buFont typeface="Arial" panose="020B0604020202020204" pitchFamily="34" charset="0"/>
              <a:buChar char="•"/>
            </a:pPr>
            <a:r>
              <a:rPr lang="vi-VN" smtClean="0"/>
              <a:t>Mạng MPLS VPN</a:t>
            </a:r>
          </a:p>
          <a:p>
            <a:pPr lvl="1">
              <a:buFont typeface="Arial" panose="020B0604020202020204" pitchFamily="34" charset="0"/>
              <a:buChar char="•"/>
            </a:pPr>
            <a:r>
              <a:rPr lang="vi-VN" smtClean="0"/>
              <a:t>Mạng IPsec VPN, SSL VPN...</a:t>
            </a:r>
            <a:endParaRPr lang="en-US"/>
          </a:p>
        </p:txBody>
      </p:sp>
      <p:sp>
        <p:nvSpPr>
          <p:cNvPr id="6" name="Rounded Rectangle 5"/>
          <p:cNvSpPr/>
          <p:nvPr/>
        </p:nvSpPr>
        <p:spPr>
          <a:xfrm>
            <a:off x="304800" y="4038600"/>
            <a:ext cx="8534400" cy="219551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457200" indent="-457200">
              <a:spcBef>
                <a:spcPts val="600"/>
              </a:spcBef>
              <a:spcAft>
                <a:spcPts val="600"/>
              </a:spcAft>
              <a:buFont typeface="Arial" panose="020B0604020202020204" pitchFamily="34" charset="0"/>
              <a:buChar char="•"/>
            </a:pPr>
            <a:r>
              <a:rPr lang="vi-VN" sz="2800" smtClean="0"/>
              <a:t>VPN là bất kỳ công nghệ nào mà cho phép </a:t>
            </a:r>
            <a:r>
              <a:rPr lang="vi-VN" sz="2800" b="1" smtClean="0">
                <a:solidFill>
                  <a:srgbClr val="FFFF00"/>
                </a:solidFill>
              </a:rPr>
              <a:t>cô lập lưu lượng </a:t>
            </a:r>
            <a:r>
              <a:rPr lang="vi-VN" sz="2800" smtClean="0"/>
              <a:t>của một chủ thể qua một cơ sở hạ tầng mạng dùng chung.</a:t>
            </a:r>
          </a:p>
          <a:p>
            <a:pPr marL="457200" indent="-457200">
              <a:spcBef>
                <a:spcPts val="600"/>
              </a:spcBef>
              <a:spcAft>
                <a:spcPts val="600"/>
              </a:spcAft>
              <a:buFont typeface="Arial" panose="020B0604020202020204" pitchFamily="34" charset="0"/>
              <a:buChar char="•"/>
            </a:pPr>
            <a:r>
              <a:rPr lang="vi-VN" sz="2800" smtClean="0"/>
              <a:t>VPN có thể sử dụng </a:t>
            </a:r>
            <a:r>
              <a:rPr lang="vi-VN" sz="2800" smtClean="0">
                <a:solidFill>
                  <a:srgbClr val="FFFF00"/>
                </a:solidFill>
              </a:rPr>
              <a:t>mật mã hoặc không</a:t>
            </a:r>
            <a:r>
              <a:rPr lang="vi-VN" sz="2800" smtClean="0"/>
              <a:t>.</a:t>
            </a:r>
            <a:endParaRPr lang="en-US" sz="2800"/>
          </a:p>
        </p:txBody>
      </p:sp>
    </p:spTree>
    <p:extLst>
      <p:ext uri="{BB962C8B-B14F-4D97-AF65-F5344CB8AC3E}">
        <p14:creationId xmlns:p14="http://schemas.microsoft.com/office/powerpoint/2010/main" val="12097870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 ảo: Phân loại</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11</a:t>
            </a:fld>
            <a:endParaRPr lang="ru-RU"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3512338318"/>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70795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VPN truy cập từ </a:t>
            </a:r>
            <a:r>
              <a:rPr lang="en-US" smtClean="0"/>
              <a:t>xa</a:t>
            </a:r>
            <a:r>
              <a:rPr lang="vi-VN"/>
              <a:t> (Remote Access VPN)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a:p>
        </p:txBody>
      </p:sp>
      <p:sp>
        <p:nvSpPr>
          <p:cNvPr id="5" name="Date Placeholder 3"/>
          <p:cNvSpPr txBox="1">
            <a:spLocks noGrp="1"/>
          </p:cNvSpPr>
          <p:nvPr/>
        </p:nvSpPr>
        <p:spPr bwMode="auto">
          <a:xfrm>
            <a:off x="6172200" y="5734050"/>
            <a:ext cx="2476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endParaRPr lang="en-US" sz="1400">
              <a:solidFill>
                <a:schemeClr val="tx2"/>
              </a:solidFill>
            </a:endParaRPr>
          </a:p>
        </p:txBody>
      </p:sp>
      <p:sp>
        <p:nvSpPr>
          <p:cNvPr id="6" name="Footer Placeholder 92"/>
          <p:cNvSpPr txBox="1">
            <a:spLocks noGrp="1"/>
          </p:cNvSpPr>
          <p:nvPr/>
        </p:nvSpPr>
        <p:spPr bwMode="auto">
          <a:xfrm>
            <a:off x="914400" y="57150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vi-VN" sz="1400">
                <a:solidFill>
                  <a:schemeClr val="tx2"/>
                </a:solidFill>
                <a:latin typeface="Times New Roman" pitchFamily="18" charset="0"/>
              </a:rPr>
              <a:t>Năm học 2010 - 2011</a:t>
            </a:r>
            <a:endParaRPr lang="en-US" sz="1400">
              <a:solidFill>
                <a:schemeClr val="tx2"/>
              </a:solidFill>
            </a:endParaRPr>
          </a:p>
        </p:txBody>
      </p:sp>
      <p:sp>
        <p:nvSpPr>
          <p:cNvPr id="7" name="Slide Number Placeholder 5"/>
          <p:cNvSpPr txBox="1">
            <a:spLocks noGrp="1"/>
          </p:cNvSpPr>
          <p:nvPr/>
        </p:nvSpPr>
        <p:spPr>
          <a:xfrm>
            <a:off x="146050" y="5753100"/>
            <a:ext cx="457200" cy="457200"/>
          </a:xfrm>
          <a:prstGeom prst="ellipse">
            <a:avLst/>
          </a:prstGeom>
          <a:solidFill>
            <a:schemeClr val="accent1"/>
          </a:solidFill>
        </p:spPr>
        <p:txBody>
          <a:bodyPr wrap="none" lIns="0" tIns="0" rIns="0" bIns="0" anchor="ctr" anchorCtr="1"/>
          <a:lstStyle/>
          <a:p>
            <a:pPr algn="ctr" fontAlgn="auto">
              <a:spcBef>
                <a:spcPts val="0"/>
              </a:spcBef>
              <a:spcAft>
                <a:spcPts val="0"/>
              </a:spcAft>
              <a:defRPr/>
            </a:pPr>
            <a:fld id="{867E2C99-D4DD-474E-BAEC-D29314D30BC3}" type="slidenum">
              <a:rPr lang="en-US" sz="1400">
                <a:solidFill>
                  <a:srgbClr val="FFFFFF"/>
                </a:solidFill>
                <a:latin typeface="+mj-lt"/>
                <a:ea typeface="+mj-ea"/>
                <a:cs typeface="+mj-cs"/>
              </a:rPr>
              <a:pPr algn="ctr" fontAlgn="auto">
                <a:spcBef>
                  <a:spcPts val="0"/>
                </a:spcBef>
                <a:spcAft>
                  <a:spcPts val="0"/>
                </a:spcAft>
                <a:defRPr/>
              </a:pPr>
              <a:t>12</a:t>
            </a:fld>
            <a:endParaRPr lang="en-US" sz="1400">
              <a:solidFill>
                <a:srgbClr val="FFFFFF"/>
              </a:solidFill>
              <a:latin typeface="+mj-lt"/>
              <a:ea typeface="+mj-ea"/>
              <a:cs typeface="+mj-cs"/>
            </a:endParaRPr>
          </a:p>
        </p:txBody>
      </p:sp>
      <p:sp>
        <p:nvSpPr>
          <p:cNvPr id="8" name="Text Box 5"/>
          <p:cNvSpPr txBox="1">
            <a:spLocks noChangeArrowheads="1"/>
          </p:cNvSpPr>
          <p:nvPr/>
        </p:nvSpPr>
        <p:spPr bwMode="auto">
          <a:xfrm>
            <a:off x="685800" y="239395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vi-VN" sz="1600">
              <a:latin typeface="Times New Roman" pitchFamily="18" charset="0"/>
            </a:endParaRPr>
          </a:p>
        </p:txBody>
      </p:sp>
      <p:sp>
        <p:nvSpPr>
          <p:cNvPr id="9" name="Rectangle 6"/>
          <p:cNvSpPr>
            <a:spLocks noChangeArrowheads="1"/>
          </p:cNvSpPr>
          <p:nvPr/>
        </p:nvSpPr>
        <p:spPr bwMode="auto">
          <a:xfrm>
            <a:off x="1927225" y="4533900"/>
            <a:ext cx="2100505" cy="6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97939" tIns="148968" rIns="297939" bIns="148968">
            <a:spAutoFit/>
          </a:bodyPr>
          <a:lstStyle/>
          <a:p>
            <a:pPr defTabSz="1028700" eaLnBrk="0" hangingPunct="0"/>
            <a:r>
              <a:rPr lang="en-US" sz="2400" b="1"/>
              <a:t>Head Office</a:t>
            </a:r>
          </a:p>
        </p:txBody>
      </p:sp>
      <p:sp>
        <p:nvSpPr>
          <p:cNvPr id="10" name="Rectangle 7"/>
          <p:cNvSpPr>
            <a:spLocks noChangeArrowheads="1"/>
          </p:cNvSpPr>
          <p:nvPr/>
        </p:nvSpPr>
        <p:spPr bwMode="auto">
          <a:xfrm>
            <a:off x="885825" y="1485900"/>
            <a:ext cx="3228975" cy="3200400"/>
          </a:xfrm>
          <a:prstGeom prst="rect">
            <a:avLst/>
          </a:prstGeom>
          <a:noFill/>
          <a:ln w="1905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lIns="297939" tIns="148968" rIns="297939" bIns="148968">
            <a:spAutoFit/>
          </a:bodyPr>
          <a:lstStyle/>
          <a:p>
            <a:endParaRPr lang="en-US"/>
          </a:p>
        </p:txBody>
      </p:sp>
      <p:grpSp>
        <p:nvGrpSpPr>
          <p:cNvPr id="11" name="Group 10"/>
          <p:cNvGrpSpPr>
            <a:grpSpLocks/>
          </p:cNvGrpSpPr>
          <p:nvPr/>
        </p:nvGrpSpPr>
        <p:grpSpPr bwMode="auto">
          <a:xfrm>
            <a:off x="914400" y="1504950"/>
            <a:ext cx="3006725" cy="3105150"/>
            <a:chOff x="4024" y="1761"/>
            <a:chExt cx="749" cy="556"/>
          </a:xfrm>
        </p:grpSpPr>
        <p:sp>
          <p:nvSpPr>
            <p:cNvPr id="12" name="Oval 11"/>
            <p:cNvSpPr>
              <a:spLocks noChangeArrowheads="1"/>
            </p:cNvSpPr>
            <p:nvPr/>
          </p:nvSpPr>
          <p:spPr bwMode="auto">
            <a:xfrm>
              <a:off x="4280" y="1761"/>
              <a:ext cx="326" cy="22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3" name="Oval 12"/>
            <p:cNvSpPr>
              <a:spLocks noChangeArrowheads="1"/>
            </p:cNvSpPr>
            <p:nvPr/>
          </p:nvSpPr>
          <p:spPr bwMode="auto">
            <a:xfrm>
              <a:off x="4100" y="1821"/>
              <a:ext cx="251" cy="23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4" name="Oval 13"/>
            <p:cNvSpPr>
              <a:spLocks noChangeArrowheads="1"/>
            </p:cNvSpPr>
            <p:nvPr/>
          </p:nvSpPr>
          <p:spPr bwMode="auto">
            <a:xfrm>
              <a:off x="4024" y="1959"/>
              <a:ext cx="169" cy="18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5" name="Oval 14"/>
            <p:cNvSpPr>
              <a:spLocks noChangeArrowheads="1"/>
            </p:cNvSpPr>
            <p:nvPr/>
          </p:nvSpPr>
          <p:spPr bwMode="auto">
            <a:xfrm>
              <a:off x="4075" y="2041"/>
              <a:ext cx="254" cy="20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6" name="Oval 15"/>
            <p:cNvSpPr>
              <a:spLocks noChangeArrowheads="1"/>
            </p:cNvSpPr>
            <p:nvPr/>
          </p:nvSpPr>
          <p:spPr bwMode="auto">
            <a:xfrm>
              <a:off x="4254" y="2076"/>
              <a:ext cx="380" cy="2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7" name="Oval 16"/>
            <p:cNvSpPr>
              <a:spLocks noChangeArrowheads="1"/>
            </p:cNvSpPr>
            <p:nvPr/>
          </p:nvSpPr>
          <p:spPr bwMode="auto">
            <a:xfrm>
              <a:off x="4496" y="1828"/>
              <a:ext cx="243"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8" name="Oval 17"/>
            <p:cNvSpPr>
              <a:spLocks noChangeArrowheads="1"/>
            </p:cNvSpPr>
            <p:nvPr/>
          </p:nvSpPr>
          <p:spPr bwMode="auto">
            <a:xfrm>
              <a:off x="4532" y="1945"/>
              <a:ext cx="241"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19" name="Oval 18"/>
            <p:cNvSpPr>
              <a:spLocks noChangeArrowheads="1"/>
            </p:cNvSpPr>
            <p:nvPr/>
          </p:nvSpPr>
          <p:spPr bwMode="auto">
            <a:xfrm>
              <a:off x="4509" y="1982"/>
              <a:ext cx="240" cy="29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0" name="Oval 19"/>
            <p:cNvSpPr>
              <a:spLocks noChangeArrowheads="1"/>
            </p:cNvSpPr>
            <p:nvPr/>
          </p:nvSpPr>
          <p:spPr bwMode="auto">
            <a:xfrm>
              <a:off x="4160" y="1894"/>
              <a:ext cx="485" cy="29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grpSp>
      <p:grpSp>
        <p:nvGrpSpPr>
          <p:cNvPr id="21" name="Group 20"/>
          <p:cNvGrpSpPr>
            <a:grpSpLocks/>
          </p:cNvGrpSpPr>
          <p:nvPr/>
        </p:nvGrpSpPr>
        <p:grpSpPr bwMode="auto">
          <a:xfrm>
            <a:off x="990600" y="1574800"/>
            <a:ext cx="3006725" cy="3035300"/>
            <a:chOff x="4026" y="1763"/>
            <a:chExt cx="750" cy="560"/>
          </a:xfrm>
        </p:grpSpPr>
        <p:sp>
          <p:nvSpPr>
            <p:cNvPr id="22" name="Arc 21"/>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3" name="Arc 22"/>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24" name="Arc 23"/>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5" name="Arc 24"/>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26" name="Arc 25"/>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7" name="Arc 26"/>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28" name="Arc 27"/>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29" name="Arc 28"/>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30" name="Arc 29"/>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31" name="Arc 30"/>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32" name="Arc 31"/>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33" name="Arc 32"/>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34" name="Arc 33"/>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35" name="Arc 34"/>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sp>
          <p:nvSpPr>
            <p:cNvPr id="36" name="Arc 35"/>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37" name="Arc 36"/>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w="12700" cap="rnd">
              <a:solidFill>
                <a:srgbClr val="6C8F93"/>
              </a:solidFill>
              <a:round/>
              <a:headEnd/>
              <a:tailEnd/>
            </a:ln>
          </p:spPr>
          <p:txBody>
            <a:bodyPr wrap="none" lIns="297939" tIns="148968" rIns="297939" bIns="148968">
              <a:spAutoFit/>
            </a:bodyPr>
            <a:lstStyle/>
            <a:p>
              <a:endParaRPr lang="en-US"/>
            </a:p>
          </p:txBody>
        </p:sp>
      </p:grpSp>
      <p:sp>
        <p:nvSpPr>
          <p:cNvPr id="38" name="Rectangle 37"/>
          <p:cNvSpPr>
            <a:spLocks noChangeArrowheads="1"/>
          </p:cNvSpPr>
          <p:nvPr/>
        </p:nvSpPr>
        <p:spPr bwMode="auto">
          <a:xfrm>
            <a:off x="2657475" y="3232150"/>
            <a:ext cx="1422243" cy="103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97939" tIns="148968" rIns="297939" bIns="148968">
            <a:spAutoFit/>
          </a:bodyPr>
          <a:lstStyle/>
          <a:p>
            <a:pPr defTabSz="1028700" eaLnBrk="0" hangingPunct="0"/>
            <a:r>
              <a:rPr lang="en-US" sz="2400" b="1"/>
              <a:t>VPN</a:t>
            </a:r>
          </a:p>
          <a:p>
            <a:pPr defTabSz="1028700" eaLnBrk="0" hangingPunct="0"/>
            <a:r>
              <a:rPr lang="en-US" sz="2400" b="1"/>
              <a:t>Server</a:t>
            </a:r>
          </a:p>
        </p:txBody>
      </p:sp>
      <p:sp>
        <p:nvSpPr>
          <p:cNvPr id="39" name="Line 40"/>
          <p:cNvSpPr>
            <a:spLocks noChangeShapeType="1"/>
          </p:cNvSpPr>
          <p:nvPr/>
        </p:nvSpPr>
        <p:spPr bwMode="auto">
          <a:xfrm>
            <a:off x="3316288" y="3155950"/>
            <a:ext cx="646112" cy="0"/>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lIns="297939" tIns="148968" rIns="297939" bIns="148968">
            <a:spAutoFit/>
          </a:bodyPr>
          <a:lstStyle/>
          <a:p>
            <a:pPr fontAlgn="auto">
              <a:spcBef>
                <a:spcPts val="0"/>
              </a:spcBef>
              <a:spcAft>
                <a:spcPts val="0"/>
              </a:spcAft>
              <a:defRPr/>
            </a:pPr>
            <a:endParaRPr lang="en-US">
              <a:latin typeface="+mn-lt"/>
            </a:endParaRPr>
          </a:p>
        </p:txBody>
      </p:sp>
      <p:sp>
        <p:nvSpPr>
          <p:cNvPr id="40" name="Line 46"/>
          <p:cNvSpPr>
            <a:spLocks noChangeShapeType="1"/>
          </p:cNvSpPr>
          <p:nvPr/>
        </p:nvSpPr>
        <p:spPr bwMode="auto">
          <a:xfrm flipH="1" flipV="1">
            <a:off x="2514600" y="3155950"/>
            <a:ext cx="685800" cy="0"/>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lIns="297939" tIns="148968" rIns="297939" bIns="148968">
            <a:spAutoFit/>
          </a:bodyPr>
          <a:lstStyle/>
          <a:p>
            <a:pPr fontAlgn="auto">
              <a:spcBef>
                <a:spcPts val="0"/>
              </a:spcBef>
              <a:spcAft>
                <a:spcPts val="0"/>
              </a:spcAft>
              <a:defRPr/>
            </a:pPr>
            <a:endParaRPr lang="en-US">
              <a:latin typeface="+mn-lt"/>
            </a:endParaRPr>
          </a:p>
        </p:txBody>
      </p:sp>
      <p:pic>
        <p:nvPicPr>
          <p:cNvPr id="41"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546350"/>
            <a:ext cx="1131888"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2927350"/>
            <a:ext cx="4730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65338" y="1162843"/>
            <a:ext cx="86836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 name="Group 50"/>
          <p:cNvGrpSpPr>
            <a:grpSpLocks/>
          </p:cNvGrpSpPr>
          <p:nvPr/>
        </p:nvGrpSpPr>
        <p:grpSpPr bwMode="auto">
          <a:xfrm>
            <a:off x="4343400" y="2111375"/>
            <a:ext cx="1371600" cy="2438400"/>
            <a:chOff x="960" y="2980"/>
            <a:chExt cx="1285" cy="1340"/>
          </a:xfrm>
        </p:grpSpPr>
        <p:grpSp>
          <p:nvGrpSpPr>
            <p:cNvPr id="45" name="Group 51"/>
            <p:cNvGrpSpPr>
              <a:grpSpLocks/>
            </p:cNvGrpSpPr>
            <p:nvPr/>
          </p:nvGrpSpPr>
          <p:grpSpPr bwMode="auto">
            <a:xfrm>
              <a:off x="960" y="2980"/>
              <a:ext cx="1281" cy="1321"/>
              <a:chOff x="1609" y="2404"/>
              <a:chExt cx="699" cy="519"/>
            </a:xfrm>
          </p:grpSpPr>
          <p:sp>
            <p:nvSpPr>
              <p:cNvPr id="64" name="Oval 52"/>
              <p:cNvSpPr>
                <a:spLocks noChangeArrowheads="1"/>
              </p:cNvSpPr>
              <p:nvPr/>
            </p:nvSpPr>
            <p:spPr bwMode="auto">
              <a:xfrm>
                <a:off x="1848" y="2404"/>
                <a:ext cx="304" cy="214"/>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5" name="Oval 53"/>
              <p:cNvSpPr>
                <a:spLocks noChangeArrowheads="1"/>
              </p:cNvSpPr>
              <p:nvPr/>
            </p:nvSpPr>
            <p:spPr bwMode="auto">
              <a:xfrm>
                <a:off x="1680" y="2460"/>
                <a:ext cx="234" cy="21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6" name="Oval 54"/>
              <p:cNvSpPr>
                <a:spLocks noChangeArrowheads="1"/>
              </p:cNvSpPr>
              <p:nvPr/>
            </p:nvSpPr>
            <p:spPr bwMode="auto">
              <a:xfrm>
                <a:off x="1609" y="2589"/>
                <a:ext cx="158" cy="1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7" name="Oval 55"/>
              <p:cNvSpPr>
                <a:spLocks noChangeArrowheads="1"/>
              </p:cNvSpPr>
              <p:nvPr/>
            </p:nvSpPr>
            <p:spPr bwMode="auto">
              <a:xfrm>
                <a:off x="1657" y="2666"/>
                <a:ext cx="237" cy="191"/>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8" name="Oval 56"/>
              <p:cNvSpPr>
                <a:spLocks noChangeArrowheads="1"/>
              </p:cNvSpPr>
              <p:nvPr/>
            </p:nvSpPr>
            <p:spPr bwMode="auto">
              <a:xfrm>
                <a:off x="1824" y="2698"/>
                <a:ext cx="354" cy="22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9" name="Oval 57"/>
              <p:cNvSpPr>
                <a:spLocks noChangeArrowheads="1"/>
              </p:cNvSpPr>
              <p:nvPr/>
            </p:nvSpPr>
            <p:spPr bwMode="auto">
              <a:xfrm>
                <a:off x="2050" y="2467"/>
                <a:ext cx="226"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70" name="Oval 58"/>
              <p:cNvSpPr>
                <a:spLocks noChangeArrowheads="1"/>
              </p:cNvSpPr>
              <p:nvPr/>
            </p:nvSpPr>
            <p:spPr bwMode="auto">
              <a:xfrm>
                <a:off x="2083" y="2576"/>
                <a:ext cx="225"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71" name="Oval 59"/>
              <p:cNvSpPr>
                <a:spLocks noChangeArrowheads="1"/>
              </p:cNvSpPr>
              <p:nvPr/>
            </p:nvSpPr>
            <p:spPr bwMode="auto">
              <a:xfrm>
                <a:off x="2062" y="2610"/>
                <a:ext cx="224" cy="279"/>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72" name="Oval 60"/>
              <p:cNvSpPr>
                <a:spLocks noChangeArrowheads="1"/>
              </p:cNvSpPr>
              <p:nvPr/>
            </p:nvSpPr>
            <p:spPr bwMode="auto">
              <a:xfrm>
                <a:off x="1736" y="2528"/>
                <a:ext cx="453" cy="2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grpSp>
        <p:grpSp>
          <p:nvGrpSpPr>
            <p:cNvPr id="46" name="Group 61"/>
            <p:cNvGrpSpPr>
              <a:grpSpLocks/>
            </p:cNvGrpSpPr>
            <p:nvPr/>
          </p:nvGrpSpPr>
          <p:grpSpPr bwMode="auto">
            <a:xfrm>
              <a:off x="963" y="2984"/>
              <a:ext cx="1282" cy="1336"/>
              <a:chOff x="1611" y="2406"/>
              <a:chExt cx="699" cy="524"/>
            </a:xfrm>
          </p:grpSpPr>
          <p:sp>
            <p:nvSpPr>
              <p:cNvPr id="48" name="Arc 62"/>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49" name="Arc 63"/>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w="12700" cap="rnd">
                <a:solidFill>
                  <a:srgbClr val="6C8F93"/>
                </a:solidFill>
                <a:round/>
                <a:headEnd/>
                <a:tailEnd/>
              </a:ln>
            </p:spPr>
            <p:txBody>
              <a:bodyPr lIns="297939" tIns="148968" rIns="297939" bIns="148968">
                <a:spAutoFit/>
              </a:bodyPr>
              <a:lstStyle/>
              <a:p>
                <a:endParaRPr lang="en-US"/>
              </a:p>
            </p:txBody>
          </p:sp>
          <p:sp>
            <p:nvSpPr>
              <p:cNvPr id="50" name="Arc 64"/>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1" name="Arc 65"/>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52" name="Arc 66"/>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3" name="Arc 67"/>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54" name="Arc 68"/>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5" name="Arc 69"/>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56" name="Arc 70"/>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7" name="Arc 71"/>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58" name="Arc 72"/>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59" name="Arc 73"/>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60" name="Arc 74"/>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1" name="Arc 75"/>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sp>
            <p:nvSpPr>
              <p:cNvPr id="62" name="Arc 76"/>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lIns="297939" tIns="148968" rIns="297939" bIns="148968">
                <a:spAutoFit/>
              </a:bodyPr>
              <a:lstStyle/>
              <a:p>
                <a:endParaRPr lang="en-US"/>
              </a:p>
            </p:txBody>
          </p:sp>
          <p:sp>
            <p:nvSpPr>
              <p:cNvPr id="63" name="Arc 77"/>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w="12700" cap="rnd">
                <a:solidFill>
                  <a:srgbClr val="6C8F93"/>
                </a:solidFill>
                <a:round/>
                <a:headEnd/>
                <a:tailEnd/>
              </a:ln>
            </p:spPr>
            <p:txBody>
              <a:bodyPr wrap="none" lIns="297939" tIns="148968" rIns="297939" bIns="148968">
                <a:spAutoFit/>
              </a:bodyPr>
              <a:lstStyle/>
              <a:p>
                <a:endParaRPr lang="en-US"/>
              </a:p>
            </p:txBody>
          </p:sp>
        </p:grpSp>
        <p:sp>
          <p:nvSpPr>
            <p:cNvPr id="47" name="Rectangle 78"/>
            <p:cNvSpPr>
              <a:spLocks noChangeArrowheads="1"/>
            </p:cNvSpPr>
            <p:nvPr/>
          </p:nvSpPr>
          <p:spPr bwMode="auto">
            <a:xfrm>
              <a:off x="1356" y="3421"/>
              <a:ext cx="55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97939" tIns="148968" rIns="297939" bIns="148968">
              <a:spAutoFit/>
            </a:bodyPr>
            <a:lstStyle/>
            <a:p>
              <a:pPr defTabSz="1028700" eaLnBrk="0" hangingPunct="0"/>
              <a:endParaRPr lang="vi-VN" sz="1400"/>
            </a:p>
          </p:txBody>
        </p:sp>
      </p:grpSp>
      <p:sp>
        <p:nvSpPr>
          <p:cNvPr id="73" name="Rectangle 79"/>
          <p:cNvSpPr>
            <a:spLocks noChangeArrowheads="1"/>
          </p:cNvSpPr>
          <p:nvPr/>
        </p:nvSpPr>
        <p:spPr bwMode="auto">
          <a:xfrm>
            <a:off x="6096001" y="1353348"/>
            <a:ext cx="2819400" cy="57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algn="r" defTabSz="1028700" eaLnBrk="0" hangingPunct="0"/>
            <a:r>
              <a:rPr lang="en-US" b="1"/>
              <a:t>Remote Office </a:t>
            </a:r>
          </a:p>
        </p:txBody>
      </p:sp>
      <p:grpSp>
        <p:nvGrpSpPr>
          <p:cNvPr id="74" name="Group 80"/>
          <p:cNvGrpSpPr>
            <a:grpSpLocks/>
          </p:cNvGrpSpPr>
          <p:nvPr/>
        </p:nvGrpSpPr>
        <p:grpSpPr bwMode="auto">
          <a:xfrm>
            <a:off x="6381753" y="2093911"/>
            <a:ext cx="2533651" cy="801689"/>
            <a:chOff x="4926" y="1222"/>
            <a:chExt cx="1596" cy="505"/>
          </a:xfrm>
        </p:grpSpPr>
        <p:sp>
          <p:nvSpPr>
            <p:cNvPr id="75" name="Rectangle 81"/>
            <p:cNvSpPr>
              <a:spLocks noChangeArrowheads="1"/>
            </p:cNvSpPr>
            <p:nvPr/>
          </p:nvSpPr>
          <p:spPr bwMode="auto">
            <a:xfrm>
              <a:off x="4926" y="1344"/>
              <a:ext cx="1596"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algn="r" defTabSz="1028700" eaLnBrk="0" hangingPunct="0"/>
              <a:r>
                <a:rPr lang="en-US" sz="2000" b="1"/>
                <a:t>Home Office</a:t>
              </a:r>
            </a:p>
          </p:txBody>
        </p:sp>
        <p:pic>
          <p:nvPicPr>
            <p:cNvPr id="76" name="Picture 8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8" y="1222"/>
              <a:ext cx="476"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7" name="Picture 8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00802" y="2895604"/>
            <a:ext cx="5492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85"/>
          <p:cNvSpPr>
            <a:spLocks noChangeArrowheads="1"/>
          </p:cNvSpPr>
          <p:nvPr/>
        </p:nvSpPr>
        <p:spPr bwMode="auto">
          <a:xfrm>
            <a:off x="5980112" y="3200400"/>
            <a:ext cx="27828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algn="r" defTabSz="1028700" eaLnBrk="0" hangingPunct="0"/>
            <a:r>
              <a:rPr lang="en-US" sz="2000" b="1"/>
              <a:t>Mobile users</a:t>
            </a:r>
          </a:p>
        </p:txBody>
      </p:sp>
      <p:sp>
        <p:nvSpPr>
          <p:cNvPr id="79" name="AutoShape 86"/>
          <p:cNvSpPr>
            <a:spLocks noChangeArrowheads="1"/>
          </p:cNvSpPr>
          <p:nvPr/>
        </p:nvSpPr>
        <p:spPr bwMode="auto">
          <a:xfrm rot="6003953">
            <a:off x="4826793" y="2631282"/>
            <a:ext cx="442913" cy="1371600"/>
          </a:xfrm>
          <a:prstGeom prst="can">
            <a:avLst>
              <a:gd name="adj" fmla="val 40401"/>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a:p>
        </p:txBody>
      </p:sp>
      <p:sp>
        <p:nvSpPr>
          <p:cNvPr id="80" name="Line 87"/>
          <p:cNvSpPr>
            <a:spLocks noChangeShapeType="1"/>
          </p:cNvSpPr>
          <p:nvPr/>
        </p:nvSpPr>
        <p:spPr bwMode="auto">
          <a:xfrm flipH="1">
            <a:off x="5634038" y="1828804"/>
            <a:ext cx="731300" cy="4571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Line 88"/>
          <p:cNvSpPr>
            <a:spLocks noChangeShapeType="1"/>
          </p:cNvSpPr>
          <p:nvPr/>
        </p:nvSpPr>
        <p:spPr bwMode="auto">
          <a:xfrm flipH="1">
            <a:off x="5843588" y="2694596"/>
            <a:ext cx="421225" cy="48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 name="Rectangle 89"/>
          <p:cNvSpPr>
            <a:spLocks noChangeArrowheads="1"/>
          </p:cNvSpPr>
          <p:nvPr/>
        </p:nvSpPr>
        <p:spPr bwMode="auto">
          <a:xfrm>
            <a:off x="4267200" y="4381500"/>
            <a:ext cx="1997613" cy="6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defTabSz="1028700" eaLnBrk="0" hangingPunct="0"/>
            <a:r>
              <a:rPr lang="en-US" sz="2000" b="1"/>
              <a:t>ISP Network</a:t>
            </a:r>
          </a:p>
        </p:txBody>
      </p:sp>
      <p:sp>
        <p:nvSpPr>
          <p:cNvPr id="83" name="Line 90"/>
          <p:cNvSpPr>
            <a:spLocks noChangeShapeType="1"/>
          </p:cNvSpPr>
          <p:nvPr/>
        </p:nvSpPr>
        <p:spPr bwMode="auto">
          <a:xfrm flipH="1">
            <a:off x="5938838" y="32004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Line 91"/>
          <p:cNvSpPr>
            <a:spLocks noChangeShapeType="1"/>
          </p:cNvSpPr>
          <p:nvPr/>
        </p:nvSpPr>
        <p:spPr bwMode="auto">
          <a:xfrm>
            <a:off x="5862638" y="3886200"/>
            <a:ext cx="502700" cy="34311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5" name="Rectangle 92"/>
          <p:cNvSpPr>
            <a:spLocks noChangeArrowheads="1"/>
          </p:cNvSpPr>
          <p:nvPr/>
        </p:nvSpPr>
        <p:spPr bwMode="auto">
          <a:xfrm>
            <a:off x="4495800" y="3535363"/>
            <a:ext cx="1443038" cy="6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defTabSz="1028700" eaLnBrk="0" hangingPunct="0"/>
            <a:r>
              <a:rPr lang="en-US" sz="2400" b="1" i="1"/>
              <a:t>Tunnel</a:t>
            </a:r>
          </a:p>
        </p:txBody>
      </p:sp>
      <p:pic>
        <p:nvPicPr>
          <p:cNvPr id="86" name="Picture 9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62400" y="3046413"/>
            <a:ext cx="434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 name="Group 94"/>
          <p:cNvGrpSpPr>
            <a:grpSpLocks/>
          </p:cNvGrpSpPr>
          <p:nvPr/>
        </p:nvGrpSpPr>
        <p:grpSpPr bwMode="auto">
          <a:xfrm>
            <a:off x="6162675" y="3810005"/>
            <a:ext cx="2752726" cy="876301"/>
            <a:chOff x="3171" y="3144"/>
            <a:chExt cx="1734" cy="552"/>
          </a:xfrm>
        </p:grpSpPr>
        <p:sp>
          <p:nvSpPr>
            <p:cNvPr id="88" name="Rectangle 95"/>
            <p:cNvSpPr>
              <a:spLocks noChangeArrowheads="1"/>
            </p:cNvSpPr>
            <p:nvPr/>
          </p:nvSpPr>
          <p:spPr bwMode="auto">
            <a:xfrm>
              <a:off x="3171" y="3288"/>
              <a:ext cx="1734"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97939" tIns="148968" rIns="297939" bIns="148968">
              <a:spAutoFit/>
            </a:bodyPr>
            <a:lstStyle/>
            <a:p>
              <a:pPr algn="r" defTabSz="1028700" eaLnBrk="0" hangingPunct="0"/>
              <a:r>
                <a:rPr lang="en-US" sz="2000" b="1"/>
                <a:t>Remote users</a:t>
              </a:r>
            </a:p>
          </p:txBody>
        </p:sp>
        <p:pic>
          <p:nvPicPr>
            <p:cNvPr id="89" name="Picture 96"/>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21" y="3144"/>
              <a:ext cx="334"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 name="Text Box 97"/>
          <p:cNvSpPr txBox="1">
            <a:spLocks noChangeArrowheads="1"/>
          </p:cNvSpPr>
          <p:nvPr/>
        </p:nvSpPr>
        <p:spPr bwMode="auto">
          <a:xfrm>
            <a:off x="685799" y="5495925"/>
            <a:ext cx="6724651" cy="1006254"/>
          </a:xfrm>
          <a:prstGeom prst="rect">
            <a:avLst/>
          </a:prstGeom>
          <a:solidFill>
            <a:schemeClr val="hlink"/>
          </a:solidFill>
          <a:ln w="9525">
            <a:noFill/>
            <a:miter lim="800000"/>
            <a:headEnd/>
            <a:tailEnd/>
          </a:ln>
          <a:effectLst>
            <a:outerShdw dist="107763" dir="18900000" algn="ctr" rotWithShape="0">
              <a:schemeClr val="bg2">
                <a:alpha val="50000"/>
              </a:schemeClr>
            </a:outerShdw>
          </a:effectLst>
        </p:spPr>
        <p:txBody>
          <a:bodyPr wrap="square" lIns="82124" tIns="41061" rIns="82124" bIns="41061">
            <a:spAutoFit/>
          </a:bodyPr>
          <a:lstStyle/>
          <a:p>
            <a:pPr defTabSz="1028700" eaLnBrk="0" fontAlgn="auto" hangingPunct="0">
              <a:spcAft>
                <a:spcPts val="0"/>
              </a:spcAft>
              <a:defRPr/>
            </a:pPr>
            <a:r>
              <a:rPr lang="en-US" sz="2400" b="1">
                <a:solidFill>
                  <a:srgbClr val="FFFF66"/>
                </a:solidFill>
              </a:rPr>
              <a:t>Cung cấp truy cập tin cậy cho các nhân viên di động,, nhân viên ở xa, nhân viên </a:t>
            </a:r>
            <a:r>
              <a:rPr lang="en-US" sz="2800" b="1">
                <a:solidFill>
                  <a:srgbClr val="FFFF66"/>
                </a:solidFill>
              </a:rPr>
              <a:t>làm</a:t>
            </a:r>
            <a:r>
              <a:rPr lang="en-US" sz="2400" b="1">
                <a:solidFill>
                  <a:srgbClr val="FFFF66"/>
                </a:solidFill>
              </a:rPr>
              <a:t> việc tại nhà</a:t>
            </a:r>
            <a:r>
              <a:rPr lang="en-US" sz="3600" b="1">
                <a:solidFill>
                  <a:srgbClr val="FFFF66"/>
                </a:solidFill>
              </a:rPr>
              <a:t>.</a:t>
            </a:r>
          </a:p>
        </p:txBody>
      </p:sp>
    </p:spTree>
    <p:extLst>
      <p:ext uri="{BB962C8B-B14F-4D97-AF65-F5344CB8AC3E}">
        <p14:creationId xmlns:p14="http://schemas.microsoft.com/office/powerpoint/2010/main" val="3403474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blinds(horizontal)">
                                      <p:cBhvr>
                                        <p:cTn id="10" dur="500"/>
                                        <p:tgtEl>
                                          <p:spTgt spid="8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diamond(in)">
                                      <p:cBhvr>
                                        <p:cTn id="19" dur="500"/>
                                        <p:tgtEl>
                                          <p:spTgt spid="74"/>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diamond(in)">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strips(downLeft)">
                                      <p:cBhvr>
                                        <p:cTn id="27" dur="500"/>
                                        <p:tgtEl>
                                          <p:spTgt spid="73"/>
                                        </p:tgtEl>
                                      </p:cBhvr>
                                    </p:animEffect>
                                  </p:childTnLst>
                                </p:cTn>
                              </p:par>
                              <p:par>
                                <p:cTn id="28" presetID="18" presetClass="entr" presetSubtype="12"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strips(downLeft)">
                                      <p:cBhvr>
                                        <p:cTn id="30" dur="500"/>
                                        <p:tgtEl>
                                          <p:spTgt spid="43"/>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strips(downLeft)">
                                      <p:cBhvr>
                                        <p:cTn id="3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80" grpId="0" animBg="1"/>
      <p:bldP spid="81" grpId="0" animBg="1"/>
      <p:bldP spid="83" grpId="0" animBg="1"/>
      <p:bldP spid="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VPN cục </a:t>
            </a:r>
            <a:r>
              <a:rPr lang="en-US" smtClean="0"/>
              <a:t>bộ</a:t>
            </a:r>
            <a:r>
              <a:rPr lang="vi-VN"/>
              <a:t> (Intranet </a:t>
            </a:r>
            <a:r>
              <a:rPr lang="vi-VN" smtClean="0"/>
              <a:t>VPN)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13</a:t>
            </a:fld>
            <a:endParaRPr lang="ru-RU"/>
          </a:p>
        </p:txBody>
      </p:sp>
      <p:grpSp>
        <p:nvGrpSpPr>
          <p:cNvPr id="4" name="Group 95"/>
          <p:cNvGrpSpPr>
            <a:grpSpLocks/>
          </p:cNvGrpSpPr>
          <p:nvPr/>
        </p:nvGrpSpPr>
        <p:grpSpPr bwMode="auto">
          <a:xfrm>
            <a:off x="374650" y="1219200"/>
            <a:ext cx="8159750" cy="4096082"/>
            <a:chOff x="336" y="1566"/>
            <a:chExt cx="3696" cy="2209"/>
          </a:xfrm>
        </p:grpSpPr>
        <p:sp>
          <p:nvSpPr>
            <p:cNvPr id="5" name="Text Box 5"/>
            <p:cNvSpPr txBox="1">
              <a:spLocks noChangeArrowheads="1"/>
            </p:cNvSpPr>
            <p:nvPr/>
          </p:nvSpPr>
          <p:spPr bwMode="auto">
            <a:xfrm>
              <a:off x="1392" y="1872"/>
              <a:ext cx="206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vi-VN" sz="2000">
                <a:latin typeface="Times New Roman" pitchFamily="18" charset="0"/>
              </a:endParaRPr>
            </a:p>
          </p:txBody>
        </p:sp>
        <p:pic>
          <p:nvPicPr>
            <p:cNvPr id="6"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8" y="1809"/>
              <a:ext cx="604" cy="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8"/>
            <p:cNvSpPr>
              <a:spLocks noChangeShapeType="1"/>
            </p:cNvSpPr>
            <p:nvPr/>
          </p:nvSpPr>
          <p:spPr bwMode="auto">
            <a:xfrm flipH="1" flipV="1">
              <a:off x="1884" y="2472"/>
              <a:ext cx="323" cy="3"/>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grpSp>
          <p:nvGrpSpPr>
            <p:cNvPr id="8" name="Group 9"/>
            <p:cNvGrpSpPr>
              <a:grpSpLocks/>
            </p:cNvGrpSpPr>
            <p:nvPr/>
          </p:nvGrpSpPr>
          <p:grpSpPr bwMode="auto">
            <a:xfrm>
              <a:off x="2604" y="1644"/>
              <a:ext cx="1397" cy="1690"/>
              <a:chOff x="4024" y="1761"/>
              <a:chExt cx="752" cy="562"/>
            </a:xfrm>
          </p:grpSpPr>
          <p:grpSp>
            <p:nvGrpSpPr>
              <p:cNvPr id="63" name="Group 10"/>
              <p:cNvGrpSpPr>
                <a:grpSpLocks/>
              </p:cNvGrpSpPr>
              <p:nvPr/>
            </p:nvGrpSpPr>
            <p:grpSpPr bwMode="auto">
              <a:xfrm>
                <a:off x="4024" y="1761"/>
                <a:ext cx="749" cy="556"/>
                <a:chOff x="4024" y="1761"/>
                <a:chExt cx="749" cy="556"/>
              </a:xfrm>
            </p:grpSpPr>
            <p:sp>
              <p:nvSpPr>
                <p:cNvPr id="81" name="Oval 11"/>
                <p:cNvSpPr>
                  <a:spLocks noChangeArrowheads="1"/>
                </p:cNvSpPr>
                <p:nvPr/>
              </p:nvSpPr>
              <p:spPr bwMode="auto">
                <a:xfrm>
                  <a:off x="4280" y="1761"/>
                  <a:ext cx="326" cy="22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2" name="Oval 12"/>
                <p:cNvSpPr>
                  <a:spLocks noChangeArrowheads="1"/>
                </p:cNvSpPr>
                <p:nvPr/>
              </p:nvSpPr>
              <p:spPr bwMode="auto">
                <a:xfrm>
                  <a:off x="4100" y="1821"/>
                  <a:ext cx="251" cy="23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3" name="Oval 13"/>
                <p:cNvSpPr>
                  <a:spLocks noChangeArrowheads="1"/>
                </p:cNvSpPr>
                <p:nvPr/>
              </p:nvSpPr>
              <p:spPr bwMode="auto">
                <a:xfrm>
                  <a:off x="4024" y="1959"/>
                  <a:ext cx="169" cy="18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4" name="Oval 14"/>
                <p:cNvSpPr>
                  <a:spLocks noChangeArrowheads="1"/>
                </p:cNvSpPr>
                <p:nvPr/>
              </p:nvSpPr>
              <p:spPr bwMode="auto">
                <a:xfrm>
                  <a:off x="4075" y="2041"/>
                  <a:ext cx="254" cy="20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5" name="Oval 15"/>
                <p:cNvSpPr>
                  <a:spLocks noChangeArrowheads="1"/>
                </p:cNvSpPr>
                <p:nvPr/>
              </p:nvSpPr>
              <p:spPr bwMode="auto">
                <a:xfrm>
                  <a:off x="4254" y="2076"/>
                  <a:ext cx="380" cy="2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6" name="Oval 16"/>
                <p:cNvSpPr>
                  <a:spLocks noChangeArrowheads="1"/>
                </p:cNvSpPr>
                <p:nvPr/>
              </p:nvSpPr>
              <p:spPr bwMode="auto">
                <a:xfrm>
                  <a:off x="4496" y="1828"/>
                  <a:ext cx="243"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7" name="Oval 17"/>
                <p:cNvSpPr>
                  <a:spLocks noChangeArrowheads="1"/>
                </p:cNvSpPr>
                <p:nvPr/>
              </p:nvSpPr>
              <p:spPr bwMode="auto">
                <a:xfrm>
                  <a:off x="4532" y="1945"/>
                  <a:ext cx="241"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8" name="Oval 18"/>
                <p:cNvSpPr>
                  <a:spLocks noChangeArrowheads="1"/>
                </p:cNvSpPr>
                <p:nvPr/>
              </p:nvSpPr>
              <p:spPr bwMode="auto">
                <a:xfrm>
                  <a:off x="4509" y="1982"/>
                  <a:ext cx="240" cy="29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9" name="Oval 19"/>
                <p:cNvSpPr>
                  <a:spLocks noChangeArrowheads="1"/>
                </p:cNvSpPr>
                <p:nvPr/>
              </p:nvSpPr>
              <p:spPr bwMode="auto">
                <a:xfrm>
                  <a:off x="4160" y="1894"/>
                  <a:ext cx="485" cy="29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grpSp>
          <p:grpSp>
            <p:nvGrpSpPr>
              <p:cNvPr id="64" name="Group 20"/>
              <p:cNvGrpSpPr>
                <a:grpSpLocks/>
              </p:cNvGrpSpPr>
              <p:nvPr/>
            </p:nvGrpSpPr>
            <p:grpSpPr bwMode="auto">
              <a:xfrm>
                <a:off x="4026" y="1763"/>
                <a:ext cx="750" cy="560"/>
                <a:chOff x="4026" y="1763"/>
                <a:chExt cx="750" cy="560"/>
              </a:xfrm>
            </p:grpSpPr>
            <p:sp>
              <p:nvSpPr>
                <p:cNvPr id="65" name="Arc 21"/>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6" name="Arc 22"/>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67" name="Arc 23"/>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8" name="Arc 24"/>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69" name="Arc 25"/>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0" name="Arc 26"/>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1" name="Arc 27"/>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2" name="Arc 28"/>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3" name="Arc 29"/>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4" name="Arc 30"/>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5" name="Arc 31"/>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6" name="Arc 32"/>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7" name="Arc 33"/>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8" name="Arc 34"/>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79" name="Arc 35"/>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0" name="Arc 36"/>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w="12700" cap="rnd">
                  <a:solidFill>
                    <a:srgbClr val="6C8F93"/>
                  </a:solidFill>
                  <a:round/>
                  <a:headEnd/>
                  <a:tailEnd/>
                </a:ln>
              </p:spPr>
              <p:txBody>
                <a:bodyPr wrap="none" anchor="ctr"/>
                <a:lstStyle/>
                <a:p>
                  <a:endParaRPr lang="en-US" sz="2400"/>
                </a:p>
              </p:txBody>
            </p:sp>
          </p:grpSp>
        </p:grpSp>
        <p:sp>
          <p:nvSpPr>
            <p:cNvPr id="9" name="Rectangle 37"/>
            <p:cNvSpPr>
              <a:spLocks noChangeArrowheads="1"/>
            </p:cNvSpPr>
            <p:nvPr/>
          </p:nvSpPr>
          <p:spPr bwMode="auto">
            <a:xfrm>
              <a:off x="2938" y="3486"/>
              <a:ext cx="88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800" b="1"/>
                <a:t>Head Office</a:t>
              </a:r>
            </a:p>
          </p:txBody>
        </p:sp>
        <p:sp>
          <p:nvSpPr>
            <p:cNvPr id="10" name="Rectangle 38"/>
            <p:cNvSpPr>
              <a:spLocks noChangeArrowheads="1"/>
            </p:cNvSpPr>
            <p:nvPr/>
          </p:nvSpPr>
          <p:spPr bwMode="auto">
            <a:xfrm>
              <a:off x="3314" y="2549"/>
              <a:ext cx="46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Server</a:t>
              </a:r>
            </a:p>
          </p:txBody>
        </p:sp>
        <p:sp>
          <p:nvSpPr>
            <p:cNvPr id="11" name="Line 39"/>
            <p:cNvSpPr>
              <a:spLocks noChangeShapeType="1"/>
            </p:cNvSpPr>
            <p:nvPr/>
          </p:nvSpPr>
          <p:spPr bwMode="auto">
            <a:xfrm>
              <a:off x="2198" y="2074"/>
              <a:ext cx="0" cy="1104"/>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2" name="Line 40"/>
            <p:cNvSpPr>
              <a:spLocks noChangeShapeType="1"/>
            </p:cNvSpPr>
            <p:nvPr/>
          </p:nvSpPr>
          <p:spPr bwMode="auto">
            <a:xfrm>
              <a:off x="2891" y="2079"/>
              <a:ext cx="0" cy="734"/>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3" name="Line 41"/>
            <p:cNvSpPr>
              <a:spLocks noChangeShapeType="1"/>
            </p:cNvSpPr>
            <p:nvPr/>
          </p:nvSpPr>
          <p:spPr bwMode="auto">
            <a:xfrm>
              <a:off x="2207" y="2298"/>
              <a:ext cx="693" cy="5"/>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4" name="Line 42"/>
            <p:cNvSpPr>
              <a:spLocks noChangeShapeType="1"/>
            </p:cNvSpPr>
            <p:nvPr/>
          </p:nvSpPr>
          <p:spPr bwMode="auto">
            <a:xfrm flipH="1" flipV="1">
              <a:off x="2905" y="2716"/>
              <a:ext cx="204" cy="2"/>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5" name="Rectangle 43"/>
            <p:cNvSpPr>
              <a:spLocks noChangeArrowheads="1"/>
            </p:cNvSpPr>
            <p:nvPr/>
          </p:nvSpPr>
          <p:spPr bwMode="auto">
            <a:xfrm>
              <a:off x="2315" y="1707"/>
              <a:ext cx="55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Firewall</a:t>
              </a:r>
            </a:p>
          </p:txBody>
        </p:sp>
        <p:sp>
          <p:nvSpPr>
            <p:cNvPr id="16" name="Rectangle 44"/>
            <p:cNvSpPr>
              <a:spLocks noChangeArrowheads="1"/>
            </p:cNvSpPr>
            <p:nvPr/>
          </p:nvSpPr>
          <p:spPr bwMode="auto">
            <a:xfrm>
              <a:off x="2453" y="3098"/>
              <a:ext cx="48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defTabSz="1028700" eaLnBrk="0" hangingPunct="0"/>
              <a:r>
                <a:rPr lang="en-US" sz="2400" b="1"/>
                <a:t>DMZ</a:t>
              </a:r>
            </a:p>
          </p:txBody>
        </p:sp>
        <p:sp>
          <p:nvSpPr>
            <p:cNvPr id="17" name="Line 45"/>
            <p:cNvSpPr>
              <a:spLocks noChangeShapeType="1"/>
            </p:cNvSpPr>
            <p:nvPr/>
          </p:nvSpPr>
          <p:spPr bwMode="auto">
            <a:xfrm>
              <a:off x="2206" y="2705"/>
              <a:ext cx="261" cy="4"/>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18" name="Picture 4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3" y="2554"/>
              <a:ext cx="21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47"/>
            <p:cNvSpPr>
              <a:spLocks noChangeShapeType="1"/>
            </p:cNvSpPr>
            <p:nvPr/>
          </p:nvSpPr>
          <p:spPr bwMode="auto">
            <a:xfrm flipH="1" flipV="1">
              <a:off x="2890" y="2225"/>
              <a:ext cx="204" cy="1"/>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20" name="Picture 4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5" y="1899"/>
              <a:ext cx="626"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78" y="2600"/>
              <a:ext cx="26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50"/>
            <p:cNvSpPr>
              <a:spLocks noChangeArrowheads="1"/>
            </p:cNvSpPr>
            <p:nvPr/>
          </p:nvSpPr>
          <p:spPr bwMode="auto">
            <a:xfrm>
              <a:off x="1978" y="1566"/>
              <a:ext cx="2054" cy="1895"/>
            </a:xfrm>
            <a:prstGeom prst="rect">
              <a:avLst/>
            </a:prstGeom>
            <a:noFill/>
            <a:ln w="1905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endParaRPr lang="en-US" sz="2400"/>
            </a:p>
          </p:txBody>
        </p:sp>
        <p:grpSp>
          <p:nvGrpSpPr>
            <p:cNvPr id="23" name="Group 53"/>
            <p:cNvGrpSpPr>
              <a:grpSpLocks/>
            </p:cNvGrpSpPr>
            <p:nvPr/>
          </p:nvGrpSpPr>
          <p:grpSpPr bwMode="auto">
            <a:xfrm>
              <a:off x="757" y="1890"/>
              <a:ext cx="1175" cy="1145"/>
              <a:chOff x="1609" y="2404"/>
              <a:chExt cx="701" cy="526"/>
            </a:xfrm>
          </p:grpSpPr>
          <p:grpSp>
            <p:nvGrpSpPr>
              <p:cNvPr id="36" name="Group 54"/>
              <p:cNvGrpSpPr>
                <a:grpSpLocks/>
              </p:cNvGrpSpPr>
              <p:nvPr/>
            </p:nvGrpSpPr>
            <p:grpSpPr bwMode="auto">
              <a:xfrm>
                <a:off x="1609" y="2404"/>
                <a:ext cx="699" cy="519"/>
                <a:chOff x="1609" y="2404"/>
                <a:chExt cx="699" cy="519"/>
              </a:xfrm>
            </p:grpSpPr>
            <p:sp>
              <p:nvSpPr>
                <p:cNvPr id="54" name="Oval 55"/>
                <p:cNvSpPr>
                  <a:spLocks noChangeArrowheads="1"/>
                </p:cNvSpPr>
                <p:nvPr/>
              </p:nvSpPr>
              <p:spPr bwMode="auto">
                <a:xfrm>
                  <a:off x="1848" y="2404"/>
                  <a:ext cx="304" cy="214"/>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5" name="Oval 56"/>
                <p:cNvSpPr>
                  <a:spLocks noChangeArrowheads="1"/>
                </p:cNvSpPr>
                <p:nvPr/>
              </p:nvSpPr>
              <p:spPr bwMode="auto">
                <a:xfrm>
                  <a:off x="1680" y="2460"/>
                  <a:ext cx="234" cy="21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6" name="Oval 57"/>
                <p:cNvSpPr>
                  <a:spLocks noChangeArrowheads="1"/>
                </p:cNvSpPr>
                <p:nvPr/>
              </p:nvSpPr>
              <p:spPr bwMode="auto">
                <a:xfrm>
                  <a:off x="1609" y="2589"/>
                  <a:ext cx="158" cy="1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7" name="Oval 58"/>
                <p:cNvSpPr>
                  <a:spLocks noChangeArrowheads="1"/>
                </p:cNvSpPr>
                <p:nvPr/>
              </p:nvSpPr>
              <p:spPr bwMode="auto">
                <a:xfrm>
                  <a:off x="1657" y="2666"/>
                  <a:ext cx="237" cy="191"/>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8" name="Oval 59"/>
                <p:cNvSpPr>
                  <a:spLocks noChangeArrowheads="1"/>
                </p:cNvSpPr>
                <p:nvPr/>
              </p:nvSpPr>
              <p:spPr bwMode="auto">
                <a:xfrm>
                  <a:off x="1824" y="2698"/>
                  <a:ext cx="354" cy="22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9" name="Oval 60"/>
                <p:cNvSpPr>
                  <a:spLocks noChangeArrowheads="1"/>
                </p:cNvSpPr>
                <p:nvPr/>
              </p:nvSpPr>
              <p:spPr bwMode="auto">
                <a:xfrm>
                  <a:off x="2050" y="2467"/>
                  <a:ext cx="226"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0" name="Oval 61"/>
                <p:cNvSpPr>
                  <a:spLocks noChangeArrowheads="1"/>
                </p:cNvSpPr>
                <p:nvPr/>
              </p:nvSpPr>
              <p:spPr bwMode="auto">
                <a:xfrm>
                  <a:off x="2083" y="2576"/>
                  <a:ext cx="225"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1" name="Oval 62"/>
                <p:cNvSpPr>
                  <a:spLocks noChangeArrowheads="1"/>
                </p:cNvSpPr>
                <p:nvPr/>
              </p:nvSpPr>
              <p:spPr bwMode="auto">
                <a:xfrm>
                  <a:off x="2062" y="2610"/>
                  <a:ext cx="224" cy="279"/>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2" name="Oval 63"/>
                <p:cNvSpPr>
                  <a:spLocks noChangeArrowheads="1"/>
                </p:cNvSpPr>
                <p:nvPr/>
              </p:nvSpPr>
              <p:spPr bwMode="auto">
                <a:xfrm>
                  <a:off x="1736" y="2528"/>
                  <a:ext cx="453" cy="2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grpSp>
          <p:grpSp>
            <p:nvGrpSpPr>
              <p:cNvPr id="37" name="Group 64"/>
              <p:cNvGrpSpPr>
                <a:grpSpLocks/>
              </p:cNvGrpSpPr>
              <p:nvPr/>
            </p:nvGrpSpPr>
            <p:grpSpPr bwMode="auto">
              <a:xfrm>
                <a:off x="1611" y="2406"/>
                <a:ext cx="699" cy="524"/>
                <a:chOff x="1611" y="2406"/>
                <a:chExt cx="699" cy="524"/>
              </a:xfrm>
            </p:grpSpPr>
            <p:sp>
              <p:nvSpPr>
                <p:cNvPr id="38" name="Arc 65"/>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39" name="Arc 66"/>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0" name="Arc 67"/>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1" name="Arc 68"/>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2" name="Arc 69"/>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3" name="Arc 70"/>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4" name="Arc 71"/>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5" name="Arc 72"/>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6" name="Arc 73"/>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7" name="Arc 74"/>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48" name="Arc 75"/>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9" name="Arc 76"/>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50" name="Arc 77"/>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1" name="Arc 78"/>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52" name="Arc 79"/>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3" name="Arc 80"/>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w="12700" cap="rnd">
                  <a:solidFill>
                    <a:srgbClr val="6C8F93"/>
                  </a:solidFill>
                  <a:round/>
                  <a:headEnd/>
                  <a:tailEnd/>
                </a:ln>
              </p:spPr>
              <p:txBody>
                <a:bodyPr wrap="none" anchor="ctr"/>
                <a:lstStyle/>
                <a:p>
                  <a:endParaRPr lang="en-US" sz="2400"/>
                </a:p>
              </p:txBody>
            </p:sp>
          </p:grpSp>
        </p:grpSp>
        <p:sp>
          <p:nvSpPr>
            <p:cNvPr id="24" name="Rectangle 81"/>
            <p:cNvSpPr>
              <a:spLocks noChangeArrowheads="1"/>
            </p:cNvSpPr>
            <p:nvPr/>
          </p:nvSpPr>
          <p:spPr bwMode="auto">
            <a:xfrm>
              <a:off x="1062" y="3050"/>
              <a:ext cx="80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ISP Network</a:t>
              </a:r>
            </a:p>
          </p:txBody>
        </p:sp>
        <p:sp>
          <p:nvSpPr>
            <p:cNvPr id="25" name="Rectangle 82"/>
            <p:cNvSpPr>
              <a:spLocks noChangeArrowheads="1"/>
            </p:cNvSpPr>
            <p:nvPr/>
          </p:nvSpPr>
          <p:spPr bwMode="auto">
            <a:xfrm>
              <a:off x="1596" y="1592"/>
              <a:ext cx="603"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ISP </a:t>
              </a:r>
              <a:br>
                <a:rPr lang="en-US" sz="2400" b="1"/>
              </a:br>
              <a:r>
                <a:rPr lang="en-US" sz="2400" b="1"/>
                <a:t>Gateway</a:t>
              </a:r>
            </a:p>
          </p:txBody>
        </p:sp>
        <p:sp>
          <p:nvSpPr>
            <p:cNvPr id="26" name="Rectangle 83"/>
            <p:cNvSpPr>
              <a:spLocks noChangeArrowheads="1"/>
            </p:cNvSpPr>
            <p:nvPr/>
          </p:nvSpPr>
          <p:spPr bwMode="auto">
            <a:xfrm>
              <a:off x="336" y="1577"/>
              <a:ext cx="547"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Remote</a:t>
              </a:r>
              <a:br>
                <a:rPr lang="en-US" sz="2400" b="1"/>
              </a:br>
              <a:r>
                <a:rPr lang="en-US" sz="2400" b="1"/>
                <a:t>Office</a:t>
              </a:r>
            </a:p>
          </p:txBody>
        </p:sp>
        <p:pic>
          <p:nvPicPr>
            <p:cNvPr id="27" name="Picture 8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3" y="1881"/>
              <a:ext cx="299"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8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0" y="2171"/>
              <a:ext cx="24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86"/>
            <p:cNvSpPr>
              <a:spLocks noChangeArrowheads="1"/>
            </p:cNvSpPr>
            <p:nvPr/>
          </p:nvSpPr>
          <p:spPr bwMode="auto">
            <a:xfrm>
              <a:off x="336" y="2995"/>
              <a:ext cx="57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Remote </a:t>
              </a:r>
              <a:br>
                <a:rPr lang="en-US" sz="2400" b="1"/>
              </a:br>
              <a:r>
                <a:rPr lang="en-US" sz="2400" b="1"/>
                <a:t>Office</a:t>
              </a:r>
            </a:p>
          </p:txBody>
        </p:sp>
        <p:pic>
          <p:nvPicPr>
            <p:cNvPr id="30" name="Picture 8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4" y="2541"/>
              <a:ext cx="299"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88"/>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0" y="2789"/>
              <a:ext cx="24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89"/>
            <p:cNvSpPr>
              <a:spLocks noChangeArrowheads="1"/>
            </p:cNvSpPr>
            <p:nvPr/>
          </p:nvSpPr>
          <p:spPr bwMode="auto">
            <a:xfrm rot="6003953">
              <a:off x="1355" y="1981"/>
              <a:ext cx="118" cy="766"/>
            </a:xfrm>
            <a:prstGeom prst="can">
              <a:avLst>
                <a:gd name="adj" fmla="val 84690"/>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3" name="AutoShape 90"/>
            <p:cNvSpPr>
              <a:spLocks noChangeArrowheads="1"/>
            </p:cNvSpPr>
            <p:nvPr/>
          </p:nvSpPr>
          <p:spPr bwMode="auto">
            <a:xfrm rot="132150">
              <a:off x="895" y="2354"/>
              <a:ext cx="81" cy="422"/>
            </a:xfrm>
            <a:prstGeom prst="can">
              <a:avLst>
                <a:gd name="adj" fmla="val 89509"/>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4" name="AutoShape 91"/>
            <p:cNvSpPr>
              <a:spLocks noChangeArrowheads="1"/>
            </p:cNvSpPr>
            <p:nvPr/>
          </p:nvSpPr>
          <p:spPr bwMode="auto">
            <a:xfrm rot="15596047" flipV="1">
              <a:off x="1366" y="2253"/>
              <a:ext cx="118" cy="766"/>
            </a:xfrm>
            <a:prstGeom prst="can">
              <a:avLst>
                <a:gd name="adj" fmla="val 84690"/>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pic>
          <p:nvPicPr>
            <p:cNvPr id="35" name="Picture 92"/>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92" y="2180"/>
              <a:ext cx="40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 name="Text Box 96"/>
          <p:cNvSpPr txBox="1">
            <a:spLocks noChangeArrowheads="1"/>
          </p:cNvSpPr>
          <p:nvPr/>
        </p:nvSpPr>
        <p:spPr bwMode="auto">
          <a:xfrm>
            <a:off x="1066800" y="5257800"/>
            <a:ext cx="6629400" cy="821588"/>
          </a:xfrm>
          <a:prstGeom prst="rect">
            <a:avLst/>
          </a:prstGeom>
          <a:solidFill>
            <a:schemeClr val="hlink"/>
          </a:solidFill>
          <a:ln w="9525" algn="ctr">
            <a:noFill/>
            <a:miter lim="800000"/>
            <a:headEnd/>
            <a:tailEnd/>
          </a:ln>
          <a:effectLst>
            <a:outerShdw dist="107763" dir="18900000" algn="ctr" rotWithShape="0">
              <a:schemeClr val="bg2">
                <a:alpha val="50000"/>
              </a:schemeClr>
            </a:outerShdw>
          </a:effectLst>
        </p:spPr>
        <p:txBody>
          <a:bodyPr lIns="82124" tIns="41061" rIns="82124" bIns="41061">
            <a:spAutoFit/>
          </a:bodyPr>
          <a:lstStyle/>
          <a:p>
            <a:pPr defTabSz="1028700" eaLnBrk="0" fontAlgn="auto" hangingPunct="0">
              <a:spcAft>
                <a:spcPts val="0"/>
              </a:spcAft>
              <a:defRPr/>
            </a:pPr>
            <a:r>
              <a:rPr lang="en-US" sz="2400" b="1">
                <a:solidFill>
                  <a:srgbClr val="FFFF66"/>
                </a:solidFill>
              </a:rPr>
              <a:t>Cho phép các văn phòng chi nhánh liên kết một cách bảo mật tới trụ sở chính của doanh nghiệp</a:t>
            </a:r>
          </a:p>
        </p:txBody>
      </p:sp>
    </p:spTree>
    <p:extLst>
      <p:ext uri="{BB962C8B-B14F-4D97-AF65-F5344CB8AC3E}">
        <p14:creationId xmlns:p14="http://schemas.microsoft.com/office/powerpoint/2010/main" val="1746579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VPN mở </a:t>
            </a:r>
            <a:r>
              <a:rPr lang="en-US" smtClean="0"/>
              <a:t>rộng</a:t>
            </a:r>
            <a:r>
              <a:rPr lang="vi-VN"/>
              <a:t> (Extranet </a:t>
            </a:r>
            <a:r>
              <a:rPr lang="vi-VN" smtClean="0"/>
              <a:t>VPN)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14</a:t>
            </a:fld>
            <a:endParaRPr lang="ru-RU"/>
          </a:p>
        </p:txBody>
      </p:sp>
      <p:sp>
        <p:nvSpPr>
          <p:cNvPr id="5" name="Text Box 92"/>
          <p:cNvSpPr txBox="1">
            <a:spLocks noChangeArrowheads="1"/>
          </p:cNvSpPr>
          <p:nvPr/>
        </p:nvSpPr>
        <p:spPr bwMode="auto">
          <a:xfrm>
            <a:off x="1676400" y="2362200"/>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vi-VN" sz="1600">
              <a:latin typeface="Times New Roman" pitchFamily="18" charset="0"/>
            </a:endParaRPr>
          </a:p>
        </p:txBody>
      </p:sp>
      <p:grpSp>
        <p:nvGrpSpPr>
          <p:cNvPr id="6" name="Group 194"/>
          <p:cNvGrpSpPr>
            <a:grpSpLocks/>
          </p:cNvGrpSpPr>
          <p:nvPr/>
        </p:nvGrpSpPr>
        <p:grpSpPr bwMode="auto">
          <a:xfrm>
            <a:off x="603251" y="990600"/>
            <a:ext cx="7854950" cy="4508954"/>
            <a:chOff x="672" y="1443"/>
            <a:chExt cx="3786" cy="2339"/>
          </a:xfrm>
        </p:grpSpPr>
        <p:sp>
          <p:nvSpPr>
            <p:cNvPr id="7" name="Rectangle 98"/>
            <p:cNvSpPr>
              <a:spLocks noChangeArrowheads="1"/>
            </p:cNvSpPr>
            <p:nvPr/>
          </p:nvSpPr>
          <p:spPr bwMode="auto">
            <a:xfrm>
              <a:off x="3312" y="3504"/>
              <a:ext cx="94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800" b="1"/>
                <a:t>Head Office</a:t>
              </a:r>
            </a:p>
          </p:txBody>
        </p:sp>
        <p:grpSp>
          <p:nvGrpSpPr>
            <p:cNvPr id="8" name="Group 99"/>
            <p:cNvGrpSpPr>
              <a:grpSpLocks/>
            </p:cNvGrpSpPr>
            <p:nvPr/>
          </p:nvGrpSpPr>
          <p:grpSpPr bwMode="auto">
            <a:xfrm>
              <a:off x="1190" y="1800"/>
              <a:ext cx="1153" cy="1221"/>
              <a:chOff x="1609" y="2404"/>
              <a:chExt cx="701" cy="526"/>
            </a:xfrm>
          </p:grpSpPr>
          <p:grpSp>
            <p:nvGrpSpPr>
              <p:cNvPr id="69" name="Group 100"/>
              <p:cNvGrpSpPr>
                <a:grpSpLocks/>
              </p:cNvGrpSpPr>
              <p:nvPr/>
            </p:nvGrpSpPr>
            <p:grpSpPr bwMode="auto">
              <a:xfrm>
                <a:off x="1609" y="2404"/>
                <a:ext cx="699" cy="519"/>
                <a:chOff x="1609" y="2404"/>
                <a:chExt cx="699" cy="519"/>
              </a:xfrm>
            </p:grpSpPr>
            <p:sp>
              <p:nvSpPr>
                <p:cNvPr id="87" name="Oval 101"/>
                <p:cNvSpPr>
                  <a:spLocks noChangeArrowheads="1"/>
                </p:cNvSpPr>
                <p:nvPr/>
              </p:nvSpPr>
              <p:spPr bwMode="auto">
                <a:xfrm>
                  <a:off x="1848" y="2404"/>
                  <a:ext cx="304" cy="214"/>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8" name="Oval 102"/>
                <p:cNvSpPr>
                  <a:spLocks noChangeArrowheads="1"/>
                </p:cNvSpPr>
                <p:nvPr/>
              </p:nvSpPr>
              <p:spPr bwMode="auto">
                <a:xfrm>
                  <a:off x="1680" y="2460"/>
                  <a:ext cx="234" cy="21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9" name="Oval 103"/>
                <p:cNvSpPr>
                  <a:spLocks noChangeArrowheads="1"/>
                </p:cNvSpPr>
                <p:nvPr/>
              </p:nvSpPr>
              <p:spPr bwMode="auto">
                <a:xfrm>
                  <a:off x="1609" y="2589"/>
                  <a:ext cx="158" cy="1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0" name="Oval 104"/>
                <p:cNvSpPr>
                  <a:spLocks noChangeArrowheads="1"/>
                </p:cNvSpPr>
                <p:nvPr/>
              </p:nvSpPr>
              <p:spPr bwMode="auto">
                <a:xfrm>
                  <a:off x="1657" y="2666"/>
                  <a:ext cx="237" cy="191"/>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1" name="Oval 105"/>
                <p:cNvSpPr>
                  <a:spLocks noChangeArrowheads="1"/>
                </p:cNvSpPr>
                <p:nvPr/>
              </p:nvSpPr>
              <p:spPr bwMode="auto">
                <a:xfrm>
                  <a:off x="1824" y="2698"/>
                  <a:ext cx="354" cy="225"/>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2" name="Oval 106"/>
                <p:cNvSpPr>
                  <a:spLocks noChangeArrowheads="1"/>
                </p:cNvSpPr>
                <p:nvPr/>
              </p:nvSpPr>
              <p:spPr bwMode="auto">
                <a:xfrm>
                  <a:off x="2050" y="2467"/>
                  <a:ext cx="226"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3" name="Oval 107"/>
                <p:cNvSpPr>
                  <a:spLocks noChangeArrowheads="1"/>
                </p:cNvSpPr>
                <p:nvPr/>
              </p:nvSpPr>
              <p:spPr bwMode="auto">
                <a:xfrm>
                  <a:off x="2083" y="2576"/>
                  <a:ext cx="225" cy="168"/>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4" name="Oval 108"/>
                <p:cNvSpPr>
                  <a:spLocks noChangeArrowheads="1"/>
                </p:cNvSpPr>
                <p:nvPr/>
              </p:nvSpPr>
              <p:spPr bwMode="auto">
                <a:xfrm>
                  <a:off x="2062" y="2610"/>
                  <a:ext cx="224" cy="279"/>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95" name="Oval 109"/>
                <p:cNvSpPr>
                  <a:spLocks noChangeArrowheads="1"/>
                </p:cNvSpPr>
                <p:nvPr/>
              </p:nvSpPr>
              <p:spPr bwMode="auto">
                <a:xfrm>
                  <a:off x="1736" y="2528"/>
                  <a:ext cx="453" cy="276"/>
                </a:xfrm>
                <a:prstGeom prst="ellipse">
                  <a:avLst/>
                </a:pr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grpSp>
          <p:grpSp>
            <p:nvGrpSpPr>
              <p:cNvPr id="70" name="Group 110"/>
              <p:cNvGrpSpPr>
                <a:grpSpLocks/>
              </p:cNvGrpSpPr>
              <p:nvPr/>
            </p:nvGrpSpPr>
            <p:grpSpPr bwMode="auto">
              <a:xfrm>
                <a:off x="1611" y="2406"/>
                <a:ext cx="699" cy="524"/>
                <a:chOff x="1611" y="2406"/>
                <a:chExt cx="699" cy="524"/>
              </a:xfrm>
            </p:grpSpPr>
            <p:sp>
              <p:nvSpPr>
                <p:cNvPr id="71" name="Arc 111"/>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2" name="Arc 112"/>
                <p:cNvSpPr>
                  <a:spLocks/>
                </p:cNvSpPr>
                <p:nvPr/>
              </p:nvSpPr>
              <p:spPr bwMode="auto">
                <a:xfrm>
                  <a:off x="1859" y="2406"/>
                  <a:ext cx="288" cy="109"/>
                </a:xfrm>
                <a:custGeom>
                  <a:avLst/>
                  <a:gdLst>
                    <a:gd name="T0" fmla="*/ 0 w 40328"/>
                    <a:gd name="T1" fmla="*/ 0 h 21600"/>
                    <a:gd name="T2" fmla="*/ 0 w 40328"/>
                    <a:gd name="T3" fmla="*/ 0 h 21600"/>
                    <a:gd name="T4" fmla="*/ 0 w 40328"/>
                    <a:gd name="T5" fmla="*/ 0 h 21600"/>
                    <a:gd name="T6" fmla="*/ 0 60000 65536"/>
                    <a:gd name="T7" fmla="*/ 0 60000 65536"/>
                    <a:gd name="T8" fmla="*/ 0 60000 65536"/>
                    <a:gd name="T9" fmla="*/ 0 w 40328"/>
                    <a:gd name="T10" fmla="*/ 0 h 21600"/>
                    <a:gd name="T11" fmla="*/ 40328 w 40328"/>
                    <a:gd name="T12" fmla="*/ 21600 h 21600"/>
                  </a:gdLst>
                  <a:ahLst/>
                  <a:cxnLst>
                    <a:cxn ang="T6">
                      <a:pos x="T0" y="T1"/>
                    </a:cxn>
                    <a:cxn ang="T7">
                      <a:pos x="T2" y="T3"/>
                    </a:cxn>
                    <a:cxn ang="T8">
                      <a:pos x="T4" y="T5"/>
                    </a:cxn>
                  </a:cxnLst>
                  <a:rect l="T9" t="T10" r="T11" b="T12"/>
                  <a:pathLst>
                    <a:path w="40328" h="21600" fill="none" extrusionOk="0">
                      <a:moveTo>
                        <a:pt x="0" y="14494"/>
                      </a:moveTo>
                      <a:cubicBezTo>
                        <a:pt x="3023" y="5815"/>
                        <a:pt x="11207" y="-1"/>
                        <a:pt x="20398" y="0"/>
                      </a:cubicBezTo>
                      <a:cubicBezTo>
                        <a:pt x="29109" y="0"/>
                        <a:pt x="36969" y="5233"/>
                        <a:pt x="40327" y="13272"/>
                      </a:cubicBezTo>
                    </a:path>
                    <a:path w="40328" h="21600" stroke="0" extrusionOk="0">
                      <a:moveTo>
                        <a:pt x="0" y="14494"/>
                      </a:moveTo>
                      <a:cubicBezTo>
                        <a:pt x="3023" y="5815"/>
                        <a:pt x="11207" y="-1"/>
                        <a:pt x="20398" y="0"/>
                      </a:cubicBezTo>
                      <a:cubicBezTo>
                        <a:pt x="29109" y="0"/>
                        <a:pt x="36969" y="5233"/>
                        <a:pt x="40327" y="13272"/>
                      </a:cubicBezTo>
                      <a:lnTo>
                        <a:pt x="20398"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73" name="Arc 113"/>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4" name="Arc 114"/>
                <p:cNvSpPr>
                  <a:spLocks/>
                </p:cNvSpPr>
                <p:nvPr/>
              </p:nvSpPr>
              <p:spPr bwMode="auto">
                <a:xfrm>
                  <a:off x="1681" y="2461"/>
                  <a:ext cx="179" cy="129"/>
                </a:xfrm>
                <a:custGeom>
                  <a:avLst/>
                  <a:gdLst>
                    <a:gd name="T0" fmla="*/ 0 w 32806"/>
                    <a:gd name="T1" fmla="*/ 0 h 25791"/>
                    <a:gd name="T2" fmla="*/ 0 w 32806"/>
                    <a:gd name="T3" fmla="*/ 0 h 25791"/>
                    <a:gd name="T4" fmla="*/ 0 w 32806"/>
                    <a:gd name="T5" fmla="*/ 0 h 25791"/>
                    <a:gd name="T6" fmla="*/ 0 60000 65536"/>
                    <a:gd name="T7" fmla="*/ 0 60000 65536"/>
                    <a:gd name="T8" fmla="*/ 0 60000 65536"/>
                    <a:gd name="T9" fmla="*/ 0 w 32806"/>
                    <a:gd name="T10" fmla="*/ 0 h 25791"/>
                    <a:gd name="T11" fmla="*/ 32806 w 32806"/>
                    <a:gd name="T12" fmla="*/ 25791 h 25791"/>
                  </a:gdLst>
                  <a:ahLst/>
                  <a:cxnLst>
                    <a:cxn ang="T6">
                      <a:pos x="T0" y="T1"/>
                    </a:cxn>
                    <a:cxn ang="T7">
                      <a:pos x="T2" y="T3"/>
                    </a:cxn>
                    <a:cxn ang="T8">
                      <a:pos x="T4" y="T5"/>
                    </a:cxn>
                  </a:cxnLst>
                  <a:rect l="T9" t="T10" r="T11" b="T12"/>
                  <a:pathLst>
                    <a:path w="32806" h="25791" fill="none" extrusionOk="0">
                      <a:moveTo>
                        <a:pt x="410" y="25791"/>
                      </a:moveTo>
                      <a:cubicBezTo>
                        <a:pt x="137" y="24410"/>
                        <a:pt x="0" y="23007"/>
                        <a:pt x="0" y="21600"/>
                      </a:cubicBezTo>
                      <a:cubicBezTo>
                        <a:pt x="0" y="9670"/>
                        <a:pt x="9670" y="0"/>
                        <a:pt x="21600" y="0"/>
                      </a:cubicBezTo>
                      <a:cubicBezTo>
                        <a:pt x="25551" y="-1"/>
                        <a:pt x="29427" y="1084"/>
                        <a:pt x="32805" y="3134"/>
                      </a:cubicBezTo>
                    </a:path>
                    <a:path w="32806" h="25791" stroke="0" extrusionOk="0">
                      <a:moveTo>
                        <a:pt x="410" y="25791"/>
                      </a:moveTo>
                      <a:cubicBezTo>
                        <a:pt x="137" y="24410"/>
                        <a:pt x="0" y="23007"/>
                        <a:pt x="0" y="21600"/>
                      </a:cubicBezTo>
                      <a:cubicBezTo>
                        <a:pt x="0" y="9670"/>
                        <a:pt x="9670" y="0"/>
                        <a:pt x="21600" y="0"/>
                      </a:cubicBezTo>
                      <a:cubicBezTo>
                        <a:pt x="25551" y="-1"/>
                        <a:pt x="29427" y="1084"/>
                        <a:pt x="32805" y="3134"/>
                      </a:cubicBezTo>
                      <a:lnTo>
                        <a:pt x="21600"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75" name="Arc 115"/>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6" name="Arc 116"/>
                <p:cNvSpPr>
                  <a:spLocks/>
                </p:cNvSpPr>
                <p:nvPr/>
              </p:nvSpPr>
              <p:spPr bwMode="auto">
                <a:xfrm>
                  <a:off x="1654" y="2762"/>
                  <a:ext cx="184" cy="102"/>
                </a:xfrm>
                <a:custGeom>
                  <a:avLst/>
                  <a:gdLst>
                    <a:gd name="T0" fmla="*/ 0 w 32498"/>
                    <a:gd name="T1" fmla="*/ 0 h 22712"/>
                    <a:gd name="T2" fmla="*/ 0 w 32498"/>
                    <a:gd name="T3" fmla="*/ 0 h 22712"/>
                    <a:gd name="T4" fmla="*/ 0 w 32498"/>
                    <a:gd name="T5" fmla="*/ 0 h 22712"/>
                    <a:gd name="T6" fmla="*/ 0 60000 65536"/>
                    <a:gd name="T7" fmla="*/ 0 60000 65536"/>
                    <a:gd name="T8" fmla="*/ 0 60000 65536"/>
                    <a:gd name="T9" fmla="*/ 0 w 32498"/>
                    <a:gd name="T10" fmla="*/ 0 h 22712"/>
                    <a:gd name="T11" fmla="*/ 32498 w 32498"/>
                    <a:gd name="T12" fmla="*/ 22712 h 22712"/>
                  </a:gdLst>
                  <a:ahLst/>
                  <a:cxnLst>
                    <a:cxn ang="T6">
                      <a:pos x="T0" y="T1"/>
                    </a:cxn>
                    <a:cxn ang="T7">
                      <a:pos x="T2" y="T3"/>
                    </a:cxn>
                    <a:cxn ang="T8">
                      <a:pos x="T4" y="T5"/>
                    </a:cxn>
                  </a:cxnLst>
                  <a:rect l="T9" t="T10" r="T11" b="T12"/>
                  <a:pathLst>
                    <a:path w="32498" h="22712" fill="none" extrusionOk="0">
                      <a:moveTo>
                        <a:pt x="32498" y="19761"/>
                      </a:moveTo>
                      <a:cubicBezTo>
                        <a:pt x="29191" y="21693"/>
                        <a:pt x="25430" y="22711"/>
                        <a:pt x="21600" y="22712"/>
                      </a:cubicBezTo>
                      <a:cubicBezTo>
                        <a:pt x="9670" y="22712"/>
                        <a:pt x="0" y="13041"/>
                        <a:pt x="0" y="1112"/>
                      </a:cubicBezTo>
                      <a:cubicBezTo>
                        <a:pt x="-1" y="741"/>
                        <a:pt x="9" y="370"/>
                        <a:pt x="28" y="-1"/>
                      </a:cubicBezTo>
                    </a:path>
                    <a:path w="32498" h="22712" stroke="0" extrusionOk="0">
                      <a:moveTo>
                        <a:pt x="32498" y="19761"/>
                      </a:moveTo>
                      <a:cubicBezTo>
                        <a:pt x="29191" y="21693"/>
                        <a:pt x="25430" y="22711"/>
                        <a:pt x="21600" y="22712"/>
                      </a:cubicBezTo>
                      <a:cubicBezTo>
                        <a:pt x="9670" y="22712"/>
                        <a:pt x="0" y="13041"/>
                        <a:pt x="0" y="1112"/>
                      </a:cubicBezTo>
                      <a:cubicBezTo>
                        <a:pt x="-1" y="741"/>
                        <a:pt x="9" y="370"/>
                        <a:pt x="28" y="-1"/>
                      </a:cubicBezTo>
                      <a:lnTo>
                        <a:pt x="21600" y="1112"/>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77" name="Arc 117"/>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78" name="Arc 118"/>
                <p:cNvSpPr>
                  <a:spLocks/>
                </p:cNvSpPr>
                <p:nvPr/>
              </p:nvSpPr>
              <p:spPr bwMode="auto">
                <a:xfrm>
                  <a:off x="2144" y="2467"/>
                  <a:ext cx="135" cy="126"/>
                </a:xfrm>
                <a:custGeom>
                  <a:avLst/>
                  <a:gdLst>
                    <a:gd name="T0" fmla="*/ 0 w 25751"/>
                    <a:gd name="T1" fmla="*/ 0 h 32229"/>
                    <a:gd name="T2" fmla="*/ 0 w 25751"/>
                    <a:gd name="T3" fmla="*/ 0 h 32229"/>
                    <a:gd name="T4" fmla="*/ 0 w 25751"/>
                    <a:gd name="T5" fmla="*/ 0 h 32229"/>
                    <a:gd name="T6" fmla="*/ 0 60000 65536"/>
                    <a:gd name="T7" fmla="*/ 0 60000 65536"/>
                    <a:gd name="T8" fmla="*/ 0 60000 65536"/>
                    <a:gd name="T9" fmla="*/ 0 w 25751"/>
                    <a:gd name="T10" fmla="*/ 0 h 32229"/>
                    <a:gd name="T11" fmla="*/ 25751 w 25751"/>
                    <a:gd name="T12" fmla="*/ 32229 h 32229"/>
                  </a:gdLst>
                  <a:ahLst/>
                  <a:cxnLst>
                    <a:cxn ang="T6">
                      <a:pos x="T0" y="T1"/>
                    </a:cxn>
                    <a:cxn ang="T7">
                      <a:pos x="T2" y="T3"/>
                    </a:cxn>
                    <a:cxn ang="T8">
                      <a:pos x="T4" y="T5"/>
                    </a:cxn>
                  </a:cxnLst>
                  <a:rect l="T9" t="T10" r="T11" b="T12"/>
                  <a:pathLst>
                    <a:path w="25751" h="32229" fill="none" extrusionOk="0">
                      <a:moveTo>
                        <a:pt x="-1" y="402"/>
                      </a:moveTo>
                      <a:cubicBezTo>
                        <a:pt x="1367" y="134"/>
                        <a:pt x="2757" y="-1"/>
                        <a:pt x="4151" y="0"/>
                      </a:cubicBezTo>
                      <a:cubicBezTo>
                        <a:pt x="16080" y="0"/>
                        <a:pt x="25751" y="9670"/>
                        <a:pt x="25751" y="21600"/>
                      </a:cubicBezTo>
                      <a:cubicBezTo>
                        <a:pt x="25751" y="25324"/>
                        <a:pt x="24787" y="28986"/>
                        <a:pt x="22954" y="32228"/>
                      </a:cubicBezTo>
                    </a:path>
                    <a:path w="25751" h="32229" stroke="0" extrusionOk="0">
                      <a:moveTo>
                        <a:pt x="-1" y="402"/>
                      </a:moveTo>
                      <a:cubicBezTo>
                        <a:pt x="1367" y="134"/>
                        <a:pt x="2757" y="-1"/>
                        <a:pt x="4151" y="0"/>
                      </a:cubicBezTo>
                      <a:cubicBezTo>
                        <a:pt x="16080" y="0"/>
                        <a:pt x="25751" y="9670"/>
                        <a:pt x="25751" y="21600"/>
                      </a:cubicBezTo>
                      <a:cubicBezTo>
                        <a:pt x="25751" y="25324"/>
                        <a:pt x="24787" y="28986"/>
                        <a:pt x="22954" y="32228"/>
                      </a:cubicBezTo>
                      <a:lnTo>
                        <a:pt x="4151" y="2160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79" name="Arc 119"/>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0" name="Arc 120"/>
                <p:cNvSpPr>
                  <a:spLocks/>
                </p:cNvSpPr>
                <p:nvPr/>
              </p:nvSpPr>
              <p:spPr bwMode="auto">
                <a:xfrm>
                  <a:off x="2180" y="2594"/>
                  <a:ext cx="130" cy="126"/>
                </a:xfrm>
                <a:custGeom>
                  <a:avLst/>
                  <a:gdLst>
                    <a:gd name="T0" fmla="*/ 0 w 21600"/>
                    <a:gd name="T1" fmla="*/ 0 h 29596"/>
                    <a:gd name="T2" fmla="*/ 0 w 21600"/>
                    <a:gd name="T3" fmla="*/ 0 h 29596"/>
                    <a:gd name="T4" fmla="*/ 0 w 21600"/>
                    <a:gd name="T5" fmla="*/ 0 h 29596"/>
                    <a:gd name="T6" fmla="*/ 0 60000 65536"/>
                    <a:gd name="T7" fmla="*/ 0 60000 65536"/>
                    <a:gd name="T8" fmla="*/ 0 60000 65536"/>
                    <a:gd name="T9" fmla="*/ 0 w 21600"/>
                    <a:gd name="T10" fmla="*/ 0 h 29596"/>
                    <a:gd name="T11" fmla="*/ 21600 w 21600"/>
                    <a:gd name="T12" fmla="*/ 29596 h 29596"/>
                  </a:gdLst>
                  <a:ahLst/>
                  <a:cxnLst>
                    <a:cxn ang="T6">
                      <a:pos x="T0" y="T1"/>
                    </a:cxn>
                    <a:cxn ang="T7">
                      <a:pos x="T2" y="T3"/>
                    </a:cxn>
                    <a:cxn ang="T8">
                      <a:pos x="T4" y="T5"/>
                    </a:cxn>
                  </a:cxnLst>
                  <a:rect l="T9" t="T10" r="T11" b="T12"/>
                  <a:pathLst>
                    <a:path w="21600" h="29596" fill="none" extrusionOk="0">
                      <a:moveTo>
                        <a:pt x="13454" y="-1"/>
                      </a:moveTo>
                      <a:cubicBezTo>
                        <a:pt x="18601" y="4097"/>
                        <a:pt x="21600" y="10318"/>
                        <a:pt x="21600" y="16898"/>
                      </a:cubicBezTo>
                      <a:cubicBezTo>
                        <a:pt x="21600" y="21460"/>
                        <a:pt x="20155" y="25905"/>
                        <a:pt x="17473" y="29596"/>
                      </a:cubicBezTo>
                    </a:path>
                    <a:path w="21600" h="29596" stroke="0" extrusionOk="0">
                      <a:moveTo>
                        <a:pt x="13454" y="-1"/>
                      </a:moveTo>
                      <a:cubicBezTo>
                        <a:pt x="18601" y="4097"/>
                        <a:pt x="21600" y="10318"/>
                        <a:pt x="21600" y="16898"/>
                      </a:cubicBezTo>
                      <a:cubicBezTo>
                        <a:pt x="21600" y="21460"/>
                        <a:pt x="20155" y="25905"/>
                        <a:pt x="17473" y="29596"/>
                      </a:cubicBezTo>
                      <a:lnTo>
                        <a:pt x="0" y="16898"/>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81" name="Arc 121"/>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2" name="Arc 122"/>
                <p:cNvSpPr>
                  <a:spLocks/>
                </p:cNvSpPr>
                <p:nvPr/>
              </p:nvSpPr>
              <p:spPr bwMode="auto">
                <a:xfrm>
                  <a:off x="2137" y="2714"/>
                  <a:ext cx="153" cy="183"/>
                </a:xfrm>
                <a:custGeom>
                  <a:avLst/>
                  <a:gdLst>
                    <a:gd name="T0" fmla="*/ 0 w 28770"/>
                    <a:gd name="T1" fmla="*/ 0 h 28280"/>
                    <a:gd name="T2" fmla="*/ 0 w 28770"/>
                    <a:gd name="T3" fmla="*/ 0 h 28280"/>
                    <a:gd name="T4" fmla="*/ 0 w 28770"/>
                    <a:gd name="T5" fmla="*/ 0 h 28280"/>
                    <a:gd name="T6" fmla="*/ 0 60000 65536"/>
                    <a:gd name="T7" fmla="*/ 0 60000 65536"/>
                    <a:gd name="T8" fmla="*/ 0 60000 65536"/>
                    <a:gd name="T9" fmla="*/ 0 w 28770"/>
                    <a:gd name="T10" fmla="*/ 0 h 28280"/>
                    <a:gd name="T11" fmla="*/ 28770 w 28770"/>
                    <a:gd name="T12" fmla="*/ 28280 h 28280"/>
                  </a:gdLst>
                  <a:ahLst/>
                  <a:cxnLst>
                    <a:cxn ang="T6">
                      <a:pos x="T0" y="T1"/>
                    </a:cxn>
                    <a:cxn ang="T7">
                      <a:pos x="T2" y="T3"/>
                    </a:cxn>
                    <a:cxn ang="T8">
                      <a:pos x="T4" y="T5"/>
                    </a:cxn>
                  </a:cxnLst>
                  <a:rect l="T9" t="T10" r="T11" b="T12"/>
                  <a:pathLst>
                    <a:path w="28770" h="28280" fill="none" extrusionOk="0">
                      <a:moveTo>
                        <a:pt x="27711" y="-1"/>
                      </a:moveTo>
                      <a:cubicBezTo>
                        <a:pt x="28412" y="2157"/>
                        <a:pt x="28770" y="4411"/>
                        <a:pt x="28770" y="6680"/>
                      </a:cubicBezTo>
                      <a:cubicBezTo>
                        <a:pt x="28770" y="18609"/>
                        <a:pt x="19099" y="28280"/>
                        <a:pt x="7170" y="28280"/>
                      </a:cubicBezTo>
                      <a:cubicBezTo>
                        <a:pt x="4727" y="28280"/>
                        <a:pt x="2303" y="27865"/>
                        <a:pt x="-1" y="27055"/>
                      </a:cubicBezTo>
                    </a:path>
                    <a:path w="28770" h="28280" stroke="0" extrusionOk="0">
                      <a:moveTo>
                        <a:pt x="27711" y="-1"/>
                      </a:moveTo>
                      <a:cubicBezTo>
                        <a:pt x="28412" y="2157"/>
                        <a:pt x="28770" y="4411"/>
                        <a:pt x="28770" y="6680"/>
                      </a:cubicBezTo>
                      <a:cubicBezTo>
                        <a:pt x="28770" y="18609"/>
                        <a:pt x="19099" y="28280"/>
                        <a:pt x="7170" y="28280"/>
                      </a:cubicBezTo>
                      <a:cubicBezTo>
                        <a:pt x="4727" y="28280"/>
                        <a:pt x="2303" y="27865"/>
                        <a:pt x="-1" y="27055"/>
                      </a:cubicBezTo>
                      <a:lnTo>
                        <a:pt x="7170" y="6680"/>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83" name="Arc 123"/>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4" name="Arc 124"/>
                <p:cNvSpPr>
                  <a:spLocks/>
                </p:cNvSpPr>
                <p:nvPr/>
              </p:nvSpPr>
              <p:spPr bwMode="auto">
                <a:xfrm>
                  <a:off x="1611" y="2592"/>
                  <a:ext cx="83" cy="172"/>
                </a:xfrm>
                <a:custGeom>
                  <a:avLst/>
                  <a:gdLst>
                    <a:gd name="T0" fmla="*/ 0 w 21600"/>
                    <a:gd name="T1" fmla="*/ 0 h 41163"/>
                    <a:gd name="T2" fmla="*/ 0 w 21600"/>
                    <a:gd name="T3" fmla="*/ 0 h 41163"/>
                    <a:gd name="T4" fmla="*/ 0 w 21600"/>
                    <a:gd name="T5" fmla="*/ 0 h 41163"/>
                    <a:gd name="T6" fmla="*/ 0 60000 65536"/>
                    <a:gd name="T7" fmla="*/ 0 60000 65536"/>
                    <a:gd name="T8" fmla="*/ 0 60000 65536"/>
                    <a:gd name="T9" fmla="*/ 0 w 21600"/>
                    <a:gd name="T10" fmla="*/ 0 h 41163"/>
                    <a:gd name="T11" fmla="*/ 21600 w 21600"/>
                    <a:gd name="T12" fmla="*/ 41163 h 41163"/>
                  </a:gdLst>
                  <a:ahLst/>
                  <a:cxnLst>
                    <a:cxn ang="T6">
                      <a:pos x="T0" y="T1"/>
                    </a:cxn>
                    <a:cxn ang="T7">
                      <a:pos x="T2" y="T3"/>
                    </a:cxn>
                    <a:cxn ang="T8">
                      <a:pos x="T4" y="T5"/>
                    </a:cxn>
                  </a:cxnLst>
                  <a:rect l="T9" t="T10" r="T11" b="T12"/>
                  <a:pathLst>
                    <a:path w="21600" h="41163" fill="none" extrusionOk="0">
                      <a:moveTo>
                        <a:pt x="12527" y="41163"/>
                      </a:moveTo>
                      <a:cubicBezTo>
                        <a:pt x="4889" y="37628"/>
                        <a:pt x="0" y="29977"/>
                        <a:pt x="0" y="21561"/>
                      </a:cubicBezTo>
                      <a:cubicBezTo>
                        <a:pt x="-1" y="10136"/>
                        <a:pt x="8896" y="687"/>
                        <a:pt x="20301" y="0"/>
                      </a:cubicBezTo>
                    </a:path>
                    <a:path w="21600" h="41163" stroke="0" extrusionOk="0">
                      <a:moveTo>
                        <a:pt x="12527" y="41163"/>
                      </a:moveTo>
                      <a:cubicBezTo>
                        <a:pt x="4889" y="37628"/>
                        <a:pt x="0" y="29977"/>
                        <a:pt x="0" y="21561"/>
                      </a:cubicBezTo>
                      <a:cubicBezTo>
                        <a:pt x="-1" y="10136"/>
                        <a:pt x="8896" y="687"/>
                        <a:pt x="20301" y="0"/>
                      </a:cubicBezTo>
                      <a:lnTo>
                        <a:pt x="21600" y="21561"/>
                      </a:lnTo>
                      <a:close/>
                    </a:path>
                  </a:pathLst>
                </a:custGeom>
                <a:solidFill>
                  <a:srgbClr val="A1F4F9"/>
                </a:solidFill>
                <a:ln w="12700" cap="rnd">
                  <a:solidFill>
                    <a:srgbClr val="6C8F93"/>
                  </a:solidFill>
                  <a:round/>
                  <a:headEnd/>
                  <a:tailEnd/>
                </a:ln>
              </p:spPr>
              <p:txBody>
                <a:bodyPr wrap="none" anchor="ctr"/>
                <a:lstStyle/>
                <a:p>
                  <a:endParaRPr lang="en-US" sz="2400"/>
                </a:p>
              </p:txBody>
            </p:sp>
            <p:sp>
              <p:nvSpPr>
                <p:cNvPr id="85" name="Arc 125"/>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86" name="Arc 126"/>
                <p:cNvSpPr>
                  <a:spLocks/>
                </p:cNvSpPr>
                <p:nvPr/>
              </p:nvSpPr>
              <p:spPr bwMode="auto">
                <a:xfrm>
                  <a:off x="1832" y="2825"/>
                  <a:ext cx="314" cy="105"/>
                </a:xfrm>
                <a:custGeom>
                  <a:avLst/>
                  <a:gdLst>
                    <a:gd name="T0" fmla="*/ 0 w 39151"/>
                    <a:gd name="T1" fmla="*/ 0 h 21600"/>
                    <a:gd name="T2" fmla="*/ 0 w 39151"/>
                    <a:gd name="T3" fmla="*/ 0 h 21600"/>
                    <a:gd name="T4" fmla="*/ 0 w 39151"/>
                    <a:gd name="T5" fmla="*/ 0 h 21600"/>
                    <a:gd name="T6" fmla="*/ 0 60000 65536"/>
                    <a:gd name="T7" fmla="*/ 0 60000 65536"/>
                    <a:gd name="T8" fmla="*/ 0 60000 65536"/>
                    <a:gd name="T9" fmla="*/ 0 w 39151"/>
                    <a:gd name="T10" fmla="*/ 0 h 21600"/>
                    <a:gd name="T11" fmla="*/ 39151 w 39151"/>
                    <a:gd name="T12" fmla="*/ 21600 h 21600"/>
                  </a:gdLst>
                  <a:ahLst/>
                  <a:cxnLst>
                    <a:cxn ang="T6">
                      <a:pos x="T0" y="T1"/>
                    </a:cxn>
                    <a:cxn ang="T7">
                      <a:pos x="T2" y="T3"/>
                    </a:cxn>
                    <a:cxn ang="T8">
                      <a:pos x="T4" y="T5"/>
                    </a:cxn>
                  </a:cxnLst>
                  <a:rect l="T9" t="T10" r="T11" b="T12"/>
                  <a:pathLst>
                    <a:path w="39151" h="21600" fill="none" extrusionOk="0">
                      <a:moveTo>
                        <a:pt x="39150" y="11967"/>
                      </a:moveTo>
                      <a:cubicBezTo>
                        <a:pt x="35145" y="17984"/>
                        <a:pt x="28396" y="21599"/>
                        <a:pt x="21169" y="21600"/>
                      </a:cubicBezTo>
                      <a:cubicBezTo>
                        <a:pt x="10895" y="21600"/>
                        <a:pt x="2043" y="14364"/>
                        <a:pt x="0" y="4295"/>
                      </a:cubicBezTo>
                    </a:path>
                    <a:path w="39151" h="21600" stroke="0" extrusionOk="0">
                      <a:moveTo>
                        <a:pt x="39150" y="11967"/>
                      </a:moveTo>
                      <a:cubicBezTo>
                        <a:pt x="35145" y="17984"/>
                        <a:pt x="28396" y="21599"/>
                        <a:pt x="21169" y="21600"/>
                      </a:cubicBezTo>
                      <a:cubicBezTo>
                        <a:pt x="10895" y="21600"/>
                        <a:pt x="2043" y="14364"/>
                        <a:pt x="0" y="4295"/>
                      </a:cubicBezTo>
                      <a:lnTo>
                        <a:pt x="21169" y="0"/>
                      </a:lnTo>
                      <a:close/>
                    </a:path>
                  </a:pathLst>
                </a:custGeom>
                <a:solidFill>
                  <a:srgbClr val="A1F4F9"/>
                </a:solidFill>
                <a:ln w="12700" cap="rnd">
                  <a:solidFill>
                    <a:srgbClr val="6C8F93"/>
                  </a:solidFill>
                  <a:round/>
                  <a:headEnd/>
                  <a:tailEnd/>
                </a:ln>
              </p:spPr>
              <p:txBody>
                <a:bodyPr wrap="none" anchor="ctr"/>
                <a:lstStyle/>
                <a:p>
                  <a:endParaRPr lang="en-US" sz="2400"/>
                </a:p>
              </p:txBody>
            </p:sp>
          </p:grpSp>
        </p:grpSp>
        <p:grpSp>
          <p:nvGrpSpPr>
            <p:cNvPr id="9" name="Group 127"/>
            <p:cNvGrpSpPr>
              <a:grpSpLocks/>
            </p:cNvGrpSpPr>
            <p:nvPr/>
          </p:nvGrpSpPr>
          <p:grpSpPr bwMode="auto">
            <a:xfrm>
              <a:off x="3030" y="1537"/>
              <a:ext cx="1428" cy="1804"/>
              <a:chOff x="4024" y="1761"/>
              <a:chExt cx="752" cy="562"/>
            </a:xfrm>
          </p:grpSpPr>
          <p:grpSp>
            <p:nvGrpSpPr>
              <p:cNvPr id="42" name="Group 128"/>
              <p:cNvGrpSpPr>
                <a:grpSpLocks/>
              </p:cNvGrpSpPr>
              <p:nvPr/>
            </p:nvGrpSpPr>
            <p:grpSpPr bwMode="auto">
              <a:xfrm>
                <a:off x="4024" y="1761"/>
                <a:ext cx="749" cy="556"/>
                <a:chOff x="4024" y="1761"/>
                <a:chExt cx="749" cy="556"/>
              </a:xfrm>
            </p:grpSpPr>
            <p:sp>
              <p:nvSpPr>
                <p:cNvPr id="60" name="Oval 129"/>
                <p:cNvSpPr>
                  <a:spLocks noChangeArrowheads="1"/>
                </p:cNvSpPr>
                <p:nvPr/>
              </p:nvSpPr>
              <p:spPr bwMode="auto">
                <a:xfrm>
                  <a:off x="4280" y="1761"/>
                  <a:ext cx="326" cy="22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1" name="Oval 130"/>
                <p:cNvSpPr>
                  <a:spLocks noChangeArrowheads="1"/>
                </p:cNvSpPr>
                <p:nvPr/>
              </p:nvSpPr>
              <p:spPr bwMode="auto">
                <a:xfrm>
                  <a:off x="4100" y="1821"/>
                  <a:ext cx="251" cy="23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2" name="Oval 131"/>
                <p:cNvSpPr>
                  <a:spLocks noChangeArrowheads="1"/>
                </p:cNvSpPr>
                <p:nvPr/>
              </p:nvSpPr>
              <p:spPr bwMode="auto">
                <a:xfrm>
                  <a:off x="4024" y="1959"/>
                  <a:ext cx="169" cy="18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3" name="Oval 132"/>
                <p:cNvSpPr>
                  <a:spLocks noChangeArrowheads="1"/>
                </p:cNvSpPr>
                <p:nvPr/>
              </p:nvSpPr>
              <p:spPr bwMode="auto">
                <a:xfrm>
                  <a:off x="4075" y="2041"/>
                  <a:ext cx="254" cy="20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4" name="Oval 133"/>
                <p:cNvSpPr>
                  <a:spLocks noChangeArrowheads="1"/>
                </p:cNvSpPr>
                <p:nvPr/>
              </p:nvSpPr>
              <p:spPr bwMode="auto">
                <a:xfrm>
                  <a:off x="4254" y="2076"/>
                  <a:ext cx="380" cy="24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5" name="Oval 134"/>
                <p:cNvSpPr>
                  <a:spLocks noChangeArrowheads="1"/>
                </p:cNvSpPr>
                <p:nvPr/>
              </p:nvSpPr>
              <p:spPr bwMode="auto">
                <a:xfrm>
                  <a:off x="4496" y="1828"/>
                  <a:ext cx="243"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6" name="Oval 135"/>
                <p:cNvSpPr>
                  <a:spLocks noChangeArrowheads="1"/>
                </p:cNvSpPr>
                <p:nvPr/>
              </p:nvSpPr>
              <p:spPr bwMode="auto">
                <a:xfrm>
                  <a:off x="4532" y="1945"/>
                  <a:ext cx="241" cy="1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7" name="Oval 136"/>
                <p:cNvSpPr>
                  <a:spLocks noChangeArrowheads="1"/>
                </p:cNvSpPr>
                <p:nvPr/>
              </p:nvSpPr>
              <p:spPr bwMode="auto">
                <a:xfrm>
                  <a:off x="4509" y="1982"/>
                  <a:ext cx="240" cy="29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68" name="Oval 137"/>
                <p:cNvSpPr>
                  <a:spLocks noChangeArrowheads="1"/>
                </p:cNvSpPr>
                <p:nvPr/>
              </p:nvSpPr>
              <p:spPr bwMode="auto">
                <a:xfrm>
                  <a:off x="4160" y="1894"/>
                  <a:ext cx="485" cy="29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grpSp>
          <p:grpSp>
            <p:nvGrpSpPr>
              <p:cNvPr id="43" name="Group 138"/>
              <p:cNvGrpSpPr>
                <a:grpSpLocks/>
              </p:cNvGrpSpPr>
              <p:nvPr/>
            </p:nvGrpSpPr>
            <p:grpSpPr bwMode="auto">
              <a:xfrm>
                <a:off x="4026" y="1763"/>
                <a:ext cx="750" cy="560"/>
                <a:chOff x="4026" y="1763"/>
                <a:chExt cx="750" cy="560"/>
              </a:xfrm>
            </p:grpSpPr>
            <p:sp>
              <p:nvSpPr>
                <p:cNvPr id="44" name="Arc 139"/>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5" name="Arc 140"/>
                <p:cNvSpPr>
                  <a:spLocks/>
                </p:cNvSpPr>
                <p:nvPr/>
              </p:nvSpPr>
              <p:spPr bwMode="auto">
                <a:xfrm>
                  <a:off x="4291" y="1763"/>
                  <a:ext cx="308" cy="116"/>
                </a:xfrm>
                <a:custGeom>
                  <a:avLst/>
                  <a:gdLst>
                    <a:gd name="T0" fmla="*/ 0 w 40449"/>
                    <a:gd name="T1" fmla="*/ 0 h 21600"/>
                    <a:gd name="T2" fmla="*/ 0 w 40449"/>
                    <a:gd name="T3" fmla="*/ 0 h 21600"/>
                    <a:gd name="T4" fmla="*/ 0 w 40449"/>
                    <a:gd name="T5" fmla="*/ 0 h 21600"/>
                    <a:gd name="T6" fmla="*/ 0 60000 65536"/>
                    <a:gd name="T7" fmla="*/ 0 60000 65536"/>
                    <a:gd name="T8" fmla="*/ 0 60000 65536"/>
                    <a:gd name="T9" fmla="*/ 0 w 40449"/>
                    <a:gd name="T10" fmla="*/ 0 h 21600"/>
                    <a:gd name="T11" fmla="*/ 40449 w 40449"/>
                    <a:gd name="T12" fmla="*/ 21600 h 21600"/>
                  </a:gdLst>
                  <a:ahLst/>
                  <a:cxnLst>
                    <a:cxn ang="T6">
                      <a:pos x="T0" y="T1"/>
                    </a:cxn>
                    <a:cxn ang="T7">
                      <a:pos x="T2" y="T3"/>
                    </a:cxn>
                    <a:cxn ang="T8">
                      <a:pos x="T4" y="T5"/>
                    </a:cxn>
                  </a:cxnLst>
                  <a:rect l="T9" t="T10" r="T11" b="T12"/>
                  <a:pathLst>
                    <a:path w="40449" h="21600" fill="none" extrusionOk="0">
                      <a:moveTo>
                        <a:pt x="-1" y="14752"/>
                      </a:moveTo>
                      <a:cubicBezTo>
                        <a:pt x="2945" y="5941"/>
                        <a:pt x="11195" y="-1"/>
                        <a:pt x="20486" y="0"/>
                      </a:cubicBezTo>
                      <a:cubicBezTo>
                        <a:pt x="29229" y="0"/>
                        <a:pt x="37109" y="5270"/>
                        <a:pt x="40448" y="13351"/>
                      </a:cubicBezTo>
                    </a:path>
                    <a:path w="40449" h="21600" stroke="0" extrusionOk="0">
                      <a:moveTo>
                        <a:pt x="-1" y="14752"/>
                      </a:moveTo>
                      <a:cubicBezTo>
                        <a:pt x="2945" y="5941"/>
                        <a:pt x="11195" y="-1"/>
                        <a:pt x="20486" y="0"/>
                      </a:cubicBezTo>
                      <a:cubicBezTo>
                        <a:pt x="29229" y="0"/>
                        <a:pt x="37109" y="5270"/>
                        <a:pt x="40448" y="13351"/>
                      </a:cubicBezTo>
                      <a:lnTo>
                        <a:pt x="20486"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46" name="Arc 141"/>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7" name="Arc 142"/>
                <p:cNvSpPr>
                  <a:spLocks/>
                </p:cNvSpPr>
                <p:nvPr/>
              </p:nvSpPr>
              <p:spPr bwMode="auto">
                <a:xfrm>
                  <a:off x="4101" y="1822"/>
                  <a:ext cx="191" cy="139"/>
                </a:xfrm>
                <a:custGeom>
                  <a:avLst/>
                  <a:gdLst>
                    <a:gd name="T0" fmla="*/ 0 w 32774"/>
                    <a:gd name="T1" fmla="*/ 0 h 25866"/>
                    <a:gd name="T2" fmla="*/ 0 w 32774"/>
                    <a:gd name="T3" fmla="*/ 0 h 25866"/>
                    <a:gd name="T4" fmla="*/ 0 w 32774"/>
                    <a:gd name="T5" fmla="*/ 0 h 25866"/>
                    <a:gd name="T6" fmla="*/ 0 60000 65536"/>
                    <a:gd name="T7" fmla="*/ 0 60000 65536"/>
                    <a:gd name="T8" fmla="*/ 0 60000 65536"/>
                    <a:gd name="T9" fmla="*/ 0 w 32774"/>
                    <a:gd name="T10" fmla="*/ 0 h 25866"/>
                    <a:gd name="T11" fmla="*/ 32774 w 32774"/>
                    <a:gd name="T12" fmla="*/ 25866 h 25866"/>
                  </a:gdLst>
                  <a:ahLst/>
                  <a:cxnLst>
                    <a:cxn ang="T6">
                      <a:pos x="T0" y="T1"/>
                    </a:cxn>
                    <a:cxn ang="T7">
                      <a:pos x="T2" y="T3"/>
                    </a:cxn>
                    <a:cxn ang="T8">
                      <a:pos x="T4" y="T5"/>
                    </a:cxn>
                  </a:cxnLst>
                  <a:rect l="T9" t="T10" r="T11" b="T12"/>
                  <a:pathLst>
                    <a:path w="32774" h="25866" fill="none" extrusionOk="0">
                      <a:moveTo>
                        <a:pt x="425" y="25865"/>
                      </a:moveTo>
                      <a:cubicBezTo>
                        <a:pt x="142" y="24461"/>
                        <a:pt x="0" y="23032"/>
                        <a:pt x="0" y="21600"/>
                      </a:cubicBezTo>
                      <a:cubicBezTo>
                        <a:pt x="0" y="9670"/>
                        <a:pt x="9670" y="0"/>
                        <a:pt x="21600" y="0"/>
                      </a:cubicBezTo>
                      <a:cubicBezTo>
                        <a:pt x="25539" y="-1"/>
                        <a:pt x="29403" y="1077"/>
                        <a:pt x="32774" y="3114"/>
                      </a:cubicBezTo>
                    </a:path>
                    <a:path w="32774" h="25866" stroke="0" extrusionOk="0">
                      <a:moveTo>
                        <a:pt x="425" y="25865"/>
                      </a:moveTo>
                      <a:cubicBezTo>
                        <a:pt x="142" y="24461"/>
                        <a:pt x="0" y="23032"/>
                        <a:pt x="0" y="21600"/>
                      </a:cubicBezTo>
                      <a:cubicBezTo>
                        <a:pt x="0" y="9670"/>
                        <a:pt x="9670" y="0"/>
                        <a:pt x="21600" y="0"/>
                      </a:cubicBezTo>
                      <a:cubicBezTo>
                        <a:pt x="25539" y="-1"/>
                        <a:pt x="29403" y="1077"/>
                        <a:pt x="32774" y="3114"/>
                      </a:cubicBezTo>
                      <a:lnTo>
                        <a:pt x="21600"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48" name="Arc 143"/>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49" name="Arc 144"/>
                <p:cNvSpPr>
                  <a:spLocks/>
                </p:cNvSpPr>
                <p:nvPr/>
              </p:nvSpPr>
              <p:spPr bwMode="auto">
                <a:xfrm>
                  <a:off x="4074" y="2144"/>
                  <a:ext cx="196" cy="109"/>
                </a:xfrm>
                <a:custGeom>
                  <a:avLst/>
                  <a:gdLst>
                    <a:gd name="T0" fmla="*/ 0 w 32344"/>
                    <a:gd name="T1" fmla="*/ 0 h 22637"/>
                    <a:gd name="T2" fmla="*/ 0 w 32344"/>
                    <a:gd name="T3" fmla="*/ 0 h 22637"/>
                    <a:gd name="T4" fmla="*/ 0 w 32344"/>
                    <a:gd name="T5" fmla="*/ 0 h 22637"/>
                    <a:gd name="T6" fmla="*/ 0 60000 65536"/>
                    <a:gd name="T7" fmla="*/ 0 60000 65536"/>
                    <a:gd name="T8" fmla="*/ 0 60000 65536"/>
                    <a:gd name="T9" fmla="*/ 0 w 32344"/>
                    <a:gd name="T10" fmla="*/ 0 h 22637"/>
                    <a:gd name="T11" fmla="*/ 32344 w 32344"/>
                    <a:gd name="T12" fmla="*/ 22637 h 22637"/>
                  </a:gdLst>
                  <a:ahLst/>
                  <a:cxnLst>
                    <a:cxn ang="T6">
                      <a:pos x="T0" y="T1"/>
                    </a:cxn>
                    <a:cxn ang="T7">
                      <a:pos x="T2" y="T3"/>
                    </a:cxn>
                    <a:cxn ang="T8">
                      <a:pos x="T4" y="T5"/>
                    </a:cxn>
                  </a:cxnLst>
                  <a:rect l="T9" t="T10" r="T11" b="T12"/>
                  <a:pathLst>
                    <a:path w="32344" h="22637" fill="none" extrusionOk="0">
                      <a:moveTo>
                        <a:pt x="32344" y="19775"/>
                      </a:moveTo>
                      <a:cubicBezTo>
                        <a:pt x="29073" y="21650"/>
                        <a:pt x="25369" y="22636"/>
                        <a:pt x="21600" y="22637"/>
                      </a:cubicBezTo>
                      <a:cubicBezTo>
                        <a:pt x="9670" y="22637"/>
                        <a:pt x="0" y="12966"/>
                        <a:pt x="0" y="1037"/>
                      </a:cubicBezTo>
                      <a:cubicBezTo>
                        <a:pt x="-1" y="691"/>
                        <a:pt x="8" y="345"/>
                        <a:pt x="24" y="-1"/>
                      </a:cubicBezTo>
                    </a:path>
                    <a:path w="32344" h="22637" stroke="0" extrusionOk="0">
                      <a:moveTo>
                        <a:pt x="32344" y="19775"/>
                      </a:moveTo>
                      <a:cubicBezTo>
                        <a:pt x="29073" y="21650"/>
                        <a:pt x="25369" y="22636"/>
                        <a:pt x="21600" y="22637"/>
                      </a:cubicBezTo>
                      <a:cubicBezTo>
                        <a:pt x="9670" y="22637"/>
                        <a:pt x="0" y="12966"/>
                        <a:pt x="0" y="1037"/>
                      </a:cubicBezTo>
                      <a:cubicBezTo>
                        <a:pt x="-1" y="691"/>
                        <a:pt x="8" y="345"/>
                        <a:pt x="24" y="-1"/>
                      </a:cubicBezTo>
                      <a:lnTo>
                        <a:pt x="21600" y="1037"/>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0" name="Arc 145"/>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1" name="Arc 146"/>
                <p:cNvSpPr>
                  <a:spLocks/>
                </p:cNvSpPr>
                <p:nvPr/>
              </p:nvSpPr>
              <p:spPr bwMode="auto">
                <a:xfrm>
                  <a:off x="4597" y="1828"/>
                  <a:ext cx="145" cy="135"/>
                </a:xfrm>
                <a:custGeom>
                  <a:avLst/>
                  <a:gdLst>
                    <a:gd name="T0" fmla="*/ 0 w 25808"/>
                    <a:gd name="T1" fmla="*/ 0 h 32268"/>
                    <a:gd name="T2" fmla="*/ 0 w 25808"/>
                    <a:gd name="T3" fmla="*/ 0 h 32268"/>
                    <a:gd name="T4" fmla="*/ 0 w 25808"/>
                    <a:gd name="T5" fmla="*/ 0 h 32268"/>
                    <a:gd name="T6" fmla="*/ 0 60000 65536"/>
                    <a:gd name="T7" fmla="*/ 0 60000 65536"/>
                    <a:gd name="T8" fmla="*/ 0 60000 65536"/>
                    <a:gd name="T9" fmla="*/ 0 w 25808"/>
                    <a:gd name="T10" fmla="*/ 0 h 32268"/>
                    <a:gd name="T11" fmla="*/ 25808 w 25808"/>
                    <a:gd name="T12" fmla="*/ 32268 h 32268"/>
                  </a:gdLst>
                  <a:ahLst/>
                  <a:cxnLst>
                    <a:cxn ang="T6">
                      <a:pos x="T0" y="T1"/>
                    </a:cxn>
                    <a:cxn ang="T7">
                      <a:pos x="T2" y="T3"/>
                    </a:cxn>
                    <a:cxn ang="T8">
                      <a:pos x="T4" y="T5"/>
                    </a:cxn>
                  </a:cxnLst>
                  <a:rect l="T9" t="T10" r="T11" b="T12"/>
                  <a:pathLst>
                    <a:path w="25808" h="32268" fill="none" extrusionOk="0">
                      <a:moveTo>
                        <a:pt x="-1" y="413"/>
                      </a:moveTo>
                      <a:cubicBezTo>
                        <a:pt x="1385" y="138"/>
                        <a:pt x="2795" y="-1"/>
                        <a:pt x="4208" y="0"/>
                      </a:cubicBezTo>
                      <a:cubicBezTo>
                        <a:pt x="16137" y="0"/>
                        <a:pt x="25808" y="9670"/>
                        <a:pt x="25808" y="21600"/>
                      </a:cubicBezTo>
                      <a:cubicBezTo>
                        <a:pt x="25808" y="25339"/>
                        <a:pt x="24836" y="29015"/>
                        <a:pt x="22989" y="32267"/>
                      </a:cubicBezTo>
                    </a:path>
                    <a:path w="25808" h="32268" stroke="0" extrusionOk="0">
                      <a:moveTo>
                        <a:pt x="-1" y="413"/>
                      </a:moveTo>
                      <a:cubicBezTo>
                        <a:pt x="1385" y="138"/>
                        <a:pt x="2795" y="-1"/>
                        <a:pt x="4208" y="0"/>
                      </a:cubicBezTo>
                      <a:cubicBezTo>
                        <a:pt x="16137" y="0"/>
                        <a:pt x="25808" y="9670"/>
                        <a:pt x="25808" y="21600"/>
                      </a:cubicBezTo>
                      <a:cubicBezTo>
                        <a:pt x="25808" y="25339"/>
                        <a:pt x="24836" y="29015"/>
                        <a:pt x="22989" y="32267"/>
                      </a:cubicBezTo>
                      <a:lnTo>
                        <a:pt x="4208" y="21600"/>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2" name="Arc 147"/>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3" name="Arc 148"/>
                <p:cNvSpPr>
                  <a:spLocks/>
                </p:cNvSpPr>
                <p:nvPr/>
              </p:nvSpPr>
              <p:spPr bwMode="auto">
                <a:xfrm>
                  <a:off x="4636" y="1965"/>
                  <a:ext cx="140" cy="135"/>
                </a:xfrm>
                <a:custGeom>
                  <a:avLst/>
                  <a:gdLst>
                    <a:gd name="T0" fmla="*/ 0 w 21600"/>
                    <a:gd name="T1" fmla="*/ 0 h 29578"/>
                    <a:gd name="T2" fmla="*/ 0 w 21600"/>
                    <a:gd name="T3" fmla="*/ 0 h 29578"/>
                    <a:gd name="T4" fmla="*/ 0 w 21600"/>
                    <a:gd name="T5" fmla="*/ 0 h 29578"/>
                    <a:gd name="T6" fmla="*/ 0 60000 65536"/>
                    <a:gd name="T7" fmla="*/ 0 60000 65536"/>
                    <a:gd name="T8" fmla="*/ 0 60000 65536"/>
                    <a:gd name="T9" fmla="*/ 0 w 21600"/>
                    <a:gd name="T10" fmla="*/ 0 h 29578"/>
                    <a:gd name="T11" fmla="*/ 21600 w 21600"/>
                    <a:gd name="T12" fmla="*/ 29578 h 29578"/>
                  </a:gdLst>
                  <a:ahLst/>
                  <a:cxnLst>
                    <a:cxn ang="T6">
                      <a:pos x="T0" y="T1"/>
                    </a:cxn>
                    <a:cxn ang="T7">
                      <a:pos x="T2" y="T3"/>
                    </a:cxn>
                    <a:cxn ang="T8">
                      <a:pos x="T4" y="T5"/>
                    </a:cxn>
                  </a:cxnLst>
                  <a:rect l="T9" t="T10" r="T11" b="T12"/>
                  <a:pathLst>
                    <a:path w="21600" h="29578" fill="none" extrusionOk="0">
                      <a:moveTo>
                        <a:pt x="13335" y="-1"/>
                      </a:moveTo>
                      <a:cubicBezTo>
                        <a:pt x="18552" y="4094"/>
                        <a:pt x="21600" y="10359"/>
                        <a:pt x="21600" y="16992"/>
                      </a:cubicBezTo>
                      <a:cubicBezTo>
                        <a:pt x="21600" y="21506"/>
                        <a:pt x="20185" y="25908"/>
                        <a:pt x="17554" y="29577"/>
                      </a:cubicBezTo>
                    </a:path>
                    <a:path w="21600" h="29578" stroke="0" extrusionOk="0">
                      <a:moveTo>
                        <a:pt x="13335" y="-1"/>
                      </a:moveTo>
                      <a:cubicBezTo>
                        <a:pt x="18552" y="4094"/>
                        <a:pt x="21600" y="10359"/>
                        <a:pt x="21600" y="16992"/>
                      </a:cubicBezTo>
                      <a:cubicBezTo>
                        <a:pt x="21600" y="21506"/>
                        <a:pt x="20185" y="25908"/>
                        <a:pt x="17554" y="29577"/>
                      </a:cubicBezTo>
                      <a:lnTo>
                        <a:pt x="0" y="16992"/>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4" name="Arc 149"/>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5" name="Arc 150"/>
                <p:cNvSpPr>
                  <a:spLocks/>
                </p:cNvSpPr>
                <p:nvPr/>
              </p:nvSpPr>
              <p:spPr bwMode="auto">
                <a:xfrm>
                  <a:off x="4589" y="2093"/>
                  <a:ext cx="165" cy="195"/>
                </a:xfrm>
                <a:custGeom>
                  <a:avLst/>
                  <a:gdLst>
                    <a:gd name="T0" fmla="*/ 0 w 28975"/>
                    <a:gd name="T1" fmla="*/ 0 h 28097"/>
                    <a:gd name="T2" fmla="*/ 0 w 28975"/>
                    <a:gd name="T3" fmla="*/ 0 h 28097"/>
                    <a:gd name="T4" fmla="*/ 0 w 28975"/>
                    <a:gd name="T5" fmla="*/ 0 h 28097"/>
                    <a:gd name="T6" fmla="*/ 0 60000 65536"/>
                    <a:gd name="T7" fmla="*/ 0 60000 65536"/>
                    <a:gd name="T8" fmla="*/ 0 60000 65536"/>
                    <a:gd name="T9" fmla="*/ 0 w 28975"/>
                    <a:gd name="T10" fmla="*/ 0 h 28097"/>
                    <a:gd name="T11" fmla="*/ 28975 w 28975"/>
                    <a:gd name="T12" fmla="*/ 28097 h 28097"/>
                  </a:gdLst>
                  <a:ahLst/>
                  <a:cxnLst>
                    <a:cxn ang="T6">
                      <a:pos x="T0" y="T1"/>
                    </a:cxn>
                    <a:cxn ang="T7">
                      <a:pos x="T2" y="T3"/>
                    </a:cxn>
                    <a:cxn ang="T8">
                      <a:pos x="T4" y="T5"/>
                    </a:cxn>
                  </a:cxnLst>
                  <a:rect l="T9" t="T10" r="T11" b="T12"/>
                  <a:pathLst>
                    <a:path w="28975" h="28097" fill="none" extrusionOk="0">
                      <a:moveTo>
                        <a:pt x="27974" y="0"/>
                      </a:moveTo>
                      <a:cubicBezTo>
                        <a:pt x="28637" y="2102"/>
                        <a:pt x="28975" y="4293"/>
                        <a:pt x="28975" y="6497"/>
                      </a:cubicBezTo>
                      <a:cubicBezTo>
                        <a:pt x="28975" y="18426"/>
                        <a:pt x="19304" y="28097"/>
                        <a:pt x="7375" y="28097"/>
                      </a:cubicBezTo>
                      <a:cubicBezTo>
                        <a:pt x="4859" y="28097"/>
                        <a:pt x="2364" y="27657"/>
                        <a:pt x="0" y="26798"/>
                      </a:cubicBezTo>
                    </a:path>
                    <a:path w="28975" h="28097" stroke="0" extrusionOk="0">
                      <a:moveTo>
                        <a:pt x="27974" y="0"/>
                      </a:moveTo>
                      <a:cubicBezTo>
                        <a:pt x="28637" y="2102"/>
                        <a:pt x="28975" y="4293"/>
                        <a:pt x="28975" y="6497"/>
                      </a:cubicBezTo>
                      <a:cubicBezTo>
                        <a:pt x="28975" y="18426"/>
                        <a:pt x="19304" y="28097"/>
                        <a:pt x="7375" y="28097"/>
                      </a:cubicBezTo>
                      <a:cubicBezTo>
                        <a:pt x="4859" y="28097"/>
                        <a:pt x="2364" y="27657"/>
                        <a:pt x="0" y="26798"/>
                      </a:cubicBezTo>
                      <a:lnTo>
                        <a:pt x="7375" y="6497"/>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6" name="Arc 151"/>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7" name="Arc 152"/>
                <p:cNvSpPr>
                  <a:spLocks/>
                </p:cNvSpPr>
                <p:nvPr/>
              </p:nvSpPr>
              <p:spPr bwMode="auto">
                <a:xfrm>
                  <a:off x="4026" y="1963"/>
                  <a:ext cx="89" cy="184"/>
                </a:xfrm>
                <a:custGeom>
                  <a:avLst/>
                  <a:gdLst>
                    <a:gd name="T0" fmla="*/ 0 w 21600"/>
                    <a:gd name="T1" fmla="*/ 0 h 41181"/>
                    <a:gd name="T2" fmla="*/ 0 w 21600"/>
                    <a:gd name="T3" fmla="*/ 0 h 41181"/>
                    <a:gd name="T4" fmla="*/ 0 w 21600"/>
                    <a:gd name="T5" fmla="*/ 0 h 41181"/>
                    <a:gd name="T6" fmla="*/ 0 60000 65536"/>
                    <a:gd name="T7" fmla="*/ 0 60000 65536"/>
                    <a:gd name="T8" fmla="*/ 0 60000 65536"/>
                    <a:gd name="T9" fmla="*/ 0 w 21600"/>
                    <a:gd name="T10" fmla="*/ 0 h 41181"/>
                    <a:gd name="T11" fmla="*/ 21600 w 21600"/>
                    <a:gd name="T12" fmla="*/ 41181 h 41181"/>
                  </a:gdLst>
                  <a:ahLst/>
                  <a:cxnLst>
                    <a:cxn ang="T6">
                      <a:pos x="T0" y="T1"/>
                    </a:cxn>
                    <a:cxn ang="T7">
                      <a:pos x="T2" y="T3"/>
                    </a:cxn>
                    <a:cxn ang="T8">
                      <a:pos x="T4" y="T5"/>
                    </a:cxn>
                  </a:cxnLst>
                  <a:rect l="T9" t="T10" r="T11" b="T12"/>
                  <a:pathLst>
                    <a:path w="21600" h="41181" fill="none" extrusionOk="0">
                      <a:moveTo>
                        <a:pt x="12555" y="41180"/>
                      </a:moveTo>
                      <a:cubicBezTo>
                        <a:pt x="4901" y="37651"/>
                        <a:pt x="0" y="29993"/>
                        <a:pt x="0" y="21566"/>
                      </a:cubicBezTo>
                      <a:cubicBezTo>
                        <a:pt x="-1" y="10104"/>
                        <a:pt x="8951" y="639"/>
                        <a:pt x="20394" y="-1"/>
                      </a:cubicBezTo>
                    </a:path>
                    <a:path w="21600" h="41181" stroke="0" extrusionOk="0">
                      <a:moveTo>
                        <a:pt x="12555" y="41180"/>
                      </a:moveTo>
                      <a:cubicBezTo>
                        <a:pt x="4901" y="37651"/>
                        <a:pt x="0" y="29993"/>
                        <a:pt x="0" y="21566"/>
                      </a:cubicBezTo>
                      <a:cubicBezTo>
                        <a:pt x="-1" y="10104"/>
                        <a:pt x="8951" y="639"/>
                        <a:pt x="20394" y="-1"/>
                      </a:cubicBezTo>
                      <a:lnTo>
                        <a:pt x="21600" y="21566"/>
                      </a:lnTo>
                      <a:close/>
                    </a:path>
                  </a:pathLst>
                </a:custGeom>
                <a:solidFill>
                  <a:schemeClr val="folHlink"/>
                </a:solidFill>
                <a:ln w="12700" cap="rnd">
                  <a:solidFill>
                    <a:srgbClr val="6C8F93"/>
                  </a:solidFill>
                  <a:round/>
                  <a:headEnd/>
                  <a:tailEnd/>
                </a:ln>
              </p:spPr>
              <p:txBody>
                <a:bodyPr wrap="none" anchor="ctr"/>
                <a:lstStyle/>
                <a:p>
                  <a:endParaRPr lang="en-US" sz="2400"/>
                </a:p>
              </p:txBody>
            </p:sp>
            <p:sp>
              <p:nvSpPr>
                <p:cNvPr id="58" name="Arc 153"/>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p>
              </p:txBody>
            </p:sp>
            <p:sp>
              <p:nvSpPr>
                <p:cNvPr id="59" name="Arc 154"/>
                <p:cNvSpPr>
                  <a:spLocks/>
                </p:cNvSpPr>
                <p:nvPr/>
              </p:nvSpPr>
              <p:spPr bwMode="auto">
                <a:xfrm>
                  <a:off x="4261" y="2211"/>
                  <a:ext cx="337" cy="112"/>
                </a:xfrm>
                <a:custGeom>
                  <a:avLst/>
                  <a:gdLst>
                    <a:gd name="T0" fmla="*/ 0 w 39138"/>
                    <a:gd name="T1" fmla="*/ 0 h 21600"/>
                    <a:gd name="T2" fmla="*/ 0 w 39138"/>
                    <a:gd name="T3" fmla="*/ 0 h 21600"/>
                    <a:gd name="T4" fmla="*/ 0 w 39138"/>
                    <a:gd name="T5" fmla="*/ 0 h 21600"/>
                    <a:gd name="T6" fmla="*/ 0 60000 65536"/>
                    <a:gd name="T7" fmla="*/ 0 60000 65536"/>
                    <a:gd name="T8" fmla="*/ 0 60000 65536"/>
                    <a:gd name="T9" fmla="*/ 0 w 39138"/>
                    <a:gd name="T10" fmla="*/ 0 h 21600"/>
                    <a:gd name="T11" fmla="*/ 39138 w 39138"/>
                    <a:gd name="T12" fmla="*/ 21600 h 21600"/>
                  </a:gdLst>
                  <a:ahLst/>
                  <a:cxnLst>
                    <a:cxn ang="T6">
                      <a:pos x="T0" y="T1"/>
                    </a:cxn>
                    <a:cxn ang="T7">
                      <a:pos x="T2" y="T3"/>
                    </a:cxn>
                    <a:cxn ang="T8">
                      <a:pos x="T4" y="T5"/>
                    </a:cxn>
                  </a:cxnLst>
                  <a:rect l="T9" t="T10" r="T11" b="T12"/>
                  <a:pathLst>
                    <a:path w="39138" h="21600" fill="none" extrusionOk="0">
                      <a:moveTo>
                        <a:pt x="39137" y="12005"/>
                      </a:moveTo>
                      <a:cubicBezTo>
                        <a:pt x="35129" y="18000"/>
                        <a:pt x="28393" y="21599"/>
                        <a:pt x="21182" y="21600"/>
                      </a:cubicBezTo>
                      <a:cubicBezTo>
                        <a:pt x="10882" y="21600"/>
                        <a:pt x="2016" y="14328"/>
                        <a:pt x="0" y="4228"/>
                      </a:cubicBezTo>
                    </a:path>
                    <a:path w="39138" h="21600" stroke="0" extrusionOk="0">
                      <a:moveTo>
                        <a:pt x="39137" y="12005"/>
                      </a:moveTo>
                      <a:cubicBezTo>
                        <a:pt x="35129" y="18000"/>
                        <a:pt x="28393" y="21599"/>
                        <a:pt x="21182" y="21600"/>
                      </a:cubicBezTo>
                      <a:cubicBezTo>
                        <a:pt x="10882" y="21600"/>
                        <a:pt x="2016" y="14328"/>
                        <a:pt x="0" y="4228"/>
                      </a:cubicBezTo>
                      <a:lnTo>
                        <a:pt x="21182" y="0"/>
                      </a:lnTo>
                      <a:close/>
                    </a:path>
                  </a:pathLst>
                </a:custGeom>
                <a:solidFill>
                  <a:schemeClr val="folHlink"/>
                </a:solidFill>
                <a:ln w="12700" cap="rnd">
                  <a:solidFill>
                    <a:srgbClr val="6C8F93"/>
                  </a:solidFill>
                  <a:round/>
                  <a:headEnd/>
                  <a:tailEnd/>
                </a:ln>
              </p:spPr>
              <p:txBody>
                <a:bodyPr wrap="none" anchor="ctr"/>
                <a:lstStyle/>
                <a:p>
                  <a:endParaRPr lang="en-US" sz="2400"/>
                </a:p>
              </p:txBody>
            </p:sp>
          </p:grpSp>
        </p:grpSp>
        <p:pic>
          <p:nvPicPr>
            <p:cNvPr id="10" name="Picture 1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8" y="1713"/>
              <a:ext cx="618" cy="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56"/>
            <p:cNvSpPr>
              <a:spLocks noChangeArrowheads="1"/>
            </p:cNvSpPr>
            <p:nvPr/>
          </p:nvSpPr>
          <p:spPr bwMode="auto">
            <a:xfrm>
              <a:off x="3749" y="2526"/>
              <a:ext cx="5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000" b="1"/>
                <a:t>Security</a:t>
              </a:r>
            </a:p>
            <a:p>
              <a:pPr defTabSz="1028700" eaLnBrk="0" hangingPunct="0"/>
              <a:r>
                <a:rPr lang="en-US" sz="2000" b="1"/>
                <a:t>Server</a:t>
              </a:r>
            </a:p>
          </p:txBody>
        </p:sp>
        <p:sp>
          <p:nvSpPr>
            <p:cNvPr id="12" name="Line 157"/>
            <p:cNvSpPr>
              <a:spLocks noChangeShapeType="1"/>
            </p:cNvSpPr>
            <p:nvPr/>
          </p:nvSpPr>
          <p:spPr bwMode="auto">
            <a:xfrm>
              <a:off x="2615" y="1996"/>
              <a:ext cx="0" cy="1178"/>
            </a:xfrm>
            <a:prstGeom prst="line">
              <a:avLst/>
            </a:prstGeom>
            <a:noFill/>
            <a:ln w="28575">
              <a:solidFill>
                <a:schemeClr val="accent2"/>
              </a:solidFill>
              <a:round/>
              <a:headEnd type="none" w="sm" len="sm"/>
              <a:tailEnd type="none" w="sm" len="sm"/>
            </a:ln>
            <a:effectLst>
              <a:outerShdw dist="28398" dir="1593903"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3" name="Line 158"/>
            <p:cNvSpPr>
              <a:spLocks noChangeShapeType="1"/>
            </p:cNvSpPr>
            <p:nvPr/>
          </p:nvSpPr>
          <p:spPr bwMode="auto">
            <a:xfrm>
              <a:off x="3323" y="2001"/>
              <a:ext cx="0" cy="784"/>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4" name="Line 159"/>
            <p:cNvSpPr>
              <a:spLocks noChangeShapeType="1"/>
            </p:cNvSpPr>
            <p:nvPr/>
          </p:nvSpPr>
          <p:spPr bwMode="auto">
            <a:xfrm>
              <a:off x="2624" y="2235"/>
              <a:ext cx="709" cy="5"/>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5" name="Line 160"/>
            <p:cNvSpPr>
              <a:spLocks noChangeShapeType="1"/>
            </p:cNvSpPr>
            <p:nvPr/>
          </p:nvSpPr>
          <p:spPr bwMode="auto">
            <a:xfrm flipH="1" flipV="1">
              <a:off x="3337" y="2682"/>
              <a:ext cx="209" cy="1"/>
            </a:xfrm>
            <a:prstGeom prst="line">
              <a:avLst/>
            </a:prstGeom>
            <a:noFill/>
            <a:ln w="28575">
              <a:solidFill>
                <a:schemeClr val="accent2"/>
              </a:solidFill>
              <a:round/>
              <a:headEnd type="none" w="sm" len="sm"/>
              <a:tailEnd type="none" w="sm" len="sm"/>
            </a:ln>
            <a:effectLst>
              <a:outerShdw dist="28398" dir="3806097"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6" name="Line 161"/>
            <p:cNvSpPr>
              <a:spLocks noChangeShapeType="1"/>
            </p:cNvSpPr>
            <p:nvPr/>
          </p:nvSpPr>
          <p:spPr bwMode="auto">
            <a:xfrm flipH="1" flipV="1">
              <a:off x="2405" y="2421"/>
              <a:ext cx="219" cy="3"/>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17" name="Rectangle 162"/>
            <p:cNvSpPr>
              <a:spLocks noChangeArrowheads="1"/>
            </p:cNvSpPr>
            <p:nvPr/>
          </p:nvSpPr>
          <p:spPr bwMode="auto">
            <a:xfrm>
              <a:off x="2741" y="1604"/>
              <a:ext cx="5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Firewall</a:t>
              </a:r>
              <a:endParaRPr lang="en-US" sz="2800" b="1"/>
            </a:p>
          </p:txBody>
        </p:sp>
        <p:sp>
          <p:nvSpPr>
            <p:cNvPr id="18" name="Rectangle 163"/>
            <p:cNvSpPr>
              <a:spLocks noChangeArrowheads="1"/>
            </p:cNvSpPr>
            <p:nvPr/>
          </p:nvSpPr>
          <p:spPr bwMode="auto">
            <a:xfrm>
              <a:off x="2007" y="1492"/>
              <a:ext cx="64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ISP </a:t>
              </a:r>
              <a:br>
                <a:rPr lang="en-US" sz="2400" b="1"/>
              </a:br>
              <a:r>
                <a:rPr lang="en-US" sz="2400" b="1"/>
                <a:t>Gateway</a:t>
              </a:r>
              <a:endParaRPr lang="en-US" sz="2800" b="1"/>
            </a:p>
          </p:txBody>
        </p:sp>
        <p:sp>
          <p:nvSpPr>
            <p:cNvPr id="19" name="Rectangle 164"/>
            <p:cNvSpPr>
              <a:spLocks noChangeArrowheads="1"/>
            </p:cNvSpPr>
            <p:nvPr/>
          </p:nvSpPr>
          <p:spPr bwMode="auto">
            <a:xfrm>
              <a:off x="1390" y="2410"/>
              <a:ext cx="35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POP</a:t>
              </a:r>
            </a:p>
          </p:txBody>
        </p:sp>
        <p:sp>
          <p:nvSpPr>
            <p:cNvPr id="20" name="Line 165"/>
            <p:cNvSpPr>
              <a:spLocks noChangeShapeType="1"/>
            </p:cNvSpPr>
            <p:nvPr/>
          </p:nvSpPr>
          <p:spPr bwMode="auto">
            <a:xfrm flipH="1">
              <a:off x="1356" y="2909"/>
              <a:ext cx="224" cy="251"/>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sp>
          <p:nvSpPr>
            <p:cNvPr id="21" name="Line 166"/>
            <p:cNvSpPr>
              <a:spLocks noChangeShapeType="1"/>
            </p:cNvSpPr>
            <p:nvPr/>
          </p:nvSpPr>
          <p:spPr bwMode="auto">
            <a:xfrm flipH="1">
              <a:off x="1104" y="2805"/>
              <a:ext cx="350" cy="199"/>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22" name="Picture 1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6" y="2665"/>
              <a:ext cx="25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168"/>
            <p:cNvSpPr>
              <a:spLocks noChangeShapeType="1"/>
            </p:cNvSpPr>
            <p:nvPr/>
          </p:nvSpPr>
          <p:spPr bwMode="auto">
            <a:xfrm>
              <a:off x="2623" y="2669"/>
              <a:ext cx="267" cy="5"/>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24" name="Picture 1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92" y="2508"/>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170"/>
            <p:cNvSpPr>
              <a:spLocks noChangeShapeType="1"/>
            </p:cNvSpPr>
            <p:nvPr/>
          </p:nvSpPr>
          <p:spPr bwMode="auto">
            <a:xfrm flipH="1" flipV="1">
              <a:off x="3323" y="2157"/>
              <a:ext cx="208" cy="1"/>
            </a:xfrm>
            <a:prstGeom prst="line">
              <a:avLst/>
            </a:prstGeom>
            <a:noFill/>
            <a:ln w="28575">
              <a:solidFill>
                <a:schemeClr val="accent2"/>
              </a:solidFill>
              <a:round/>
              <a:headEnd type="none" w="sm" len="sm"/>
              <a:tailEnd type="none" w="sm" len="sm"/>
            </a:ln>
            <a:effectLst>
              <a:outerShdw dist="17961" dir="2700000" algn="ctr" rotWithShape="0">
                <a:schemeClr val="tx1"/>
              </a:outerShdw>
            </a:effectLst>
          </p:spPr>
          <p:txBody>
            <a:bodyPr wrap="none" anchor="ctr"/>
            <a:lstStyle/>
            <a:p>
              <a:pPr fontAlgn="auto">
                <a:spcBef>
                  <a:spcPts val="0"/>
                </a:spcBef>
                <a:spcAft>
                  <a:spcPts val="0"/>
                </a:spcAft>
                <a:defRPr/>
              </a:pPr>
              <a:endParaRPr lang="en-US" sz="2400">
                <a:latin typeface="+mn-lt"/>
              </a:endParaRPr>
            </a:p>
          </p:txBody>
        </p:sp>
        <p:pic>
          <p:nvPicPr>
            <p:cNvPr id="26" name="Picture 17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2" y="1810"/>
              <a:ext cx="639"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15" y="2557"/>
              <a:ext cx="26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173"/>
            <p:cNvSpPr>
              <a:spLocks noChangeArrowheads="1"/>
            </p:cNvSpPr>
            <p:nvPr/>
          </p:nvSpPr>
          <p:spPr bwMode="auto">
            <a:xfrm>
              <a:off x="672" y="1466"/>
              <a:ext cx="1676" cy="2022"/>
            </a:xfrm>
            <a:prstGeom prst="rect">
              <a:avLst/>
            </a:prstGeom>
            <a:noFill/>
            <a:ln w="1905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endParaRPr lang="en-US" sz="2400"/>
            </a:p>
          </p:txBody>
        </p:sp>
        <p:sp>
          <p:nvSpPr>
            <p:cNvPr id="29" name="Rectangle 174"/>
            <p:cNvSpPr>
              <a:spLocks noChangeArrowheads="1"/>
            </p:cNvSpPr>
            <p:nvPr/>
          </p:nvSpPr>
          <p:spPr bwMode="auto">
            <a:xfrm>
              <a:off x="2400" y="1453"/>
              <a:ext cx="2016" cy="2023"/>
            </a:xfrm>
            <a:prstGeom prst="rect">
              <a:avLst/>
            </a:prstGeom>
            <a:noFill/>
            <a:ln w="1905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endParaRPr lang="en-US" sz="2400"/>
            </a:p>
          </p:txBody>
        </p:sp>
        <p:pic>
          <p:nvPicPr>
            <p:cNvPr id="30" name="Picture 17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52" y="2022"/>
              <a:ext cx="24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178"/>
            <p:cNvSpPr>
              <a:spLocks noChangeArrowheads="1"/>
            </p:cNvSpPr>
            <p:nvPr/>
          </p:nvSpPr>
          <p:spPr bwMode="auto">
            <a:xfrm>
              <a:off x="683" y="1443"/>
              <a:ext cx="107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Remote Partner</a:t>
              </a:r>
            </a:p>
          </p:txBody>
        </p:sp>
        <p:pic>
          <p:nvPicPr>
            <p:cNvPr id="32" name="Picture 18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38" y="2975"/>
              <a:ext cx="360"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84"/>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6" y="2757"/>
              <a:ext cx="346"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85"/>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17" y="2059"/>
              <a:ext cx="414"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186"/>
            <p:cNvSpPr>
              <a:spLocks noChangeArrowheads="1"/>
            </p:cNvSpPr>
            <p:nvPr/>
          </p:nvSpPr>
          <p:spPr bwMode="auto">
            <a:xfrm rot="6003953">
              <a:off x="1803" y="1830"/>
              <a:ext cx="126" cy="783"/>
            </a:xfrm>
            <a:prstGeom prst="can">
              <a:avLst>
                <a:gd name="adj" fmla="val 81073"/>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6" name="AutoShape 187"/>
            <p:cNvSpPr>
              <a:spLocks noChangeArrowheads="1"/>
            </p:cNvSpPr>
            <p:nvPr/>
          </p:nvSpPr>
          <p:spPr bwMode="auto">
            <a:xfrm rot="15145196" flipV="1">
              <a:off x="1945" y="2136"/>
              <a:ext cx="126" cy="783"/>
            </a:xfrm>
            <a:prstGeom prst="can">
              <a:avLst>
                <a:gd name="adj" fmla="val 81073"/>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7" name="AutoShape 188"/>
            <p:cNvSpPr>
              <a:spLocks noChangeArrowheads="1"/>
            </p:cNvSpPr>
            <p:nvPr/>
          </p:nvSpPr>
          <p:spPr bwMode="auto">
            <a:xfrm rot="15145196" flipV="1">
              <a:off x="2009" y="2375"/>
              <a:ext cx="126" cy="783"/>
            </a:xfrm>
            <a:prstGeom prst="can">
              <a:avLst>
                <a:gd name="adj" fmla="val 81073"/>
              </a:avLst>
            </a:prstGeom>
            <a:gradFill rotWithShape="0">
              <a:gsLst>
                <a:gs pos="0">
                  <a:schemeClr val="accent1"/>
                </a:gs>
                <a:gs pos="100000">
                  <a:schemeClr val="accent1">
                    <a:gamma/>
                    <a:shade val="46275"/>
                    <a:invGamma/>
                  </a:schemeClr>
                </a:gs>
              </a:gsLst>
              <a:lin ang="18900000" scaled="1"/>
            </a:gradFill>
            <a:ln w="9525">
              <a:solidFill>
                <a:schemeClr val="accent1"/>
              </a:solidFill>
              <a:round/>
              <a:headEnd/>
              <a:tailEnd/>
            </a:ln>
            <a:effectLst/>
          </p:spPr>
          <p:txBody>
            <a:bodyPr wrap="none" lIns="73025" tIns="36512" rIns="73025" bIns="36512" anchor="ctr"/>
            <a:lstStyle/>
            <a:p>
              <a:pPr>
                <a:defRPr/>
              </a:pPr>
              <a:endParaRPr lang="en-US" sz="2400"/>
            </a:p>
          </p:txBody>
        </p:sp>
        <p:sp>
          <p:nvSpPr>
            <p:cNvPr id="38" name="Rectangle 189"/>
            <p:cNvSpPr>
              <a:spLocks noChangeArrowheads="1"/>
            </p:cNvSpPr>
            <p:nvPr/>
          </p:nvSpPr>
          <p:spPr bwMode="auto">
            <a:xfrm>
              <a:off x="2932" y="3088"/>
              <a:ext cx="39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DMZ</a:t>
              </a:r>
            </a:p>
          </p:txBody>
        </p:sp>
        <p:sp>
          <p:nvSpPr>
            <p:cNvPr id="39" name="Rectangle 190"/>
            <p:cNvSpPr>
              <a:spLocks noChangeArrowheads="1"/>
            </p:cNvSpPr>
            <p:nvPr/>
          </p:nvSpPr>
          <p:spPr bwMode="auto">
            <a:xfrm>
              <a:off x="1536" y="3088"/>
              <a:ext cx="85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ISP Network</a:t>
              </a:r>
            </a:p>
          </p:txBody>
        </p:sp>
        <p:pic>
          <p:nvPicPr>
            <p:cNvPr id="40" name="Picture 191"/>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1" y="1679"/>
              <a:ext cx="299"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192"/>
            <p:cNvSpPr>
              <a:spLocks noChangeArrowheads="1"/>
            </p:cNvSpPr>
            <p:nvPr/>
          </p:nvSpPr>
          <p:spPr bwMode="auto">
            <a:xfrm>
              <a:off x="676" y="3520"/>
              <a:ext cx="117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eaLnBrk="0" hangingPunct="0"/>
              <a:r>
                <a:rPr lang="en-US" sz="2400" b="1"/>
                <a:t>Partner &amp; Agency</a:t>
              </a:r>
            </a:p>
          </p:txBody>
        </p:sp>
      </p:grpSp>
      <p:sp>
        <p:nvSpPr>
          <p:cNvPr id="96" name="Text Box 195"/>
          <p:cNvSpPr txBox="1">
            <a:spLocks noChangeArrowheads="1"/>
          </p:cNvSpPr>
          <p:nvPr/>
        </p:nvSpPr>
        <p:spPr bwMode="auto">
          <a:xfrm>
            <a:off x="609600" y="5486400"/>
            <a:ext cx="7734300" cy="821588"/>
          </a:xfrm>
          <a:prstGeom prst="rect">
            <a:avLst/>
          </a:prstGeom>
          <a:solidFill>
            <a:schemeClr val="hlink"/>
          </a:solidFill>
          <a:ln w="9525" algn="ctr">
            <a:noFill/>
            <a:miter lim="800000"/>
            <a:headEnd/>
            <a:tailEnd/>
          </a:ln>
          <a:effectLst>
            <a:outerShdw dist="107763" dir="18900000" algn="ctr" rotWithShape="0">
              <a:schemeClr val="bg2">
                <a:alpha val="50000"/>
              </a:schemeClr>
            </a:outerShdw>
          </a:effectLst>
        </p:spPr>
        <p:txBody>
          <a:bodyPr wrap="square" lIns="82124" tIns="41061" rIns="82124" bIns="41061">
            <a:spAutoFit/>
          </a:bodyPr>
          <a:lstStyle/>
          <a:p>
            <a:pPr defTabSz="1028700" eaLnBrk="0" fontAlgn="auto" hangingPunct="0">
              <a:spcAft>
                <a:spcPts val="0"/>
              </a:spcAft>
              <a:defRPr/>
            </a:pPr>
            <a:r>
              <a:rPr lang="en-US" sz="2400" b="1">
                <a:solidFill>
                  <a:srgbClr val="FFFF66"/>
                </a:solidFill>
              </a:rPr>
              <a:t>Mở rộng cho phép cả khách hàng và đối tác có thể truy cập một cách bảo mật đến Intranet của doanh nghiệp</a:t>
            </a:r>
          </a:p>
        </p:txBody>
      </p:sp>
    </p:spTree>
    <p:extLst>
      <p:ext uri="{BB962C8B-B14F-4D97-AF65-F5344CB8AC3E}">
        <p14:creationId xmlns:p14="http://schemas.microsoft.com/office/powerpoint/2010/main" val="7187105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anose="05000000000000000000" pitchFamily="2" charset="2"/>
              <a:buChar char="q"/>
            </a:pPr>
            <a:r>
              <a:rPr lang="vi-VN" b="1" smtClean="0"/>
              <a:t>Dịch vụ an toàn có thể cung cấp</a:t>
            </a:r>
          </a:p>
          <a:p>
            <a:r>
              <a:rPr lang="en-US"/>
              <a:t>Đảm bảo tính bí mật</a:t>
            </a:r>
          </a:p>
          <a:p>
            <a:r>
              <a:rPr lang="en-US"/>
              <a:t>Đảm bảo tính toàn vẹn</a:t>
            </a:r>
          </a:p>
          <a:p>
            <a:r>
              <a:rPr lang="en-US"/>
              <a:t>Đảm bảo tính xác thực</a:t>
            </a:r>
          </a:p>
          <a:p>
            <a:r>
              <a:rPr lang="en-US"/>
              <a:t>Chống tấn công phát </a:t>
            </a:r>
            <a:r>
              <a:rPr lang="en-US" smtClean="0"/>
              <a:t>lại</a:t>
            </a:r>
          </a:p>
        </p:txBody>
      </p:sp>
      <p:sp>
        <p:nvSpPr>
          <p:cNvPr id="4" name="Title 3"/>
          <p:cNvSpPr>
            <a:spLocks noGrp="1"/>
          </p:cNvSpPr>
          <p:nvPr>
            <p:ph type="title"/>
          </p:nvPr>
        </p:nvSpPr>
        <p:spPr/>
        <p:txBody>
          <a:bodyPr/>
          <a:lstStyle/>
          <a:p>
            <a:r>
              <a:rPr lang="vi-VN"/>
              <a:t>Mạng riêng ảo</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dirty="0"/>
          </a:p>
        </p:txBody>
      </p:sp>
    </p:spTree>
    <p:extLst>
      <p:ext uri="{BB962C8B-B14F-4D97-AF65-F5344CB8AC3E}">
        <p14:creationId xmlns:p14="http://schemas.microsoft.com/office/powerpoint/2010/main" val="614303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buFont typeface="Wingdings" panose="05000000000000000000" pitchFamily="2" charset="2"/>
              <a:buChar char="q"/>
            </a:pPr>
            <a:r>
              <a:rPr lang="en-US" b="1" smtClean="0"/>
              <a:t> Lợi ích</a:t>
            </a:r>
          </a:p>
          <a:p>
            <a:r>
              <a:rPr lang="en-US"/>
              <a:t>An toàn</a:t>
            </a:r>
          </a:p>
          <a:p>
            <a:r>
              <a:rPr lang="en-US" smtClean="0"/>
              <a:t>Chi phí thấp </a:t>
            </a:r>
          </a:p>
          <a:p>
            <a:pPr lvl="1"/>
            <a:r>
              <a:rPr lang="en-US" smtClean="0"/>
              <a:t>Chi phí thực hiện</a:t>
            </a:r>
          </a:p>
          <a:p>
            <a:pPr lvl="1"/>
            <a:r>
              <a:rPr lang="en-US" smtClean="0"/>
              <a:t>Chi phí quản trị</a:t>
            </a:r>
          </a:p>
          <a:p>
            <a:pPr marL="342900" lvl="1" indent="-342900">
              <a:lnSpc>
                <a:spcPct val="114000"/>
              </a:lnSpc>
              <a:spcBef>
                <a:spcPts val="600"/>
              </a:spcBef>
              <a:spcAft>
                <a:spcPts val="600"/>
              </a:spcAft>
              <a:buFont typeface="Arial" pitchFamily="34" charset="0"/>
              <a:buChar char="•"/>
            </a:pPr>
            <a:r>
              <a:rPr lang="en-US" sz="3600"/>
              <a:t>Nâng cao khả năng kết nối</a:t>
            </a:r>
          </a:p>
          <a:p>
            <a:pPr marL="342900" lvl="1" indent="-342900">
              <a:lnSpc>
                <a:spcPct val="114000"/>
              </a:lnSpc>
              <a:spcBef>
                <a:spcPts val="600"/>
              </a:spcBef>
              <a:spcAft>
                <a:spcPts val="600"/>
              </a:spcAft>
              <a:buFont typeface="Arial" pitchFamily="34" charset="0"/>
              <a:buChar char="•"/>
            </a:pPr>
            <a:r>
              <a:rPr lang="en-US" sz="3600" smtClean="0"/>
              <a:t>Nâng </a:t>
            </a:r>
            <a:r>
              <a:rPr lang="en-US" sz="3600"/>
              <a:t>cao khả năng mở </a:t>
            </a:r>
            <a:r>
              <a:rPr lang="en-US" sz="3600" smtClean="0"/>
              <a:t>rộng</a:t>
            </a:r>
          </a:p>
          <a:p>
            <a:pPr marL="342900" lvl="1" indent="-342900">
              <a:lnSpc>
                <a:spcPct val="114000"/>
              </a:lnSpc>
              <a:spcBef>
                <a:spcPts val="600"/>
              </a:spcBef>
              <a:spcAft>
                <a:spcPts val="600"/>
              </a:spcAft>
              <a:buFont typeface="Arial" pitchFamily="34" charset="0"/>
              <a:buChar char="•"/>
            </a:pPr>
            <a:r>
              <a:rPr lang="en-US" sz="3600"/>
              <a:t>Sử dụng hiệu quả băng thông</a:t>
            </a:r>
          </a:p>
          <a:p>
            <a:pPr marL="342900" lvl="1" indent="-342900">
              <a:lnSpc>
                <a:spcPct val="114000"/>
              </a:lnSpc>
              <a:spcBef>
                <a:spcPts val="600"/>
              </a:spcBef>
              <a:spcAft>
                <a:spcPts val="600"/>
              </a:spcAft>
              <a:buFont typeface="Arial" pitchFamily="34" charset="0"/>
              <a:buChar char="•"/>
            </a:pPr>
            <a:endParaRPr lang="en-US">
              <a:solidFill>
                <a:srgbClr val="00CC00"/>
              </a:solidFill>
            </a:endParaRPr>
          </a:p>
          <a:p>
            <a:endParaRPr lang="en-US" smtClean="0"/>
          </a:p>
        </p:txBody>
      </p:sp>
      <p:sp>
        <p:nvSpPr>
          <p:cNvPr id="4" name="Title 3"/>
          <p:cNvSpPr>
            <a:spLocks noGrp="1"/>
          </p:cNvSpPr>
          <p:nvPr>
            <p:ph type="title"/>
          </p:nvPr>
        </p:nvSpPr>
        <p:spPr/>
        <p:txBody>
          <a:bodyPr/>
          <a:lstStyle/>
          <a:p>
            <a:r>
              <a:rPr lang="vi-VN"/>
              <a:t>Mạng riêng ảo</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3025026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81797180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55694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itchFamily="2" charset="2"/>
              <a:buChar char="q"/>
            </a:pPr>
            <a:r>
              <a:rPr lang="en-US">
                <a:latin typeface="Arial" pitchFamily="34" charset="0"/>
              </a:rPr>
              <a:t> IPSec = </a:t>
            </a:r>
            <a:r>
              <a:rPr lang="en-US">
                <a:solidFill>
                  <a:srgbClr val="00FF00"/>
                </a:solidFill>
                <a:latin typeface="Arial" pitchFamily="34" charset="0"/>
              </a:rPr>
              <a:t>Internet Protocol Security</a:t>
            </a:r>
          </a:p>
          <a:p>
            <a:pPr>
              <a:buFont typeface="Wingdings" pitchFamily="2" charset="2"/>
              <a:buChar char="q"/>
            </a:pPr>
            <a:r>
              <a:rPr lang="en-US">
                <a:latin typeface="Arial" pitchFamily="34" charset="0"/>
              </a:rPr>
              <a:t> Được phát triển bởi </a:t>
            </a:r>
            <a:r>
              <a:rPr lang="en-US" smtClean="0">
                <a:latin typeface="Arial" pitchFamily="34" charset="0"/>
              </a:rPr>
              <a:t>IETF</a:t>
            </a:r>
            <a:endParaRPr lang="vi-VN" smtClean="0">
              <a:latin typeface="Arial" pitchFamily="34" charset="0"/>
            </a:endParaRPr>
          </a:p>
          <a:p>
            <a:pPr>
              <a:buFont typeface="Wingdings" pitchFamily="2" charset="2"/>
              <a:buChar char="q"/>
            </a:pPr>
            <a:r>
              <a:rPr lang="vi-VN" smtClean="0">
                <a:latin typeface="Arial" pitchFamily="34" charset="0"/>
              </a:rPr>
              <a:t>Đảm bảo</a:t>
            </a:r>
            <a:r>
              <a:rPr lang="en-US" smtClean="0">
                <a:latin typeface="Arial" pitchFamily="34" charset="0"/>
              </a:rPr>
              <a:t> </a:t>
            </a:r>
            <a:r>
              <a:rPr lang="en-US">
                <a:latin typeface="Arial" pitchFamily="34" charset="0"/>
              </a:rPr>
              <a:t>an toàn các gói </a:t>
            </a:r>
            <a:r>
              <a:rPr lang="en-US" smtClean="0">
                <a:latin typeface="Arial" pitchFamily="34" charset="0"/>
              </a:rPr>
              <a:t>IP</a:t>
            </a:r>
          </a:p>
          <a:p>
            <a:pPr>
              <a:buFont typeface="Wingdings" pitchFamily="2" charset="2"/>
              <a:buChar char="q"/>
            </a:pPr>
            <a:r>
              <a:rPr lang="en-US">
                <a:latin typeface="Arial" pitchFamily="34" charset="0"/>
              </a:rPr>
              <a:t> </a:t>
            </a:r>
            <a:r>
              <a:rPr lang="en-US" smtClean="0">
                <a:latin typeface="Arial" pitchFamily="34" charset="0"/>
              </a:rPr>
              <a:t>Cung </a:t>
            </a:r>
            <a:r>
              <a:rPr lang="en-US">
                <a:latin typeface="Arial" pitchFamily="34" charset="0"/>
              </a:rPr>
              <a:t>cấp các khả năng:</a:t>
            </a:r>
          </a:p>
          <a:p>
            <a:pPr lvl="2"/>
            <a:r>
              <a:rPr lang="en-US">
                <a:latin typeface="Arial" pitchFamily="34" charset="0"/>
              </a:rPr>
              <a:t>Xác thực nguồn gốc thông tin</a:t>
            </a:r>
          </a:p>
          <a:p>
            <a:pPr lvl="2"/>
            <a:r>
              <a:rPr lang="en-US">
                <a:latin typeface="Arial" pitchFamily="34" charset="0"/>
              </a:rPr>
              <a:t>Kiểm tra tính toàn vẹn thông tin</a:t>
            </a:r>
          </a:p>
          <a:p>
            <a:pPr lvl="2"/>
            <a:r>
              <a:rPr lang="en-US">
                <a:latin typeface="Arial" pitchFamily="34" charset="0"/>
              </a:rPr>
              <a:t>Đảm bảo bí mật nội dung thông tin</a:t>
            </a:r>
          </a:p>
          <a:p>
            <a:pPr lvl="2"/>
            <a:r>
              <a:rPr lang="en-US">
                <a:latin typeface="Arial" pitchFamily="34" charset="0"/>
              </a:rPr>
              <a:t>Cung cấp khả năng tạo và tự động làm tươi khoá mật mã một cách an toàn</a:t>
            </a:r>
          </a:p>
          <a:p>
            <a:pPr lvl="2"/>
            <a:endParaRPr lang="en-US">
              <a:latin typeface="Arial" pitchFamily="34" charset="0"/>
            </a:endParaRPr>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36765355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0" lvl="1" indent="-457200">
              <a:lnSpc>
                <a:spcPct val="114000"/>
              </a:lnSpc>
              <a:spcBef>
                <a:spcPts val="600"/>
              </a:spcBef>
              <a:spcAft>
                <a:spcPts val="600"/>
              </a:spcAft>
              <a:buFont typeface="Wingdings" pitchFamily="2" charset="2"/>
              <a:buChar char="q"/>
            </a:pPr>
            <a:r>
              <a:rPr lang="en-US">
                <a:latin typeface="Arial" pitchFamily="34" charset="0"/>
              </a:rPr>
              <a:t>IPSec cung cấp một khung an toàn tại tầng 3 của mô hình OSI </a:t>
            </a:r>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graphicFrame>
        <p:nvGraphicFramePr>
          <p:cNvPr id="5" name="Object 4"/>
          <p:cNvGraphicFramePr>
            <a:graphicFrameLocks noChangeAspect="1"/>
          </p:cNvGraphicFramePr>
          <p:nvPr>
            <p:extLst/>
          </p:nvPr>
        </p:nvGraphicFramePr>
        <p:xfrm>
          <a:off x="2057400" y="2133600"/>
          <a:ext cx="5257800" cy="4265762"/>
        </p:xfrm>
        <a:graphic>
          <a:graphicData uri="http://schemas.openxmlformats.org/presentationml/2006/ole">
            <mc:AlternateContent xmlns:mc="http://schemas.openxmlformats.org/markup-compatibility/2006">
              <mc:Choice xmlns:v="urn:schemas-microsoft-com:vml" Requires="v">
                <p:oleObj spid="_x0000_s2132" r:id="rId3" imgW="2686259" imgH="1791956" progId="">
                  <p:embed/>
                </p:oleObj>
              </mc:Choice>
              <mc:Fallback>
                <p:oleObj r:id="rId3" imgW="2686259" imgH="179195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133600"/>
                        <a:ext cx="5257800" cy="42657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488056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35300543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latin typeface="Arial" pitchFamily="34" charset="0"/>
              </a:rPr>
              <a:t> Thực </a:t>
            </a:r>
            <a:r>
              <a:rPr lang="en-US">
                <a:latin typeface="Arial" pitchFamily="34" charset="0"/>
              </a:rPr>
              <a:t>hiện đảm bảo an toàn tại tầng </a:t>
            </a:r>
            <a:r>
              <a:rPr lang="en-US" smtClean="0">
                <a:latin typeface="Arial" pitchFamily="34" charset="0"/>
              </a:rPr>
              <a:t>IP</a:t>
            </a:r>
          </a:p>
          <a:p>
            <a:pPr>
              <a:buFont typeface="Wingdings" pitchFamily="2" charset="2"/>
              <a:buChar char="q"/>
            </a:pPr>
            <a:r>
              <a:rPr lang="en-US" smtClean="0">
                <a:latin typeface="Arial" pitchFamily="34" charset="0"/>
              </a:rPr>
              <a:t> Các </a:t>
            </a:r>
            <a:r>
              <a:rPr lang="en-US">
                <a:latin typeface="Arial" pitchFamily="34" charset="0"/>
              </a:rPr>
              <a:t>giao thức tầng trên và các ứng dụng có thể dùng IPSec để đảm bảo an toàn mà không cần phải thay đổi gì </a:t>
            </a:r>
            <a:endParaRPr lang="en-US" smtClean="0">
              <a:latin typeface="Arial" pitchFamily="34" charset="0"/>
            </a:endParaRPr>
          </a:p>
          <a:p>
            <a:pPr lvl="1">
              <a:buFont typeface="Wingdings" pitchFamily="2" charset="2"/>
              <a:buChar char="§"/>
            </a:pPr>
            <a:r>
              <a:rPr lang="en-US" smtClean="0">
                <a:latin typeface="Arial" pitchFamily="34" charset="0"/>
              </a:rPr>
              <a:t>Các </a:t>
            </a:r>
            <a:r>
              <a:rPr lang="en-US">
                <a:latin typeface="Arial" pitchFamily="34" charset="0"/>
              </a:rPr>
              <a:t>gói IP sẽ được bảo vệ mà </a:t>
            </a:r>
            <a:r>
              <a:rPr lang="en-US">
                <a:solidFill>
                  <a:srgbClr val="0033CC"/>
                </a:solidFill>
                <a:latin typeface="Arial" pitchFamily="34" charset="0"/>
              </a:rPr>
              <a:t>không phụ thuộc </a:t>
            </a:r>
            <a:r>
              <a:rPr lang="en-US">
                <a:latin typeface="Arial" pitchFamily="34" charset="0"/>
              </a:rPr>
              <a:t>vào các </a:t>
            </a:r>
            <a:r>
              <a:rPr lang="en-US">
                <a:solidFill>
                  <a:srgbClr val="0033CC"/>
                </a:solidFill>
                <a:latin typeface="Arial" pitchFamily="34" charset="0"/>
              </a:rPr>
              <a:t>ứng dụng </a:t>
            </a:r>
            <a:r>
              <a:rPr lang="en-US">
                <a:latin typeface="Arial" pitchFamily="34" charset="0"/>
              </a:rPr>
              <a:t>đã tạo ra </a:t>
            </a:r>
            <a:r>
              <a:rPr lang="en-US" smtClean="0">
                <a:latin typeface="Arial" pitchFamily="34" charset="0"/>
              </a:rPr>
              <a:t>nó.</a:t>
            </a:r>
          </a:p>
          <a:p>
            <a:pPr>
              <a:buFont typeface="Wingdings" pitchFamily="2" charset="2"/>
              <a:buChar char="q"/>
            </a:pPr>
            <a:r>
              <a:rPr lang="en-US">
                <a:latin typeface="Arial" pitchFamily="34" charset="0"/>
              </a:rPr>
              <a:t> </a:t>
            </a:r>
            <a:r>
              <a:rPr lang="en-US" smtClean="0">
                <a:latin typeface="Arial" pitchFamily="34" charset="0"/>
              </a:rPr>
              <a:t>IPSec </a:t>
            </a:r>
            <a:r>
              <a:rPr lang="en-US">
                <a:latin typeface="Arial" pitchFamily="34" charset="0"/>
              </a:rPr>
              <a:t>hoàn toàn trong suốt với người dùng</a:t>
            </a:r>
          </a:p>
          <a:p>
            <a:pPr lvl="1">
              <a:lnSpc>
                <a:spcPct val="120000"/>
              </a:lnSpc>
            </a:pPr>
            <a:endParaRPr lang="en-US">
              <a:latin typeface="Arial" pitchFamily="34" charset="0"/>
            </a:endParaRPr>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spTree>
    <p:extLst>
      <p:ext uri="{BB962C8B-B14F-4D97-AF65-F5344CB8AC3E}">
        <p14:creationId xmlns:p14="http://schemas.microsoft.com/office/powerpoint/2010/main" val="1373376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latin typeface="Times New Roman" pitchFamily="18" charset="0"/>
              </a:rPr>
              <a:t> Khung giao thức IPSec:</a:t>
            </a:r>
            <a:endParaRPr lang="en-US">
              <a:latin typeface="Times New Roman" pitchFamily="18" charset="0"/>
            </a:endParaRPr>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57200" y="1354346"/>
            <a:ext cx="8056669" cy="5198854"/>
          </a:xfrm>
          <a:prstGeom prst="rect">
            <a:avLst/>
          </a:prstGeom>
          <a:noFill/>
        </p:spPr>
      </p:pic>
    </p:spTree>
    <p:extLst>
      <p:ext uri="{BB962C8B-B14F-4D97-AF65-F5344CB8AC3E}">
        <p14:creationId xmlns:p14="http://schemas.microsoft.com/office/powerpoint/2010/main" val="3820459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b="1" smtClean="0">
                <a:solidFill>
                  <a:srgbClr val="0033CC"/>
                </a:solidFill>
                <a:latin typeface="Arial" pitchFamily="34" charset="0"/>
              </a:rPr>
              <a:t> IPSec </a:t>
            </a:r>
            <a:r>
              <a:rPr lang="en-US" b="1">
                <a:solidFill>
                  <a:srgbClr val="0033CC"/>
                </a:solidFill>
                <a:latin typeface="Arial" pitchFamily="34" charset="0"/>
              </a:rPr>
              <a:t>cung cấp an toàn cho 3 tình huống</a:t>
            </a:r>
            <a:r>
              <a:rPr lang="en-US" b="1" smtClean="0">
                <a:solidFill>
                  <a:srgbClr val="0033CC"/>
                </a:solidFill>
                <a:latin typeface="Arial" pitchFamily="34" charset="0"/>
              </a:rPr>
              <a:t>:</a:t>
            </a:r>
          </a:p>
          <a:p>
            <a:pPr lvl="2"/>
            <a:r>
              <a:rPr lang="vi-VN" sz="3200" smtClean="0">
                <a:latin typeface="Arial" pitchFamily="34" charset="0"/>
              </a:rPr>
              <a:t>Host-to-</a:t>
            </a:r>
            <a:r>
              <a:rPr lang="en-US" sz="3200" smtClean="0">
                <a:latin typeface="Arial" pitchFamily="34" charset="0"/>
              </a:rPr>
              <a:t>host</a:t>
            </a:r>
            <a:endParaRPr lang="en-US" sz="3200">
              <a:latin typeface="Arial" pitchFamily="34" charset="0"/>
            </a:endParaRPr>
          </a:p>
          <a:p>
            <a:pPr lvl="2"/>
            <a:r>
              <a:rPr lang="vi-VN" sz="3200" smtClean="0">
                <a:latin typeface="Arial" pitchFamily="34" charset="0"/>
              </a:rPr>
              <a:t>Host-to-</a:t>
            </a:r>
            <a:r>
              <a:rPr lang="en-US" sz="3200" smtClean="0">
                <a:latin typeface="Arial" pitchFamily="34" charset="0"/>
              </a:rPr>
              <a:t>gateway</a:t>
            </a:r>
            <a:endParaRPr lang="en-US" sz="3200">
              <a:latin typeface="Arial" pitchFamily="34" charset="0"/>
            </a:endParaRPr>
          </a:p>
          <a:p>
            <a:pPr lvl="2"/>
            <a:r>
              <a:rPr lang="vi-VN" sz="3200" smtClean="0">
                <a:latin typeface="Arial" pitchFamily="34" charset="0"/>
              </a:rPr>
              <a:t>Gateway-to-</a:t>
            </a:r>
            <a:r>
              <a:rPr lang="en-US" sz="3200" smtClean="0">
                <a:latin typeface="Arial" pitchFamily="34" charset="0"/>
              </a:rPr>
              <a:t>gateway</a:t>
            </a:r>
            <a:endParaRPr lang="en-US" sz="3200">
              <a:latin typeface="Arial" pitchFamily="34" charset="0"/>
            </a:endParaRPr>
          </a:p>
          <a:p>
            <a:pPr>
              <a:buFont typeface="Wingdings" pitchFamily="2" charset="2"/>
              <a:buChar char="q"/>
            </a:pPr>
            <a:r>
              <a:rPr lang="en-US" b="1">
                <a:solidFill>
                  <a:srgbClr val="0033CC"/>
                </a:solidFill>
                <a:latin typeface="Arial" pitchFamily="34" charset="0"/>
              </a:rPr>
              <a:t> </a:t>
            </a:r>
            <a:r>
              <a:rPr lang="en-US" b="1" smtClean="0">
                <a:solidFill>
                  <a:srgbClr val="0033CC"/>
                </a:solidFill>
                <a:latin typeface="Arial" pitchFamily="34" charset="0"/>
              </a:rPr>
              <a:t>IPSec </a:t>
            </a:r>
            <a:r>
              <a:rPr lang="en-US" b="1">
                <a:solidFill>
                  <a:srgbClr val="0033CC"/>
                </a:solidFill>
                <a:latin typeface="Arial" pitchFamily="34" charset="0"/>
              </a:rPr>
              <a:t>hoạt động ở 2 chế độ:</a:t>
            </a:r>
          </a:p>
          <a:p>
            <a:pPr lvl="2"/>
            <a:r>
              <a:rPr lang="en-US" sz="3200">
                <a:latin typeface="Arial" pitchFamily="34" charset="0"/>
              </a:rPr>
              <a:t>Chế độ Transport  </a:t>
            </a:r>
            <a:r>
              <a:rPr lang="en-US" sz="3200" smtClean="0">
                <a:latin typeface="Arial" pitchFamily="34" charset="0"/>
              </a:rPr>
              <a:t>(</a:t>
            </a:r>
            <a:r>
              <a:rPr lang="vi-VN" sz="3200" smtClean="0">
                <a:latin typeface="Arial" pitchFamily="34" charset="0"/>
              </a:rPr>
              <a:t>chỉ cho "Host-to-host"</a:t>
            </a:r>
            <a:r>
              <a:rPr lang="en-US" sz="3200" smtClean="0">
                <a:latin typeface="Arial" pitchFamily="34" charset="0"/>
              </a:rPr>
              <a:t>)</a:t>
            </a:r>
            <a:endParaRPr lang="en-US" sz="3200">
              <a:latin typeface="Arial" pitchFamily="34" charset="0"/>
            </a:endParaRPr>
          </a:p>
          <a:p>
            <a:pPr lvl="2"/>
            <a:r>
              <a:rPr lang="en-US" sz="3200">
                <a:latin typeface="Arial" pitchFamily="34" charset="0"/>
              </a:rPr>
              <a:t>Chế độ Tunnel (cho </a:t>
            </a:r>
            <a:r>
              <a:rPr lang="vi-VN" sz="3200" smtClean="0">
                <a:latin typeface="Arial" pitchFamily="34" charset="0"/>
              </a:rPr>
              <a:t>cả 3 tình huống</a:t>
            </a:r>
            <a:r>
              <a:rPr lang="en-US" sz="3200" smtClean="0">
                <a:latin typeface="Arial" pitchFamily="34" charset="0"/>
              </a:rPr>
              <a:t>)</a:t>
            </a:r>
            <a:endParaRPr lang="en-US" sz="3200">
              <a:latin typeface="Arial" pitchFamily="34" charset="0"/>
            </a:endParaRPr>
          </a:p>
          <a:p>
            <a:pPr>
              <a:buFont typeface="Wingdings" pitchFamily="2" charset="2"/>
              <a:buChar char="q"/>
            </a:pPr>
            <a:endParaRPr lang="en-US" b="1" smtClean="0">
              <a:solidFill>
                <a:srgbClr val="0033CC"/>
              </a:solidFill>
              <a:latin typeface="Arial" pitchFamily="34" charset="0"/>
            </a:endParaRPr>
          </a:p>
          <a:p>
            <a:pPr lvl="2"/>
            <a:endParaRPr lang="en-US">
              <a:latin typeface="Arial" pitchFamily="34" charset="0"/>
            </a:endParaRPr>
          </a:p>
          <a:p>
            <a:endParaRPr lang="en-US" smtClean="0"/>
          </a:p>
          <a:p>
            <a:endParaRPr lang="en-US"/>
          </a:p>
        </p:txBody>
      </p:sp>
      <p:sp>
        <p:nvSpPr>
          <p:cNvPr id="3" name="Title 2"/>
          <p:cNvSpPr>
            <a:spLocks noGrp="1"/>
          </p:cNvSpPr>
          <p:nvPr>
            <p:ph type="title"/>
          </p:nvPr>
        </p:nvSpPr>
        <p:spPr/>
        <p:txBody>
          <a:bodyPr/>
          <a:lstStyle/>
          <a:p>
            <a:r>
              <a:rPr lang="en-US"/>
              <a:t>Giới thiệu về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27317491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t> Transport mode</a:t>
            </a:r>
          </a:p>
          <a:p>
            <a:pPr>
              <a:buFont typeface="Wingdings" pitchFamily="2" charset="2"/>
              <a:buChar char="q"/>
            </a:pPr>
            <a:endParaRPr lang="en-US"/>
          </a:p>
          <a:p>
            <a:pPr>
              <a:buFont typeface="Wingdings" pitchFamily="2" charset="2"/>
              <a:buChar char="q"/>
            </a:pPr>
            <a:endParaRPr lang="en-US" smtClean="0"/>
          </a:p>
          <a:p>
            <a:pPr>
              <a:buFont typeface="Wingdings" pitchFamily="2" charset="2"/>
              <a:buChar char="q"/>
            </a:pPr>
            <a:endParaRPr lang="en-US"/>
          </a:p>
          <a:p>
            <a:pPr>
              <a:buFont typeface="Wingdings" pitchFamily="2" charset="2"/>
              <a:buChar char="q"/>
            </a:pPr>
            <a:r>
              <a:rPr lang="en-US"/>
              <a:t> </a:t>
            </a:r>
            <a:r>
              <a:rPr lang="en-US" smtClean="0"/>
              <a:t>Tunnel </a:t>
            </a:r>
            <a:r>
              <a:rPr lang="en-US"/>
              <a:t>mode</a:t>
            </a:r>
          </a:p>
          <a:p>
            <a:pPr>
              <a:buFont typeface="Wingdings" pitchFamily="2" charset="2"/>
              <a:buChar char="q"/>
            </a:pPr>
            <a:endParaRPr lang="en-US" smtClean="0"/>
          </a:p>
          <a:p>
            <a:endParaRPr lang="en-US"/>
          </a:p>
        </p:txBody>
      </p:sp>
      <p:sp>
        <p:nvSpPr>
          <p:cNvPr id="3" name="Title 2"/>
          <p:cNvSpPr>
            <a:spLocks noGrp="1"/>
          </p:cNvSpPr>
          <p:nvPr>
            <p:ph type="title"/>
          </p:nvPr>
        </p:nvSpPr>
        <p:spPr/>
        <p:txBody>
          <a:bodyPr/>
          <a:lstStyle/>
          <a:p>
            <a:r>
              <a:rPr lang="en-US" smtClean="0"/>
              <a:t>Các chế độ hoạt động của IPSec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294" y="1230336"/>
            <a:ext cx="7596753" cy="270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02" y="4572000"/>
            <a:ext cx="889539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0940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t> Host-to-Gateway, Gateway-to-Gateway</a:t>
            </a:r>
          </a:p>
          <a:p>
            <a:pPr>
              <a:buFont typeface="Wingdings" pitchFamily="2" charset="2"/>
              <a:buChar char="q"/>
            </a:pPr>
            <a:endParaRPr lang="en-US"/>
          </a:p>
          <a:p>
            <a:pPr>
              <a:buFont typeface="Wingdings" pitchFamily="2" charset="2"/>
              <a:buChar char="q"/>
            </a:pPr>
            <a:endParaRPr lang="en-US" smtClean="0"/>
          </a:p>
          <a:p>
            <a:pPr>
              <a:buFont typeface="Wingdings" pitchFamily="2" charset="2"/>
              <a:buChar char="q"/>
            </a:pPr>
            <a:endParaRPr lang="en-US"/>
          </a:p>
          <a:p>
            <a:pPr>
              <a:buFont typeface="Wingdings" pitchFamily="2" charset="2"/>
              <a:buChar char="q"/>
            </a:pPr>
            <a:endParaRPr lang="en-US" smtClean="0"/>
          </a:p>
          <a:p>
            <a:pPr>
              <a:buFont typeface="Wingdings" pitchFamily="2" charset="2"/>
              <a:buChar char="q"/>
            </a:pPr>
            <a:endParaRPr lang="en-US"/>
          </a:p>
          <a:p>
            <a:pPr marL="0" indent="0">
              <a:buNone/>
            </a:pPr>
            <a:r>
              <a:rPr lang="en-US"/>
              <a:t> </a:t>
            </a:r>
            <a:r>
              <a:rPr lang="en-US" smtClean="0"/>
              <a:t> SG </a:t>
            </a:r>
            <a:r>
              <a:rPr lang="en-US"/>
              <a:t>= Security Gateway</a:t>
            </a:r>
          </a:p>
          <a:p>
            <a:pPr>
              <a:buFont typeface="Wingdings" pitchFamily="2" charset="2"/>
              <a:buChar char="q"/>
            </a:pPr>
            <a:endParaRPr lang="en-US"/>
          </a:p>
          <a:p>
            <a:endParaRPr lang="en-US" smtClean="0"/>
          </a:p>
          <a:p>
            <a:endParaRPr lang="en-US"/>
          </a:p>
        </p:txBody>
      </p:sp>
      <p:sp>
        <p:nvSpPr>
          <p:cNvPr id="3" name="Title 2"/>
          <p:cNvSpPr>
            <a:spLocks noGrp="1"/>
          </p:cNvSpPr>
          <p:nvPr>
            <p:ph type="title"/>
          </p:nvPr>
        </p:nvSpPr>
        <p:spPr/>
        <p:txBody>
          <a:bodyPr/>
          <a:lstStyle/>
          <a:p>
            <a:r>
              <a:rPr lang="en-US" smtClean="0"/>
              <a:t>Tunnel mode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0"/>
            <a:ext cx="8596313" cy="37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4685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en-US" smtClean="0"/>
              <a:t> Host-to-Host</a:t>
            </a:r>
            <a:endParaRPr lang="en-US"/>
          </a:p>
          <a:p>
            <a:endParaRPr lang="en-US" smtClean="0"/>
          </a:p>
          <a:p>
            <a:endParaRPr lang="en-US"/>
          </a:p>
        </p:txBody>
      </p:sp>
      <p:sp>
        <p:nvSpPr>
          <p:cNvPr id="3" name="Title 2"/>
          <p:cNvSpPr>
            <a:spLocks noGrp="1"/>
          </p:cNvSpPr>
          <p:nvPr>
            <p:ph type="title"/>
          </p:nvPr>
        </p:nvSpPr>
        <p:spPr/>
        <p:txBody>
          <a:bodyPr/>
          <a:lstStyle/>
          <a:p>
            <a:r>
              <a:rPr lang="en-US"/>
              <a:t>Transport Mode</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11" y="1781174"/>
            <a:ext cx="8840989"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7731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80349091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08681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1401651254"/>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vi-VN" smtClean="0"/>
              <a:t>Security Policy và Security Association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a:p>
        </p:txBody>
      </p:sp>
    </p:spTree>
    <p:extLst>
      <p:ext uri="{BB962C8B-B14F-4D97-AF65-F5344CB8AC3E}">
        <p14:creationId xmlns:p14="http://schemas.microsoft.com/office/powerpoint/2010/main" val="21455252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vi-VN" sz="3200" b="1" smtClean="0"/>
              <a:t>Security Policy </a:t>
            </a:r>
            <a:r>
              <a:rPr lang="vi-VN" sz="3200" smtClean="0"/>
              <a:t>là cách thức xử lý đối với một gói IP căn cứ vào </a:t>
            </a:r>
            <a:r>
              <a:rPr lang="vi-VN" sz="3200" smtClean="0">
                <a:solidFill>
                  <a:srgbClr val="0000FF"/>
                </a:solidFill>
              </a:rPr>
              <a:t>nguồn, đích, payload</a:t>
            </a:r>
            <a:r>
              <a:rPr lang="vi-VN" sz="3200" smtClean="0"/>
              <a:t> của nó</a:t>
            </a:r>
          </a:p>
          <a:p>
            <a:pPr lvl="1"/>
            <a:r>
              <a:rPr lang="vi-VN" sz="2800" smtClean="0"/>
              <a:t>"discard": hủy bỏ</a:t>
            </a:r>
          </a:p>
          <a:p>
            <a:pPr lvl="1"/>
            <a:r>
              <a:rPr lang="vi-VN" sz="2800" smtClean="0"/>
              <a:t>"none": xử lý gói IP bình thường</a:t>
            </a:r>
          </a:p>
          <a:p>
            <a:pPr lvl="1"/>
            <a:r>
              <a:rPr lang="vi-VN" sz="2800" smtClean="0"/>
              <a:t>"ipsec": xử lý theo IPsec, sử dụng một (hoặc một cặp) Security Association nào đó.</a:t>
            </a:r>
          </a:p>
          <a:p>
            <a:r>
              <a:rPr lang="vi-VN" sz="3200" b="1" smtClean="0"/>
              <a:t>Security Association </a:t>
            </a:r>
            <a:r>
              <a:rPr lang="vi-VN" sz="3200" smtClean="0"/>
              <a:t>là tổ hợp các thuật toán và tham số mật mã để bảo vệ lưu lượng mạng</a:t>
            </a:r>
          </a:p>
          <a:p>
            <a:r>
              <a:rPr lang="vi-VN" sz="3200" smtClean="0"/>
              <a:t>SPD chứa các Security Policy</a:t>
            </a:r>
          </a:p>
          <a:p>
            <a:r>
              <a:rPr lang="vi-VN" sz="3200" smtClean="0"/>
              <a:t>SAD chứa các Security Associtation</a:t>
            </a:r>
            <a:endParaRPr lang="en-US" sz="3200"/>
          </a:p>
        </p:txBody>
      </p:sp>
      <p:sp>
        <p:nvSpPr>
          <p:cNvPr id="3" name="Title 2"/>
          <p:cNvSpPr>
            <a:spLocks noGrp="1"/>
          </p:cNvSpPr>
          <p:nvPr>
            <p:ph type="title"/>
          </p:nvPr>
        </p:nvSpPr>
        <p:spPr/>
        <p:txBody>
          <a:bodyPr/>
          <a:lstStyle/>
          <a:p>
            <a:r>
              <a:rPr lang="vi-VN"/>
              <a:t>Security Policy và Security Association</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a:p>
        </p:txBody>
      </p:sp>
    </p:spTree>
    <p:extLst>
      <p:ext uri="{BB962C8B-B14F-4D97-AF65-F5344CB8AC3E}">
        <p14:creationId xmlns:p14="http://schemas.microsoft.com/office/powerpoint/2010/main" val="2543859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r>
              <a:rPr lang="vi-VN" sz="2000" smtClean="0"/>
              <a:t># </a:t>
            </a:r>
            <a:r>
              <a:rPr lang="en-US" sz="2000" smtClean="0">
                <a:hlinkClick r:id="rId2"/>
              </a:rPr>
              <a:t>https</a:t>
            </a:r>
            <a:r>
              <a:rPr lang="en-US" sz="2000">
                <a:hlinkClick r:id="rId2"/>
              </a:rPr>
              <a:t>://</a:t>
            </a:r>
            <a:r>
              <a:rPr lang="en-US" sz="2000" smtClean="0">
                <a:hlinkClick r:id="rId2"/>
              </a:rPr>
              <a:t>www.mad-hacking.net/documentation/linux/networking/ipsec/spd-setkey.xml</a:t>
            </a:r>
            <a:endParaRPr lang="vi-VN" sz="2000" smtClean="0"/>
          </a:p>
          <a:p>
            <a:r>
              <a:rPr lang="en-US" smtClean="0"/>
              <a:t># </a:t>
            </a:r>
            <a:r>
              <a:rPr lang="en-US"/>
              <a:t>Security Policies</a:t>
            </a:r>
          </a:p>
          <a:p>
            <a:r>
              <a:rPr lang="en-US"/>
              <a:t>spdadd 10.0.0.0/16 10.1.0.0/16 any</a:t>
            </a:r>
          </a:p>
          <a:p>
            <a:r>
              <a:rPr lang="en-US"/>
              <a:t>       -P out ipsec</a:t>
            </a:r>
          </a:p>
          <a:p>
            <a:r>
              <a:rPr lang="en-US"/>
              <a:t>       esp/tunnel/83.56.124.167-62.149.40.78/require</a:t>
            </a:r>
            <a:r>
              <a:rPr lang="en-US" smtClean="0"/>
              <a:t>;</a:t>
            </a:r>
            <a:endParaRPr lang="en-US"/>
          </a:p>
        </p:txBody>
      </p:sp>
      <p:sp>
        <p:nvSpPr>
          <p:cNvPr id="3" name="Title 2"/>
          <p:cNvSpPr>
            <a:spLocks noGrp="1"/>
          </p:cNvSpPr>
          <p:nvPr>
            <p:ph type="title"/>
          </p:nvPr>
        </p:nvSpPr>
        <p:spPr/>
        <p:txBody>
          <a:bodyPr/>
          <a:lstStyle/>
          <a:p>
            <a:r>
              <a:rPr lang="vi-VN" smtClean="0"/>
              <a:t>Ví dụ về Security Policy</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a:p>
        </p:txBody>
      </p:sp>
    </p:spTree>
    <p:extLst>
      <p:ext uri="{BB962C8B-B14F-4D97-AF65-F5344CB8AC3E}">
        <p14:creationId xmlns:p14="http://schemas.microsoft.com/office/powerpoint/2010/main" val="20432969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vi-VN"/>
              <a:t>Nắm được khái niệm "mạng riêng ảo" và các loại mạng riêng ảo</a:t>
            </a:r>
          </a:p>
          <a:p>
            <a:pPr lvl="1">
              <a:buFont typeface="Wingdings" panose="05000000000000000000" pitchFamily="2" charset="2"/>
              <a:buChar char="§"/>
            </a:pPr>
            <a:r>
              <a:rPr lang="vi-VN"/>
              <a:t>Hiểu được lợi ích của mạng riêng ảo</a:t>
            </a:r>
          </a:p>
          <a:p>
            <a:pPr lvl="1">
              <a:buFont typeface="Wingdings" panose="05000000000000000000" pitchFamily="2" charset="2"/>
              <a:buChar char="§"/>
            </a:pPr>
            <a:r>
              <a:rPr lang="vi-VN"/>
              <a:t>Nắm được các loại giao thức </a:t>
            </a:r>
            <a:r>
              <a:rPr lang="vi-VN" smtClean="0"/>
              <a:t>VPN</a:t>
            </a:r>
          </a:p>
          <a:p>
            <a:pPr lvl="1">
              <a:buFont typeface="Wingdings" panose="05000000000000000000" pitchFamily="2" charset="2"/>
              <a:buChar char="§"/>
            </a:pPr>
            <a:r>
              <a:rPr lang="vi-VN"/>
              <a:t>Hiểu được cơ chế hoạt động của giao thức </a:t>
            </a:r>
            <a:r>
              <a:rPr lang="vi-VN" smtClean="0"/>
              <a:t>AH</a:t>
            </a:r>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a:t>Phân tích hoạt động của giao thức AH ở các chế độ Transport hoặc Tunnel qua việc chặn thu lưu lượng mạng</a:t>
            </a:r>
            <a:r>
              <a:rPr lang="vi-VN" smtClean="0"/>
              <a:t>.</a:t>
            </a:r>
            <a:endParaRPr lang="vi-VN" b="1" smtClean="0"/>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a:p>
        </p:txBody>
      </p:sp>
    </p:spTree>
    <p:extLst>
      <p:ext uri="{BB962C8B-B14F-4D97-AF65-F5344CB8AC3E}">
        <p14:creationId xmlns:p14="http://schemas.microsoft.com/office/powerpoint/2010/main" val="2568005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latin typeface="Tahoma" pitchFamily="34" charset="0"/>
                <a:ea typeface="Tahoma" pitchFamily="34" charset="0"/>
                <a:cs typeface="Tahoma" pitchFamily="34" charset="0"/>
              </a:rPr>
              <a:t>Nội dung của một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
        <p:nvSpPr>
          <p:cNvPr id="5" name="Content Placeholder 4"/>
          <p:cNvSpPr>
            <a:spLocks noGrp="1"/>
          </p:cNvSpPr>
          <p:nvPr>
            <p:ph sz="quarter" idx="13"/>
          </p:nvPr>
        </p:nvSpPr>
        <p:spPr/>
        <p:txBody>
          <a:bodyPr>
            <a:normAutofit/>
          </a:bodyPr>
          <a:lstStyle/>
          <a:p>
            <a:r>
              <a:rPr lang="vi-VN" sz="3300" smtClean="0">
                <a:solidFill>
                  <a:srgbClr val="FF3300"/>
                </a:solidFill>
              </a:rPr>
              <a:t>Giao thức an toàn</a:t>
            </a:r>
            <a:r>
              <a:rPr lang="en-US" sz="3300" smtClean="0">
                <a:solidFill>
                  <a:srgbClr val="FF3300"/>
                </a:solidFill>
              </a:rPr>
              <a:t>:</a:t>
            </a:r>
            <a:r>
              <a:rPr lang="en-US" sz="3300" smtClean="0">
                <a:solidFill>
                  <a:srgbClr val="0000FF"/>
                </a:solidFill>
              </a:rPr>
              <a:t> </a:t>
            </a:r>
            <a:r>
              <a:rPr lang="en-US" sz="3300" smtClean="0"/>
              <a:t>AH</a:t>
            </a:r>
            <a:r>
              <a:rPr lang="vi-VN" sz="3300" smtClean="0"/>
              <a:t>,</a:t>
            </a:r>
            <a:r>
              <a:rPr lang="en-US" sz="3300" smtClean="0"/>
              <a:t> </a:t>
            </a:r>
            <a:r>
              <a:rPr lang="en-US" sz="3300"/>
              <a:t>ESP</a:t>
            </a:r>
          </a:p>
          <a:p>
            <a:r>
              <a:rPr lang="vi-VN" sz="3300" smtClean="0">
                <a:solidFill>
                  <a:srgbClr val="FF3300"/>
                </a:solidFill>
              </a:rPr>
              <a:t>Thuật toán, khóa mật mã</a:t>
            </a:r>
            <a:r>
              <a:rPr lang="en-US" sz="3300" smtClean="0">
                <a:solidFill>
                  <a:srgbClr val="FF3300"/>
                </a:solidFill>
              </a:rPr>
              <a:t>:</a:t>
            </a:r>
            <a:r>
              <a:rPr lang="en-US" sz="3300" smtClean="0">
                <a:solidFill>
                  <a:srgbClr val="0000FF"/>
                </a:solidFill>
              </a:rPr>
              <a:t> </a:t>
            </a:r>
            <a:r>
              <a:rPr lang="en-US" sz="3300" smtClean="0"/>
              <a:t>DES</a:t>
            </a:r>
            <a:r>
              <a:rPr lang="vi-VN" sz="3300" smtClean="0"/>
              <a:t>,</a:t>
            </a:r>
            <a:r>
              <a:rPr lang="en-US" sz="3300" smtClean="0"/>
              <a:t> 3DES</a:t>
            </a:r>
            <a:endParaRPr lang="en-US" sz="3300"/>
          </a:p>
          <a:p>
            <a:r>
              <a:rPr lang="vi-VN" sz="3300" smtClean="0">
                <a:solidFill>
                  <a:srgbClr val="FF3300"/>
                </a:solidFill>
              </a:rPr>
              <a:t>Phương pháp, khóa xác thực cho</a:t>
            </a:r>
            <a:r>
              <a:rPr lang="en-US" sz="3300" smtClean="0">
                <a:solidFill>
                  <a:srgbClr val="FF3300"/>
                </a:solidFill>
              </a:rPr>
              <a:t> </a:t>
            </a:r>
            <a:r>
              <a:rPr lang="en-US" sz="3300">
                <a:solidFill>
                  <a:srgbClr val="FF3300"/>
                </a:solidFill>
              </a:rPr>
              <a:t>AH | ESP: </a:t>
            </a:r>
            <a:r>
              <a:rPr lang="en-US" sz="3300"/>
              <a:t>Hàm băm (HMAC, MD5, SHA1), chữ ký số (RSA), chứng </a:t>
            </a:r>
            <a:r>
              <a:rPr lang="vi-VN" sz="3300" smtClean="0"/>
              <a:t>thư</a:t>
            </a:r>
            <a:r>
              <a:rPr lang="en-US" sz="3300" smtClean="0"/>
              <a:t> </a:t>
            </a:r>
            <a:r>
              <a:rPr lang="en-US" sz="3300"/>
              <a:t>số, </a:t>
            </a:r>
            <a:r>
              <a:rPr lang="en-US" sz="3300" smtClean="0"/>
              <a:t>Diffie-Hellman…</a:t>
            </a:r>
            <a:endParaRPr lang="en-US" sz="3300"/>
          </a:p>
          <a:p>
            <a:r>
              <a:rPr lang="fr-FR" sz="3300">
                <a:solidFill>
                  <a:srgbClr val="FF3300"/>
                </a:solidFill>
              </a:rPr>
              <a:t>Thông tin liên quan đến </a:t>
            </a:r>
            <a:r>
              <a:rPr lang="fr-FR" sz="3300" smtClean="0">
                <a:solidFill>
                  <a:srgbClr val="FF3300"/>
                </a:solidFill>
              </a:rPr>
              <a:t>khoá: </a:t>
            </a:r>
            <a:r>
              <a:rPr lang="fr-FR" sz="3300"/>
              <a:t>khoảng thời gian thay </a:t>
            </a:r>
            <a:r>
              <a:rPr lang="fr-FR" sz="3300" smtClean="0"/>
              <a:t>đổi</a:t>
            </a:r>
            <a:r>
              <a:rPr lang="vi-VN" sz="3300" smtClean="0"/>
              <a:t>,</a:t>
            </a:r>
            <a:r>
              <a:rPr lang="fr-FR" sz="3300" smtClean="0"/>
              <a:t> khoảng </a:t>
            </a:r>
            <a:r>
              <a:rPr lang="fr-FR" sz="3300"/>
              <a:t>thời gian làm </a:t>
            </a:r>
            <a:r>
              <a:rPr lang="fr-FR" sz="3300" smtClean="0"/>
              <a:t>tươi.</a:t>
            </a:r>
            <a:endParaRPr lang="en-US" sz="3300"/>
          </a:p>
          <a:p>
            <a:r>
              <a:rPr lang="fr-FR" sz="3300">
                <a:solidFill>
                  <a:srgbClr val="FF3300"/>
                </a:solidFill>
              </a:rPr>
              <a:t>Thông tin liên quan đến chính </a:t>
            </a:r>
            <a:r>
              <a:rPr lang="fr-FR" sz="3300" smtClean="0">
                <a:solidFill>
                  <a:srgbClr val="FF3300"/>
                </a:solidFill>
              </a:rPr>
              <a:t>SA: </a:t>
            </a:r>
            <a:r>
              <a:rPr lang="fr-FR" sz="3300"/>
              <a:t>địa chỉ nguồn SA, khoảng thời gian làm tươi.</a:t>
            </a:r>
            <a:endParaRPr lang="en-US"/>
          </a:p>
        </p:txBody>
      </p:sp>
    </p:spTree>
    <p:extLst>
      <p:ext uri="{BB962C8B-B14F-4D97-AF65-F5344CB8AC3E}">
        <p14:creationId xmlns:p14="http://schemas.microsoft.com/office/powerpoint/2010/main" val="25959772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mtClean="0">
                <a:latin typeface="Arial" pitchFamily="34" charset="0"/>
              </a:rPr>
              <a:t>Trong SAD, một Security Association được xác định bởi:</a:t>
            </a:r>
          </a:p>
          <a:p>
            <a:pPr lvl="1"/>
            <a:r>
              <a:rPr lang="vi-VN" smtClean="0">
                <a:latin typeface="Arial" pitchFamily="34" charset="0"/>
              </a:rPr>
              <a:t>Hoặc là </a:t>
            </a:r>
            <a:r>
              <a:rPr lang="vi-VN" smtClean="0">
                <a:solidFill>
                  <a:srgbClr val="0000FF"/>
                </a:solidFill>
                <a:latin typeface="Arial" pitchFamily="34" charset="0"/>
              </a:rPr>
              <a:t>SPI</a:t>
            </a:r>
            <a:r>
              <a:rPr lang="vi-VN" smtClean="0">
                <a:latin typeface="Arial" pitchFamily="34" charset="0"/>
              </a:rPr>
              <a:t> (khi xử lý </a:t>
            </a:r>
            <a:r>
              <a:rPr lang="vi-VN" b="1" smtClean="0">
                <a:solidFill>
                  <a:srgbClr val="FF0000"/>
                </a:solidFill>
                <a:latin typeface="Arial" pitchFamily="34" charset="0"/>
              </a:rPr>
              <a:t>gói tin đến</a:t>
            </a:r>
            <a:r>
              <a:rPr lang="vi-VN" smtClean="0">
                <a:latin typeface="Arial" pitchFamily="34" charset="0"/>
              </a:rPr>
              <a:t>, trong mỗi gói tin IPsec đều chứa SPI của SA cần dùng)</a:t>
            </a:r>
          </a:p>
          <a:p>
            <a:pPr lvl="1"/>
            <a:r>
              <a:rPr lang="vi-VN" smtClean="0">
                <a:latin typeface="Arial" pitchFamily="34" charset="0"/>
              </a:rPr>
              <a:t>Hoặc là cặp tham số:  </a:t>
            </a:r>
            <a:r>
              <a:rPr lang="en-US" smtClean="0">
                <a:solidFill>
                  <a:srgbClr val="0000FF"/>
                </a:solidFill>
              </a:rPr>
              <a:t>IP đích</a:t>
            </a:r>
            <a:r>
              <a:rPr lang="vi-VN" smtClean="0">
                <a:solidFill>
                  <a:srgbClr val="0000FF"/>
                </a:solidFill>
              </a:rPr>
              <a:t> + </a:t>
            </a:r>
            <a:r>
              <a:rPr lang="en-US" smtClean="0">
                <a:solidFill>
                  <a:srgbClr val="0000FF"/>
                </a:solidFill>
              </a:rPr>
              <a:t>Giao </a:t>
            </a:r>
            <a:r>
              <a:rPr lang="en-US">
                <a:solidFill>
                  <a:srgbClr val="0000FF"/>
                </a:solidFill>
              </a:rPr>
              <a:t>thức an </a:t>
            </a:r>
            <a:r>
              <a:rPr lang="en-US" smtClean="0">
                <a:solidFill>
                  <a:srgbClr val="0000FF"/>
                </a:solidFill>
              </a:rPr>
              <a:t>toàn</a:t>
            </a:r>
            <a:r>
              <a:rPr lang="vi-VN" smtClean="0">
                <a:solidFill>
                  <a:srgbClr val="0000FF"/>
                </a:solidFill>
              </a:rPr>
              <a:t> </a:t>
            </a:r>
            <a:r>
              <a:rPr lang="vi-VN">
                <a:latin typeface="Arial" pitchFamily="34" charset="0"/>
              </a:rPr>
              <a:t>(khi xử lý </a:t>
            </a:r>
            <a:r>
              <a:rPr lang="vi-VN" b="1">
                <a:solidFill>
                  <a:srgbClr val="FF0000"/>
                </a:solidFill>
                <a:latin typeface="Arial" pitchFamily="34" charset="0"/>
              </a:rPr>
              <a:t>gói tin </a:t>
            </a:r>
            <a:r>
              <a:rPr lang="vi-VN" b="1" smtClean="0">
                <a:solidFill>
                  <a:srgbClr val="FF0000"/>
                </a:solidFill>
                <a:latin typeface="Arial" pitchFamily="34" charset="0"/>
              </a:rPr>
              <a:t>đi</a:t>
            </a:r>
            <a:r>
              <a:rPr lang="vi-VN" smtClean="0">
                <a:latin typeface="Arial" pitchFamily="34" charset="0"/>
              </a:rPr>
              <a:t>, hai tham số này được xác định từ Security Policy)</a:t>
            </a:r>
            <a:endParaRPr lang="en-US">
              <a:solidFill>
                <a:srgbClr val="0000FF"/>
              </a:solidFill>
            </a:endParaRPr>
          </a:p>
          <a:p>
            <a:endParaRPr lang="en-US"/>
          </a:p>
        </p:txBody>
      </p:sp>
      <p:sp>
        <p:nvSpPr>
          <p:cNvPr id="3" name="Title 2"/>
          <p:cNvSpPr>
            <a:spLocks noGrp="1"/>
          </p:cNvSpPr>
          <p:nvPr>
            <p:ph type="title"/>
          </p:nvPr>
        </p:nvSpPr>
        <p:spPr/>
        <p:txBody>
          <a:bodyPr/>
          <a:lstStyle/>
          <a:p>
            <a:r>
              <a:rPr lang="vi-VN">
                <a:latin typeface="Tahoma" pitchFamily="34" charset="0"/>
                <a:ea typeface="Tahoma" pitchFamily="34" charset="0"/>
                <a:cs typeface="Tahoma" pitchFamily="34" charset="0"/>
              </a:rPr>
              <a:t>Nội dung của một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6" name="Picture 5"/>
          <p:cNvPicPr>
            <a:picLocks noChangeAspect="1"/>
          </p:cNvPicPr>
          <p:nvPr/>
        </p:nvPicPr>
        <p:blipFill>
          <a:blip r:embed="rId2"/>
          <a:stretch>
            <a:fillRect/>
          </a:stretch>
        </p:blipFill>
        <p:spPr>
          <a:xfrm>
            <a:off x="152400" y="5029200"/>
            <a:ext cx="8839200" cy="971550"/>
          </a:xfrm>
          <a:prstGeom prst="rect">
            <a:avLst/>
          </a:prstGeom>
        </p:spPr>
      </p:pic>
    </p:spTree>
    <p:extLst>
      <p:ext uri="{BB962C8B-B14F-4D97-AF65-F5344CB8AC3E}">
        <p14:creationId xmlns:p14="http://schemas.microsoft.com/office/powerpoint/2010/main" val="9420617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ahoma" pitchFamily="34" charset="0"/>
                <a:ea typeface="Tahoma" pitchFamily="34" charset="0"/>
                <a:cs typeface="Tahoma" pitchFamily="34" charset="0"/>
              </a:rPr>
              <a:t>Tổ hợp an toàn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
        <p:nvSpPr>
          <p:cNvPr id="8" name="Rounded Rectangular Callout 7"/>
          <p:cNvSpPr/>
          <p:nvPr/>
        </p:nvSpPr>
        <p:spPr>
          <a:xfrm>
            <a:off x="152400" y="2743200"/>
            <a:ext cx="8763000" cy="3494112"/>
          </a:xfrm>
          <a:prstGeom prst="wedgeRoundRectCallout">
            <a:avLst>
              <a:gd name="adj1" fmla="val -36371"/>
              <a:gd name="adj2" fmla="val -7153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457200">
              <a:buFont typeface="Wingdings" panose="05000000000000000000" pitchFamily="2" charset="2"/>
              <a:buChar char="§"/>
            </a:pPr>
            <a:r>
              <a:rPr lang="en-US" sz="3000" smtClean="0">
                <a:latin typeface="Tahoma" pitchFamily="34" charset="0"/>
                <a:ea typeface="Tahoma" pitchFamily="34" charset="0"/>
                <a:cs typeface="Tahoma" pitchFamily="34" charset="0"/>
              </a:rPr>
              <a:t>Là một trường 32 bit, dùng để xác định một SA để gắn với một gói dữ liệu</a:t>
            </a:r>
          </a:p>
          <a:p>
            <a:pPr marL="457200" indent="-457200">
              <a:buFont typeface="Wingdings" panose="05000000000000000000" pitchFamily="2" charset="2"/>
              <a:buChar char="§"/>
            </a:pPr>
            <a:r>
              <a:rPr lang="en-US" sz="3000" smtClean="0">
                <a:latin typeface="Tahoma" pitchFamily="34" charset="0"/>
                <a:ea typeface="Tahoma" pitchFamily="34" charset="0"/>
                <a:cs typeface="Tahoma" pitchFamily="34" charset="0"/>
              </a:rPr>
              <a:t>Là </a:t>
            </a:r>
            <a:r>
              <a:rPr lang="en-US" sz="3000">
                <a:latin typeface="Tahoma" pitchFamily="34" charset="0"/>
                <a:ea typeface="Tahoma" pitchFamily="34" charset="0"/>
                <a:cs typeface="Tahoma" pitchFamily="34" charset="0"/>
              </a:rPr>
              <a:t>một chỉ số duy nhất cho mỗi bản ghi của cơ sở dữ liệu SADB (giống khóa chính</a:t>
            </a:r>
            <a:r>
              <a:rPr lang="en-US" sz="3000" smtClean="0">
                <a:latin typeface="Tahoma" pitchFamily="34" charset="0"/>
                <a:ea typeface="Tahoma" pitchFamily="34" charset="0"/>
                <a:cs typeface="Tahoma" pitchFamily="34" charset="0"/>
              </a:rPr>
              <a:t>).</a:t>
            </a:r>
          </a:p>
          <a:p>
            <a:pPr marL="457200" indent="-457200">
              <a:buFont typeface="Wingdings" panose="05000000000000000000" pitchFamily="2" charset="2"/>
              <a:buChar char="§"/>
            </a:pPr>
            <a:r>
              <a:rPr lang="en-US" sz="3000" smtClean="0">
                <a:latin typeface="Tahoma" pitchFamily="34" charset="0"/>
                <a:ea typeface="Tahoma" pitchFamily="34" charset="0"/>
                <a:cs typeface="Tahoma" pitchFamily="34" charset="0"/>
              </a:rPr>
              <a:t>Được </a:t>
            </a:r>
            <a:r>
              <a:rPr lang="en-US" sz="3000">
                <a:latin typeface="Tahoma" pitchFamily="34" charset="0"/>
                <a:ea typeface="Tahoma" pitchFamily="34" charset="0"/>
                <a:cs typeface="Tahoma" pitchFamily="34" charset="0"/>
              </a:rPr>
              <a:t>định nghĩa bởi người tạo SA, được lựa chọn bởi hệ thống đích khi thương lượng </a:t>
            </a:r>
            <a:r>
              <a:rPr lang="en-US" sz="3000" smtClean="0">
                <a:latin typeface="Tahoma" pitchFamily="34" charset="0"/>
                <a:ea typeface="Tahoma" pitchFamily="34" charset="0"/>
                <a:cs typeface="Tahoma" pitchFamily="34" charset="0"/>
              </a:rPr>
              <a:t>SA.</a:t>
            </a:r>
            <a:endParaRPr lang="en-US" sz="3000">
              <a:latin typeface="Tahoma" pitchFamily="34" charset="0"/>
              <a:ea typeface="Tahoma" pitchFamily="34" charset="0"/>
              <a:cs typeface="Tahoma" pitchFamily="34" charset="0"/>
            </a:endParaRPr>
          </a:p>
        </p:txBody>
      </p:sp>
      <p:pic>
        <p:nvPicPr>
          <p:cNvPr id="9" name="Picture 8"/>
          <p:cNvPicPr>
            <a:picLocks noChangeAspect="1"/>
          </p:cNvPicPr>
          <p:nvPr/>
        </p:nvPicPr>
        <p:blipFill>
          <a:blip r:embed="rId2"/>
          <a:stretch>
            <a:fillRect/>
          </a:stretch>
        </p:blipFill>
        <p:spPr>
          <a:xfrm>
            <a:off x="152400" y="990600"/>
            <a:ext cx="8839200" cy="971550"/>
          </a:xfrm>
          <a:prstGeom prst="rect">
            <a:avLst/>
          </a:prstGeom>
        </p:spPr>
      </p:pic>
    </p:spTree>
    <p:extLst>
      <p:ext uri="{BB962C8B-B14F-4D97-AF65-F5344CB8AC3E}">
        <p14:creationId xmlns:p14="http://schemas.microsoft.com/office/powerpoint/2010/main" val="3722916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ahoma" pitchFamily="34" charset="0"/>
                <a:ea typeface="Tahoma" pitchFamily="34" charset="0"/>
                <a:cs typeface="Tahoma" pitchFamily="34" charset="0"/>
              </a:rPr>
              <a:t>Tổ hợp an toàn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
        <p:nvSpPr>
          <p:cNvPr id="9" name="Rounded Rectangular Callout 8"/>
          <p:cNvSpPr/>
          <p:nvPr/>
        </p:nvSpPr>
        <p:spPr>
          <a:xfrm>
            <a:off x="152400" y="2522220"/>
            <a:ext cx="3124200" cy="2113788"/>
          </a:xfrm>
          <a:prstGeom prst="wedgeRoundRectCallout">
            <a:avLst>
              <a:gd name="adj1" fmla="val 42351"/>
              <a:gd name="adj2" fmla="val -7641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0" lvl="2" algn="ctr">
              <a:lnSpc>
                <a:spcPct val="120000"/>
              </a:lnSpc>
            </a:pPr>
            <a:r>
              <a:rPr lang="en-US" sz="3200">
                <a:latin typeface="Tahoma" pitchFamily="34" charset="0"/>
                <a:ea typeface="Tahoma" pitchFamily="34" charset="0"/>
                <a:cs typeface="Tahoma" pitchFamily="34" charset="0"/>
              </a:rPr>
              <a:t>Là địa chỉ IP của Node đích</a:t>
            </a:r>
          </a:p>
        </p:txBody>
      </p:sp>
      <p:sp>
        <p:nvSpPr>
          <p:cNvPr id="10" name="Rounded Rectangular Callout 9"/>
          <p:cNvSpPr/>
          <p:nvPr/>
        </p:nvSpPr>
        <p:spPr>
          <a:xfrm>
            <a:off x="4267200" y="2674620"/>
            <a:ext cx="4419600" cy="1961388"/>
          </a:xfrm>
          <a:prstGeom prst="wedgeRoundRectCallout">
            <a:avLst>
              <a:gd name="adj1" fmla="val 13682"/>
              <a:gd name="adj2" fmla="val -84115"/>
              <a:gd name="adj3" fmla="val 16667"/>
            </a:avLst>
          </a:prstGeom>
        </p:spPr>
        <p:style>
          <a:lnRef idx="1">
            <a:schemeClr val="accent3"/>
          </a:lnRef>
          <a:fillRef idx="2">
            <a:schemeClr val="accent3"/>
          </a:fillRef>
          <a:effectRef idx="1">
            <a:schemeClr val="accent3"/>
          </a:effectRef>
          <a:fontRef idx="minor">
            <a:schemeClr val="dk1"/>
          </a:fontRef>
        </p:style>
        <p:txBody>
          <a:bodyPr wrap="square" lIns="0" tIns="0" rIns="0" bIns="0" rtlCol="0" anchor="t" anchorCtr="0">
            <a:spAutoFit/>
          </a:bodyPr>
          <a:lstStyle/>
          <a:p>
            <a:pPr marL="0" lvl="2" algn="ctr">
              <a:lnSpc>
                <a:spcPct val="120000"/>
              </a:lnSpc>
            </a:pPr>
            <a:r>
              <a:rPr lang="en-US" sz="3200" smtClean="0">
                <a:latin typeface="Arial" pitchFamily="34" charset="0"/>
              </a:rPr>
              <a:t>Mô </a:t>
            </a:r>
            <a:r>
              <a:rPr lang="en-US" sz="3200">
                <a:latin typeface="Arial" pitchFamily="34" charset="0"/>
              </a:rPr>
              <a:t>tả giao thức an toàn IPSec được dùng, có thể là AH hoặc ESP</a:t>
            </a:r>
          </a:p>
        </p:txBody>
      </p:sp>
      <p:pic>
        <p:nvPicPr>
          <p:cNvPr id="11" name="Picture 10"/>
          <p:cNvPicPr>
            <a:picLocks noChangeAspect="1"/>
          </p:cNvPicPr>
          <p:nvPr/>
        </p:nvPicPr>
        <p:blipFill>
          <a:blip r:embed="rId2"/>
          <a:stretch>
            <a:fillRect/>
          </a:stretch>
        </p:blipFill>
        <p:spPr>
          <a:xfrm>
            <a:off x="152400" y="990600"/>
            <a:ext cx="8839200" cy="971550"/>
          </a:xfrm>
          <a:prstGeom prst="rect">
            <a:avLst/>
          </a:prstGeom>
        </p:spPr>
      </p:pic>
    </p:spTree>
    <p:extLst>
      <p:ext uri="{BB962C8B-B14F-4D97-AF65-F5344CB8AC3E}">
        <p14:creationId xmlns:p14="http://schemas.microsoft.com/office/powerpoint/2010/main" val="4210351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latin typeface="Tahoma" pitchFamily="34" charset="0"/>
                <a:ea typeface="Tahoma" pitchFamily="34" charset="0"/>
                <a:cs typeface="Tahoma" pitchFamily="34" charset="0"/>
              </a:rPr>
              <a:t>IPSec </a:t>
            </a:r>
            <a:r>
              <a:rPr lang="vi-VN" smtClean="0">
                <a:latin typeface="Tahoma" pitchFamily="34" charset="0"/>
                <a:ea typeface="Tahoma" pitchFamily="34" charset="0"/>
                <a:cs typeface="Tahoma" pitchFamily="34" charset="0"/>
              </a:rPr>
              <a:t>SA: Ví dụ</a:t>
            </a:r>
            <a:endParaRPr lang="en-US">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pic>
        <p:nvPicPr>
          <p:cNvPr id="6" name="Picture 5" descr="IPSec Overview Part Five: Security Associations | IPSec Secur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7" y="1077211"/>
            <a:ext cx="7693025" cy="470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8632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buFont typeface="Wingdings" pitchFamily="2" charset="2"/>
              <a:buChar char="q"/>
            </a:pPr>
            <a:r>
              <a:rPr lang="en-US" smtClean="0">
                <a:latin typeface="Arial" pitchFamily="34" charset="0"/>
              </a:rPr>
              <a:t> Với </a:t>
            </a:r>
            <a:r>
              <a:rPr lang="en-US">
                <a:latin typeface="Arial" pitchFamily="34" charset="0"/>
              </a:rPr>
              <a:t>hai điểm liên lạc: cần một SA cho mỗi </a:t>
            </a:r>
            <a:r>
              <a:rPr lang="en-US" smtClean="0">
                <a:latin typeface="Arial" pitchFamily="34" charset="0"/>
              </a:rPr>
              <a:t>hướng.</a:t>
            </a:r>
          </a:p>
          <a:p>
            <a:pPr algn="just">
              <a:buFont typeface="Wingdings" pitchFamily="2" charset="2"/>
              <a:buChar char="q"/>
            </a:pPr>
            <a:r>
              <a:rPr lang="en-US">
                <a:latin typeface="Arial" pitchFamily="34" charset="0"/>
              </a:rPr>
              <a:t> </a:t>
            </a:r>
            <a:r>
              <a:rPr lang="en-US" smtClean="0">
                <a:latin typeface="Arial" pitchFamily="34" charset="0"/>
              </a:rPr>
              <a:t>SA </a:t>
            </a:r>
            <a:r>
              <a:rPr lang="en-US">
                <a:latin typeface="Arial" pitchFamily="34" charset="0"/>
              </a:rPr>
              <a:t>có thể cung cấp các dịch vụ an toàn cho một phiên VPN (được bảo vệ bởi AH hay </a:t>
            </a:r>
            <a:r>
              <a:rPr lang="en-US" smtClean="0">
                <a:latin typeface="Arial" pitchFamily="34" charset="0"/>
              </a:rPr>
              <a:t>ESP)</a:t>
            </a:r>
          </a:p>
          <a:p>
            <a:pPr lvl="1" algn="just">
              <a:buFont typeface="Wingdings" pitchFamily="2" charset="2"/>
              <a:buChar char="§"/>
            </a:pPr>
            <a:r>
              <a:rPr lang="en-US" smtClean="0">
                <a:latin typeface="Arial" pitchFamily="34" charset="0"/>
              </a:rPr>
              <a:t>Nếu </a:t>
            </a:r>
            <a:r>
              <a:rPr lang="en-US">
                <a:latin typeface="Arial" pitchFamily="34" charset="0"/>
              </a:rPr>
              <a:t>một phiên VPN được </a:t>
            </a:r>
            <a:r>
              <a:rPr lang="en-US">
                <a:solidFill>
                  <a:srgbClr val="0000FF"/>
                </a:solidFill>
                <a:latin typeface="Arial" pitchFamily="34" charset="0"/>
              </a:rPr>
              <a:t>bảo vệ kép </a:t>
            </a:r>
            <a:r>
              <a:rPr lang="en-US">
                <a:latin typeface="Arial" pitchFamily="34" charset="0"/>
              </a:rPr>
              <a:t>bởi cả AH và ESP thì mỗi hướng kết nối cần định nghĩa </a:t>
            </a:r>
            <a:r>
              <a:rPr lang="en-US">
                <a:solidFill>
                  <a:srgbClr val="0000FF"/>
                </a:solidFill>
                <a:latin typeface="Arial" pitchFamily="34" charset="0"/>
              </a:rPr>
              <a:t>2 SA</a:t>
            </a:r>
            <a:r>
              <a:rPr lang="en-US">
                <a:latin typeface="Arial" pitchFamily="34" charset="0"/>
              </a:rPr>
              <a:t>.</a:t>
            </a:r>
          </a:p>
          <a:p>
            <a:endParaRPr lang="en-US"/>
          </a:p>
        </p:txBody>
      </p:sp>
      <p:sp>
        <p:nvSpPr>
          <p:cNvPr id="3" name="Title 2"/>
          <p:cNvSpPr>
            <a:spLocks noGrp="1"/>
          </p:cNvSpPr>
          <p:nvPr>
            <p:ph type="title"/>
          </p:nvPr>
        </p:nvSpPr>
        <p:spPr/>
        <p:txBody>
          <a:bodyPr/>
          <a:lstStyle/>
          <a:p>
            <a:r>
              <a:rPr lang="vi-VN" smtClean="0">
                <a:latin typeface="Tahoma" pitchFamily="34" charset="0"/>
                <a:ea typeface="Tahoma" pitchFamily="34" charset="0"/>
                <a:cs typeface="Tahoma" pitchFamily="34" charset="0"/>
              </a:rPr>
              <a:t>Tính đơn hướng của SA</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38824137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latin typeface="Tahoma" pitchFamily="34" charset="0"/>
                <a:ea typeface="Tahoma" pitchFamily="34" charset="0"/>
                <a:cs typeface="Tahoma" pitchFamily="34" charset="0"/>
              </a:rPr>
              <a:t>Tính đơn hướng của SA: Ví dụ</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
        <p:nvSpPr>
          <p:cNvPr id="6" name="Rectangle 2"/>
          <p:cNvSpPr>
            <a:spLocks noChangeArrowheads="1"/>
          </p:cNvSpPr>
          <p:nvPr/>
        </p:nvSpPr>
        <p:spPr bwMode="auto">
          <a:xfrm>
            <a:off x="304800" y="1718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947407497"/>
              </p:ext>
            </p:extLst>
          </p:nvPr>
        </p:nvGraphicFramePr>
        <p:xfrm>
          <a:off x="0" y="1905000"/>
          <a:ext cx="9144000" cy="2982802"/>
        </p:xfrm>
        <a:graphic>
          <a:graphicData uri="http://schemas.openxmlformats.org/presentationml/2006/ole">
            <mc:AlternateContent xmlns:mc="http://schemas.openxmlformats.org/markup-compatibility/2006">
              <mc:Choice xmlns:v="urn:schemas-microsoft-com:vml" Requires="v">
                <p:oleObj spid="_x0000_s3089" name="Visio" r:id="rId4" imgW="7267996" imgH="2363019" progId="Visio.Drawing.11">
                  <p:embed/>
                </p:oleObj>
              </mc:Choice>
              <mc:Fallback>
                <p:oleObj name="Visio" r:id="rId4" imgW="7267996" imgH="236301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05000"/>
                        <a:ext cx="9144000" cy="2982802"/>
                      </a:xfrm>
                      <a:prstGeom prst="rect">
                        <a:avLst/>
                      </a:prstGeom>
                      <a:noFill/>
                    </p:spPr>
                  </p:pic>
                </p:oleObj>
              </mc:Fallback>
            </mc:AlternateContent>
          </a:graphicData>
        </a:graphic>
      </p:graphicFrame>
    </p:spTree>
    <p:extLst>
      <p:ext uri="{BB962C8B-B14F-4D97-AF65-F5344CB8AC3E}">
        <p14:creationId xmlns:p14="http://schemas.microsoft.com/office/powerpoint/2010/main" val="35139444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Arial" panose="020B0604020202020204" pitchFamily="34" charset="0"/>
                <a:ea typeface="Tahoma" pitchFamily="34" charset="0"/>
                <a:cs typeface="Arial" panose="020B0604020202020204" pitchFamily="34" charset="0"/>
              </a:rPr>
              <a:t>Ví</a:t>
            </a:r>
            <a:r>
              <a:rPr lang="en-US" dirty="0">
                <a:latin typeface="Arial" panose="020B0604020202020204" pitchFamily="34" charset="0"/>
                <a:ea typeface="Tahoma" pitchFamily="34" charset="0"/>
                <a:cs typeface="Arial" panose="020B0604020202020204" pitchFamily="34" charset="0"/>
              </a:rPr>
              <a:t> </a:t>
            </a:r>
            <a:r>
              <a:rPr lang="en-US" dirty="0" err="1">
                <a:latin typeface="Arial" panose="020B0604020202020204" pitchFamily="34" charset="0"/>
                <a:ea typeface="Tahoma" pitchFamily="34" charset="0"/>
                <a:cs typeface="Arial" panose="020B0604020202020204" pitchFamily="34" charset="0"/>
              </a:rPr>
              <a:t>dụ</a:t>
            </a:r>
            <a:r>
              <a:rPr lang="en-US" dirty="0">
                <a:latin typeface="Arial" panose="020B0604020202020204" pitchFamily="34" charset="0"/>
                <a:ea typeface="Tahoma" pitchFamily="34" charset="0"/>
                <a:cs typeface="Arial" panose="020B0604020202020204" pitchFamily="34" charset="0"/>
              </a:rPr>
              <a:t> </a:t>
            </a:r>
            <a:r>
              <a:rPr lang="en-US" dirty="0" err="1" smtClean="0">
                <a:latin typeface="Arial" panose="020B0604020202020204" pitchFamily="34" charset="0"/>
                <a:ea typeface="Tahoma" pitchFamily="34" charset="0"/>
                <a:cs typeface="Arial" panose="020B0604020202020204" pitchFamily="34" charset="0"/>
              </a:rPr>
              <a:t>về</a:t>
            </a:r>
            <a:r>
              <a:rPr lang="en-US" dirty="0" smtClean="0">
                <a:latin typeface="Arial" panose="020B0604020202020204" pitchFamily="34" charset="0"/>
                <a:ea typeface="Tahoma"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SA </a:t>
            </a:r>
            <a:r>
              <a:rPr lang="en-US" dirty="0">
                <a:latin typeface="Arial" panose="020B0604020202020204" pitchFamily="34" charset="0"/>
                <a:cs typeface="Arial" panose="020B0604020202020204" pitchFamily="34" charset="0"/>
              </a:rPr>
              <a:t>Bundle</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pic>
        <p:nvPicPr>
          <p:cNvPr id="5" name="Picture 4"/>
          <p:cNvPicPr>
            <a:picLocks noChangeAspect="1"/>
          </p:cNvPicPr>
          <p:nvPr/>
        </p:nvPicPr>
        <p:blipFill>
          <a:blip r:embed="rId3"/>
          <a:stretch>
            <a:fillRect/>
          </a:stretch>
        </p:blipFill>
        <p:spPr>
          <a:xfrm>
            <a:off x="119843" y="1223962"/>
            <a:ext cx="9176557" cy="4643438"/>
          </a:xfrm>
          <a:prstGeom prst="rect">
            <a:avLst/>
          </a:prstGeom>
        </p:spPr>
      </p:pic>
    </p:spTree>
    <p:extLst>
      <p:ext uri="{BB962C8B-B14F-4D97-AF65-F5344CB8AC3E}">
        <p14:creationId xmlns:p14="http://schemas.microsoft.com/office/powerpoint/2010/main" val="29827438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smtClean="0"/>
              <a:t>Nội dung của SPD được xác lập (thủ công) bởi quản trị viên và có tính lâu dài.</a:t>
            </a:r>
          </a:p>
          <a:p>
            <a:r>
              <a:rPr lang="vi-VN" smtClean="0"/>
              <a:t>Các SA thường được thiết lập thủ công hoặc thương thảo bởi 2 đầu của IPsec và được bổ sung vào SAD mỗi khi thiết lập kết nối IPsec.</a:t>
            </a:r>
          </a:p>
          <a:p>
            <a:r>
              <a:rPr lang="vi-VN" smtClean="0"/>
              <a:t>Việc "thương thảo" (negotiate) được thực hiện nhờ giao thức IKE</a:t>
            </a:r>
            <a:endParaRPr lang="en-US"/>
          </a:p>
        </p:txBody>
      </p:sp>
      <p:sp>
        <p:nvSpPr>
          <p:cNvPr id="2" name="Title 1"/>
          <p:cNvSpPr>
            <a:spLocks noGrp="1"/>
          </p:cNvSpPr>
          <p:nvPr>
            <p:ph type="title"/>
          </p:nvPr>
        </p:nvSpPr>
        <p:spPr/>
        <p:txBody>
          <a:bodyPr/>
          <a:lstStyle/>
          <a:p>
            <a:r>
              <a:rPr lang="vi-VN" smtClean="0"/>
              <a:t>Quản lý SPD và SAD</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38</a:t>
            </a:fld>
            <a:endParaRPr lang="ru-RU"/>
          </a:p>
        </p:txBody>
      </p:sp>
    </p:spTree>
    <p:extLst>
      <p:ext uri="{BB962C8B-B14F-4D97-AF65-F5344CB8AC3E}">
        <p14:creationId xmlns:p14="http://schemas.microsoft.com/office/powerpoint/2010/main" val="18245596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lnSpc>
                <a:spcPct val="100000"/>
              </a:lnSpc>
              <a:spcBef>
                <a:spcPts val="0"/>
              </a:spcBef>
              <a:spcAft>
                <a:spcPts val="0"/>
              </a:spcAft>
              <a:buFont typeface="Wingdings" pitchFamily="2" charset="2"/>
              <a:buChar char="q"/>
            </a:pPr>
            <a:r>
              <a:rPr lang="vi-VN" sz="2800" smtClean="0">
                <a:solidFill>
                  <a:srgbClr val="0033CC"/>
                </a:solidFill>
                <a:latin typeface="Arial" pitchFamily="34" charset="0"/>
              </a:rPr>
              <a:t>Ban đầu</a:t>
            </a:r>
            <a:r>
              <a:rPr lang="en-US" sz="2800" smtClean="0">
                <a:latin typeface="Arial" pitchFamily="34" charset="0"/>
              </a:rPr>
              <a:t>: </a:t>
            </a:r>
            <a:r>
              <a:rPr lang="vi-VN" sz="2800">
                <a:latin typeface="Arial" pitchFamily="34" charset="0"/>
              </a:rPr>
              <a:t>Xác định l</a:t>
            </a:r>
            <a:r>
              <a:rPr lang="en-US" sz="2800">
                <a:latin typeface="Arial" pitchFamily="34" charset="0"/>
              </a:rPr>
              <a:t>uồng lưu lượng cần bảo vệ.</a:t>
            </a:r>
          </a:p>
          <a:p>
            <a:pPr>
              <a:lnSpc>
                <a:spcPct val="100000"/>
              </a:lnSpc>
              <a:spcBef>
                <a:spcPts val="0"/>
              </a:spcBef>
              <a:spcAft>
                <a:spcPts val="0"/>
              </a:spcAft>
              <a:buFont typeface="Wingdings" pitchFamily="2" charset="2"/>
              <a:buChar char="q"/>
            </a:pPr>
            <a:r>
              <a:rPr lang="en-US" sz="2800">
                <a:solidFill>
                  <a:srgbClr val="0033CC"/>
                </a:solidFill>
                <a:latin typeface="Arial" pitchFamily="34" charset="0"/>
              </a:rPr>
              <a:t>Bước 1: </a:t>
            </a:r>
            <a:r>
              <a:rPr lang="en-US" sz="2800">
                <a:latin typeface="Arial" pitchFamily="34" charset="0"/>
              </a:rPr>
              <a:t>Pha IKE thứ 1 sẽ thoả thuận </a:t>
            </a:r>
            <a:r>
              <a:rPr lang="vi-VN" sz="2800">
                <a:latin typeface="Arial" pitchFamily="34" charset="0"/>
              </a:rPr>
              <a:t>một </a:t>
            </a:r>
            <a:r>
              <a:rPr lang="en-US" sz="2800">
                <a:latin typeface="Arial" pitchFamily="34" charset="0"/>
              </a:rPr>
              <a:t>SA </a:t>
            </a:r>
            <a:r>
              <a:rPr lang="en-US" sz="2800">
                <a:solidFill>
                  <a:srgbClr val="0000FF"/>
                </a:solidFill>
                <a:latin typeface="Arial" pitchFamily="34" charset="0"/>
              </a:rPr>
              <a:t>(SA1).</a:t>
            </a:r>
          </a:p>
          <a:p>
            <a:pPr>
              <a:lnSpc>
                <a:spcPct val="100000"/>
              </a:lnSpc>
              <a:spcBef>
                <a:spcPts val="0"/>
              </a:spcBef>
              <a:spcAft>
                <a:spcPts val="0"/>
              </a:spcAft>
              <a:buFont typeface="Wingdings" pitchFamily="2" charset="2"/>
              <a:buChar char="q"/>
            </a:pPr>
            <a:r>
              <a:rPr lang="en-US" sz="2800">
                <a:solidFill>
                  <a:srgbClr val="0033CC"/>
                </a:solidFill>
                <a:latin typeface="Arial" pitchFamily="34" charset="0"/>
              </a:rPr>
              <a:t>Bước 2: </a:t>
            </a:r>
            <a:r>
              <a:rPr lang="en-US" sz="2800">
                <a:latin typeface="Arial" pitchFamily="34" charset="0"/>
              </a:rPr>
              <a:t>Thiết lập một kênh truyền thông an toàn và xác thực đối tác dựa trên </a:t>
            </a:r>
            <a:r>
              <a:rPr lang="en-US" sz="2800">
                <a:solidFill>
                  <a:srgbClr val="0000FF"/>
                </a:solidFill>
                <a:latin typeface="Arial" pitchFamily="34" charset="0"/>
              </a:rPr>
              <a:t>SA1.</a:t>
            </a:r>
          </a:p>
          <a:p>
            <a:pPr>
              <a:lnSpc>
                <a:spcPct val="100000"/>
              </a:lnSpc>
              <a:spcBef>
                <a:spcPts val="0"/>
              </a:spcBef>
              <a:spcAft>
                <a:spcPts val="0"/>
              </a:spcAft>
              <a:buFont typeface="Wingdings" pitchFamily="2" charset="2"/>
              <a:buChar char="q"/>
            </a:pPr>
            <a:r>
              <a:rPr lang="en-US" sz="2800">
                <a:solidFill>
                  <a:srgbClr val="0033CC"/>
                </a:solidFill>
                <a:latin typeface="Arial" pitchFamily="34" charset="0"/>
              </a:rPr>
              <a:t>Bước 3: </a:t>
            </a:r>
            <a:r>
              <a:rPr lang="en-US" sz="2800">
                <a:latin typeface="Arial" pitchFamily="34" charset="0"/>
              </a:rPr>
              <a:t>Pha IKE thứ 2 thoả thuận IPSec SA (SA2) trên kênh an toàn vừa được thiết lập.</a:t>
            </a:r>
          </a:p>
          <a:p>
            <a:pPr>
              <a:lnSpc>
                <a:spcPct val="100000"/>
              </a:lnSpc>
              <a:spcBef>
                <a:spcPts val="0"/>
              </a:spcBef>
              <a:spcAft>
                <a:spcPts val="0"/>
              </a:spcAft>
              <a:buFont typeface="Wingdings" pitchFamily="2" charset="2"/>
              <a:buChar char="q"/>
            </a:pPr>
            <a:r>
              <a:rPr lang="en-US" sz="2800">
                <a:solidFill>
                  <a:srgbClr val="0033CC"/>
                </a:solidFill>
                <a:latin typeface="Arial" pitchFamily="34" charset="0"/>
              </a:rPr>
              <a:t>Bước 4</a:t>
            </a:r>
            <a:r>
              <a:rPr lang="en-US" sz="2800">
                <a:latin typeface="Arial" pitchFamily="34" charset="0"/>
              </a:rPr>
              <a:t>: </a:t>
            </a:r>
            <a:r>
              <a:rPr lang="vi-VN" sz="2800">
                <a:latin typeface="Arial" pitchFamily="34" charset="0"/>
              </a:rPr>
              <a:t>Thực thi </a:t>
            </a:r>
            <a:r>
              <a:rPr lang="en-US" sz="2800">
                <a:latin typeface="Arial" pitchFamily="34" charset="0"/>
              </a:rPr>
              <a:t>AH hoặc</a:t>
            </a:r>
            <a:r>
              <a:rPr lang="vi-VN" sz="2800">
                <a:latin typeface="Arial" pitchFamily="34" charset="0"/>
              </a:rPr>
              <a:t>/và</a:t>
            </a:r>
            <a:r>
              <a:rPr lang="en-US" sz="2800">
                <a:latin typeface="Arial" pitchFamily="34" charset="0"/>
              </a:rPr>
              <a:t> ESP với các thuật toán mã hoá, xác thực và khoá được chỉ ra bởi </a:t>
            </a:r>
            <a:r>
              <a:rPr lang="en-US" sz="2800">
                <a:solidFill>
                  <a:srgbClr val="0000FF"/>
                </a:solidFill>
                <a:latin typeface="Arial" pitchFamily="34" charset="0"/>
              </a:rPr>
              <a:t>SA2.</a:t>
            </a:r>
          </a:p>
          <a:p>
            <a:pPr lvl="1">
              <a:spcBef>
                <a:spcPts val="0"/>
              </a:spcBef>
              <a:buFont typeface="Wingdings" pitchFamily="2" charset="2"/>
              <a:buChar char="§"/>
            </a:pPr>
            <a:r>
              <a:rPr lang="en-US" sz="2600">
                <a:latin typeface="Arial" pitchFamily="34" charset="0"/>
              </a:rPr>
              <a:t>Những thông số này được sử dụng để thống nhất việc trao đổi dữ liệu giữa 2 bên.</a:t>
            </a:r>
          </a:p>
          <a:p>
            <a:pPr lvl="1">
              <a:spcBef>
                <a:spcPts val="0"/>
              </a:spcBef>
              <a:buFont typeface="Wingdings" pitchFamily="2" charset="2"/>
              <a:buChar char="§"/>
            </a:pPr>
            <a:r>
              <a:rPr lang="en-US" sz="2600">
                <a:latin typeface="Arial" pitchFamily="34" charset="0"/>
              </a:rPr>
              <a:t>Các khoá được lưu trữ trong csdl SAD.</a:t>
            </a:r>
          </a:p>
          <a:p>
            <a:pPr marL="342900" lvl="1" indent="-342900">
              <a:spcBef>
                <a:spcPts val="0"/>
              </a:spcBef>
              <a:buFont typeface="Wingdings" pitchFamily="2" charset="2"/>
              <a:buChar char="q"/>
            </a:pPr>
            <a:r>
              <a:rPr lang="en-US" sz="2800">
                <a:solidFill>
                  <a:srgbClr val="0033CC"/>
                </a:solidFill>
                <a:latin typeface="Arial" pitchFamily="34" charset="0"/>
              </a:rPr>
              <a:t>Kết thúc: </a:t>
            </a:r>
            <a:r>
              <a:rPr lang="en-US" sz="2800">
                <a:latin typeface="Arial" pitchFamily="34" charset="0"/>
              </a:rPr>
              <a:t>đường hầm IPSec sẽ bị xoá</a:t>
            </a:r>
            <a:r>
              <a:rPr lang="en-US" sz="2800" smtClean="0">
                <a:latin typeface="Arial" pitchFamily="34" charset="0"/>
              </a:rPr>
              <a:t>.</a:t>
            </a:r>
            <a:endParaRPr lang="en-US"/>
          </a:p>
        </p:txBody>
      </p:sp>
      <p:sp>
        <p:nvSpPr>
          <p:cNvPr id="3" name="Title 2"/>
          <p:cNvSpPr>
            <a:spLocks noGrp="1"/>
          </p:cNvSpPr>
          <p:nvPr>
            <p:ph type="title"/>
          </p:nvPr>
        </p:nvSpPr>
        <p:spPr/>
        <p:txBody>
          <a:bodyPr/>
          <a:lstStyle/>
          <a:p>
            <a:r>
              <a:rPr lang="en-US"/>
              <a:t>Qúa trình hoạt động của IPSec</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4218955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468313" indent="-468313">
              <a:buFont typeface="+mj-lt"/>
              <a:buAutoNum type="arabicPeriod"/>
            </a:pPr>
            <a:r>
              <a:rPr lang="vi-VN"/>
              <a:t>Giáo trình "Giao thức an toàn mạng máy tính"// </a:t>
            </a:r>
            <a:r>
              <a:rPr lang="vi-VN" b="1"/>
              <a:t>Chương 3 "Các giao thức bảo mật mạng riêng </a:t>
            </a:r>
            <a:r>
              <a:rPr lang="vi-VN" b="1" smtClean="0"/>
              <a:t>ảo"</a:t>
            </a:r>
            <a:r>
              <a:rPr lang="vi-VN" smtClean="0"/>
              <a:t>, </a:t>
            </a:r>
            <a:r>
              <a:rPr lang="vi-VN"/>
              <a:t>năm 2013.</a:t>
            </a:r>
          </a:p>
          <a:p>
            <a:pPr marL="468313" indent="-468313">
              <a:buFont typeface="+mj-lt"/>
              <a:buAutoNum type="arabicPeriod"/>
            </a:pPr>
            <a:r>
              <a:rPr lang="vi-VN"/>
              <a:t>Giáo trình </a:t>
            </a:r>
            <a:r>
              <a:rPr lang="vi-VN" smtClean="0"/>
              <a:t>"</a:t>
            </a:r>
            <a:r>
              <a:rPr lang="vi-VN" b="1" smtClean="0"/>
              <a:t>An </a:t>
            </a:r>
            <a:r>
              <a:rPr lang="vi-VN" b="1"/>
              <a:t>toàn mạng riêng </a:t>
            </a:r>
            <a:r>
              <a:rPr lang="vi-VN" b="1" smtClean="0"/>
              <a:t>ảo</a:t>
            </a:r>
            <a:r>
              <a:rPr lang="vi-VN" smtClean="0"/>
              <a:t>", </a:t>
            </a:r>
            <a:r>
              <a:rPr lang="vi-VN"/>
              <a:t>năm 2007.</a:t>
            </a:r>
          </a:p>
          <a:p>
            <a:pPr marL="468313" indent="-468313">
              <a:buFont typeface="+mj-lt"/>
              <a:buAutoNum type="arabicPeriod"/>
            </a:pPr>
            <a:r>
              <a:rPr lang="vi-VN"/>
              <a:t>William Stalling, Cryptography and Network Security Principles and Practice (5e)//</a:t>
            </a:r>
            <a:r>
              <a:rPr lang="vi-VN" b="1"/>
              <a:t>Part 3, chapter 16 – pp. 483- 527</a:t>
            </a:r>
            <a:r>
              <a:rPr lang="vi-VN"/>
              <a:t>, Prentice Hall, 2011</a:t>
            </a:r>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a:p>
        </p:txBody>
      </p:sp>
    </p:spTree>
    <p:extLst>
      <p:ext uri="{BB962C8B-B14F-4D97-AF65-F5344CB8AC3E}">
        <p14:creationId xmlns:p14="http://schemas.microsoft.com/office/powerpoint/2010/main" val="5930512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Xử lý gói tin đi ra: ví dụ của Huawei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a:p>
        </p:txBody>
      </p:sp>
      <p:pic>
        <p:nvPicPr>
          <p:cNvPr id="3074" name="Picture 2" descr="https://download.huawei.com/mdl/imgDownload?uuid=84bfa877ce2b4d33999e9dfc976b0f3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761999"/>
            <a:ext cx="6019800" cy="5996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885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Xử lý gói tin đi vào: ví dụ của Huawei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a:p>
        </p:txBody>
      </p:sp>
      <p:pic>
        <p:nvPicPr>
          <p:cNvPr id="4098" name="Picture 2" descr="https://download.huawei.com/mdl/imgDownload?uuid=748e061ec46249838f1b1995307685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752473"/>
            <a:ext cx="4114800" cy="597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0263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20837037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52280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ea typeface="Tahoma" pitchFamily="34" charset="0"/>
                <a:cs typeface="Arial" pitchFamily="34" charset="0"/>
              </a:rPr>
              <a:t>Giao</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thức</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IPSec</a:t>
            </a:r>
            <a:endParaRPr lang="vi-VN"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43</a:t>
            </a:fld>
            <a:endParaRPr lang="ru-RU" dirty="0"/>
          </a:p>
        </p:txBody>
      </p:sp>
      <p:sp>
        <p:nvSpPr>
          <p:cNvPr id="12" name="TextBox 11"/>
          <p:cNvSpPr txBox="1">
            <a:spLocks noChangeArrowheads="1"/>
          </p:cNvSpPr>
          <p:nvPr/>
        </p:nvSpPr>
        <p:spPr bwMode="auto">
          <a:xfrm>
            <a:off x="3581400" y="4456093"/>
            <a:ext cx="4953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IKE (Internet Key Exchange)</a:t>
            </a:r>
          </a:p>
          <a:p>
            <a:pPr eaLnBrk="1" hangingPunct="1"/>
            <a:r>
              <a:rPr lang="en-US" sz="2800" dirty="0">
                <a:solidFill>
                  <a:srgbClr val="0033CC"/>
                </a:solidFill>
              </a:rPr>
              <a:t> - </a:t>
            </a:r>
            <a:r>
              <a:rPr lang="en-US" sz="2800" dirty="0" err="1">
                <a:solidFill>
                  <a:srgbClr val="0033CC"/>
                </a:solidFill>
              </a:rPr>
              <a:t>RFC</a:t>
            </a:r>
            <a:r>
              <a:rPr lang="en-US" sz="2800" dirty="0">
                <a:solidFill>
                  <a:srgbClr val="0033CC"/>
                </a:solidFill>
              </a:rPr>
              <a:t> 2409</a:t>
            </a:r>
          </a:p>
        </p:txBody>
      </p:sp>
      <p:cxnSp>
        <p:nvCxnSpPr>
          <p:cNvPr id="13" name="Straight Arrow Connector 12"/>
          <p:cNvCxnSpPr/>
          <p:nvPr/>
        </p:nvCxnSpPr>
        <p:spPr>
          <a:xfrm rot="16200000" flipH="1">
            <a:off x="1866900" y="3086100"/>
            <a:ext cx="1752600" cy="15240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57400" y="2362200"/>
            <a:ext cx="1447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7" idx="1"/>
          </p:cNvCxnSpPr>
          <p:nvPr/>
        </p:nvCxnSpPr>
        <p:spPr>
          <a:xfrm>
            <a:off x="2057400" y="2971800"/>
            <a:ext cx="1524000" cy="77709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3581400" y="2057400"/>
            <a:ext cx="4953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latin typeface="Tahoma" pitchFamily="34" charset="0"/>
                <a:ea typeface="Tahoma" pitchFamily="34" charset="0"/>
                <a:cs typeface="Tahoma" pitchFamily="34" charset="0"/>
              </a:rPr>
              <a:t>AH (Authentication Header) </a:t>
            </a:r>
          </a:p>
          <a:p>
            <a:pPr eaLnBrk="1" hangingPunct="1"/>
            <a:r>
              <a:rPr lang="en-US" sz="2800" dirty="0">
                <a:latin typeface="Tahoma" pitchFamily="34" charset="0"/>
                <a:ea typeface="Tahoma" pitchFamily="34" charset="0"/>
                <a:cs typeface="Tahoma" pitchFamily="34" charset="0"/>
              </a:rPr>
              <a:t>-</a:t>
            </a:r>
            <a:r>
              <a:rPr lang="en-US" sz="2800" dirty="0" err="1">
                <a:solidFill>
                  <a:srgbClr val="0033CC"/>
                </a:solidFill>
                <a:latin typeface="Tahoma" pitchFamily="34" charset="0"/>
                <a:ea typeface="Tahoma" pitchFamily="34" charset="0"/>
                <a:cs typeface="Tahoma" pitchFamily="34" charset="0"/>
              </a:rPr>
              <a:t>RFC</a:t>
            </a:r>
            <a:r>
              <a:rPr lang="en-US" sz="2800" dirty="0">
                <a:solidFill>
                  <a:srgbClr val="0033CC"/>
                </a:solidFill>
                <a:latin typeface="Tahoma" pitchFamily="34" charset="0"/>
                <a:ea typeface="Tahoma" pitchFamily="34" charset="0"/>
                <a:cs typeface="Tahoma" pitchFamily="34" charset="0"/>
              </a:rPr>
              <a:t> 2402</a:t>
            </a:r>
          </a:p>
        </p:txBody>
      </p:sp>
      <p:sp>
        <p:nvSpPr>
          <p:cNvPr id="17" name="TextBox 16"/>
          <p:cNvSpPr txBox="1">
            <a:spLocks noChangeArrowheads="1"/>
          </p:cNvSpPr>
          <p:nvPr/>
        </p:nvSpPr>
        <p:spPr bwMode="auto">
          <a:xfrm>
            <a:off x="3581400" y="3271838"/>
            <a:ext cx="4953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ESP (Encapsulating Security Payload</a:t>
            </a:r>
            <a:r>
              <a:rPr lang="en-US" sz="2800" dirty="0" smtClean="0"/>
              <a:t>) </a:t>
            </a:r>
            <a:r>
              <a:rPr lang="en-US" sz="2800" dirty="0" smtClean="0">
                <a:solidFill>
                  <a:srgbClr val="0033CC"/>
                </a:solidFill>
              </a:rPr>
              <a:t>- </a:t>
            </a:r>
            <a:r>
              <a:rPr lang="en-US" sz="2800" dirty="0" err="1">
                <a:solidFill>
                  <a:srgbClr val="0033CC"/>
                </a:solidFill>
              </a:rPr>
              <a:t>RFC</a:t>
            </a:r>
            <a:r>
              <a:rPr lang="en-US" sz="2800" dirty="0">
                <a:solidFill>
                  <a:srgbClr val="0033CC"/>
                </a:solidFill>
              </a:rPr>
              <a:t> 2406</a:t>
            </a:r>
          </a:p>
        </p:txBody>
      </p:sp>
      <p:sp>
        <p:nvSpPr>
          <p:cNvPr id="18" name="32-Point Star 17"/>
          <p:cNvSpPr/>
          <p:nvPr/>
        </p:nvSpPr>
        <p:spPr>
          <a:xfrm>
            <a:off x="457200" y="1676400"/>
            <a:ext cx="2286000" cy="2133600"/>
          </a:xfrm>
          <a:prstGeom prst="star32">
            <a:avLst/>
          </a:prstGeom>
          <a:solidFill>
            <a:srgbClr val="00CC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4000" b="1" dirty="0">
                <a:solidFill>
                  <a:srgbClr val="FF3300"/>
                </a:solidFill>
              </a:rPr>
              <a:t>IPSec</a:t>
            </a:r>
          </a:p>
        </p:txBody>
      </p:sp>
    </p:spTree>
    <p:extLst>
      <p:ext uri="{BB962C8B-B14F-4D97-AF65-F5344CB8AC3E}">
        <p14:creationId xmlns:p14="http://schemas.microsoft.com/office/powerpoint/2010/main" val="1550589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8"/>
                                        </p:tgtEl>
                                        <p:attrNameLst>
                                          <p:attrName>r</p:attrName>
                                        </p:attrNameLst>
                                      </p:cBhvr>
                                    </p:animRot>
                                  </p:childTnLst>
                                </p:cTn>
                              </p:par>
                              <p:par>
                                <p:cTn id="7" presetID="4" presetClass="entr" presetSubtype="16"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box(in)">
                                      <p:cBhvr>
                                        <p:cTn id="9" dur="500"/>
                                        <p:tgtEl>
                                          <p:spTgt spid="14"/>
                                        </p:tgtEl>
                                      </p:cBhvr>
                                    </p:animEffect>
                                  </p:childTnLst>
                                </p:cTn>
                              </p:par>
                              <p:par>
                                <p:cTn id="10" presetID="4"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Left)">
                                      <p:cBhvr>
                                        <p:cTn id="17" dur="500"/>
                                        <p:tgtEl>
                                          <p:spTgt spid="15"/>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trips(downLeft)">
                                      <p:cBhvr>
                                        <p:cTn id="20" dur="500"/>
                                        <p:tgtEl>
                                          <p:spTgt spid="17"/>
                                        </p:tgtEl>
                                      </p:cBhvr>
                                    </p:animEffect>
                                  </p:childTnLst>
                                </p:cTn>
                              </p:par>
                              <p:par>
                                <p:cTn id="21" presetID="8" presetClass="emph" presetSubtype="0" fill="hold" grpId="1" nodeType="withEffect">
                                  <p:stCondLst>
                                    <p:cond delay="0"/>
                                  </p:stCondLst>
                                  <p:childTnLst>
                                    <p:animRot by="21600000">
                                      <p:cBhvr>
                                        <p:cTn id="22" dur="2000" fill="hold"/>
                                        <p:tgtEl>
                                          <p:spTgt spid="18"/>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par>
                                <p:cTn id="28" presetID="4"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ox(in)">
                                      <p:cBhvr>
                                        <p:cTn id="30" dur="500"/>
                                        <p:tgtEl>
                                          <p:spTgt spid="13"/>
                                        </p:tgtEl>
                                      </p:cBhvr>
                                    </p:animEffect>
                                  </p:childTnLst>
                                </p:cTn>
                              </p:par>
                              <p:par>
                                <p:cTn id="31" presetID="8" presetClass="emph" presetSubtype="0" fill="hold" grpId="3" nodeType="withEffect">
                                  <p:stCondLst>
                                    <p:cond delay="0"/>
                                  </p:stCondLst>
                                  <p:childTnLst>
                                    <p:animRot by="21600000">
                                      <p:cBhvr>
                                        <p:cTn id="32" dur="2000" fill="hold"/>
                                        <p:tgtEl>
                                          <p:spTgt spid="18"/>
                                        </p:tgtEl>
                                        <p:attrNameLst>
                                          <p:attrName>r</p:attrName>
                                        </p:attrNameLst>
                                      </p:cBhvr>
                                    </p:animRot>
                                  </p:childTnLst>
                                </p:cTn>
                              </p:par>
                            </p:childTnLst>
                          </p:cTn>
                        </p:par>
                        <p:par>
                          <p:cTn id="33" fill="hold">
                            <p:stCondLst>
                              <p:cond delay="2000"/>
                            </p:stCondLst>
                            <p:childTnLst>
                              <p:par>
                                <p:cTn id="34" presetID="8" presetClass="emph" presetSubtype="0" fill="hold" grpId="2" nodeType="afterEffect">
                                  <p:stCondLst>
                                    <p:cond delay="0"/>
                                  </p:stCondLst>
                                  <p:childTnLst>
                                    <p:animRot by="21600000">
                                      <p:cBhvr>
                                        <p:cTn id="35" dur="2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8" grpId="1" animBg="1"/>
      <p:bldP spid="18" grpId="2" animBg="1"/>
      <p:bldP spid="18" grpId="3"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ea typeface="Tahoma" pitchFamily="34" charset="0"/>
                <a:cs typeface="Arial" pitchFamily="34" charset="0"/>
              </a:rPr>
              <a:t>Giao</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thức</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IPSec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cxnSp>
        <p:nvCxnSpPr>
          <p:cNvPr id="5" name="Straight Arrow Connector 4"/>
          <p:cNvCxnSpPr/>
          <p:nvPr/>
        </p:nvCxnSpPr>
        <p:spPr>
          <a:xfrm flipV="1">
            <a:off x="1600200" y="2362200"/>
            <a:ext cx="1066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8" idx="1"/>
          </p:cNvCxnSpPr>
          <p:nvPr/>
        </p:nvCxnSpPr>
        <p:spPr>
          <a:xfrm>
            <a:off x="1600200" y="2971800"/>
            <a:ext cx="1066800" cy="77709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 name="TextBox 7"/>
          <p:cNvSpPr txBox="1">
            <a:spLocks noChangeArrowheads="1"/>
          </p:cNvSpPr>
          <p:nvPr/>
        </p:nvSpPr>
        <p:spPr bwMode="auto">
          <a:xfrm>
            <a:off x="2667000" y="1828800"/>
            <a:ext cx="3248025"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AH (Authentication Header)</a:t>
            </a:r>
          </a:p>
        </p:txBody>
      </p:sp>
      <p:sp>
        <p:nvSpPr>
          <p:cNvPr id="8" name="TextBox 8"/>
          <p:cNvSpPr txBox="1">
            <a:spLocks noChangeArrowheads="1"/>
          </p:cNvSpPr>
          <p:nvPr/>
        </p:nvSpPr>
        <p:spPr bwMode="auto">
          <a:xfrm>
            <a:off x="2667000" y="3271838"/>
            <a:ext cx="34290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ESP (Encapsulating Security Payload)</a:t>
            </a:r>
          </a:p>
        </p:txBody>
      </p:sp>
      <p:sp>
        <p:nvSpPr>
          <p:cNvPr id="9" name="32-Point Star 8"/>
          <p:cNvSpPr/>
          <p:nvPr/>
        </p:nvSpPr>
        <p:spPr>
          <a:xfrm>
            <a:off x="0" y="1676400"/>
            <a:ext cx="2286000" cy="2133600"/>
          </a:xfrm>
          <a:prstGeom prst="star32">
            <a:avLst/>
          </a:prstGeom>
          <a:solidFill>
            <a:srgbClr val="00CC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3200" b="1" dirty="0">
                <a:solidFill>
                  <a:srgbClr val="FF3300"/>
                </a:solidFill>
                <a:latin typeface="Tahoma" pitchFamily="34" charset="0"/>
                <a:ea typeface="Tahoma" pitchFamily="34" charset="0"/>
                <a:cs typeface="Tahoma" pitchFamily="34" charset="0"/>
              </a:rPr>
              <a:t>IPSec</a:t>
            </a:r>
          </a:p>
        </p:txBody>
      </p:sp>
      <p:sp>
        <p:nvSpPr>
          <p:cNvPr id="10" name="TextBox 9"/>
          <p:cNvSpPr txBox="1">
            <a:spLocks noChangeArrowheads="1"/>
          </p:cNvSpPr>
          <p:nvPr/>
        </p:nvSpPr>
        <p:spPr bwMode="auto">
          <a:xfrm>
            <a:off x="6172200" y="1066800"/>
            <a:ext cx="2971800" cy="2092881"/>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600" b="1" dirty="0">
                <a:solidFill>
                  <a:srgbClr val="FF3300"/>
                </a:solidFill>
              </a:rPr>
              <a:t>AH </a:t>
            </a:r>
            <a:r>
              <a:rPr lang="en-US" sz="2600" b="1" dirty="0" err="1">
                <a:solidFill>
                  <a:srgbClr val="FF3300"/>
                </a:solidFill>
              </a:rPr>
              <a:t>được</a:t>
            </a:r>
            <a:r>
              <a:rPr lang="en-US" sz="2600" b="1" dirty="0">
                <a:solidFill>
                  <a:srgbClr val="FF3300"/>
                </a:solidFill>
              </a:rPr>
              <a:t> </a:t>
            </a:r>
            <a:r>
              <a:rPr lang="en-US" sz="2600" b="1" dirty="0" err="1">
                <a:solidFill>
                  <a:srgbClr val="FF3300"/>
                </a:solidFill>
              </a:rPr>
              <a:t>đóng</a:t>
            </a:r>
            <a:r>
              <a:rPr lang="en-US" sz="2600" b="1" dirty="0">
                <a:solidFill>
                  <a:srgbClr val="FF3300"/>
                </a:solidFill>
              </a:rPr>
              <a:t> </a:t>
            </a:r>
            <a:r>
              <a:rPr lang="en-US" sz="2600" b="1" dirty="0" err="1">
                <a:solidFill>
                  <a:srgbClr val="FF3300"/>
                </a:solidFill>
              </a:rPr>
              <a:t>gói</a:t>
            </a:r>
            <a:r>
              <a:rPr lang="en-US" sz="2600" b="1" dirty="0">
                <a:solidFill>
                  <a:srgbClr val="FF3300"/>
                </a:solidFill>
              </a:rPr>
              <a:t> </a:t>
            </a:r>
            <a:r>
              <a:rPr lang="en-US" sz="2600" b="1" dirty="0" err="1">
                <a:solidFill>
                  <a:srgbClr val="FF3300"/>
                </a:solidFill>
              </a:rPr>
              <a:t>bởi</a:t>
            </a:r>
            <a:r>
              <a:rPr lang="en-US" sz="2600" b="1" dirty="0">
                <a:solidFill>
                  <a:srgbClr val="FF3300"/>
                </a:solidFill>
              </a:rPr>
              <a:t> </a:t>
            </a:r>
            <a:r>
              <a:rPr lang="en-US" sz="2600" b="1" dirty="0" err="1">
                <a:solidFill>
                  <a:srgbClr val="FF3300"/>
                </a:solidFill>
              </a:rPr>
              <a:t>giao</a:t>
            </a:r>
            <a:r>
              <a:rPr lang="en-US" sz="2600" b="1" dirty="0">
                <a:solidFill>
                  <a:srgbClr val="FF3300"/>
                </a:solidFill>
              </a:rPr>
              <a:t> </a:t>
            </a:r>
            <a:r>
              <a:rPr lang="en-US" sz="2600" b="1" dirty="0" err="1">
                <a:solidFill>
                  <a:srgbClr val="FF3300"/>
                </a:solidFill>
              </a:rPr>
              <a:t>thức</a:t>
            </a:r>
            <a:r>
              <a:rPr lang="en-US" sz="2600" b="1" dirty="0">
                <a:solidFill>
                  <a:srgbClr val="FF3300"/>
                </a:solidFill>
              </a:rPr>
              <a:t> IP (</a:t>
            </a:r>
            <a:r>
              <a:rPr lang="en-US" sz="2600" b="1" dirty="0" err="1">
                <a:solidFill>
                  <a:srgbClr val="FF3300"/>
                </a:solidFill>
              </a:rPr>
              <a:t>trường</a:t>
            </a:r>
            <a:r>
              <a:rPr lang="en-US" sz="2600" b="1" dirty="0">
                <a:solidFill>
                  <a:srgbClr val="FF3300"/>
                </a:solidFill>
              </a:rPr>
              <a:t> protocol </a:t>
            </a:r>
            <a:r>
              <a:rPr lang="en-US" sz="2600" b="1" dirty="0" err="1">
                <a:solidFill>
                  <a:srgbClr val="FF3300"/>
                </a:solidFill>
              </a:rPr>
              <a:t>trong</a:t>
            </a:r>
            <a:r>
              <a:rPr lang="en-US" sz="2600" b="1" dirty="0">
                <a:solidFill>
                  <a:srgbClr val="FF3300"/>
                </a:solidFill>
              </a:rPr>
              <a:t> IP </a:t>
            </a:r>
            <a:r>
              <a:rPr lang="en-US" sz="2600" b="1" dirty="0" err="1">
                <a:solidFill>
                  <a:srgbClr val="FF3300"/>
                </a:solidFill>
              </a:rPr>
              <a:t>là</a:t>
            </a:r>
            <a:r>
              <a:rPr lang="en-US" sz="2600" b="1" dirty="0">
                <a:solidFill>
                  <a:srgbClr val="FF3300"/>
                </a:solidFill>
              </a:rPr>
              <a:t> </a:t>
            </a:r>
            <a:r>
              <a:rPr lang="en-US" sz="2600" b="1" dirty="0">
                <a:solidFill>
                  <a:srgbClr val="0A01C3"/>
                </a:solidFill>
              </a:rPr>
              <a:t>51</a:t>
            </a:r>
            <a:r>
              <a:rPr lang="en-US" sz="2600" b="1" dirty="0">
                <a:solidFill>
                  <a:srgbClr val="FF3300"/>
                </a:solidFill>
              </a:rPr>
              <a:t>)</a:t>
            </a:r>
          </a:p>
        </p:txBody>
      </p:sp>
      <p:sp>
        <p:nvSpPr>
          <p:cNvPr id="11" name="TextBox 10"/>
          <p:cNvSpPr txBox="1">
            <a:spLocks noChangeArrowheads="1"/>
          </p:cNvSpPr>
          <p:nvPr/>
        </p:nvSpPr>
        <p:spPr bwMode="auto">
          <a:xfrm>
            <a:off x="3124200" y="4631829"/>
            <a:ext cx="3733800" cy="1692771"/>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600" b="1">
                <a:solidFill>
                  <a:srgbClr val="FF3300"/>
                </a:solidFill>
              </a:rPr>
              <a:t>ESP được đóng gói bởi giao thức IP (trường protocol trong IP là </a:t>
            </a:r>
            <a:r>
              <a:rPr lang="en-US" sz="2600" b="1">
                <a:solidFill>
                  <a:srgbClr val="0A01C3"/>
                </a:solidFill>
              </a:rPr>
              <a:t>50</a:t>
            </a:r>
            <a:r>
              <a:rPr lang="en-US" sz="2600" b="1">
                <a:solidFill>
                  <a:srgbClr val="FF3300"/>
                </a:solidFill>
              </a:rPr>
              <a:t>)</a:t>
            </a:r>
          </a:p>
        </p:txBody>
      </p:sp>
    </p:spTree>
    <p:extLst>
      <p:ext uri="{BB962C8B-B14F-4D97-AF65-F5344CB8AC3E}">
        <p14:creationId xmlns:p14="http://schemas.microsoft.com/office/powerpoint/2010/main" val="1820880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9"/>
                                        </p:tgtEl>
                                        <p:attrNameLst>
                                          <p:attrName>r</p:attrName>
                                        </p:attrNameLst>
                                      </p:cBhvr>
                                    </p:animRot>
                                  </p:childTnLst>
                                </p:cTn>
                              </p:par>
                              <p:par>
                                <p:cTn id="7" presetID="5" presetClass="entr" presetSubtype="1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checkerboard(across)">
                                      <p:cBhvr>
                                        <p:cTn id="9" dur="500"/>
                                        <p:tgtEl>
                                          <p:spTgt spid="10"/>
                                        </p:tgtEl>
                                      </p:cBhvr>
                                    </p:animEffect>
                                  </p:childTnLst>
                                </p:cTn>
                              </p:par>
                            </p:childTnLst>
                          </p:cTn>
                        </p:par>
                        <p:par>
                          <p:cTn id="10" fill="hold">
                            <p:stCondLst>
                              <p:cond delay="2000"/>
                            </p:stCondLst>
                            <p:childTnLst>
                              <p:par>
                                <p:cTn id="11" presetID="8" presetClass="emph" presetSubtype="0" fill="hold" grpId="1" nodeType="afterEffect">
                                  <p:stCondLst>
                                    <p:cond delay="0"/>
                                  </p:stCondLst>
                                  <p:childTnLst>
                                    <p:animRot by="21600000">
                                      <p:cBhvr>
                                        <p:cTn id="12" dur="2000" fill="hold"/>
                                        <p:tgtEl>
                                          <p:spTgt spid="9"/>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8" presetClass="emph" presetSubtype="0" fill="hold" grpId="2" nodeType="withEffect">
                                  <p:stCondLst>
                                    <p:cond delay="0"/>
                                  </p:stCondLst>
                                  <p:childTnLst>
                                    <p:animRot by="21600000">
                                      <p:cBhvr>
                                        <p:cTn id="20" dur="2000" fill="hold"/>
                                        <p:tgtEl>
                                          <p:spTgt spid="9"/>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par>
                                <p:cTn id="27" presetID="2" presetClass="exit" presetSubtype="4" fill="hold" grpId="1" nodeType="withEffect">
                                  <p:stCondLst>
                                    <p:cond delay="0"/>
                                  </p:stCondLst>
                                  <p:childTnLst>
                                    <p:anim calcmode="lin" valueType="num">
                                      <p:cBhvr additive="base">
                                        <p:cTn id="28" dur="500"/>
                                        <p:tgtEl>
                                          <p:spTgt spid="11"/>
                                        </p:tgtEl>
                                        <p:attrNameLst>
                                          <p:attrName>ppt_x</p:attrName>
                                        </p:attrNameLst>
                                      </p:cBhvr>
                                      <p:tavLst>
                                        <p:tav tm="0">
                                          <p:val>
                                            <p:strVal val="ppt_x"/>
                                          </p:val>
                                        </p:tav>
                                        <p:tav tm="100000">
                                          <p:val>
                                            <p:strVal val="ppt_x"/>
                                          </p:val>
                                        </p:tav>
                                      </p:tavLst>
                                    </p:anim>
                                    <p:anim calcmode="lin" valueType="num">
                                      <p:cBhvr additive="base">
                                        <p:cTn id="29" dur="500"/>
                                        <p:tgtEl>
                                          <p:spTgt spid="11"/>
                                        </p:tgtEl>
                                        <p:attrNameLst>
                                          <p:attrName>ppt_y</p:attrName>
                                        </p:attrNameLst>
                                      </p:cBhvr>
                                      <p:tavLst>
                                        <p:tav tm="0">
                                          <p:val>
                                            <p:strVal val="ppt_y"/>
                                          </p:val>
                                        </p:tav>
                                        <p:tav tm="100000">
                                          <p:val>
                                            <p:strVal val="1+ppt_h/2"/>
                                          </p:val>
                                        </p:tav>
                                      </p:tavLst>
                                    </p:anim>
                                    <p:set>
                                      <p:cBhvr>
                                        <p:cTn id="30" dur="1" fill="hold">
                                          <p:stCondLst>
                                            <p:cond delay="499"/>
                                          </p:stCondLst>
                                        </p:cTn>
                                        <p:tgtEl>
                                          <p:spTgt spid="11"/>
                                        </p:tgtEl>
                                        <p:attrNameLst>
                                          <p:attrName>style.visibility</p:attrName>
                                        </p:attrNameLst>
                                      </p:cBhvr>
                                      <p:to>
                                        <p:strVal val="hidden"/>
                                      </p:to>
                                    </p:set>
                                  </p:childTnLst>
                                </p:cTn>
                              </p:par>
                              <p:par>
                                <p:cTn id="31" presetID="8" presetClass="emph" presetSubtype="0" fill="hold" grpId="3" nodeType="withEffect">
                                  <p:stCondLst>
                                    <p:cond delay="0"/>
                                  </p:stCondLst>
                                  <p:childTnLst>
                                    <p:animRot by="21600000">
                                      <p:cBhvr>
                                        <p:cTn id="32" dur="2000" fill="hold"/>
                                        <p:tgtEl>
                                          <p:spTgt spid="9"/>
                                        </p:tgtEl>
                                        <p:attrNameLst>
                                          <p:attrName>r</p:attrName>
                                        </p:attrNameLst>
                                      </p:cBhvr>
                                    </p:animRot>
                                  </p:childTnLst>
                                </p:cTn>
                              </p:par>
                              <p:par>
                                <p:cTn id="33" presetID="8" presetClass="emph" presetSubtype="0" fill="hold" grpId="5" nodeType="withEffect">
                                  <p:stCondLst>
                                    <p:cond delay="0"/>
                                  </p:stCondLst>
                                  <p:childTnLst>
                                    <p:animRot by="21600000">
                                      <p:cBhvr>
                                        <p:cTn id="34" dur="2000" fill="hold"/>
                                        <p:tgtEl>
                                          <p:spTgt spid="9"/>
                                        </p:tgtEl>
                                        <p:attrNameLst>
                                          <p:attrName>r</p:attrName>
                                        </p:attrNameLst>
                                      </p:cBhvr>
                                    </p:animRot>
                                  </p:childTnLst>
                                </p:cTn>
                              </p:par>
                              <p:par>
                                <p:cTn id="35" presetID="8" presetClass="emph" presetSubtype="0" fill="hold" grpId="6" nodeType="withEffect">
                                  <p:stCondLst>
                                    <p:cond delay="0"/>
                                  </p:stCondLst>
                                  <p:childTnLst>
                                    <p:animRot by="21600000">
                                      <p:cBhvr>
                                        <p:cTn id="36" dur="2000" fill="hold"/>
                                        <p:tgtEl>
                                          <p:spTgt spid="9"/>
                                        </p:tgtEl>
                                        <p:attrNameLst>
                                          <p:attrName>r</p:attrName>
                                        </p:attrNameLst>
                                      </p:cBhvr>
                                    </p:animRot>
                                  </p:childTnLst>
                                </p:cTn>
                              </p:par>
                            </p:childTnLst>
                          </p:cTn>
                        </p:par>
                        <p:par>
                          <p:cTn id="37" fill="hold">
                            <p:stCondLst>
                              <p:cond delay="2000"/>
                            </p:stCondLst>
                            <p:childTnLst>
                              <p:par>
                                <p:cTn id="38" presetID="8" presetClass="emph" presetSubtype="0" fill="hold" grpId="4" nodeType="afterEffect">
                                  <p:stCondLst>
                                    <p:cond delay="0"/>
                                  </p:stCondLst>
                                  <p:childTnLst>
                                    <p:animRot by="21600000">
                                      <p:cBhvr>
                                        <p:cTn id="39" dur="2000" fill="hold"/>
                                        <p:tgtEl>
                                          <p:spTgt spid="9"/>
                                        </p:tgtEl>
                                        <p:attrNameLst>
                                          <p:attrName>r</p:attrName>
                                        </p:attrNameLst>
                                      </p:cBhvr>
                                    </p:animRot>
                                  </p:childTnLst>
                                </p:cTn>
                              </p:par>
                            </p:childTnLst>
                          </p:cTn>
                        </p:par>
                        <p:par>
                          <p:cTn id="40" fill="hold">
                            <p:stCondLst>
                              <p:cond delay="4000"/>
                            </p:stCondLst>
                            <p:childTnLst>
                              <p:par>
                                <p:cTn id="41" presetID="8" presetClass="emph" presetSubtype="0" fill="hold" grpId="7" nodeType="afterEffect">
                                  <p:stCondLst>
                                    <p:cond delay="0"/>
                                  </p:stCondLst>
                                  <p:childTnLst>
                                    <p:animRot by="21600000">
                                      <p:cBhvr>
                                        <p:cTn id="42"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9" grpId="4" animBg="1"/>
      <p:bldP spid="9" grpId="5" animBg="1"/>
      <p:bldP spid="9" grpId="6" animBg="1"/>
      <p:bldP spid="9" grpId="7" animBg="1"/>
      <p:bldP spid="10" grpId="0" animBg="1"/>
      <p:bldP spid="10" grpId="1" animBg="1"/>
      <p:bldP spid="11" grpId="0" animBg="1"/>
      <p:bldP spid="11"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ea typeface="Tahoma" pitchFamily="34" charset="0"/>
                <a:cs typeface="Arial" pitchFamily="34" charset="0"/>
              </a:rPr>
              <a:t>Giao</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thức</a:t>
            </a:r>
            <a:r>
              <a:rPr lang="en-US" b="0" dirty="0">
                <a:latin typeface="Arial" pitchFamily="34" charset="0"/>
                <a:ea typeface="Tahoma" pitchFamily="34" charset="0"/>
                <a:cs typeface="Arial" pitchFamily="34" charset="0"/>
              </a:rPr>
              <a:t> </a:t>
            </a:r>
            <a:r>
              <a:rPr lang="en-US" b="0" dirty="0" err="1">
                <a:latin typeface="Arial" pitchFamily="34" charset="0"/>
                <a:ea typeface="Tahoma" pitchFamily="34" charset="0"/>
                <a:cs typeface="Arial" pitchFamily="34" charset="0"/>
              </a:rPr>
              <a:t>IPSec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cxnSp>
        <p:nvCxnSpPr>
          <p:cNvPr id="5" name="Straight Arrow Connector 4"/>
          <p:cNvCxnSpPr/>
          <p:nvPr/>
        </p:nvCxnSpPr>
        <p:spPr>
          <a:xfrm flipV="1">
            <a:off x="5943600" y="1752600"/>
            <a:ext cx="838200" cy="685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943600" y="2438400"/>
            <a:ext cx="99060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324600" y="3124200"/>
            <a:ext cx="838200" cy="685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24600" y="3810000"/>
            <a:ext cx="99060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324600" y="3810000"/>
            <a:ext cx="914400" cy="5334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90500" y="3924300"/>
            <a:ext cx="1524000" cy="762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524000" y="2362200"/>
            <a:ext cx="1447800" cy="2286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524000" y="2971800"/>
            <a:ext cx="1524000" cy="71596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TextBox 7"/>
          <p:cNvSpPr txBox="1">
            <a:spLocks noChangeArrowheads="1"/>
          </p:cNvSpPr>
          <p:nvPr/>
        </p:nvSpPr>
        <p:spPr bwMode="auto">
          <a:xfrm>
            <a:off x="2971800" y="1752600"/>
            <a:ext cx="32766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AH (Authentication Header)</a:t>
            </a:r>
          </a:p>
        </p:txBody>
      </p:sp>
      <p:sp>
        <p:nvSpPr>
          <p:cNvPr id="14" name="TextBox 8"/>
          <p:cNvSpPr txBox="1">
            <a:spLocks noChangeArrowheads="1"/>
          </p:cNvSpPr>
          <p:nvPr/>
        </p:nvSpPr>
        <p:spPr bwMode="auto">
          <a:xfrm>
            <a:off x="3086100" y="3271838"/>
            <a:ext cx="3390900" cy="954107"/>
          </a:xfrm>
          <a:prstGeom prst="rect">
            <a:avLst/>
          </a:prstGeom>
          <a:solidFill>
            <a:srgbClr val="FFFF00"/>
          </a:solidFill>
          <a:ln w="28575">
            <a:solidFill>
              <a:srgbClr val="FF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dirty="0"/>
              <a:t>ESP (Encapsulating Security Payload)</a:t>
            </a:r>
          </a:p>
        </p:txBody>
      </p:sp>
      <p:sp>
        <p:nvSpPr>
          <p:cNvPr id="15" name="32-Point Star 14"/>
          <p:cNvSpPr/>
          <p:nvPr/>
        </p:nvSpPr>
        <p:spPr>
          <a:xfrm>
            <a:off x="-76200" y="1676400"/>
            <a:ext cx="2286000" cy="2133600"/>
          </a:xfrm>
          <a:prstGeom prst="star32">
            <a:avLst/>
          </a:prstGeom>
          <a:solidFill>
            <a:srgbClr val="00CC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800" b="1" dirty="0">
                <a:solidFill>
                  <a:srgbClr val="FF3300"/>
                </a:solidFill>
              </a:rPr>
              <a:t>IPSec</a:t>
            </a:r>
          </a:p>
        </p:txBody>
      </p:sp>
      <p:sp>
        <p:nvSpPr>
          <p:cNvPr id="16" name="TextBox 15"/>
          <p:cNvSpPr txBox="1">
            <a:spLocks noChangeArrowheads="1"/>
          </p:cNvSpPr>
          <p:nvPr/>
        </p:nvSpPr>
        <p:spPr bwMode="auto">
          <a:xfrm>
            <a:off x="152400" y="4743450"/>
            <a:ext cx="2743200" cy="1323439"/>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dirty="0" err="1">
                <a:solidFill>
                  <a:srgbClr val="FF3300"/>
                </a:solidFill>
              </a:rPr>
              <a:t>Bộ</a:t>
            </a:r>
            <a:r>
              <a:rPr lang="en-US" sz="2000" b="1" dirty="0">
                <a:solidFill>
                  <a:srgbClr val="FF3300"/>
                </a:solidFill>
              </a:rPr>
              <a:t> </a:t>
            </a:r>
            <a:r>
              <a:rPr lang="en-US" sz="2000" b="1" dirty="0" err="1">
                <a:solidFill>
                  <a:srgbClr val="FF3300"/>
                </a:solidFill>
              </a:rPr>
              <a:t>giao</a:t>
            </a:r>
            <a:r>
              <a:rPr lang="en-US" sz="2000" b="1" dirty="0">
                <a:solidFill>
                  <a:srgbClr val="FF3300"/>
                </a:solidFill>
              </a:rPr>
              <a:t> </a:t>
            </a:r>
            <a:r>
              <a:rPr lang="en-US" sz="2000" b="1" dirty="0" err="1">
                <a:solidFill>
                  <a:srgbClr val="FF3300"/>
                </a:solidFill>
              </a:rPr>
              <a:t>thức</a:t>
            </a:r>
            <a:r>
              <a:rPr lang="en-US" sz="2000" b="1" dirty="0">
                <a:solidFill>
                  <a:srgbClr val="FF3300"/>
                </a:solidFill>
              </a:rPr>
              <a:t> </a:t>
            </a:r>
            <a:r>
              <a:rPr lang="en-US" sz="2000" b="1" dirty="0" err="1">
                <a:solidFill>
                  <a:srgbClr val="FF3300"/>
                </a:solidFill>
              </a:rPr>
              <a:t>IPSec</a:t>
            </a:r>
            <a:r>
              <a:rPr lang="en-US" sz="2000" b="1" dirty="0">
                <a:solidFill>
                  <a:srgbClr val="FF3300"/>
                </a:solidFill>
              </a:rPr>
              <a:t> </a:t>
            </a:r>
            <a:r>
              <a:rPr lang="en-US" sz="2000" b="1" dirty="0" err="1">
                <a:solidFill>
                  <a:srgbClr val="FF3300"/>
                </a:solidFill>
              </a:rPr>
              <a:t>hoạt</a:t>
            </a:r>
            <a:r>
              <a:rPr lang="en-US" sz="2000" b="1" dirty="0">
                <a:solidFill>
                  <a:srgbClr val="FF3300"/>
                </a:solidFill>
              </a:rPr>
              <a:t> </a:t>
            </a:r>
            <a:r>
              <a:rPr lang="en-US" sz="2000" b="1" dirty="0" err="1">
                <a:solidFill>
                  <a:srgbClr val="FF3300"/>
                </a:solidFill>
              </a:rPr>
              <a:t>động</a:t>
            </a:r>
            <a:r>
              <a:rPr lang="en-US" sz="2000" b="1" dirty="0">
                <a:solidFill>
                  <a:srgbClr val="FF3300"/>
                </a:solidFill>
              </a:rPr>
              <a:t> ở 2 mode </a:t>
            </a:r>
            <a:r>
              <a:rPr lang="en-US" sz="2000" b="1" dirty="0" err="1">
                <a:solidFill>
                  <a:srgbClr val="FF3300"/>
                </a:solidFill>
              </a:rPr>
              <a:t>chính</a:t>
            </a:r>
            <a:r>
              <a:rPr lang="en-US" sz="2000" b="1" dirty="0">
                <a:solidFill>
                  <a:srgbClr val="FF3300"/>
                </a:solidFill>
              </a:rPr>
              <a:t>: Tunnel Mode </a:t>
            </a:r>
            <a:r>
              <a:rPr lang="en-US" sz="2000" b="1" dirty="0" err="1">
                <a:solidFill>
                  <a:srgbClr val="FF3300"/>
                </a:solidFill>
              </a:rPr>
              <a:t>và</a:t>
            </a:r>
            <a:r>
              <a:rPr lang="en-US" sz="2000" b="1" dirty="0">
                <a:solidFill>
                  <a:srgbClr val="FF3300"/>
                </a:solidFill>
              </a:rPr>
              <a:t> Transport Mode</a:t>
            </a:r>
          </a:p>
        </p:txBody>
      </p:sp>
      <p:sp>
        <p:nvSpPr>
          <p:cNvPr id="17" name="TextBox 16"/>
          <p:cNvSpPr txBox="1">
            <a:spLocks noChangeArrowheads="1"/>
          </p:cNvSpPr>
          <p:nvPr/>
        </p:nvSpPr>
        <p:spPr bwMode="auto">
          <a:xfrm>
            <a:off x="6934200" y="1371600"/>
            <a:ext cx="17526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Xác</a:t>
            </a:r>
            <a:r>
              <a:rPr lang="en-US" sz="2400" dirty="0"/>
              <a:t> </a:t>
            </a:r>
            <a:r>
              <a:rPr lang="en-US" sz="2400" dirty="0" err="1"/>
              <a:t>thực</a:t>
            </a:r>
            <a:endParaRPr lang="en-US" sz="2400" dirty="0"/>
          </a:p>
        </p:txBody>
      </p:sp>
      <p:sp>
        <p:nvSpPr>
          <p:cNvPr id="18" name="TextBox 17"/>
          <p:cNvSpPr txBox="1">
            <a:spLocks noChangeArrowheads="1"/>
          </p:cNvSpPr>
          <p:nvPr/>
        </p:nvSpPr>
        <p:spPr bwMode="auto">
          <a:xfrm>
            <a:off x="6934200" y="2129135"/>
            <a:ext cx="14478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Toàn</a:t>
            </a:r>
            <a:r>
              <a:rPr lang="en-US" sz="2400" dirty="0"/>
              <a:t> </a:t>
            </a:r>
            <a:r>
              <a:rPr lang="en-US" sz="2400" dirty="0" err="1"/>
              <a:t>vẹn</a:t>
            </a:r>
            <a:endParaRPr lang="en-US" sz="2400" dirty="0"/>
          </a:p>
        </p:txBody>
      </p:sp>
      <p:sp>
        <p:nvSpPr>
          <p:cNvPr id="19" name="TextBox 18"/>
          <p:cNvSpPr txBox="1">
            <a:spLocks noChangeArrowheads="1"/>
          </p:cNvSpPr>
          <p:nvPr/>
        </p:nvSpPr>
        <p:spPr bwMode="auto">
          <a:xfrm>
            <a:off x="7239000" y="2819400"/>
            <a:ext cx="15240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Xác</a:t>
            </a:r>
            <a:r>
              <a:rPr lang="en-US" sz="2400" dirty="0"/>
              <a:t> </a:t>
            </a:r>
            <a:r>
              <a:rPr lang="en-US" sz="2400" dirty="0" err="1"/>
              <a:t>thực</a:t>
            </a:r>
            <a:endParaRPr lang="en-US" sz="2400" dirty="0"/>
          </a:p>
        </p:txBody>
      </p:sp>
      <p:sp>
        <p:nvSpPr>
          <p:cNvPr id="20" name="TextBox 19"/>
          <p:cNvSpPr txBox="1">
            <a:spLocks noChangeArrowheads="1"/>
          </p:cNvSpPr>
          <p:nvPr/>
        </p:nvSpPr>
        <p:spPr bwMode="auto">
          <a:xfrm>
            <a:off x="7391400" y="3440113"/>
            <a:ext cx="1524000" cy="461665"/>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Toàn</a:t>
            </a:r>
            <a:r>
              <a:rPr lang="en-US" sz="2400" dirty="0"/>
              <a:t> </a:t>
            </a:r>
            <a:r>
              <a:rPr lang="en-US" sz="2400" dirty="0" err="1"/>
              <a:t>vẹn</a:t>
            </a:r>
            <a:endParaRPr lang="en-US" sz="2400" dirty="0"/>
          </a:p>
        </p:txBody>
      </p:sp>
      <p:sp>
        <p:nvSpPr>
          <p:cNvPr id="21" name="TextBox 20"/>
          <p:cNvSpPr txBox="1">
            <a:spLocks noChangeArrowheads="1"/>
          </p:cNvSpPr>
          <p:nvPr/>
        </p:nvSpPr>
        <p:spPr bwMode="auto">
          <a:xfrm>
            <a:off x="7391400" y="4125913"/>
            <a:ext cx="1295400" cy="461665"/>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err="1"/>
              <a:t>Mã</a:t>
            </a:r>
            <a:r>
              <a:rPr lang="en-US" sz="2400" dirty="0"/>
              <a:t> </a:t>
            </a:r>
            <a:r>
              <a:rPr lang="en-US" sz="2400" dirty="0" err="1"/>
              <a:t>hóa</a:t>
            </a:r>
            <a:endParaRPr lang="en-US" sz="2400" dirty="0"/>
          </a:p>
        </p:txBody>
      </p:sp>
      <p:sp>
        <p:nvSpPr>
          <p:cNvPr id="22" name="Down Arrow 21"/>
          <p:cNvSpPr/>
          <p:nvPr/>
        </p:nvSpPr>
        <p:spPr>
          <a:xfrm>
            <a:off x="4724400" y="4267200"/>
            <a:ext cx="533400" cy="609600"/>
          </a:xfrm>
          <a:prstGeom prst="downArrow">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Box 22"/>
          <p:cNvSpPr txBox="1">
            <a:spLocks noChangeArrowheads="1"/>
          </p:cNvSpPr>
          <p:nvPr/>
        </p:nvSpPr>
        <p:spPr bwMode="auto">
          <a:xfrm>
            <a:off x="3086100" y="4972050"/>
            <a:ext cx="6057900" cy="769441"/>
          </a:xfrm>
          <a:prstGeom prst="rect">
            <a:avLst/>
          </a:prstGeom>
          <a:solidFill>
            <a:schemeClr val="bg1"/>
          </a:solidFill>
          <a:ln w="38100">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Tx/>
              <a:buChar char="-"/>
            </a:pPr>
            <a:r>
              <a:rPr lang="en-US" sz="2200" b="1" dirty="0">
                <a:solidFill>
                  <a:srgbClr val="FF3300"/>
                </a:solidFill>
              </a:rPr>
              <a:t> </a:t>
            </a:r>
            <a:r>
              <a:rPr lang="en-US" sz="2200" b="1" dirty="0" err="1">
                <a:solidFill>
                  <a:srgbClr val="FF3300"/>
                </a:solidFill>
              </a:rPr>
              <a:t>Thuật</a:t>
            </a:r>
            <a:r>
              <a:rPr lang="en-US" sz="2200" b="1" dirty="0">
                <a:solidFill>
                  <a:srgbClr val="FF3300"/>
                </a:solidFill>
              </a:rPr>
              <a:t> </a:t>
            </a:r>
            <a:r>
              <a:rPr lang="en-US" sz="2200" b="1" dirty="0" err="1">
                <a:solidFill>
                  <a:srgbClr val="FF3300"/>
                </a:solidFill>
              </a:rPr>
              <a:t>toán</a:t>
            </a:r>
            <a:r>
              <a:rPr lang="en-US" sz="2200" b="1" dirty="0">
                <a:solidFill>
                  <a:srgbClr val="FF3300"/>
                </a:solidFill>
              </a:rPr>
              <a:t> </a:t>
            </a:r>
            <a:r>
              <a:rPr lang="en-US" sz="2200" b="1" dirty="0" err="1">
                <a:solidFill>
                  <a:srgbClr val="FF3300"/>
                </a:solidFill>
              </a:rPr>
              <a:t>mã</a:t>
            </a:r>
            <a:r>
              <a:rPr lang="en-US" sz="2200" b="1" dirty="0">
                <a:solidFill>
                  <a:srgbClr val="FF3300"/>
                </a:solidFill>
              </a:rPr>
              <a:t> </a:t>
            </a:r>
            <a:r>
              <a:rPr lang="en-US" sz="2200" b="1" dirty="0" err="1">
                <a:solidFill>
                  <a:srgbClr val="FF3300"/>
                </a:solidFill>
              </a:rPr>
              <a:t>hóa</a:t>
            </a:r>
            <a:r>
              <a:rPr lang="en-US" sz="2200" b="1" dirty="0">
                <a:solidFill>
                  <a:srgbClr val="FF3300"/>
                </a:solidFill>
              </a:rPr>
              <a:t>: DES, </a:t>
            </a:r>
            <a:r>
              <a:rPr lang="en-US" sz="2200" b="1" dirty="0" err="1">
                <a:solidFill>
                  <a:srgbClr val="FF3300"/>
                </a:solidFill>
              </a:rPr>
              <a:t>3DES</a:t>
            </a:r>
            <a:r>
              <a:rPr lang="en-US" sz="2200" b="1" dirty="0">
                <a:solidFill>
                  <a:srgbClr val="FF3300"/>
                </a:solidFill>
              </a:rPr>
              <a:t>, AES, …</a:t>
            </a:r>
          </a:p>
          <a:p>
            <a:pPr eaLnBrk="1" hangingPunct="1">
              <a:buFontTx/>
              <a:buChar char="-"/>
            </a:pPr>
            <a:r>
              <a:rPr lang="en-US" sz="2200" b="1" dirty="0">
                <a:solidFill>
                  <a:srgbClr val="FF3300"/>
                </a:solidFill>
              </a:rPr>
              <a:t> </a:t>
            </a:r>
            <a:r>
              <a:rPr lang="en-US" sz="2200" b="1" dirty="0" err="1">
                <a:solidFill>
                  <a:srgbClr val="FF3300"/>
                </a:solidFill>
              </a:rPr>
              <a:t>Thuật</a:t>
            </a:r>
            <a:r>
              <a:rPr lang="en-US" sz="2200" b="1" dirty="0">
                <a:solidFill>
                  <a:srgbClr val="FF3300"/>
                </a:solidFill>
              </a:rPr>
              <a:t> </a:t>
            </a:r>
            <a:r>
              <a:rPr lang="en-US" sz="2200" b="1" dirty="0" err="1">
                <a:solidFill>
                  <a:srgbClr val="FF3300"/>
                </a:solidFill>
              </a:rPr>
              <a:t>toán</a:t>
            </a:r>
            <a:r>
              <a:rPr lang="en-US" sz="2200" b="1" dirty="0">
                <a:solidFill>
                  <a:srgbClr val="FF3300"/>
                </a:solidFill>
              </a:rPr>
              <a:t> </a:t>
            </a:r>
            <a:r>
              <a:rPr lang="en-US" sz="2200" b="1" dirty="0" err="1">
                <a:solidFill>
                  <a:srgbClr val="FF3300"/>
                </a:solidFill>
              </a:rPr>
              <a:t>băm</a:t>
            </a:r>
            <a:r>
              <a:rPr lang="en-US" sz="2200" b="1" dirty="0">
                <a:solidFill>
                  <a:srgbClr val="FF3300"/>
                </a:solidFill>
              </a:rPr>
              <a:t>: </a:t>
            </a:r>
            <a:r>
              <a:rPr lang="en-US" sz="2200" b="1" dirty="0" err="1">
                <a:solidFill>
                  <a:srgbClr val="FF3300"/>
                </a:solidFill>
              </a:rPr>
              <a:t>MD5</a:t>
            </a:r>
            <a:r>
              <a:rPr lang="en-US" sz="2200" b="1" dirty="0">
                <a:solidFill>
                  <a:srgbClr val="FF3300"/>
                </a:solidFill>
              </a:rPr>
              <a:t>, </a:t>
            </a:r>
            <a:r>
              <a:rPr lang="en-US" sz="2200" b="1" dirty="0" err="1">
                <a:solidFill>
                  <a:srgbClr val="FF3300"/>
                </a:solidFill>
              </a:rPr>
              <a:t>SHA</a:t>
            </a:r>
            <a:r>
              <a:rPr lang="en-US" sz="2200" b="1" dirty="0">
                <a:solidFill>
                  <a:srgbClr val="FF3300"/>
                </a:solidFill>
              </a:rPr>
              <a:t>-1,…</a:t>
            </a:r>
          </a:p>
        </p:txBody>
      </p:sp>
    </p:spTree>
    <p:extLst>
      <p:ext uri="{BB962C8B-B14F-4D97-AF65-F5344CB8AC3E}">
        <p14:creationId xmlns:p14="http://schemas.microsoft.com/office/powerpoint/2010/main" val="24413034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par>
                                <p:cTn id="7" presetID="12" presetClass="entr" presetSubtype="4"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slide(fromBottom)">
                                      <p:cBhvr>
                                        <p:cTn id="9" dur="500"/>
                                        <p:tgtEl>
                                          <p:spTgt spid="5"/>
                                        </p:tgtEl>
                                      </p:cBhvr>
                                    </p:animEffect>
                                  </p:childTnLst>
                                </p:cTn>
                              </p:par>
                              <p:par>
                                <p:cTn id="10" presetID="12" presetClass="entr" presetSubtype="4"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Bottom)">
                                      <p:cBhvr>
                                        <p:cTn id="15" dur="500"/>
                                        <p:tgtEl>
                                          <p:spTgt spid="17"/>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lide(fromBottom)">
                                      <p:cBhvr>
                                        <p:cTn id="18" dur="500"/>
                                        <p:tgtEl>
                                          <p:spTgt spid="18"/>
                                        </p:tgtEl>
                                      </p:cBhvr>
                                    </p:animEffect>
                                  </p:childTnLst>
                                </p:cTn>
                              </p:par>
                            </p:childTnLst>
                          </p:cTn>
                        </p:par>
                        <p:par>
                          <p:cTn id="19" fill="hold">
                            <p:stCondLst>
                              <p:cond delay="2000"/>
                            </p:stCondLst>
                            <p:childTnLst>
                              <p:par>
                                <p:cTn id="20" presetID="8" presetClass="emph" presetSubtype="0" fill="hold" grpId="1" nodeType="afterEffect">
                                  <p:stCondLst>
                                    <p:cond delay="0"/>
                                  </p:stCondLst>
                                  <p:childTnLst>
                                    <p:animRot by="21600000">
                                      <p:cBhvr>
                                        <p:cTn id="21" dur="2000" fill="hold"/>
                                        <p:tgtEl>
                                          <p:spTgt spid="15"/>
                                        </p:tgtEl>
                                        <p:attrNameLst>
                                          <p:attrName>r</p:attrName>
                                        </p:attrNameLst>
                                      </p:cBhvr>
                                    </p:animRot>
                                  </p:childTnLst>
                                </p:cTn>
                              </p:par>
                              <p:par>
                                <p:cTn id="22" presetID="18" presetClass="entr" presetSubtype="12"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strips(down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strips(downLeft)">
                                      <p:cBhvr>
                                        <p:cTn id="29" dur="500"/>
                                        <p:tgtEl>
                                          <p:spTgt spid="7"/>
                                        </p:tgtEl>
                                      </p:cBhvr>
                                    </p:animEffect>
                                  </p:childTnLst>
                                </p:cTn>
                              </p:par>
                              <p:par>
                                <p:cTn id="30" presetID="18" presetClass="entr" presetSubtype="12"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trips(downLeft)">
                                      <p:cBhvr>
                                        <p:cTn id="32" dur="500"/>
                                        <p:tgtEl>
                                          <p:spTgt spid="8"/>
                                        </p:tgtEl>
                                      </p:cBhvr>
                                    </p:animEffect>
                                  </p:childTnLst>
                                </p:cTn>
                              </p:par>
                              <p:par>
                                <p:cTn id="33" presetID="18" presetClass="entr" presetSubtype="12"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Left)">
                                      <p:cBhvr>
                                        <p:cTn id="35" dur="500"/>
                                        <p:tgtEl>
                                          <p:spTgt spid="9"/>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strips(downLeft)">
                                      <p:cBhvr>
                                        <p:cTn id="38" dur="500"/>
                                        <p:tgtEl>
                                          <p:spTgt spid="20"/>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strips(downLeft)">
                                      <p:cBhvr>
                                        <p:cTn id="41" dur="500"/>
                                        <p:tgtEl>
                                          <p:spTgt spid="21"/>
                                        </p:tgtEl>
                                      </p:cBhvr>
                                    </p:animEffect>
                                  </p:childTnLst>
                                </p:cTn>
                              </p:par>
                              <p:par>
                                <p:cTn id="42" presetID="8" presetClass="emph" presetSubtype="0" fill="hold" grpId="2" nodeType="withEffect">
                                  <p:stCondLst>
                                    <p:cond delay="0"/>
                                  </p:stCondLst>
                                  <p:childTnLst>
                                    <p:animRot by="21600000">
                                      <p:cBhvr>
                                        <p:cTn id="43" dur="2000" fill="hold"/>
                                        <p:tgtEl>
                                          <p:spTgt spid="15"/>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strips(downLeft)">
                                      <p:cBhvr>
                                        <p:cTn id="48" dur="500"/>
                                        <p:tgtEl>
                                          <p:spTgt spid="2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linds(horizontal)">
                                      <p:cBhvr>
                                        <p:cTn id="51" dur="500"/>
                                        <p:tgtEl>
                                          <p:spTgt spid="23"/>
                                        </p:tgtEl>
                                      </p:cBhvr>
                                    </p:animEffect>
                                  </p:childTnLst>
                                </p:cTn>
                              </p:par>
                              <p:par>
                                <p:cTn id="52" presetID="8" presetClass="emph" presetSubtype="0" fill="hold" grpId="3" nodeType="withEffect">
                                  <p:stCondLst>
                                    <p:cond delay="0"/>
                                  </p:stCondLst>
                                  <p:childTnLst>
                                    <p:animRot by="21600000">
                                      <p:cBhvr>
                                        <p:cTn id="53" dur="2000" fill="hold"/>
                                        <p:tgtEl>
                                          <p:spTgt spid="15"/>
                                        </p:tgtEl>
                                        <p:attrNameLst>
                                          <p:attrName>r</p:attrName>
                                        </p:attrNameLst>
                                      </p:cBhvr>
                                    </p:animRot>
                                  </p:childTnLst>
                                </p:cTn>
                              </p:par>
                            </p:childTnLst>
                          </p:cTn>
                        </p:par>
                        <p:par>
                          <p:cTn id="54" fill="hold">
                            <p:stCondLst>
                              <p:cond delay="2000"/>
                            </p:stCondLst>
                            <p:childTnLst>
                              <p:par>
                                <p:cTn id="55" presetID="8" presetClass="emph" presetSubtype="0" fill="hold" grpId="4" nodeType="afterEffect">
                                  <p:stCondLst>
                                    <p:cond delay="0"/>
                                  </p:stCondLst>
                                  <p:childTnLst>
                                    <p:animRot by="21600000">
                                      <p:cBhvr>
                                        <p:cTn id="5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5" grpId="4" animBg="1"/>
      <p:bldP spid="17" grpId="0" animBg="1"/>
      <p:bldP spid="18" grpId="0" animBg="1"/>
      <p:bldP spid="19" grpId="0" animBg="1"/>
      <p:bldP spid="20" grpId="0" animBg="1"/>
      <p:bldP spid="21" grpId="0" animBg="1"/>
      <p:bldP spid="22" grpId="0" animBg="1"/>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vi-VN"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46</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dirty="0" err="1" smtClean="0">
                <a:latin typeface="Arial" pitchFamily="34" charset="0"/>
                <a:cs typeface="Arial" pitchFamily="34" charset="0"/>
              </a:rPr>
              <a:t>Giao</a:t>
            </a:r>
            <a:r>
              <a:rPr lang="en-US" dirty="0" smtClean="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AH </a:t>
            </a:r>
            <a:r>
              <a:rPr lang="en-US" dirty="0" err="1">
                <a:latin typeface="Arial" pitchFamily="34" charset="0"/>
                <a:cs typeface="Arial" pitchFamily="34" charset="0"/>
              </a:rPr>
              <a:t>thêm</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IP</a:t>
            </a:r>
          </a:p>
          <a:p>
            <a:pPr lvl="1" algn="just">
              <a:buFont typeface="Wingdings" panose="05000000000000000000" pitchFamily="2" charset="2"/>
              <a:buChar char="§"/>
            </a:pPr>
            <a:r>
              <a:rPr lang="en-US" dirty="0" err="1" smtClean="0">
                <a:solidFill>
                  <a:srgbClr val="0000FF"/>
                </a:solidFill>
                <a:latin typeface="Arial" pitchFamily="34" charset="0"/>
                <a:cs typeface="Arial" pitchFamily="34" charset="0"/>
              </a:rPr>
              <a:t>Xác</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thực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người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gửi</a:t>
            </a:r>
            <a:r>
              <a:rPr lang="en-US" dirty="0">
                <a:solidFill>
                  <a:srgbClr val="0000FF"/>
                </a:solidFill>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việc</a:t>
            </a:r>
            <a:r>
              <a:rPr lang="en-US" dirty="0">
                <a:latin typeface="Arial" pitchFamily="34" charset="0"/>
                <a:cs typeface="Arial" pitchFamily="34" charset="0"/>
              </a:rPr>
              <a:t> </a:t>
            </a: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IP </a:t>
            </a:r>
            <a:r>
              <a:rPr lang="en-US" dirty="0" err="1">
                <a:latin typeface="Arial" pitchFamily="34" charset="0"/>
                <a:cs typeface="Arial" pitchFamily="34" charset="0"/>
              </a:rPr>
              <a:t>gốc</a:t>
            </a:r>
            <a:r>
              <a:rPr lang="en-US" dirty="0">
                <a:latin typeface="Arial" pitchFamily="34" charset="0"/>
                <a:cs typeface="Arial" pitchFamily="34" charset="0"/>
              </a:rPr>
              <a:t> </a:t>
            </a:r>
            <a:r>
              <a:rPr lang="en-US" dirty="0" err="1">
                <a:latin typeface="Arial" pitchFamily="34" charset="0"/>
                <a:cs typeface="Arial" pitchFamily="34" charset="0"/>
              </a:rPr>
              <a:t>tại</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a:t>
            </a:r>
            <a:r>
              <a:rPr lang="en-US" dirty="0" err="1">
                <a:latin typeface="Arial" pitchFamily="34" charset="0"/>
                <a:cs typeface="Arial" pitchFamily="34" charset="0"/>
              </a:rPr>
              <a:t>nhận</a:t>
            </a:r>
            <a:r>
              <a:rPr lang="en-US" dirty="0">
                <a:latin typeface="Arial" pitchFamily="34" charset="0"/>
                <a:cs typeface="Arial" pitchFamily="34" charset="0"/>
              </a:rPr>
              <a:t> (Ai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a:t>
            </a:r>
            <a:r>
              <a:rPr lang="en-US" dirty="0" err="1">
                <a:latin typeface="Arial" pitchFamily="34" charset="0"/>
                <a:cs typeface="Arial" pitchFamily="34" charset="0"/>
              </a:rPr>
              <a:t>gửi</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a:t>
            </a:r>
            <a:r>
              <a:rPr lang="en-US" dirty="0" smtClean="0">
                <a:latin typeface="Arial" pitchFamily="34" charset="0"/>
                <a:cs typeface="Arial" pitchFamily="34" charset="0"/>
              </a:rPr>
              <a:t>?)</a:t>
            </a:r>
          </a:p>
          <a:p>
            <a:pPr lvl="1" algn="just">
              <a:buFont typeface="Wingdings" panose="05000000000000000000" pitchFamily="2" charset="2"/>
              <a:buChar char="§"/>
            </a:pPr>
            <a:r>
              <a:rPr lang="en-US" dirty="0" err="1" smtClean="0">
                <a:solidFill>
                  <a:srgbClr val="0000FF"/>
                </a:solidFill>
                <a:latin typeface="Arial" pitchFamily="34" charset="0"/>
                <a:cs typeface="Arial" pitchFamily="34" charset="0"/>
              </a:rPr>
              <a:t>Toàn</a:t>
            </a: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vẹn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gói</a:t>
            </a:r>
            <a:r>
              <a:rPr lang="en-US" dirty="0">
                <a:solidFill>
                  <a:srgbClr val="0000FF"/>
                </a:solidFill>
                <a:latin typeface="Arial" pitchFamily="34" charset="0"/>
                <a:cs typeface="Arial" pitchFamily="34" charset="0"/>
              </a:rPr>
              <a:t> tin: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cũng</a:t>
            </a:r>
            <a:r>
              <a:rPr lang="en-US" dirty="0">
                <a:latin typeface="Arial" pitchFamily="34" charset="0"/>
                <a:cs typeface="Arial" pitchFamily="34" charset="0"/>
              </a:rPr>
              <a:t> </a:t>
            </a:r>
            <a:r>
              <a:rPr lang="en-US" dirty="0" err="1">
                <a:latin typeface="Arial" pitchFamily="34" charset="0"/>
                <a:cs typeface="Arial" pitchFamily="34" charset="0"/>
              </a:rPr>
              <a:t>giúp</a:t>
            </a:r>
            <a:r>
              <a:rPr lang="en-US" dirty="0">
                <a:latin typeface="Arial" pitchFamily="34" charset="0"/>
                <a:cs typeface="Arial" pitchFamily="34" charset="0"/>
              </a:rPr>
              <a:t> </a:t>
            </a:r>
            <a:r>
              <a:rPr lang="en-US" dirty="0" err="1">
                <a:latin typeface="Arial" pitchFamily="34" charset="0"/>
                <a:cs typeface="Arial" pitchFamily="34" charset="0"/>
              </a:rPr>
              <a:t>nhận</a:t>
            </a:r>
            <a:r>
              <a:rPr lang="en-US" dirty="0">
                <a:latin typeface="Arial" pitchFamily="34" charset="0"/>
                <a:cs typeface="Arial" pitchFamily="34" charset="0"/>
              </a:rPr>
              <a:t> </a:t>
            </a:r>
            <a:r>
              <a:rPr lang="en-US" dirty="0" err="1">
                <a:latin typeface="Arial" pitchFamily="34" charset="0"/>
                <a:cs typeface="Arial" pitchFamily="34" charset="0"/>
              </a:rPr>
              <a:t>biết</a:t>
            </a:r>
            <a:r>
              <a:rPr lang="en-US" dirty="0">
                <a:latin typeface="Arial" pitchFamily="34" charset="0"/>
                <a:cs typeface="Arial" pitchFamily="34" charset="0"/>
              </a:rPr>
              <a:t> </a:t>
            </a:r>
            <a:r>
              <a:rPr lang="en-US" dirty="0" err="1">
                <a:latin typeface="Arial" pitchFamily="34" charset="0"/>
                <a:cs typeface="Arial" pitchFamily="34" charset="0"/>
              </a:rPr>
              <a:t>bất</a:t>
            </a:r>
            <a:r>
              <a:rPr lang="en-US" dirty="0">
                <a:latin typeface="Arial" pitchFamily="34" charset="0"/>
                <a:cs typeface="Arial" pitchFamily="34" charset="0"/>
              </a:rPr>
              <a:t> </a:t>
            </a:r>
            <a:r>
              <a:rPr lang="en-US" dirty="0" err="1">
                <a:latin typeface="Arial" pitchFamily="34" charset="0"/>
                <a:cs typeface="Arial" pitchFamily="34" charset="0"/>
              </a:rPr>
              <a:t>kỳ</a:t>
            </a:r>
            <a:r>
              <a:rPr lang="en-US" dirty="0">
                <a:latin typeface="Arial" pitchFamily="34" charset="0"/>
                <a:cs typeface="Arial" pitchFamily="34" charset="0"/>
              </a:rPr>
              <a:t> </a:t>
            </a:r>
            <a:r>
              <a:rPr lang="en-US" dirty="0" err="1">
                <a:latin typeface="Arial" pitchFamily="34" charset="0"/>
                <a:cs typeface="Arial" pitchFamily="34" charset="0"/>
              </a:rPr>
              <a:t>sự</a:t>
            </a:r>
            <a:r>
              <a:rPr lang="en-US" dirty="0">
                <a:latin typeface="Arial" pitchFamily="34" charset="0"/>
                <a:cs typeface="Arial" pitchFamily="34" charset="0"/>
              </a:rPr>
              <a:t> </a:t>
            </a:r>
            <a:r>
              <a:rPr lang="en-US" dirty="0" err="1">
                <a:latin typeface="Arial" pitchFamily="34" charset="0"/>
                <a:cs typeface="Arial" pitchFamily="34" charset="0"/>
              </a:rPr>
              <a:t>thay</a:t>
            </a:r>
            <a:r>
              <a:rPr lang="en-US" dirty="0">
                <a:latin typeface="Arial" pitchFamily="34" charset="0"/>
                <a:cs typeface="Arial" pitchFamily="34" charset="0"/>
              </a:rPr>
              <a:t> </a:t>
            </a:r>
            <a:r>
              <a:rPr lang="en-US" dirty="0" err="1">
                <a:latin typeface="Arial" pitchFamily="34" charset="0"/>
                <a:cs typeface="Arial" pitchFamily="34" charset="0"/>
              </a:rPr>
              <a:t>đổi</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về</a:t>
            </a:r>
            <a:r>
              <a:rPr lang="en-US" dirty="0">
                <a:latin typeface="Arial" pitchFamily="34" charset="0"/>
                <a:cs typeface="Arial" pitchFamily="34" charset="0"/>
              </a:rPr>
              <a:t> </a:t>
            </a:r>
            <a:r>
              <a:rPr lang="en-US" dirty="0" err="1">
                <a:latin typeface="Arial" pitchFamily="34" charset="0"/>
                <a:cs typeface="Arial" pitchFamily="34" charset="0"/>
              </a:rPr>
              <a:t>nội</a:t>
            </a:r>
            <a:r>
              <a:rPr lang="en-US" dirty="0">
                <a:latin typeface="Arial" pitchFamily="34" charset="0"/>
                <a:cs typeface="Arial" pitchFamily="34" charset="0"/>
              </a:rPr>
              <a:t> dung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t>
            </a:r>
            <a:endParaRPr lang="en-US" dirty="0" smtClean="0">
              <a:latin typeface="Arial" pitchFamily="34" charset="0"/>
              <a:cs typeface="Arial" pitchFamily="34" charset="0"/>
            </a:endParaRPr>
          </a:p>
          <a:p>
            <a:pPr lvl="1" algn="just">
              <a:buFont typeface="Wingdings" panose="05000000000000000000" pitchFamily="2" charset="2"/>
              <a:buChar char="§"/>
            </a:pPr>
            <a:r>
              <a:rPr lang="en-US" dirty="0" smtClean="0">
                <a:latin typeface="Arial" pitchFamily="34" charset="0"/>
                <a:cs typeface="Arial" pitchFamily="34" charset="0"/>
              </a:rPr>
              <a:t>AH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a:t>
            </a:r>
            <a:r>
              <a:rPr lang="en-US" dirty="0" err="1">
                <a:latin typeface="Arial" pitchFamily="34" charset="0"/>
                <a:cs typeface="Arial" pitchFamily="34" charset="0"/>
              </a:rPr>
              <a:t>hóa</a:t>
            </a:r>
            <a:r>
              <a:rPr lang="en-US" dirty="0">
                <a:latin typeface="Arial" pitchFamily="34" charset="0"/>
                <a:cs typeface="Arial" pitchFamily="34" charset="0"/>
              </a:rPr>
              <a:t> </a:t>
            </a:r>
            <a:r>
              <a:rPr lang="en-US" dirty="0" err="1">
                <a:latin typeface="Arial" pitchFamily="34" charset="0"/>
                <a:cs typeface="Arial" pitchFamily="34" charset="0"/>
              </a:rPr>
              <a:t>bất</a:t>
            </a:r>
            <a:r>
              <a:rPr lang="en-US" dirty="0">
                <a:latin typeface="Arial" pitchFamily="34" charset="0"/>
                <a:cs typeface="Arial" pitchFamily="34" charset="0"/>
              </a:rPr>
              <a:t> </a:t>
            </a:r>
            <a:r>
              <a:rPr lang="en-US" dirty="0" err="1">
                <a:latin typeface="Arial" pitchFamily="34" charset="0"/>
                <a:cs typeface="Arial" pitchFamily="34" charset="0"/>
              </a:rPr>
              <a:t>kỳ</a:t>
            </a:r>
            <a:r>
              <a:rPr lang="en-US" dirty="0">
                <a:latin typeface="Arial" pitchFamily="34" charset="0"/>
                <a:cs typeface="Arial" pitchFamily="34" charset="0"/>
              </a:rPr>
              <a:t> </a:t>
            </a:r>
            <a:r>
              <a:rPr lang="en-US" dirty="0" err="1">
                <a:latin typeface="Arial" pitchFamily="34" charset="0"/>
                <a:cs typeface="Arial" pitchFamily="34" charset="0"/>
              </a:rPr>
              <a:t>phần</a:t>
            </a:r>
            <a:r>
              <a:rPr lang="en-US" dirty="0">
                <a:latin typeface="Arial" pitchFamily="34" charset="0"/>
                <a:cs typeface="Arial" pitchFamily="34" charset="0"/>
              </a:rPr>
              <a:t> </a:t>
            </a:r>
            <a:r>
              <a:rPr lang="en-US" dirty="0" err="1">
                <a:latin typeface="Arial" pitchFamily="34" charset="0"/>
                <a:cs typeface="Arial" pitchFamily="34" charset="0"/>
              </a:rPr>
              <a:t>nào</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a:t>
            </a:r>
            <a:endParaRPr lang="en-US" sz="4000" dirty="0">
              <a:latin typeface="Arial" pitchFamily="34" charset="0"/>
              <a:cs typeface="Arial" pitchFamily="34" charset="0"/>
            </a:endParaRPr>
          </a:p>
        </p:txBody>
      </p:sp>
    </p:spTree>
    <p:extLst>
      <p:ext uri="{BB962C8B-B14F-4D97-AF65-F5344CB8AC3E}">
        <p14:creationId xmlns:p14="http://schemas.microsoft.com/office/powerpoint/2010/main" val="13089659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t>Giao</a:t>
            </a:r>
            <a:r>
              <a:rPr lang="en-US" b="0" dirty="0"/>
              <a:t> </a:t>
            </a:r>
            <a:r>
              <a:rPr lang="en-US" b="0" dirty="0" err="1"/>
              <a:t>thức</a:t>
            </a:r>
            <a:r>
              <a:rPr lang="en-US" b="0" dirty="0"/>
              <a:t> AH</a:t>
            </a:r>
            <a:endParaRPr lang="vi-VN"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47</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dirty="0" err="1" smtClean="0">
                <a:solidFill>
                  <a:srgbClr val="0000FF"/>
                </a:solidFill>
              </a:rPr>
              <a:t>Các</a:t>
            </a:r>
            <a:r>
              <a:rPr lang="en-US" dirty="0" smtClean="0">
                <a:solidFill>
                  <a:srgbClr val="0000FF"/>
                </a:solidFill>
              </a:rPr>
              <a:t> </a:t>
            </a:r>
            <a:r>
              <a:rPr lang="en-US" dirty="0" err="1">
                <a:solidFill>
                  <a:srgbClr val="0000FF"/>
                </a:solidFill>
              </a:rPr>
              <a:t>đặc</a:t>
            </a:r>
            <a:r>
              <a:rPr lang="en-US" dirty="0">
                <a:solidFill>
                  <a:srgbClr val="0000FF"/>
                </a:solidFill>
              </a:rPr>
              <a:t> </a:t>
            </a:r>
            <a:r>
              <a:rPr lang="en-US" dirty="0" err="1">
                <a:solidFill>
                  <a:srgbClr val="0000FF"/>
                </a:solidFill>
              </a:rPr>
              <a:t>trưng</a:t>
            </a:r>
            <a:r>
              <a:rPr lang="en-US" dirty="0">
                <a:solidFill>
                  <a:srgbClr val="0000FF"/>
                </a:solidFill>
              </a:rPr>
              <a:t> </a:t>
            </a:r>
            <a:r>
              <a:rPr lang="en-US" dirty="0" err="1">
                <a:solidFill>
                  <a:srgbClr val="0000FF"/>
                </a:solidFill>
              </a:rPr>
              <a:t>cơ</a:t>
            </a:r>
            <a:r>
              <a:rPr lang="en-US" dirty="0">
                <a:solidFill>
                  <a:srgbClr val="0000FF"/>
                </a:solidFill>
              </a:rPr>
              <a:t> </a:t>
            </a:r>
            <a:r>
              <a:rPr lang="en-US" dirty="0" err="1">
                <a:solidFill>
                  <a:srgbClr val="0000FF"/>
                </a:solidFill>
              </a:rPr>
              <a:t>bản</a:t>
            </a:r>
            <a:r>
              <a:rPr lang="en-US" dirty="0"/>
              <a:t>:</a:t>
            </a:r>
          </a:p>
          <a:p>
            <a:pPr lvl="1" algn="just">
              <a:buFont typeface="Wingdings" panose="05000000000000000000" pitchFamily="2" charset="2"/>
              <a:buChar char="§"/>
            </a:pPr>
            <a:r>
              <a:rPr lang="en-US" dirty="0" err="1" smtClean="0"/>
              <a:t>Cung</a:t>
            </a:r>
            <a:r>
              <a:rPr lang="en-US" dirty="0" smtClean="0"/>
              <a:t> </a:t>
            </a:r>
            <a:r>
              <a:rPr lang="en-US" dirty="0" err="1"/>
              <a:t>cấp</a:t>
            </a:r>
            <a:r>
              <a:rPr lang="en-US" dirty="0"/>
              <a:t> </a:t>
            </a:r>
            <a:r>
              <a:rPr lang="en-US" u="sng" dirty="0" err="1">
                <a:solidFill>
                  <a:srgbClr val="0033CC"/>
                </a:solidFill>
              </a:rPr>
              <a:t>tính</a:t>
            </a:r>
            <a:r>
              <a:rPr lang="en-US" u="sng" dirty="0">
                <a:solidFill>
                  <a:srgbClr val="0033CC"/>
                </a:solidFill>
              </a:rPr>
              <a:t> </a:t>
            </a:r>
            <a:r>
              <a:rPr lang="en-US" u="sng" dirty="0" err="1">
                <a:solidFill>
                  <a:srgbClr val="0033CC"/>
                </a:solidFill>
              </a:rPr>
              <a:t>toàn</a:t>
            </a:r>
            <a:r>
              <a:rPr lang="en-US" u="sng" dirty="0">
                <a:solidFill>
                  <a:srgbClr val="0033CC"/>
                </a:solidFill>
              </a:rPr>
              <a:t> </a:t>
            </a:r>
            <a:r>
              <a:rPr lang="en-US" u="sng" dirty="0" err="1">
                <a:solidFill>
                  <a:srgbClr val="0033CC"/>
                </a:solidFill>
              </a:rPr>
              <a:t>vẹn</a:t>
            </a:r>
            <a:r>
              <a:rPr lang="en-US" u="sng" dirty="0">
                <a:solidFill>
                  <a:srgbClr val="0033CC"/>
                </a:solidFill>
              </a:rPr>
              <a:t> </a:t>
            </a:r>
            <a:r>
              <a:rPr lang="en-US" dirty="0" err="1"/>
              <a:t>và</a:t>
            </a:r>
            <a:r>
              <a:rPr lang="en-US" dirty="0"/>
              <a:t> </a:t>
            </a:r>
            <a:r>
              <a:rPr lang="en-US" u="sng" dirty="0" err="1">
                <a:solidFill>
                  <a:srgbClr val="0033CC"/>
                </a:solidFill>
              </a:rPr>
              <a:t>xác</a:t>
            </a:r>
            <a:r>
              <a:rPr lang="en-US" u="sng" dirty="0">
                <a:solidFill>
                  <a:srgbClr val="0033CC"/>
                </a:solidFill>
              </a:rPr>
              <a:t> </a:t>
            </a:r>
            <a:r>
              <a:rPr lang="en-US" u="sng" dirty="0" err="1" smtClean="0">
                <a:solidFill>
                  <a:srgbClr val="0033CC"/>
                </a:solidFill>
              </a:rPr>
              <a:t>thực</a:t>
            </a:r>
            <a:endParaRPr lang="en-US" u="sng" dirty="0" smtClean="0">
              <a:solidFill>
                <a:srgbClr val="0033CC"/>
              </a:solidFill>
            </a:endParaRPr>
          </a:p>
          <a:p>
            <a:pPr lvl="1" algn="just">
              <a:buFont typeface="Wingdings" panose="05000000000000000000" pitchFamily="2" charset="2"/>
              <a:buChar char="§"/>
            </a:pPr>
            <a:r>
              <a:rPr lang="en-US" dirty="0" err="1" smtClean="0"/>
              <a:t>Sử</a:t>
            </a:r>
            <a:r>
              <a:rPr lang="en-US" dirty="0" smtClean="0"/>
              <a:t> </a:t>
            </a:r>
            <a:r>
              <a:rPr lang="en-US" dirty="0" err="1"/>
              <a:t>dụng</a:t>
            </a:r>
            <a:r>
              <a:rPr lang="en-US" dirty="0"/>
              <a:t> </a:t>
            </a:r>
            <a:r>
              <a:rPr lang="en-US" dirty="0" err="1"/>
              <a:t>mã</a:t>
            </a:r>
            <a:r>
              <a:rPr lang="en-US" dirty="0"/>
              <a:t> </a:t>
            </a:r>
            <a:r>
              <a:rPr lang="en-US" dirty="0" err="1"/>
              <a:t>xác</a:t>
            </a:r>
            <a:r>
              <a:rPr lang="en-US" dirty="0"/>
              <a:t> </a:t>
            </a:r>
            <a:r>
              <a:rPr lang="en-US" dirty="0" err="1"/>
              <a:t>thực</a:t>
            </a:r>
            <a:r>
              <a:rPr lang="en-US" dirty="0"/>
              <a:t> </a:t>
            </a:r>
            <a:r>
              <a:rPr lang="en-US" dirty="0" err="1"/>
              <a:t>thông</a:t>
            </a:r>
            <a:r>
              <a:rPr lang="en-US" dirty="0"/>
              <a:t> </a:t>
            </a:r>
            <a:r>
              <a:rPr lang="en-US" dirty="0" err="1"/>
              <a:t>điệp</a:t>
            </a:r>
            <a:r>
              <a:rPr lang="en-US" dirty="0"/>
              <a:t> (</a:t>
            </a:r>
            <a:r>
              <a:rPr lang="en-US" dirty="0" err="1"/>
              <a:t>HMAC</a:t>
            </a:r>
            <a:r>
              <a:rPr lang="en-US" dirty="0"/>
              <a:t>)</a:t>
            </a:r>
          </a:p>
          <a:p>
            <a:pPr lvl="1" algn="just">
              <a:buFont typeface="Wingdings" panose="05000000000000000000" pitchFamily="2" charset="2"/>
              <a:buChar char="§"/>
            </a:pPr>
            <a:r>
              <a:rPr lang="en-US" dirty="0" err="1"/>
              <a:t>Nội</a:t>
            </a:r>
            <a:r>
              <a:rPr lang="en-US" dirty="0"/>
              <a:t> dung </a:t>
            </a:r>
            <a:r>
              <a:rPr lang="en-US" dirty="0" err="1"/>
              <a:t>các</a:t>
            </a:r>
            <a:r>
              <a:rPr lang="en-US" dirty="0"/>
              <a:t> </a:t>
            </a:r>
            <a:r>
              <a:rPr lang="en-US" dirty="0" err="1"/>
              <a:t>gói</a:t>
            </a:r>
            <a:r>
              <a:rPr lang="en-US" dirty="0"/>
              <a:t> tin </a:t>
            </a:r>
            <a:r>
              <a:rPr lang="en-US" u="sng" dirty="0" err="1">
                <a:solidFill>
                  <a:srgbClr val="0033CC"/>
                </a:solidFill>
              </a:rPr>
              <a:t>không</a:t>
            </a:r>
            <a:r>
              <a:rPr lang="en-US" u="sng" dirty="0">
                <a:solidFill>
                  <a:srgbClr val="0033CC"/>
                </a:solidFill>
              </a:rPr>
              <a:t> </a:t>
            </a:r>
            <a:r>
              <a:rPr lang="en-US" u="sng" dirty="0" err="1">
                <a:solidFill>
                  <a:srgbClr val="0033CC"/>
                </a:solidFill>
              </a:rPr>
              <a:t>được</a:t>
            </a:r>
            <a:r>
              <a:rPr lang="en-US" u="sng" dirty="0">
                <a:solidFill>
                  <a:srgbClr val="0033CC"/>
                </a:solidFill>
              </a:rPr>
              <a:t> </a:t>
            </a:r>
            <a:r>
              <a:rPr lang="en-US" u="sng" dirty="0" err="1">
                <a:solidFill>
                  <a:srgbClr val="0033CC"/>
                </a:solidFill>
              </a:rPr>
              <a:t>mã</a:t>
            </a:r>
            <a:r>
              <a:rPr lang="en-US" u="sng" dirty="0">
                <a:solidFill>
                  <a:srgbClr val="0033CC"/>
                </a:solidFill>
              </a:rPr>
              <a:t> </a:t>
            </a:r>
            <a:r>
              <a:rPr lang="en-US" u="sng" dirty="0" err="1">
                <a:solidFill>
                  <a:srgbClr val="0033CC"/>
                </a:solidFill>
              </a:rPr>
              <a:t>hoá</a:t>
            </a:r>
            <a:r>
              <a:rPr lang="en-US" dirty="0"/>
              <a:t>.</a:t>
            </a:r>
          </a:p>
          <a:p>
            <a:pPr lvl="1" algn="just">
              <a:buFont typeface="Wingdings" panose="05000000000000000000" pitchFamily="2" charset="2"/>
              <a:buChar char="§"/>
            </a:pPr>
            <a:endParaRPr lang="en-US" sz="2600" u="sng" dirty="0">
              <a:solidFill>
                <a:srgbClr val="0033CC"/>
              </a:solidFill>
            </a:endParaRPr>
          </a:p>
        </p:txBody>
      </p:sp>
    </p:spTree>
    <p:extLst>
      <p:ext uri="{BB962C8B-B14F-4D97-AF65-F5344CB8AC3E}">
        <p14:creationId xmlns:p14="http://schemas.microsoft.com/office/powerpoint/2010/main" val="26568544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48</a:t>
            </a:fld>
            <a:endParaRPr lang="ru-RU" dirty="0"/>
          </a:p>
        </p:txBody>
      </p:sp>
      <p:sp>
        <p:nvSpPr>
          <p:cNvPr id="3" name="Content Placeholder 2"/>
          <p:cNvSpPr>
            <a:spLocks noGrp="1"/>
          </p:cNvSpPr>
          <p:nvPr>
            <p:ph sz="quarter" idx="13"/>
          </p:nvPr>
        </p:nvSpPr>
        <p:spPr/>
        <p:txBody>
          <a:bodyPr>
            <a:normAutofit/>
          </a:bodyPr>
          <a:lstStyle/>
          <a:p>
            <a:pPr marL="342900" lvl="2" indent="-342900" algn="just">
              <a:lnSpc>
                <a:spcPct val="114000"/>
              </a:lnSpc>
              <a:spcBef>
                <a:spcPts val="600"/>
              </a:spcBef>
              <a:spcAft>
                <a:spcPts val="600"/>
              </a:spcAft>
              <a:buFont typeface="Wingdings" panose="05000000000000000000" pitchFamily="2" charset="2"/>
              <a:buChar char="q"/>
            </a:pPr>
            <a:r>
              <a:rPr lang="en-US" sz="3200" dirty="0" smtClean="0">
                <a:latin typeface="Arial" pitchFamily="34" charset="0"/>
                <a:cs typeface="Arial" pitchFamily="34" charset="0"/>
              </a:rPr>
              <a:t>AH </a:t>
            </a:r>
            <a:r>
              <a:rPr lang="en-US" sz="3200" dirty="0" err="1">
                <a:latin typeface="Arial" pitchFamily="34" charset="0"/>
                <a:cs typeface="Arial" pitchFamily="34" charset="0"/>
              </a:rPr>
              <a:t>có</a:t>
            </a:r>
            <a:r>
              <a:rPr lang="en-US" sz="3200" dirty="0">
                <a:latin typeface="Arial" pitchFamily="34" charset="0"/>
                <a:cs typeface="Arial" pitchFamily="34" charset="0"/>
              </a:rPr>
              <a:t> </a:t>
            </a:r>
            <a:r>
              <a:rPr lang="en-US" sz="3200" dirty="0" err="1">
                <a:latin typeface="Arial" pitchFamily="34" charset="0"/>
                <a:cs typeface="Arial" pitchFamily="34" charset="0"/>
              </a:rPr>
              <a:t>thể</a:t>
            </a:r>
            <a:r>
              <a:rPr lang="en-US" sz="3200" dirty="0">
                <a:latin typeface="Arial" pitchFamily="34" charset="0"/>
                <a:cs typeface="Arial" pitchFamily="34" charset="0"/>
              </a:rPr>
              <a:t> </a:t>
            </a:r>
            <a:r>
              <a:rPr lang="en-US" sz="3200" dirty="0" err="1">
                <a:latin typeface="Arial" pitchFamily="34" charset="0"/>
                <a:cs typeface="Arial" pitchFamily="34" charset="0"/>
              </a:rPr>
              <a:t>sử</a:t>
            </a:r>
            <a:r>
              <a:rPr lang="en-US" sz="3200" dirty="0">
                <a:latin typeface="Arial" pitchFamily="34" charset="0"/>
                <a:cs typeface="Arial" pitchFamily="34" charset="0"/>
              </a:rPr>
              <a:t> </a:t>
            </a:r>
            <a:r>
              <a:rPr lang="en-US" sz="3200" dirty="0" err="1">
                <a:latin typeface="Arial" pitchFamily="34" charset="0"/>
                <a:cs typeface="Arial" pitchFamily="34" charset="0"/>
              </a:rPr>
              <a:t>dụng</a:t>
            </a:r>
            <a:r>
              <a:rPr lang="en-US" sz="3200" dirty="0">
                <a:latin typeface="Arial" pitchFamily="34" charset="0"/>
                <a:cs typeface="Arial" pitchFamily="34" charset="0"/>
              </a:rPr>
              <a:t> ở </a:t>
            </a:r>
            <a:r>
              <a:rPr lang="en-US" sz="3200" dirty="0" err="1">
                <a:latin typeface="Arial" pitchFamily="34" charset="0"/>
                <a:cs typeface="Arial" pitchFamily="34" charset="0"/>
              </a:rPr>
              <a:t>cả</a:t>
            </a:r>
            <a:r>
              <a:rPr lang="en-US" sz="3200" dirty="0">
                <a:latin typeface="Arial" pitchFamily="34" charset="0"/>
                <a:cs typeface="Arial" pitchFamily="34" charset="0"/>
              </a:rPr>
              <a:t> 2 </a:t>
            </a:r>
            <a:r>
              <a:rPr lang="en-US" sz="3200" dirty="0" err="1">
                <a:latin typeface="Arial" pitchFamily="34" charset="0"/>
                <a:cs typeface="Arial" pitchFamily="34" charset="0"/>
              </a:rPr>
              <a:t>chế</a:t>
            </a:r>
            <a:r>
              <a:rPr lang="en-US" sz="3200" dirty="0">
                <a:latin typeface="Arial" pitchFamily="34" charset="0"/>
                <a:cs typeface="Arial" pitchFamily="34" charset="0"/>
              </a:rPr>
              <a:t> </a:t>
            </a:r>
            <a:r>
              <a:rPr lang="en-US" sz="3200" dirty="0" err="1">
                <a:latin typeface="Arial" pitchFamily="34" charset="0"/>
                <a:cs typeface="Arial" pitchFamily="34" charset="0"/>
              </a:rPr>
              <a:t>độ:Truyền</a:t>
            </a:r>
            <a:r>
              <a:rPr lang="en-US" sz="3200" dirty="0">
                <a:latin typeface="Arial" pitchFamily="34" charset="0"/>
                <a:cs typeface="Arial" pitchFamily="34" charset="0"/>
              </a:rPr>
              <a:t> </a:t>
            </a:r>
            <a:r>
              <a:rPr lang="en-US" sz="3200" dirty="0" err="1">
                <a:latin typeface="Arial" pitchFamily="34" charset="0"/>
                <a:cs typeface="Arial" pitchFamily="34" charset="0"/>
              </a:rPr>
              <a:t>tải</a:t>
            </a:r>
            <a:r>
              <a:rPr lang="en-US" sz="3200" dirty="0">
                <a:latin typeface="Arial" pitchFamily="34" charset="0"/>
                <a:cs typeface="Arial" pitchFamily="34" charset="0"/>
              </a:rPr>
              <a:t> (Transport Mode) </a:t>
            </a:r>
            <a:r>
              <a:rPr lang="en-US" sz="3200" dirty="0" err="1">
                <a:latin typeface="Arial" pitchFamily="34" charset="0"/>
                <a:cs typeface="Arial" pitchFamily="34" charset="0"/>
              </a:rPr>
              <a:t>và</a:t>
            </a:r>
            <a:r>
              <a:rPr lang="en-US" sz="3200" dirty="0">
                <a:latin typeface="Arial" pitchFamily="34" charset="0"/>
                <a:cs typeface="Arial" pitchFamily="34" charset="0"/>
              </a:rPr>
              <a:t> </a:t>
            </a:r>
            <a:r>
              <a:rPr lang="en-US" sz="3200" dirty="0" err="1">
                <a:latin typeface="Arial" pitchFamily="34" charset="0"/>
                <a:cs typeface="Arial" pitchFamily="34" charset="0"/>
              </a:rPr>
              <a:t>Đường</a:t>
            </a:r>
            <a:r>
              <a:rPr lang="en-US" sz="3200" dirty="0">
                <a:latin typeface="Arial" pitchFamily="34" charset="0"/>
                <a:cs typeface="Arial" pitchFamily="34" charset="0"/>
              </a:rPr>
              <a:t> </a:t>
            </a:r>
            <a:r>
              <a:rPr lang="en-US" sz="3200" dirty="0" err="1">
                <a:latin typeface="Arial" pitchFamily="34" charset="0"/>
                <a:cs typeface="Arial" pitchFamily="34" charset="0"/>
              </a:rPr>
              <a:t>hầm</a:t>
            </a:r>
            <a:r>
              <a:rPr lang="en-US" sz="3200" dirty="0">
                <a:latin typeface="Arial" pitchFamily="34" charset="0"/>
                <a:cs typeface="Arial" pitchFamily="34" charset="0"/>
              </a:rPr>
              <a:t> (Tunnel Mode)</a:t>
            </a:r>
          </a:p>
          <a:p>
            <a:pPr lvl="1" algn="just">
              <a:buFont typeface="Wingdings" panose="05000000000000000000" pitchFamily="2" charset="2"/>
              <a:buChar char="§"/>
            </a:pPr>
            <a:r>
              <a:rPr lang="en-US" dirty="0" err="1" smtClean="0">
                <a:solidFill>
                  <a:srgbClr val="0033CC"/>
                </a:solidFill>
                <a:latin typeface="Arial" pitchFamily="34" charset="0"/>
                <a:cs typeface="Arial" pitchFamily="34" charset="0"/>
              </a:rPr>
              <a:t>Chế</a:t>
            </a:r>
            <a:r>
              <a:rPr lang="en-US" dirty="0" smtClean="0">
                <a:solidFill>
                  <a:srgbClr val="0033CC"/>
                </a:solidFill>
                <a:latin typeface="Arial" pitchFamily="34" charset="0"/>
                <a:cs typeface="Arial" pitchFamily="34" charset="0"/>
              </a:rPr>
              <a:t> </a:t>
            </a:r>
            <a:r>
              <a:rPr lang="en-US" dirty="0" err="1">
                <a:solidFill>
                  <a:srgbClr val="0033CC"/>
                </a:solidFill>
                <a:latin typeface="Arial" pitchFamily="34" charset="0"/>
                <a:cs typeface="Arial" pitchFamily="34" charset="0"/>
              </a:rPr>
              <a:t>độ</a:t>
            </a:r>
            <a:r>
              <a:rPr lang="en-US" dirty="0">
                <a:solidFill>
                  <a:srgbClr val="0033CC"/>
                </a:solidFill>
                <a:latin typeface="Arial" pitchFamily="34" charset="0"/>
                <a:cs typeface="Arial" pitchFamily="34" charset="0"/>
              </a:rPr>
              <a:t> </a:t>
            </a:r>
            <a:r>
              <a:rPr lang="en-US" dirty="0" smtClean="0">
                <a:solidFill>
                  <a:srgbClr val="0033CC"/>
                </a:solidFill>
                <a:latin typeface="Arial" pitchFamily="34" charset="0"/>
                <a:cs typeface="Arial" pitchFamily="34" charset="0"/>
              </a:rPr>
              <a:t>Transport:</a:t>
            </a:r>
          </a:p>
          <a:p>
            <a:pPr lvl="2" algn="just">
              <a:buFont typeface="Wingdings" panose="05000000000000000000" pitchFamily="2" charset="2"/>
              <a:buChar char="§"/>
            </a:pP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độ</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AH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chèn</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IP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trước</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giao</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lớp</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TCP </a:t>
            </a:r>
            <a:r>
              <a:rPr lang="en-US" dirty="0" err="1">
                <a:latin typeface="Arial" pitchFamily="34" charset="0"/>
                <a:cs typeface="Arial" pitchFamily="34" charset="0"/>
              </a:rPr>
              <a:t>hoặc</a:t>
            </a:r>
            <a:r>
              <a:rPr lang="en-US" dirty="0">
                <a:latin typeface="Arial" pitchFamily="34" charset="0"/>
                <a:cs typeface="Arial" pitchFamily="34" charset="0"/>
              </a:rPr>
              <a:t> </a:t>
            </a:r>
            <a:r>
              <a:rPr lang="en-US" dirty="0" err="1" smtClean="0">
                <a:latin typeface="Arial" pitchFamily="34" charset="0"/>
                <a:cs typeface="Arial" pitchFamily="34" charset="0"/>
              </a:rPr>
              <a:t>UDP</a:t>
            </a:r>
            <a:r>
              <a:rPr lang="en-US" dirty="0" smtClean="0">
                <a:latin typeface="Arial" pitchFamily="34" charset="0"/>
                <a:cs typeface="Arial" pitchFamily="34" charset="0"/>
              </a:rPr>
              <a:t>.</a:t>
            </a:r>
          </a:p>
          <a:p>
            <a:pPr lvl="2" algn="just">
              <a:buFont typeface="Wingdings" panose="05000000000000000000" pitchFamily="2" charset="2"/>
              <a:buChar char="§"/>
            </a:pPr>
            <a:r>
              <a:rPr lang="en-US" u="sng" dirty="0" err="1" smtClean="0">
                <a:solidFill>
                  <a:srgbClr val="0070C0"/>
                </a:solidFill>
                <a:latin typeface="Arial" pitchFamily="34" charset="0"/>
                <a:cs typeface="Arial" pitchFamily="34" charset="0"/>
              </a:rPr>
              <a:t>Không</a:t>
            </a:r>
            <a:r>
              <a:rPr lang="en-US" u="sng" dirty="0" smtClean="0">
                <a:solidFill>
                  <a:srgbClr val="0070C0"/>
                </a:solidFill>
                <a:latin typeface="Arial" pitchFamily="34" charset="0"/>
                <a:cs typeface="Arial" pitchFamily="34" charset="0"/>
              </a:rPr>
              <a:t> </a:t>
            </a:r>
            <a:r>
              <a:rPr lang="en-US" u="sng" dirty="0" err="1">
                <a:solidFill>
                  <a:srgbClr val="0070C0"/>
                </a:solidFill>
                <a:latin typeface="Arial" pitchFamily="34" charset="0"/>
                <a:cs typeface="Arial" pitchFamily="34" charset="0"/>
              </a:rPr>
              <a:t>tạo</a:t>
            </a:r>
            <a:r>
              <a:rPr lang="en-US" u="sng" dirty="0">
                <a:solidFill>
                  <a:srgbClr val="0070C0"/>
                </a:solidFill>
                <a:latin typeface="Arial" pitchFamily="34" charset="0"/>
                <a:cs typeface="Arial" pitchFamily="34" charset="0"/>
              </a:rPr>
              <a:t> </a:t>
            </a:r>
            <a:r>
              <a:rPr lang="en-US" u="sng" dirty="0" err="1">
                <a:solidFill>
                  <a:srgbClr val="0070C0"/>
                </a:solidFill>
                <a:latin typeface="Arial" pitchFamily="34" charset="0"/>
                <a:cs typeface="Arial" pitchFamily="34" charset="0"/>
              </a:rPr>
              <a:t>một</a:t>
            </a:r>
            <a:r>
              <a:rPr lang="en-US" u="sng" dirty="0">
                <a:solidFill>
                  <a:srgbClr val="0070C0"/>
                </a:solidFill>
                <a:latin typeface="Arial" pitchFamily="34" charset="0"/>
                <a:cs typeface="Arial" pitchFamily="34" charset="0"/>
              </a:rPr>
              <a:t> IP Header </a:t>
            </a:r>
            <a:r>
              <a:rPr lang="en-US" u="sng" dirty="0" err="1">
                <a:solidFill>
                  <a:srgbClr val="0070C0"/>
                </a:solidFill>
                <a:latin typeface="Arial" pitchFamily="34" charset="0"/>
                <a:cs typeface="Arial" pitchFamily="34" charset="0"/>
              </a:rPr>
              <a:t>mới</a:t>
            </a:r>
            <a:endParaRPr lang="en-US" u="sng"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990796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lnSpc>
                <a:spcPct val="114000"/>
              </a:lnSpc>
              <a:spcBef>
                <a:spcPts val="600"/>
              </a:spcBef>
              <a:spcAft>
                <a:spcPts val="600"/>
              </a:spcAft>
              <a:buFont typeface="Arial" pitchFamily="34" charset="0"/>
              <a:buChar char="•"/>
            </a:pPr>
            <a:r>
              <a:rPr lang="en-US" b="1" dirty="0" err="1">
                <a:solidFill>
                  <a:srgbClr val="0033CC"/>
                </a:solidFill>
                <a:latin typeface="Arial" pitchFamily="34" charset="0"/>
              </a:rPr>
              <a:t>Chế</a:t>
            </a:r>
            <a:r>
              <a:rPr lang="en-US" b="1" dirty="0">
                <a:solidFill>
                  <a:srgbClr val="0033CC"/>
                </a:solidFill>
                <a:latin typeface="Arial" pitchFamily="34" charset="0"/>
              </a:rPr>
              <a:t> </a:t>
            </a:r>
            <a:r>
              <a:rPr lang="en-US" b="1" dirty="0" err="1">
                <a:solidFill>
                  <a:srgbClr val="0033CC"/>
                </a:solidFill>
                <a:latin typeface="Arial" pitchFamily="34" charset="0"/>
              </a:rPr>
              <a:t>độ</a:t>
            </a:r>
            <a:r>
              <a:rPr lang="en-US" b="1" dirty="0">
                <a:solidFill>
                  <a:srgbClr val="0033CC"/>
                </a:solidFill>
                <a:latin typeface="Arial" pitchFamily="34" charset="0"/>
              </a:rPr>
              <a:t> Transport:</a:t>
            </a:r>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
        <p:nvSpPr>
          <p:cNvPr id="5" name="Rectangle 5"/>
          <p:cNvSpPr>
            <a:spLocks noChangeArrowheads="1"/>
          </p:cNvSpPr>
          <p:nvPr/>
        </p:nvSpPr>
        <p:spPr bwMode="auto">
          <a:xfrm>
            <a:off x="0" y="3190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endParaRPr lang="en-US"/>
          </a:p>
        </p:txBody>
      </p:sp>
      <p:sp>
        <p:nvSpPr>
          <p:cNvPr id="6" name="Text Box 11"/>
          <p:cNvSpPr txBox="1">
            <a:spLocks noChangeArrowheads="1"/>
          </p:cNvSpPr>
          <p:nvPr/>
        </p:nvSpPr>
        <p:spPr bwMode="auto">
          <a:xfrm>
            <a:off x="228600" y="2286000"/>
            <a:ext cx="1600200" cy="838200"/>
          </a:xfrm>
          <a:prstGeom prst="rect">
            <a:avLst/>
          </a:prstGeom>
          <a:solidFill>
            <a:schemeClr val="accent3">
              <a:lumMod val="60000"/>
              <a:lumOff val="40000"/>
            </a:schemeClr>
          </a:solidFill>
          <a:ln>
            <a:noFill/>
          </a:ln>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dirty="0" err="1">
                <a:latin typeface="Times New Roman" pitchFamily="18" charset="0"/>
              </a:rPr>
              <a:t>Gói</a:t>
            </a:r>
            <a:r>
              <a:rPr lang="en-US" sz="2800" dirty="0">
                <a:latin typeface="Times New Roman" pitchFamily="18" charset="0"/>
              </a:rPr>
              <a:t> tin IP ban </a:t>
            </a:r>
            <a:r>
              <a:rPr lang="en-US" sz="2800" dirty="0" err="1">
                <a:latin typeface="Times New Roman" pitchFamily="18" charset="0"/>
              </a:rPr>
              <a:t>đầu</a:t>
            </a:r>
            <a:endParaRPr lang="en-US" sz="2800" dirty="0">
              <a:latin typeface="Times New Roman" pitchFamily="18" charset="0"/>
            </a:endParaRPr>
          </a:p>
        </p:txBody>
      </p:sp>
      <p:sp>
        <p:nvSpPr>
          <p:cNvPr id="7" name="Text Box 12"/>
          <p:cNvSpPr txBox="1">
            <a:spLocks noChangeArrowheads="1"/>
          </p:cNvSpPr>
          <p:nvPr/>
        </p:nvSpPr>
        <p:spPr bwMode="auto">
          <a:xfrm>
            <a:off x="2133600" y="5665788"/>
            <a:ext cx="5595937" cy="506412"/>
          </a:xfrm>
          <a:prstGeom prst="rect">
            <a:avLst/>
          </a:prstGeom>
          <a:solidFill>
            <a:schemeClr val="accent3">
              <a:lumMod val="60000"/>
              <a:lumOff val="40000"/>
            </a:schemeClr>
          </a:solidFill>
          <a:ln>
            <a:noFill/>
          </a:ln>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800" dirty="0" err="1">
                <a:latin typeface="Times New Roman" pitchFamily="18" charset="0"/>
              </a:rPr>
              <a:t>Gói</a:t>
            </a:r>
            <a:r>
              <a:rPr lang="en-US" sz="2800" dirty="0">
                <a:latin typeface="Times New Roman" pitchFamily="18" charset="0"/>
              </a:rPr>
              <a:t> tin AH </a:t>
            </a:r>
            <a:r>
              <a:rPr lang="en-US" sz="2800" dirty="0" err="1">
                <a:latin typeface="Times New Roman" pitchFamily="18" charset="0"/>
              </a:rPr>
              <a:t>trong</a:t>
            </a:r>
            <a:r>
              <a:rPr lang="en-US" sz="2800" dirty="0">
                <a:latin typeface="Times New Roman" pitchFamily="18" charset="0"/>
              </a:rPr>
              <a:t> </a:t>
            </a:r>
            <a:r>
              <a:rPr lang="en-US" sz="2800" dirty="0" err="1">
                <a:latin typeface="Times New Roman" pitchFamily="18" charset="0"/>
              </a:rPr>
              <a:t>chế</a:t>
            </a:r>
            <a:r>
              <a:rPr lang="en-US" sz="2800" dirty="0">
                <a:latin typeface="Times New Roman" pitchFamily="18" charset="0"/>
              </a:rPr>
              <a:t> </a:t>
            </a:r>
            <a:r>
              <a:rPr lang="en-US" sz="2800" dirty="0" err="1">
                <a:latin typeface="Times New Roman" pitchFamily="18" charset="0"/>
              </a:rPr>
              <a:t>độ</a:t>
            </a:r>
            <a:r>
              <a:rPr lang="en-US" sz="2800" dirty="0">
                <a:latin typeface="Times New Roman" pitchFamily="18" charset="0"/>
              </a:rPr>
              <a:t> transport</a:t>
            </a:r>
          </a:p>
        </p:txBody>
      </p:sp>
      <p:grpSp>
        <p:nvGrpSpPr>
          <p:cNvPr id="8" name="Group 15"/>
          <p:cNvGrpSpPr>
            <a:grpSpLocks/>
          </p:cNvGrpSpPr>
          <p:nvPr/>
        </p:nvGrpSpPr>
        <p:grpSpPr bwMode="auto">
          <a:xfrm>
            <a:off x="1981200" y="2362200"/>
            <a:ext cx="6781800" cy="685800"/>
            <a:chOff x="1295975" y="2895600"/>
            <a:chExt cx="6782360" cy="685800"/>
          </a:xfrm>
        </p:grpSpPr>
        <p:sp>
          <p:nvSpPr>
            <p:cNvPr id="9" name="Rectangle 7"/>
            <p:cNvSpPr>
              <a:spLocks noChangeArrowheads="1"/>
            </p:cNvSpPr>
            <p:nvPr/>
          </p:nvSpPr>
          <p:spPr bwMode="auto">
            <a:xfrm>
              <a:off x="1295975" y="2895600"/>
              <a:ext cx="6782360" cy="658773"/>
            </a:xfrm>
            <a:prstGeom prst="rect">
              <a:avLst/>
            </a:prstGeom>
            <a:solidFill>
              <a:srgbClr val="FFFFFF"/>
            </a:solidFill>
            <a:ln w="9525" algn="ctr">
              <a:solidFill>
                <a:srgbClr val="000000"/>
              </a:solidFill>
              <a:miter lim="800000"/>
              <a:headEnd/>
              <a:tailEnd/>
            </a:ln>
          </p:spPr>
          <p:txBody>
            <a:bodyPr/>
            <a:lstStyle/>
            <a:p>
              <a:pPr>
                <a:spcBef>
                  <a:spcPct val="50000"/>
                </a:spcBef>
              </a:pPr>
              <a:r>
                <a:rPr lang="en-US" sz="2800" b="1" dirty="0"/>
                <a:t>IP </a:t>
              </a:r>
              <a:r>
                <a:rPr lang="en-US" sz="2800" b="1" dirty="0" err="1"/>
                <a:t>Hdr</a:t>
              </a:r>
              <a:r>
                <a:rPr lang="en-US" sz="2800" b="1" dirty="0"/>
                <a:t>        TCP| </a:t>
              </a:r>
              <a:r>
                <a:rPr lang="en-US" sz="2800" b="1" dirty="0" err="1"/>
                <a:t>UDP</a:t>
              </a:r>
              <a:r>
                <a:rPr lang="en-US" sz="2800" b="1" dirty="0"/>
                <a:t> Header	         Data</a:t>
              </a:r>
            </a:p>
          </p:txBody>
        </p:sp>
        <p:sp>
          <p:nvSpPr>
            <p:cNvPr id="10" name="Line 8"/>
            <p:cNvSpPr>
              <a:spLocks noChangeShapeType="1"/>
            </p:cNvSpPr>
            <p:nvPr/>
          </p:nvSpPr>
          <p:spPr bwMode="auto">
            <a:xfrm>
              <a:off x="2895777" y="28956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8"/>
            <p:cNvSpPr>
              <a:spLocks noChangeShapeType="1"/>
            </p:cNvSpPr>
            <p:nvPr/>
          </p:nvSpPr>
          <p:spPr bwMode="auto">
            <a:xfrm>
              <a:off x="5943600" y="2922627"/>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 name="Group 31"/>
          <p:cNvGrpSpPr>
            <a:grpSpLocks/>
          </p:cNvGrpSpPr>
          <p:nvPr/>
        </p:nvGrpSpPr>
        <p:grpSpPr bwMode="auto">
          <a:xfrm>
            <a:off x="762000" y="3021013"/>
            <a:ext cx="8229600" cy="1398587"/>
            <a:chOff x="762000" y="3020972"/>
            <a:chExt cx="8229600" cy="1398627"/>
          </a:xfrm>
        </p:grpSpPr>
        <p:grpSp>
          <p:nvGrpSpPr>
            <p:cNvPr id="13" name="Group 26"/>
            <p:cNvGrpSpPr>
              <a:grpSpLocks/>
            </p:cNvGrpSpPr>
            <p:nvPr/>
          </p:nvGrpSpPr>
          <p:grpSpPr bwMode="auto">
            <a:xfrm>
              <a:off x="2209800" y="3020972"/>
              <a:ext cx="1600200" cy="1398627"/>
              <a:chOff x="2209800" y="3020972"/>
              <a:chExt cx="1600200" cy="1398627"/>
            </a:xfrm>
          </p:grpSpPr>
          <p:cxnSp>
            <p:nvCxnSpPr>
              <p:cNvPr id="16" name="Straight Connector 15"/>
              <p:cNvCxnSpPr/>
              <p:nvPr/>
            </p:nvCxnSpPr>
            <p:spPr>
              <a:xfrm rot="10800000" flipV="1">
                <a:off x="2209800" y="3047960"/>
                <a:ext cx="1371600" cy="1295437"/>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1"/>
              </p:cNvCxnSpPr>
              <p:nvPr/>
            </p:nvCxnSpPr>
            <p:spPr>
              <a:xfrm rot="16200000" flipH="1">
                <a:off x="2995593" y="3605192"/>
                <a:ext cx="1398627" cy="230187"/>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rot="5400000">
              <a:off x="761983" y="3047977"/>
              <a:ext cx="1219235" cy="12192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8229581" y="3581378"/>
              <a:ext cx="1295437" cy="228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Group 41"/>
          <p:cNvGrpSpPr>
            <a:grpSpLocks/>
          </p:cNvGrpSpPr>
          <p:nvPr/>
        </p:nvGrpSpPr>
        <p:grpSpPr bwMode="auto">
          <a:xfrm>
            <a:off x="684213" y="5029203"/>
            <a:ext cx="8307387" cy="461665"/>
            <a:chOff x="685006" y="5029200"/>
            <a:chExt cx="8306594" cy="461734"/>
          </a:xfrm>
        </p:grpSpPr>
        <p:sp>
          <p:nvSpPr>
            <p:cNvPr id="19" name="TextBox 32"/>
            <p:cNvSpPr txBox="1">
              <a:spLocks noChangeArrowheads="1"/>
            </p:cNvSpPr>
            <p:nvPr/>
          </p:nvSpPr>
          <p:spPr bwMode="auto">
            <a:xfrm>
              <a:off x="2286000" y="5029200"/>
              <a:ext cx="4953000" cy="46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dirty="0" err="1">
                  <a:solidFill>
                    <a:srgbClr val="0033CC"/>
                  </a:solidFill>
                </a:rPr>
                <a:t>Bảo</a:t>
              </a:r>
              <a:r>
                <a:rPr lang="en-US" sz="2400" dirty="0">
                  <a:solidFill>
                    <a:srgbClr val="0033CC"/>
                  </a:solidFill>
                </a:rPr>
                <a:t> </a:t>
              </a:r>
              <a:r>
                <a:rPr lang="en-US" sz="2400" dirty="0" err="1">
                  <a:solidFill>
                    <a:srgbClr val="0033CC"/>
                  </a:solidFill>
                </a:rPr>
                <a:t>vệ</a:t>
              </a:r>
              <a:r>
                <a:rPr lang="en-US" sz="2400" dirty="0">
                  <a:solidFill>
                    <a:srgbClr val="0033CC"/>
                  </a:solidFill>
                </a:rPr>
                <a:t> </a:t>
              </a:r>
              <a:r>
                <a:rPr lang="en-US" sz="2400" dirty="0" err="1">
                  <a:solidFill>
                    <a:srgbClr val="0033CC"/>
                  </a:solidFill>
                </a:rPr>
                <a:t>toàn</a:t>
              </a:r>
              <a:r>
                <a:rPr lang="en-US" sz="2400" dirty="0">
                  <a:solidFill>
                    <a:srgbClr val="0033CC"/>
                  </a:solidFill>
                </a:rPr>
                <a:t> </a:t>
              </a:r>
              <a:r>
                <a:rPr lang="en-US" sz="2400" dirty="0" err="1">
                  <a:solidFill>
                    <a:srgbClr val="0033CC"/>
                  </a:solidFill>
                </a:rPr>
                <a:t>vẹn</a:t>
              </a:r>
              <a:r>
                <a:rPr lang="en-US" sz="2400" dirty="0">
                  <a:solidFill>
                    <a:srgbClr val="0033CC"/>
                  </a:solidFill>
                </a:rPr>
                <a:t> – </a:t>
              </a:r>
              <a:r>
                <a:rPr lang="en-US" sz="2400" dirty="0" err="1">
                  <a:solidFill>
                    <a:srgbClr val="0033CC"/>
                  </a:solidFill>
                </a:rPr>
                <a:t>xác</a:t>
              </a:r>
              <a:r>
                <a:rPr lang="en-US" sz="2400" dirty="0">
                  <a:solidFill>
                    <a:srgbClr val="0033CC"/>
                  </a:solidFill>
                </a:rPr>
                <a:t> </a:t>
              </a:r>
              <a:r>
                <a:rPr lang="en-US" sz="2400" dirty="0" err="1">
                  <a:solidFill>
                    <a:srgbClr val="0033CC"/>
                  </a:solidFill>
                </a:rPr>
                <a:t>thực</a:t>
              </a:r>
              <a:endParaRPr lang="en-US" sz="2400" dirty="0">
                <a:solidFill>
                  <a:srgbClr val="0033CC"/>
                </a:solidFill>
              </a:endParaRPr>
            </a:p>
          </p:txBody>
        </p:sp>
        <p:grpSp>
          <p:nvGrpSpPr>
            <p:cNvPr id="20" name="Group 40"/>
            <p:cNvGrpSpPr>
              <a:grpSpLocks/>
            </p:cNvGrpSpPr>
            <p:nvPr/>
          </p:nvGrpSpPr>
          <p:grpSpPr bwMode="auto">
            <a:xfrm>
              <a:off x="685006" y="5105400"/>
              <a:ext cx="8306594" cy="305594"/>
              <a:chOff x="685006" y="5105400"/>
              <a:chExt cx="8306594" cy="305594"/>
            </a:xfrm>
          </p:grpSpPr>
          <p:cxnSp>
            <p:nvCxnSpPr>
              <p:cNvPr id="21" name="Straight Connector 20"/>
              <p:cNvCxnSpPr/>
              <p:nvPr/>
            </p:nvCxnSpPr>
            <p:spPr>
              <a:xfrm rot="5400000">
                <a:off x="533377" y="5257040"/>
                <a:ext cx="304846" cy="1587"/>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8838384" y="5257040"/>
                <a:ext cx="304846" cy="1587"/>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01047" y="5257834"/>
                <a:ext cx="2590553"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686593" y="5257834"/>
                <a:ext cx="251436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a:spLocks noChangeArrowheads="1"/>
          </p:cNvSpPr>
          <p:nvPr/>
        </p:nvSpPr>
        <p:spPr bwMode="auto">
          <a:xfrm>
            <a:off x="4800600" y="3276600"/>
            <a:ext cx="1219200" cy="381000"/>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b="1"/>
              <a:t>Payload</a:t>
            </a:r>
          </a:p>
        </p:txBody>
      </p:sp>
      <p:sp>
        <p:nvSpPr>
          <p:cNvPr id="26" name="Rectangle 10"/>
          <p:cNvSpPr>
            <a:spLocks noChangeArrowheads="1"/>
          </p:cNvSpPr>
          <p:nvPr/>
        </p:nvSpPr>
        <p:spPr bwMode="auto">
          <a:xfrm>
            <a:off x="2224314" y="4372430"/>
            <a:ext cx="1355498" cy="609637"/>
          </a:xfrm>
          <a:prstGeom prst="rect">
            <a:avLst/>
          </a:prstGeom>
          <a:solidFill>
            <a:schemeClr val="accent2"/>
          </a:solidFill>
          <a:ln w="38100" algn="ctr">
            <a:solidFill>
              <a:srgbClr val="FF3300"/>
            </a:solidFill>
            <a:miter lim="800000"/>
            <a:headEnd/>
            <a:tailEnd/>
          </a:ln>
        </p:spPr>
        <p:txBody>
          <a:bodyPr/>
          <a:lstStyle/>
          <a:p>
            <a:pPr>
              <a:spcBef>
                <a:spcPct val="50000"/>
              </a:spcBef>
            </a:pPr>
            <a:r>
              <a:rPr lang="en-US" sz="2400" b="1" dirty="0"/>
              <a:t>AH </a:t>
            </a:r>
            <a:r>
              <a:rPr lang="en-US" sz="2400" b="1" dirty="0" err="1"/>
              <a:t>Hdr</a:t>
            </a:r>
            <a:endParaRPr lang="en-US" sz="3200" b="1" dirty="0"/>
          </a:p>
        </p:txBody>
      </p:sp>
      <p:grpSp>
        <p:nvGrpSpPr>
          <p:cNvPr id="27" name="Group 21"/>
          <p:cNvGrpSpPr>
            <a:grpSpLocks/>
          </p:cNvGrpSpPr>
          <p:nvPr/>
        </p:nvGrpSpPr>
        <p:grpSpPr bwMode="auto">
          <a:xfrm>
            <a:off x="685800" y="4343400"/>
            <a:ext cx="8305800" cy="658813"/>
            <a:chOff x="609600" y="4343400"/>
            <a:chExt cx="8305800" cy="658773"/>
          </a:xfrm>
        </p:grpSpPr>
        <p:sp>
          <p:nvSpPr>
            <p:cNvPr id="28" name="Rectangle 7"/>
            <p:cNvSpPr>
              <a:spLocks noChangeArrowheads="1"/>
            </p:cNvSpPr>
            <p:nvPr/>
          </p:nvSpPr>
          <p:spPr bwMode="auto">
            <a:xfrm>
              <a:off x="609600" y="4343400"/>
              <a:ext cx="8305800" cy="658773"/>
            </a:xfrm>
            <a:prstGeom prst="rect">
              <a:avLst/>
            </a:prstGeom>
            <a:solidFill>
              <a:srgbClr val="FFFFFF"/>
            </a:solidFill>
            <a:ln w="9525" algn="ctr">
              <a:solidFill>
                <a:srgbClr val="000000"/>
              </a:solidFill>
              <a:miter lim="800000"/>
              <a:headEnd/>
              <a:tailEnd/>
            </a:ln>
          </p:spPr>
          <p:txBody>
            <a:bodyPr/>
            <a:lstStyle/>
            <a:p>
              <a:pPr>
                <a:spcBef>
                  <a:spcPct val="50000"/>
                </a:spcBef>
              </a:pPr>
              <a:r>
                <a:rPr lang="en-US" sz="2800" b="1" dirty="0"/>
                <a:t>IP </a:t>
              </a:r>
              <a:r>
                <a:rPr lang="en-US" sz="2800" b="1" dirty="0" err="1"/>
                <a:t>Hdr</a:t>
              </a:r>
              <a:r>
                <a:rPr lang="en-US" sz="2800" b="1" dirty="0"/>
                <a:t>                        TCP| </a:t>
              </a:r>
              <a:r>
                <a:rPr lang="en-US" sz="2800" b="1" dirty="0" err="1"/>
                <a:t>UDP</a:t>
              </a:r>
              <a:r>
                <a:rPr lang="en-US" sz="2800" b="1" dirty="0"/>
                <a:t> Header         Data</a:t>
              </a:r>
            </a:p>
          </p:txBody>
        </p:sp>
        <p:sp>
          <p:nvSpPr>
            <p:cNvPr id="29" name="Line 8"/>
            <p:cNvSpPr>
              <a:spLocks noChangeShapeType="1"/>
            </p:cNvSpPr>
            <p:nvPr/>
          </p:nvSpPr>
          <p:spPr bwMode="auto">
            <a:xfrm>
              <a:off x="6858000" y="43434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Rectangle 10"/>
            <p:cNvSpPr>
              <a:spLocks noChangeArrowheads="1"/>
            </p:cNvSpPr>
            <p:nvPr/>
          </p:nvSpPr>
          <p:spPr bwMode="auto">
            <a:xfrm>
              <a:off x="2148114" y="4372428"/>
              <a:ext cx="1355498" cy="609600"/>
            </a:xfrm>
            <a:prstGeom prst="rect">
              <a:avLst/>
            </a:prstGeom>
            <a:solidFill>
              <a:schemeClr val="accent2"/>
            </a:solidFill>
            <a:ln w="38100" algn="ctr">
              <a:solidFill>
                <a:srgbClr val="FF3300"/>
              </a:solidFill>
              <a:miter lim="800000"/>
              <a:headEnd/>
              <a:tailEnd/>
            </a:ln>
          </p:spPr>
          <p:txBody>
            <a:bodyPr/>
            <a:lstStyle/>
            <a:p>
              <a:pPr>
                <a:spcBef>
                  <a:spcPct val="50000"/>
                </a:spcBef>
              </a:pPr>
              <a:r>
                <a:rPr lang="en-US" sz="2400" b="1" dirty="0"/>
                <a:t>AH </a:t>
              </a:r>
              <a:r>
                <a:rPr lang="en-US" sz="2400" b="1" dirty="0" err="1"/>
                <a:t>Hdr</a:t>
              </a:r>
              <a:endParaRPr lang="en-US" sz="3200" b="1" dirty="0"/>
            </a:p>
          </p:txBody>
        </p:sp>
      </p:grpSp>
      <p:sp>
        <p:nvSpPr>
          <p:cNvPr id="31" name="Right Brace 30"/>
          <p:cNvSpPr/>
          <p:nvPr/>
        </p:nvSpPr>
        <p:spPr>
          <a:xfrm rot="5400000">
            <a:off x="5943600" y="609600"/>
            <a:ext cx="457200" cy="5181600"/>
          </a:xfrm>
          <a:prstGeom prst="rightBrace">
            <a:avLst>
              <a:gd name="adj1" fmla="val 8333"/>
              <a:gd name="adj2" fmla="val 50000"/>
            </a:avLst>
          </a:prstGeom>
          <a:ln w="38100">
            <a:solidFill>
              <a:srgbClr val="00CC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18333213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lide(fromBottom)">
                                      <p:cBhvr>
                                        <p:cTn id="14" dur="500"/>
                                        <p:tgtEl>
                                          <p:spTgt spid="6"/>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amond(in)">
                                      <p:cBhvr>
                                        <p:cTn id="22" dur="500"/>
                                        <p:tgtEl>
                                          <p:spTgt spid="12"/>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18" presetClass="entr" presetSubtype="12"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strips(downLeft)">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9153787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9891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vi-VN"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50</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b="1" dirty="0" err="1" smtClean="0">
                <a:solidFill>
                  <a:srgbClr val="0033CC"/>
                </a:solidFill>
                <a:latin typeface="Arial" pitchFamily="34" charset="0"/>
                <a:cs typeface="Arial" pitchFamily="34" charset="0"/>
              </a:rPr>
              <a:t>Chế</a:t>
            </a:r>
            <a:r>
              <a:rPr lang="en-US" b="1" dirty="0" smtClean="0">
                <a:solidFill>
                  <a:srgbClr val="0033CC"/>
                </a:solidFill>
                <a:latin typeface="Arial" pitchFamily="34" charset="0"/>
                <a:cs typeface="Arial" pitchFamily="34" charset="0"/>
              </a:rPr>
              <a:t> </a:t>
            </a:r>
            <a:r>
              <a:rPr lang="en-US" b="1" dirty="0" err="1">
                <a:solidFill>
                  <a:srgbClr val="0033CC"/>
                </a:solidFill>
                <a:latin typeface="Arial" pitchFamily="34" charset="0"/>
                <a:cs typeface="Arial" pitchFamily="34" charset="0"/>
              </a:rPr>
              <a:t>độ</a:t>
            </a:r>
            <a:r>
              <a:rPr lang="en-US" b="1" dirty="0">
                <a:solidFill>
                  <a:srgbClr val="0033CC"/>
                </a:solidFill>
                <a:latin typeface="Arial" pitchFamily="34" charset="0"/>
                <a:cs typeface="Arial" pitchFamily="34" charset="0"/>
              </a:rPr>
              <a:t> Tunnel:</a:t>
            </a:r>
          </a:p>
          <a:p>
            <a:pPr lvl="1" algn="just">
              <a:buFont typeface="Wingdings" panose="05000000000000000000" pitchFamily="2" charset="2"/>
              <a:buChar char="§"/>
            </a:pP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 IP </a:t>
            </a:r>
            <a:r>
              <a:rPr lang="en-US" dirty="0" err="1">
                <a:latin typeface="Arial" pitchFamily="34" charset="0"/>
                <a:cs typeface="Arial" pitchFamily="34" charset="0"/>
              </a:rPr>
              <a:t>khác</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dựa</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tin IP </a:t>
            </a:r>
            <a:r>
              <a:rPr lang="en-US" dirty="0" err="1" smtClean="0">
                <a:latin typeface="Arial" pitchFamily="34" charset="0"/>
                <a:cs typeface="Arial" pitchFamily="34" charset="0"/>
              </a:rPr>
              <a:t>cũ</a:t>
            </a:r>
            <a:endParaRPr lang="en-US" dirty="0" smtClean="0">
              <a:latin typeface="Arial" pitchFamily="34" charset="0"/>
              <a:cs typeface="Arial" pitchFamily="34" charset="0"/>
            </a:endParaRPr>
          </a:p>
          <a:p>
            <a:pPr lvl="1" algn="just">
              <a:buFont typeface="Wingdings" panose="05000000000000000000" pitchFamily="2" charset="2"/>
              <a:buChar char="§"/>
            </a:pP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IP Header </a:t>
            </a:r>
            <a:r>
              <a:rPr lang="en-US" dirty="0" err="1">
                <a:latin typeface="Arial" pitchFamily="34" charset="0"/>
                <a:cs typeface="Arial" pitchFamily="34" charset="0"/>
              </a:rPr>
              <a:t>mới</a:t>
            </a:r>
            <a:r>
              <a:rPr lang="en-US" dirty="0">
                <a:latin typeface="Arial" pitchFamily="34" charset="0"/>
                <a:cs typeface="Arial" pitchFamily="34" charset="0"/>
              </a:rPr>
              <a:t>: </a:t>
            </a:r>
            <a:r>
              <a:rPr lang="en-US" dirty="0" err="1">
                <a:latin typeface="Arial" pitchFamily="34" charset="0"/>
                <a:cs typeface="Arial" pitchFamily="34" charset="0"/>
              </a:rPr>
              <a:t>liệt</a:t>
            </a:r>
            <a:r>
              <a:rPr lang="en-US" dirty="0">
                <a:latin typeface="Arial" pitchFamily="34" charset="0"/>
                <a:cs typeface="Arial" pitchFamily="34" charset="0"/>
              </a:rPr>
              <a:t> </a:t>
            </a:r>
            <a:r>
              <a:rPr lang="en-US" dirty="0" err="1">
                <a:latin typeface="Arial" pitchFamily="34" charset="0"/>
                <a:cs typeface="Arial" pitchFamily="34" charset="0"/>
              </a:rPr>
              <a:t>kê</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đầu</a:t>
            </a:r>
            <a:r>
              <a:rPr lang="en-US" dirty="0">
                <a:latin typeface="Arial" pitchFamily="34" charset="0"/>
                <a:cs typeface="Arial" pitchFamily="34" charset="0"/>
              </a:rPr>
              <a:t> </a:t>
            </a:r>
            <a:r>
              <a:rPr lang="en-US" dirty="0" err="1">
                <a:latin typeface="Arial" pitchFamily="34" charset="0"/>
                <a:cs typeface="Arial" pitchFamily="34" charset="0"/>
              </a:rPr>
              <a:t>cuối</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AH Tunnel (</a:t>
            </a:r>
            <a:r>
              <a:rPr lang="en-US" dirty="0" err="1">
                <a:latin typeface="Arial" pitchFamily="34" charset="0"/>
                <a:cs typeface="Arial" pitchFamily="34" charset="0"/>
              </a:rPr>
              <a:t>như</a:t>
            </a:r>
            <a:r>
              <a:rPr lang="en-US" dirty="0">
                <a:latin typeface="Arial" pitchFamily="34" charset="0"/>
                <a:cs typeface="Arial" pitchFamily="34" charset="0"/>
              </a:rPr>
              <a:t> </a:t>
            </a:r>
            <a:r>
              <a:rPr lang="en-US" dirty="0" err="1">
                <a:latin typeface="Arial" pitchFamily="34" charset="0"/>
                <a:cs typeface="Arial" pitchFamily="34" charset="0"/>
              </a:rPr>
              <a:t>hai</a:t>
            </a:r>
            <a:r>
              <a:rPr lang="en-US" dirty="0">
                <a:latin typeface="Arial" pitchFamily="34" charset="0"/>
                <a:cs typeface="Arial" pitchFamily="34" charset="0"/>
              </a:rPr>
              <a:t> </a:t>
            </a:r>
            <a:r>
              <a:rPr lang="en-US" dirty="0" err="1">
                <a:latin typeface="Arial" pitchFamily="34" charset="0"/>
                <a:cs typeface="Arial" pitchFamily="34" charset="0"/>
              </a:rPr>
              <a:t>IPSec</a:t>
            </a:r>
            <a:r>
              <a:rPr lang="en-US" dirty="0">
                <a:latin typeface="Arial" pitchFamily="34" charset="0"/>
                <a:cs typeface="Arial" pitchFamily="34" charset="0"/>
              </a:rPr>
              <a:t> </a:t>
            </a:r>
            <a:r>
              <a:rPr lang="en-US" dirty="0" smtClean="0">
                <a:latin typeface="Arial" pitchFamily="34" charset="0"/>
                <a:cs typeface="Arial" pitchFamily="34" charset="0"/>
              </a:rPr>
              <a:t>gateway)</a:t>
            </a:r>
          </a:p>
          <a:p>
            <a:pPr lvl="1" algn="just">
              <a:buFont typeface="Wingdings" panose="05000000000000000000" pitchFamily="2" charset="2"/>
              <a:buChar char="§"/>
            </a:pPr>
            <a:r>
              <a:rPr lang="en-US" dirty="0" err="1" smtClean="0">
                <a:latin typeface="Arial" pitchFamily="34" charset="0"/>
                <a:cs typeface="Arial" pitchFamily="34" charset="0"/>
              </a:rPr>
              <a:t>Tiêu</a:t>
            </a:r>
            <a:r>
              <a:rPr lang="en-US" dirty="0" smtClean="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IP </a:t>
            </a:r>
            <a:r>
              <a:rPr lang="en-US" dirty="0" err="1">
                <a:latin typeface="Arial" pitchFamily="34" charset="0"/>
                <a:cs typeface="Arial" pitchFamily="34" charset="0"/>
              </a:rPr>
              <a:t>cũ</a:t>
            </a:r>
            <a:r>
              <a:rPr lang="en-US" dirty="0">
                <a:latin typeface="Arial" pitchFamily="34" charset="0"/>
                <a:cs typeface="Arial" pitchFamily="34" charset="0"/>
              </a:rPr>
              <a:t> (</a:t>
            </a:r>
            <a:r>
              <a:rPr lang="en-US" dirty="0" err="1">
                <a:latin typeface="Arial" pitchFamily="34" charset="0"/>
                <a:cs typeface="Arial" pitchFamily="34" charset="0"/>
              </a:rPr>
              <a:t>bên</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chứa</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nguồn</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đích</a:t>
            </a:r>
            <a:r>
              <a:rPr lang="en-US" dirty="0">
                <a:latin typeface="Arial" pitchFamily="34" charset="0"/>
                <a:cs typeface="Arial" pitchFamily="34" charset="0"/>
              </a:rPr>
              <a:t>, </a:t>
            </a:r>
            <a:r>
              <a:rPr lang="en-US" dirty="0" err="1">
                <a:latin typeface="Arial" pitchFamily="34" charset="0"/>
                <a:cs typeface="Arial" pitchFamily="34" charset="0"/>
              </a:rPr>
              <a:t>Tiêu</a:t>
            </a:r>
            <a:r>
              <a:rPr lang="en-US" dirty="0">
                <a:latin typeface="Arial" pitchFamily="34" charset="0"/>
                <a:cs typeface="Arial" pitchFamily="34" charset="0"/>
              </a:rPr>
              <a:t> </a:t>
            </a:r>
            <a:r>
              <a:rPr lang="en-US" dirty="0" err="1">
                <a:latin typeface="Arial" pitchFamily="34" charset="0"/>
                <a:cs typeface="Arial" pitchFamily="34" charset="0"/>
              </a:rPr>
              <a:t>đề</a:t>
            </a:r>
            <a:r>
              <a:rPr lang="en-US" dirty="0">
                <a:latin typeface="Arial" pitchFamily="34" charset="0"/>
                <a:cs typeface="Arial" pitchFamily="34" charset="0"/>
              </a:rPr>
              <a:t> IP </a:t>
            </a:r>
            <a:r>
              <a:rPr lang="en-US" dirty="0" err="1">
                <a:latin typeface="Arial" pitchFamily="34" charset="0"/>
                <a:cs typeface="Arial" pitchFamily="34" charset="0"/>
              </a:rPr>
              <a:t>mới</a:t>
            </a:r>
            <a:r>
              <a:rPr lang="en-US" dirty="0">
                <a:latin typeface="Arial" pitchFamily="34" charset="0"/>
                <a:cs typeface="Arial" pitchFamily="34" charset="0"/>
              </a:rPr>
              <a:t> (</a:t>
            </a:r>
            <a:r>
              <a:rPr lang="en-US" dirty="0" err="1">
                <a:latin typeface="Arial" pitchFamily="34" charset="0"/>
                <a:cs typeface="Arial" pitchFamily="34" charset="0"/>
              </a:rPr>
              <a:t>bên</a:t>
            </a:r>
            <a:r>
              <a:rPr lang="en-US" dirty="0">
                <a:latin typeface="Arial" pitchFamily="34" charset="0"/>
                <a:cs typeface="Arial" pitchFamily="34" charset="0"/>
              </a:rPr>
              <a:t> </a:t>
            </a:r>
            <a:r>
              <a:rPr lang="en-US" dirty="0" err="1">
                <a:latin typeface="Arial" pitchFamily="34" charset="0"/>
                <a:cs typeface="Arial" pitchFamily="34" charset="0"/>
              </a:rPr>
              <a:t>ngoài</a:t>
            </a:r>
            <a:r>
              <a:rPr lang="en-US" dirty="0">
                <a:latin typeface="Arial" pitchFamily="34" charset="0"/>
                <a:cs typeface="Arial" pitchFamily="34" charset="0"/>
              </a:rPr>
              <a:t>) </a:t>
            </a:r>
            <a:r>
              <a:rPr lang="en-US" dirty="0" err="1">
                <a:latin typeface="Arial" pitchFamily="34" charset="0"/>
                <a:cs typeface="Arial" pitchFamily="34" charset="0"/>
              </a:rPr>
              <a:t>mang</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tuyến</a:t>
            </a:r>
            <a:r>
              <a:rPr lang="en-US" dirty="0">
                <a:latin typeface="Arial" pitchFamily="34" charset="0"/>
                <a:cs typeface="Arial" pitchFamily="34" charset="0"/>
              </a:rPr>
              <a:t> </a:t>
            </a:r>
            <a:r>
              <a:rPr lang="en-US" dirty="0" err="1">
                <a:latin typeface="Arial" pitchFamily="34" charset="0"/>
                <a:cs typeface="Arial" pitchFamily="34" charset="0"/>
              </a:rPr>
              <a:t>trên</a:t>
            </a:r>
            <a:r>
              <a:rPr lang="en-US" dirty="0">
                <a:latin typeface="Arial" pitchFamily="34" charset="0"/>
                <a:cs typeface="Arial" pitchFamily="34" charset="0"/>
              </a:rPr>
              <a:t> Internet</a:t>
            </a:r>
          </a:p>
        </p:txBody>
      </p:sp>
    </p:spTree>
    <p:extLst>
      <p:ext uri="{BB962C8B-B14F-4D97-AF65-F5344CB8AC3E}">
        <p14:creationId xmlns:p14="http://schemas.microsoft.com/office/powerpoint/2010/main" val="11104833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lvl="1" indent="-342900">
              <a:lnSpc>
                <a:spcPct val="114000"/>
              </a:lnSpc>
              <a:spcBef>
                <a:spcPts val="600"/>
              </a:spcBef>
              <a:spcAft>
                <a:spcPts val="600"/>
              </a:spcAft>
              <a:buFont typeface="Arial" pitchFamily="34" charset="0"/>
              <a:buChar char="•"/>
            </a:pPr>
            <a:r>
              <a:rPr lang="en-US" b="1" dirty="0" err="1">
                <a:solidFill>
                  <a:srgbClr val="0033CC"/>
                </a:solidFill>
                <a:latin typeface="Arial" pitchFamily="34" charset="0"/>
              </a:rPr>
              <a:t>Chế</a:t>
            </a:r>
            <a:r>
              <a:rPr lang="en-US" b="1" dirty="0">
                <a:solidFill>
                  <a:srgbClr val="0033CC"/>
                </a:solidFill>
                <a:latin typeface="Arial" pitchFamily="34" charset="0"/>
              </a:rPr>
              <a:t> </a:t>
            </a:r>
            <a:r>
              <a:rPr lang="en-US" b="1" dirty="0" err="1">
                <a:solidFill>
                  <a:srgbClr val="0033CC"/>
                </a:solidFill>
                <a:latin typeface="Arial" pitchFamily="34" charset="0"/>
              </a:rPr>
              <a:t>độ</a:t>
            </a:r>
            <a:r>
              <a:rPr lang="en-US" b="1" dirty="0">
                <a:solidFill>
                  <a:srgbClr val="0033CC"/>
                </a:solidFill>
                <a:latin typeface="Arial" pitchFamily="34" charset="0"/>
              </a:rPr>
              <a:t> Tunnel:</a:t>
            </a:r>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sp>
        <p:nvSpPr>
          <p:cNvPr id="5" name="Text Box 11"/>
          <p:cNvSpPr txBox="1">
            <a:spLocks noChangeArrowheads="1"/>
          </p:cNvSpPr>
          <p:nvPr/>
        </p:nvSpPr>
        <p:spPr bwMode="auto">
          <a:xfrm>
            <a:off x="228600" y="2286000"/>
            <a:ext cx="1600200" cy="838200"/>
          </a:xfrm>
          <a:prstGeom prst="rect">
            <a:avLst/>
          </a:prstGeom>
          <a:solidFill>
            <a:schemeClr val="accent3">
              <a:lumMod val="60000"/>
              <a:lumOff val="40000"/>
            </a:schemeClr>
          </a:solidFill>
          <a:ln>
            <a:noFill/>
          </a:ln>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800" dirty="0" err="1">
                <a:latin typeface="Times New Roman" pitchFamily="18" charset="0"/>
              </a:rPr>
              <a:t>Gói</a:t>
            </a:r>
            <a:r>
              <a:rPr lang="en-US" sz="2800" dirty="0">
                <a:latin typeface="Times New Roman" pitchFamily="18" charset="0"/>
              </a:rPr>
              <a:t> tin IP ban </a:t>
            </a:r>
            <a:r>
              <a:rPr lang="en-US" sz="2800" dirty="0" err="1">
                <a:latin typeface="Times New Roman" pitchFamily="18" charset="0"/>
              </a:rPr>
              <a:t>đầu</a:t>
            </a:r>
            <a:endParaRPr lang="en-US" sz="2800" dirty="0">
              <a:latin typeface="Times New Roman" pitchFamily="18" charset="0"/>
            </a:endParaRPr>
          </a:p>
        </p:txBody>
      </p:sp>
      <p:sp>
        <p:nvSpPr>
          <p:cNvPr id="6" name="Text Box 12"/>
          <p:cNvSpPr txBox="1">
            <a:spLocks noChangeArrowheads="1"/>
          </p:cNvSpPr>
          <p:nvPr/>
        </p:nvSpPr>
        <p:spPr bwMode="auto">
          <a:xfrm>
            <a:off x="2405063" y="5665788"/>
            <a:ext cx="5272881" cy="506412"/>
          </a:xfrm>
          <a:prstGeom prst="rect">
            <a:avLst/>
          </a:prstGeom>
          <a:solidFill>
            <a:schemeClr val="accent3">
              <a:lumMod val="60000"/>
              <a:lumOff val="40000"/>
            </a:schemeClr>
          </a:solidFill>
          <a:ln>
            <a:noFill/>
          </a:ln>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800" dirty="0" err="1">
                <a:latin typeface="Times New Roman" pitchFamily="18" charset="0"/>
              </a:rPr>
              <a:t>Gói</a:t>
            </a:r>
            <a:r>
              <a:rPr lang="en-US" sz="2800" dirty="0">
                <a:latin typeface="Times New Roman" pitchFamily="18" charset="0"/>
              </a:rPr>
              <a:t> tin AH </a:t>
            </a:r>
            <a:r>
              <a:rPr lang="en-US" sz="2800" dirty="0" err="1">
                <a:latin typeface="Times New Roman" pitchFamily="18" charset="0"/>
              </a:rPr>
              <a:t>trong</a:t>
            </a:r>
            <a:r>
              <a:rPr lang="en-US" sz="2800" dirty="0">
                <a:latin typeface="Times New Roman" pitchFamily="18" charset="0"/>
              </a:rPr>
              <a:t> </a:t>
            </a:r>
            <a:r>
              <a:rPr lang="en-US" sz="2800" dirty="0" err="1">
                <a:latin typeface="Times New Roman" pitchFamily="18" charset="0"/>
              </a:rPr>
              <a:t>chế</a:t>
            </a:r>
            <a:r>
              <a:rPr lang="en-US" sz="2800" dirty="0">
                <a:latin typeface="Times New Roman" pitchFamily="18" charset="0"/>
              </a:rPr>
              <a:t> </a:t>
            </a:r>
            <a:r>
              <a:rPr lang="en-US" sz="2800" dirty="0" err="1">
                <a:latin typeface="Times New Roman" pitchFamily="18" charset="0"/>
              </a:rPr>
              <a:t>độ</a:t>
            </a:r>
            <a:r>
              <a:rPr lang="en-US" sz="2800" dirty="0">
                <a:latin typeface="Times New Roman" pitchFamily="18" charset="0"/>
              </a:rPr>
              <a:t> Tunnel</a:t>
            </a:r>
          </a:p>
        </p:txBody>
      </p:sp>
      <p:grpSp>
        <p:nvGrpSpPr>
          <p:cNvPr id="7" name="Group 15"/>
          <p:cNvGrpSpPr>
            <a:grpSpLocks/>
          </p:cNvGrpSpPr>
          <p:nvPr/>
        </p:nvGrpSpPr>
        <p:grpSpPr bwMode="auto">
          <a:xfrm>
            <a:off x="2057400" y="2362200"/>
            <a:ext cx="6477000" cy="685800"/>
            <a:chOff x="1295975" y="2895600"/>
            <a:chExt cx="6782360" cy="685800"/>
          </a:xfrm>
        </p:grpSpPr>
        <p:sp>
          <p:nvSpPr>
            <p:cNvPr id="8" name="Rectangle 7"/>
            <p:cNvSpPr>
              <a:spLocks noChangeArrowheads="1"/>
            </p:cNvSpPr>
            <p:nvPr/>
          </p:nvSpPr>
          <p:spPr bwMode="auto">
            <a:xfrm>
              <a:off x="1295975" y="2895600"/>
              <a:ext cx="6782360" cy="658773"/>
            </a:xfrm>
            <a:prstGeom prst="rect">
              <a:avLst/>
            </a:prstGeom>
            <a:solidFill>
              <a:srgbClr val="FFFFFF"/>
            </a:solidFill>
            <a:ln w="9525" algn="ctr">
              <a:solidFill>
                <a:srgbClr val="000000"/>
              </a:solidFill>
              <a:miter lim="800000"/>
              <a:headEnd/>
              <a:tailEnd/>
            </a:ln>
          </p:spPr>
          <p:txBody>
            <a:bodyPr/>
            <a:lstStyle/>
            <a:p>
              <a:pPr>
                <a:spcBef>
                  <a:spcPct val="50000"/>
                </a:spcBef>
              </a:pPr>
              <a:r>
                <a:rPr lang="en-US" sz="2800" b="1" dirty="0"/>
                <a:t>IP </a:t>
              </a:r>
              <a:r>
                <a:rPr lang="en-US" sz="2800" b="1" dirty="0" err="1"/>
                <a:t>Hdr</a:t>
              </a:r>
              <a:r>
                <a:rPr lang="en-US" sz="2800" b="1" dirty="0"/>
                <a:t>        TCP| </a:t>
              </a:r>
              <a:r>
                <a:rPr lang="en-US" sz="2800" b="1" dirty="0" err="1"/>
                <a:t>UDP</a:t>
              </a:r>
              <a:r>
                <a:rPr lang="en-US" sz="2800" b="1" dirty="0"/>
                <a:t> Header	         Data</a:t>
              </a:r>
            </a:p>
          </p:txBody>
        </p:sp>
        <p:sp>
          <p:nvSpPr>
            <p:cNvPr id="9" name="Line 8"/>
            <p:cNvSpPr>
              <a:spLocks noChangeShapeType="1"/>
            </p:cNvSpPr>
            <p:nvPr/>
          </p:nvSpPr>
          <p:spPr bwMode="auto">
            <a:xfrm>
              <a:off x="2895777" y="28956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5943600" y="2922627"/>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49"/>
          <p:cNvGrpSpPr>
            <a:grpSpLocks/>
          </p:cNvGrpSpPr>
          <p:nvPr/>
        </p:nvGrpSpPr>
        <p:grpSpPr bwMode="auto">
          <a:xfrm>
            <a:off x="152400" y="3048000"/>
            <a:ext cx="8839200" cy="1295400"/>
            <a:chOff x="152400" y="3048000"/>
            <a:chExt cx="8839200" cy="1295402"/>
          </a:xfrm>
        </p:grpSpPr>
        <p:cxnSp>
          <p:nvCxnSpPr>
            <p:cNvPr id="12" name="Straight Connector 11"/>
            <p:cNvCxnSpPr/>
            <p:nvPr/>
          </p:nvCxnSpPr>
          <p:spPr>
            <a:xfrm rot="16200000" flipH="1">
              <a:off x="1952624" y="3200401"/>
              <a:ext cx="1295402" cy="9906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152400" y="3048000"/>
              <a:ext cx="1828800" cy="1295402"/>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8115299" y="3467101"/>
              <a:ext cx="1295402" cy="457200"/>
            </a:xfrm>
            <a:prstGeom prst="line">
              <a:avLst/>
            </a:prstGeom>
            <a:ln w="28575">
              <a:solidFill>
                <a:srgbClr val="FF3300"/>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41"/>
          <p:cNvGrpSpPr>
            <a:grpSpLocks/>
          </p:cNvGrpSpPr>
          <p:nvPr/>
        </p:nvGrpSpPr>
        <p:grpSpPr bwMode="auto">
          <a:xfrm>
            <a:off x="152400" y="5013325"/>
            <a:ext cx="8915400" cy="457200"/>
            <a:chOff x="685006" y="5029200"/>
            <a:chExt cx="8306594" cy="400110"/>
          </a:xfrm>
        </p:grpSpPr>
        <p:sp>
          <p:nvSpPr>
            <p:cNvPr id="16" name="TextBox 32"/>
            <p:cNvSpPr txBox="1">
              <a:spLocks noChangeArrowheads="1"/>
            </p:cNvSpPr>
            <p:nvPr/>
          </p:nvSpPr>
          <p:spPr bwMode="auto">
            <a:xfrm>
              <a:off x="2286000" y="5029200"/>
              <a:ext cx="495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400" dirty="0" err="1">
                  <a:solidFill>
                    <a:srgbClr val="0033CC"/>
                  </a:solidFill>
                </a:rPr>
                <a:t>Bảo</a:t>
              </a:r>
              <a:r>
                <a:rPr lang="en-US" sz="2400" dirty="0">
                  <a:solidFill>
                    <a:srgbClr val="0033CC"/>
                  </a:solidFill>
                </a:rPr>
                <a:t> </a:t>
              </a:r>
              <a:r>
                <a:rPr lang="en-US" sz="2400" dirty="0" err="1">
                  <a:solidFill>
                    <a:srgbClr val="0033CC"/>
                  </a:solidFill>
                </a:rPr>
                <a:t>vệ</a:t>
              </a:r>
              <a:r>
                <a:rPr lang="en-US" sz="2400" dirty="0">
                  <a:solidFill>
                    <a:srgbClr val="0033CC"/>
                  </a:solidFill>
                </a:rPr>
                <a:t> </a:t>
              </a:r>
              <a:r>
                <a:rPr lang="en-US" sz="2400" dirty="0" err="1">
                  <a:solidFill>
                    <a:srgbClr val="0033CC"/>
                  </a:solidFill>
                </a:rPr>
                <a:t>toàn</a:t>
              </a:r>
              <a:r>
                <a:rPr lang="en-US" sz="2400" dirty="0">
                  <a:solidFill>
                    <a:srgbClr val="0033CC"/>
                  </a:solidFill>
                </a:rPr>
                <a:t> </a:t>
              </a:r>
              <a:r>
                <a:rPr lang="en-US" sz="2400" dirty="0" err="1">
                  <a:solidFill>
                    <a:srgbClr val="0033CC"/>
                  </a:solidFill>
                </a:rPr>
                <a:t>vẹn</a:t>
              </a:r>
              <a:r>
                <a:rPr lang="en-US" sz="2400" dirty="0">
                  <a:solidFill>
                    <a:srgbClr val="0033CC"/>
                  </a:solidFill>
                </a:rPr>
                <a:t> – </a:t>
              </a:r>
              <a:r>
                <a:rPr lang="en-US" sz="2400" dirty="0" err="1">
                  <a:solidFill>
                    <a:srgbClr val="0033CC"/>
                  </a:solidFill>
                </a:rPr>
                <a:t>xác</a:t>
              </a:r>
              <a:r>
                <a:rPr lang="en-US" sz="2400" dirty="0">
                  <a:solidFill>
                    <a:srgbClr val="0033CC"/>
                  </a:solidFill>
                </a:rPr>
                <a:t> </a:t>
              </a:r>
              <a:r>
                <a:rPr lang="en-US" sz="2400" dirty="0" err="1">
                  <a:solidFill>
                    <a:srgbClr val="0033CC"/>
                  </a:solidFill>
                </a:rPr>
                <a:t>thực</a:t>
              </a:r>
              <a:endParaRPr lang="en-US" sz="2400" dirty="0">
                <a:solidFill>
                  <a:srgbClr val="0033CC"/>
                </a:solidFill>
              </a:endParaRPr>
            </a:p>
          </p:txBody>
        </p:sp>
        <p:grpSp>
          <p:nvGrpSpPr>
            <p:cNvPr id="17" name="Group 40"/>
            <p:cNvGrpSpPr>
              <a:grpSpLocks/>
            </p:cNvGrpSpPr>
            <p:nvPr/>
          </p:nvGrpSpPr>
          <p:grpSpPr bwMode="auto">
            <a:xfrm>
              <a:off x="685006" y="5105400"/>
              <a:ext cx="8306594" cy="305594"/>
              <a:chOff x="685006" y="5105400"/>
              <a:chExt cx="8306594" cy="305594"/>
            </a:xfrm>
          </p:grpSpPr>
          <p:cxnSp>
            <p:nvCxnSpPr>
              <p:cNvPr id="18" name="Straight Connector 17"/>
              <p:cNvCxnSpPr/>
              <p:nvPr/>
            </p:nvCxnSpPr>
            <p:spPr>
              <a:xfrm rot="5400000">
                <a:off x="533621" y="5256995"/>
                <a:ext cx="304250" cy="1480"/>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8838736" y="5256995"/>
                <a:ext cx="304250" cy="1479"/>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401706" y="5258430"/>
                <a:ext cx="2589894" cy="138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686486" y="5258430"/>
                <a:ext cx="2514460" cy="138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2" name="Group 38"/>
          <p:cNvGrpSpPr>
            <a:grpSpLocks/>
          </p:cNvGrpSpPr>
          <p:nvPr/>
        </p:nvGrpSpPr>
        <p:grpSpPr bwMode="auto">
          <a:xfrm>
            <a:off x="152400" y="4281488"/>
            <a:ext cx="8915400" cy="658812"/>
            <a:chOff x="152400" y="4343400"/>
            <a:chExt cx="8915400" cy="658773"/>
          </a:xfrm>
        </p:grpSpPr>
        <p:grpSp>
          <p:nvGrpSpPr>
            <p:cNvPr id="23" name="Group 36"/>
            <p:cNvGrpSpPr>
              <a:grpSpLocks/>
            </p:cNvGrpSpPr>
            <p:nvPr/>
          </p:nvGrpSpPr>
          <p:grpSpPr bwMode="auto">
            <a:xfrm>
              <a:off x="152400" y="4343400"/>
              <a:ext cx="8915400" cy="658773"/>
              <a:chOff x="76200" y="4343400"/>
              <a:chExt cx="8991600" cy="658773"/>
            </a:xfrm>
          </p:grpSpPr>
          <p:sp>
            <p:nvSpPr>
              <p:cNvPr id="25" name="Rectangle 7"/>
              <p:cNvSpPr>
                <a:spLocks noChangeArrowheads="1"/>
              </p:cNvSpPr>
              <p:nvPr/>
            </p:nvSpPr>
            <p:spPr bwMode="auto">
              <a:xfrm>
                <a:off x="76200" y="4343400"/>
                <a:ext cx="8991600" cy="658773"/>
              </a:xfrm>
              <a:prstGeom prst="rect">
                <a:avLst/>
              </a:prstGeom>
              <a:solidFill>
                <a:srgbClr val="FFFFFF"/>
              </a:solidFill>
              <a:ln w="9525" algn="ctr">
                <a:solidFill>
                  <a:srgbClr val="000000"/>
                </a:solidFill>
                <a:miter lim="800000"/>
                <a:headEnd/>
                <a:tailEnd/>
              </a:ln>
            </p:spPr>
            <p:txBody>
              <a:bodyPr/>
              <a:lstStyle/>
              <a:p>
                <a:pPr>
                  <a:spcBef>
                    <a:spcPct val="50000"/>
                  </a:spcBef>
                </a:pPr>
                <a:r>
                  <a:rPr lang="en-US" sz="2400" b="1" dirty="0">
                    <a:solidFill>
                      <a:srgbClr val="0033CC"/>
                    </a:solidFill>
                  </a:rPr>
                  <a:t>New IP </a:t>
                </a:r>
                <a:r>
                  <a:rPr lang="en-US" sz="2400" b="1" dirty="0" err="1">
                    <a:solidFill>
                      <a:srgbClr val="0033CC"/>
                    </a:solidFill>
                  </a:rPr>
                  <a:t>Hdr</a:t>
                </a:r>
                <a:r>
                  <a:rPr lang="en-US" sz="2400" b="1" dirty="0">
                    <a:solidFill>
                      <a:srgbClr val="0033CC"/>
                    </a:solidFill>
                  </a:rPr>
                  <a:t>   </a:t>
                </a:r>
                <a:r>
                  <a:rPr lang="en-US" sz="2800" b="1" dirty="0">
                    <a:solidFill>
                      <a:srgbClr val="0033CC"/>
                    </a:solidFill>
                  </a:rPr>
                  <a:t>                  </a:t>
                </a:r>
                <a:r>
                  <a:rPr lang="en-US" sz="2800" b="1" dirty="0"/>
                  <a:t>IP </a:t>
                </a:r>
                <a:r>
                  <a:rPr lang="en-US" sz="2800" b="1" dirty="0" err="1"/>
                  <a:t>Hdr</a:t>
                </a:r>
                <a:r>
                  <a:rPr lang="en-US" sz="2800" b="1" dirty="0"/>
                  <a:t>    TCP| </a:t>
                </a:r>
                <a:r>
                  <a:rPr lang="en-US" sz="2800" b="1" dirty="0" err="1"/>
                  <a:t>UDP</a:t>
                </a:r>
                <a:r>
                  <a:rPr lang="en-US" sz="2800" b="1" dirty="0"/>
                  <a:t> Header      Data</a:t>
                </a:r>
              </a:p>
            </p:txBody>
          </p:sp>
          <p:sp>
            <p:nvSpPr>
              <p:cNvPr id="26" name="Line 8"/>
              <p:cNvSpPr>
                <a:spLocks noChangeShapeType="1"/>
              </p:cNvSpPr>
              <p:nvPr/>
            </p:nvSpPr>
            <p:spPr bwMode="auto">
              <a:xfrm>
                <a:off x="7620000" y="43434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8"/>
              <p:cNvSpPr>
                <a:spLocks noChangeShapeType="1"/>
              </p:cNvSpPr>
              <p:nvPr/>
            </p:nvSpPr>
            <p:spPr bwMode="auto">
              <a:xfrm>
                <a:off x="4648200" y="4343400"/>
                <a:ext cx="0" cy="6587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10"/>
            <p:cNvSpPr>
              <a:spLocks noChangeArrowheads="1"/>
            </p:cNvSpPr>
            <p:nvPr/>
          </p:nvSpPr>
          <p:spPr bwMode="auto">
            <a:xfrm>
              <a:off x="1810656" y="4372428"/>
              <a:ext cx="1280886" cy="609600"/>
            </a:xfrm>
            <a:prstGeom prst="rect">
              <a:avLst/>
            </a:prstGeom>
            <a:solidFill>
              <a:schemeClr val="accent2"/>
            </a:solidFill>
            <a:ln w="38100" algn="ctr">
              <a:solidFill>
                <a:srgbClr val="FF3300"/>
              </a:solidFill>
              <a:miter lim="800000"/>
              <a:headEnd/>
              <a:tailEnd/>
            </a:ln>
          </p:spPr>
          <p:txBody>
            <a:bodyPr/>
            <a:lstStyle/>
            <a:p>
              <a:pPr>
                <a:spcBef>
                  <a:spcPct val="50000"/>
                </a:spcBef>
              </a:pPr>
              <a:r>
                <a:rPr lang="en-US" sz="2400" b="1"/>
                <a:t>AH Hdr</a:t>
              </a:r>
              <a:endParaRPr lang="en-US" sz="3200" b="1"/>
            </a:p>
          </p:txBody>
        </p:sp>
      </p:grpSp>
    </p:spTree>
    <p:extLst>
      <p:ext uri="{BB962C8B-B14F-4D97-AF65-F5344CB8AC3E}">
        <p14:creationId xmlns:p14="http://schemas.microsoft.com/office/powerpoint/2010/main" val="38938993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strips(downLeft)">
                                      <p:cBhvr>
                                        <p:cTn id="15" dur="500"/>
                                        <p:tgtEl>
                                          <p:spTgt spid="22"/>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nSpc>
                <a:spcPct val="100000"/>
              </a:lnSpc>
              <a:spcBef>
                <a:spcPts val="0"/>
              </a:spcBef>
              <a:spcAft>
                <a:spcPts val="0"/>
              </a:spcAft>
            </a:pPr>
            <a:r>
              <a:rPr lang="en-US" b="1" dirty="0" err="1" smtClean="0">
                <a:solidFill>
                  <a:srgbClr val="0000FF"/>
                </a:solidFill>
                <a:latin typeface="Arial" pitchFamily="34" charset="0"/>
              </a:rPr>
              <a:t>Khuôn</a:t>
            </a:r>
            <a:r>
              <a:rPr lang="en-US" b="1" dirty="0" smtClean="0">
                <a:solidFill>
                  <a:srgbClr val="0000FF"/>
                </a:solidFill>
                <a:latin typeface="Arial" pitchFamily="34" charset="0"/>
              </a:rPr>
              <a:t> </a:t>
            </a:r>
            <a:r>
              <a:rPr lang="en-US" b="1" dirty="0" err="1">
                <a:solidFill>
                  <a:srgbClr val="0000FF"/>
                </a:solidFill>
                <a:latin typeface="Arial" pitchFamily="34" charset="0"/>
              </a:rPr>
              <a:t>dạng</a:t>
            </a:r>
            <a:r>
              <a:rPr lang="en-US" b="1" dirty="0">
                <a:solidFill>
                  <a:srgbClr val="0000FF"/>
                </a:solidFill>
                <a:latin typeface="Arial" pitchFamily="34" charset="0"/>
              </a:rPr>
              <a:t> </a:t>
            </a:r>
            <a:r>
              <a:rPr lang="en-US" b="1" dirty="0" err="1">
                <a:solidFill>
                  <a:srgbClr val="0000FF"/>
                </a:solidFill>
                <a:latin typeface="Arial" pitchFamily="34" charset="0"/>
              </a:rPr>
              <a:t>gói</a:t>
            </a:r>
            <a:r>
              <a:rPr lang="en-US" b="1" dirty="0">
                <a:solidFill>
                  <a:srgbClr val="0000FF"/>
                </a:solidFill>
                <a:latin typeface="Arial" pitchFamily="34" charset="0"/>
              </a:rPr>
              <a:t> </a:t>
            </a:r>
            <a:r>
              <a:rPr lang="en-US" b="1" dirty="0" smtClean="0">
                <a:solidFill>
                  <a:srgbClr val="0000FF"/>
                </a:solidFill>
                <a:latin typeface="Arial" pitchFamily="34" charset="0"/>
              </a:rPr>
              <a:t>tin:</a:t>
            </a:r>
          </a:p>
          <a:p>
            <a:pPr lvl="1">
              <a:spcBef>
                <a:spcPts val="0"/>
              </a:spcBef>
            </a:pPr>
            <a:r>
              <a:rPr lang="en-US" dirty="0" err="1" smtClean="0">
                <a:latin typeface="Arial" pitchFamily="34" charset="0"/>
              </a:rPr>
              <a:t>Các</a:t>
            </a:r>
            <a:r>
              <a:rPr lang="en-US" dirty="0" smtClean="0">
                <a:latin typeface="Arial" pitchFamily="34" charset="0"/>
              </a:rPr>
              <a:t> </a:t>
            </a:r>
            <a:r>
              <a:rPr lang="en-US" dirty="0" err="1">
                <a:latin typeface="Arial" pitchFamily="34" charset="0"/>
              </a:rPr>
              <a:t>trường</a:t>
            </a:r>
            <a:r>
              <a:rPr lang="en-US" dirty="0">
                <a:latin typeface="Arial" pitchFamily="34" charset="0"/>
              </a:rPr>
              <a:t> </a:t>
            </a:r>
            <a:r>
              <a:rPr lang="en-US" dirty="0" err="1">
                <a:latin typeface="Arial" pitchFamily="34" charset="0"/>
              </a:rPr>
              <a:t>trong</a:t>
            </a:r>
            <a:r>
              <a:rPr lang="en-US" dirty="0">
                <a:latin typeface="Arial" pitchFamily="34" charset="0"/>
              </a:rPr>
              <a:t> AH Header </a:t>
            </a:r>
            <a:r>
              <a:rPr lang="en-US" dirty="0" err="1">
                <a:latin typeface="Arial" pitchFamily="34" charset="0"/>
              </a:rPr>
              <a:t>đều</a:t>
            </a:r>
            <a:r>
              <a:rPr lang="en-US" dirty="0">
                <a:latin typeface="Arial" pitchFamily="34" charset="0"/>
              </a:rPr>
              <a:t> </a:t>
            </a:r>
            <a:r>
              <a:rPr lang="en-US" dirty="0" err="1">
                <a:latin typeface="Arial" pitchFamily="34" charset="0"/>
              </a:rPr>
              <a:t>là</a:t>
            </a:r>
            <a:r>
              <a:rPr lang="en-US" dirty="0">
                <a:latin typeface="Arial" pitchFamily="34" charset="0"/>
              </a:rPr>
              <a:t> </a:t>
            </a:r>
            <a:r>
              <a:rPr lang="en-US" dirty="0" err="1">
                <a:latin typeface="Arial" pitchFamily="34" charset="0"/>
              </a:rPr>
              <a:t>bắt</a:t>
            </a:r>
            <a:r>
              <a:rPr lang="en-US" dirty="0">
                <a:latin typeface="Arial" pitchFamily="34" charset="0"/>
              </a:rPr>
              <a:t> </a:t>
            </a:r>
            <a:r>
              <a:rPr lang="en-US" dirty="0" err="1">
                <a:latin typeface="Arial" pitchFamily="34" charset="0"/>
              </a:rPr>
              <a:t>buộc</a:t>
            </a:r>
            <a:endParaRPr lang="en-US" dirty="0">
              <a:latin typeface="Arial" pitchFamily="34" charset="0"/>
            </a:endParaRPr>
          </a:p>
          <a:p>
            <a:endParaRPr lang="en-US"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grpSp>
        <p:nvGrpSpPr>
          <p:cNvPr id="5" name="Group 6"/>
          <p:cNvGrpSpPr>
            <a:grpSpLocks/>
          </p:cNvGrpSpPr>
          <p:nvPr/>
        </p:nvGrpSpPr>
        <p:grpSpPr bwMode="auto">
          <a:xfrm>
            <a:off x="533400" y="2362200"/>
            <a:ext cx="8153400" cy="4114800"/>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800" dirty="0"/>
                <a:t>Authentication Data (</a:t>
              </a:r>
              <a:r>
                <a:rPr lang="en-US" sz="2800" dirty="0" err="1"/>
                <a:t>ICV</a:t>
              </a:r>
              <a:r>
                <a:rPr lang="en-US" sz="2800" dirty="0"/>
                <a:t> -</a:t>
              </a:r>
            </a:p>
            <a:p>
              <a:pPr algn="ctr">
                <a:spcBef>
                  <a:spcPts val="300"/>
                </a:spcBef>
              </a:pPr>
              <a:r>
                <a:rPr lang="en-US" sz="2800" dirty="0"/>
                <a:t>Integrity Check Value)</a:t>
              </a:r>
              <a:endParaRPr lang="en-US" sz="2400" dirty="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dirty="0" err="1"/>
                <a:t>PayloadLength</a:t>
              </a:r>
              <a:endParaRPr lang="en-US" sz="2800" b="1" dirty="0"/>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Sequence Number</a:t>
              </a:r>
            </a:p>
            <a:p>
              <a:pPr algn="ctr">
                <a:spcBef>
                  <a:spcPct val="50000"/>
                </a:spcBef>
              </a:pPr>
              <a:endParaRPr lang="en-US" sz="28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800" b="1"/>
                <a:t>IP Header            </a:t>
              </a:r>
              <a:r>
                <a:rPr lang="en-US" sz="2000" b="1"/>
                <a:t>	         	                       </a:t>
              </a:r>
              <a:r>
                <a:rPr lang="en-US" sz="2400" b="1"/>
                <a:t> Payload</a:t>
              </a:r>
              <a:endParaRPr lang="en-US" sz="32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800" b="1"/>
                <a:t>AH Header</a:t>
              </a:r>
              <a:endParaRPr lang="en-US" sz="36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Tree>
    <p:extLst>
      <p:ext uri="{BB962C8B-B14F-4D97-AF65-F5344CB8AC3E}">
        <p14:creationId xmlns:p14="http://schemas.microsoft.com/office/powerpoint/2010/main" val="34074782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grpSp>
        <p:nvGrpSpPr>
          <p:cNvPr id="5" name="Group 6"/>
          <p:cNvGrpSpPr>
            <a:grpSpLocks/>
          </p:cNvGrpSpPr>
          <p:nvPr/>
        </p:nvGrpSpPr>
        <p:grpSpPr bwMode="auto">
          <a:xfrm>
            <a:off x="1724025" y="1752600"/>
            <a:ext cx="7391400" cy="3276600"/>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400"/>
                <a:t>Authentication Data</a:t>
              </a:r>
            </a:p>
            <a:p>
              <a:pPr algn="ctr">
                <a:spcBef>
                  <a:spcPts val="300"/>
                </a:spcBef>
              </a:pPr>
              <a:r>
                <a:rPr lang="en-US" sz="2400"/>
                <a:t>(Integrity Check Value)</a:t>
              </a:r>
              <a:endParaRPr lang="en-US" sz="200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PayloadLength</a:t>
              </a:r>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400" b="1"/>
                <a:t>Sequence Number</a:t>
              </a:r>
            </a:p>
            <a:p>
              <a:pPr algn="ctr">
                <a:spcBef>
                  <a:spcPct val="50000"/>
                </a:spcBef>
              </a:pPr>
              <a:endParaRPr lang="en-US" sz="24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400" b="1"/>
                <a:t>IP Header            </a:t>
              </a:r>
              <a:r>
                <a:rPr lang="en-US" b="1"/>
                <a:t>	         	                       </a:t>
              </a:r>
              <a:r>
                <a:rPr lang="en-US" sz="2000" b="1"/>
                <a:t> Payload</a:t>
              </a:r>
              <a:endParaRPr lang="en-US" sz="28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400" b="1"/>
                <a:t>AH Header</a:t>
              </a:r>
              <a:endParaRPr lang="en-US" sz="32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 name="TextBox 15"/>
          <p:cNvSpPr txBox="1">
            <a:spLocks noChangeArrowheads="1"/>
          </p:cNvSpPr>
          <p:nvPr/>
        </p:nvSpPr>
        <p:spPr bwMode="auto">
          <a:xfrm>
            <a:off x="0" y="1371600"/>
            <a:ext cx="2438400" cy="1569660"/>
          </a:xfrm>
          <a:prstGeom prst="rect">
            <a:avLst/>
          </a:prstGeom>
          <a:solidFill>
            <a:schemeClr val="accent5">
              <a:lumMod val="40000"/>
              <a:lumOff val="60000"/>
            </a:schemeClr>
          </a:solidFill>
          <a:ln w="38100">
            <a:solidFill>
              <a:schemeClr val="accent1"/>
            </a:solidFill>
            <a:miter lim="800000"/>
            <a:headEnd/>
            <a:tailEnd/>
          </a:ln>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u="sng" dirty="0">
                <a:solidFill>
                  <a:srgbClr val="FF0000"/>
                </a:solidFill>
              </a:rPr>
              <a:t>Next Header</a:t>
            </a:r>
            <a:r>
              <a:rPr lang="en-US" sz="2400" b="1" u="sng" dirty="0"/>
              <a:t>:</a:t>
            </a:r>
          </a:p>
          <a:p>
            <a:pPr eaLnBrk="1" hangingPunct="1">
              <a:buFontTx/>
              <a:buChar char="-"/>
            </a:pPr>
            <a:r>
              <a:rPr lang="en-US" sz="2400" dirty="0" err="1"/>
              <a:t>Dài</a:t>
            </a:r>
            <a:r>
              <a:rPr lang="en-US" sz="2400" dirty="0"/>
              <a:t> 8 bit</a:t>
            </a:r>
          </a:p>
          <a:p>
            <a:pPr eaLnBrk="1" hangingPunct="1">
              <a:buFontTx/>
              <a:buChar char="-"/>
            </a:pPr>
            <a:r>
              <a:rPr lang="en-US" sz="2400" dirty="0" err="1"/>
              <a:t>Chứa</a:t>
            </a:r>
            <a:r>
              <a:rPr lang="en-US" sz="2400" dirty="0"/>
              <a:t> </a:t>
            </a:r>
            <a:r>
              <a:rPr lang="en-US" sz="2400" dirty="0" err="1"/>
              <a:t>chỉ</a:t>
            </a:r>
            <a:r>
              <a:rPr lang="en-US" sz="2400" dirty="0"/>
              <a:t> </a:t>
            </a:r>
            <a:r>
              <a:rPr lang="en-US" sz="2400" dirty="0" err="1"/>
              <a:t>số</a:t>
            </a:r>
            <a:r>
              <a:rPr lang="en-US" sz="2400" dirty="0"/>
              <a:t> </a:t>
            </a:r>
            <a:r>
              <a:rPr lang="en-US" sz="2400" dirty="0" err="1"/>
              <a:t>giao</a:t>
            </a:r>
            <a:r>
              <a:rPr lang="en-US" sz="2400" dirty="0"/>
              <a:t> </a:t>
            </a:r>
            <a:r>
              <a:rPr lang="en-US" sz="2400" dirty="0" err="1"/>
              <a:t>thức</a:t>
            </a:r>
            <a:r>
              <a:rPr lang="en-US" sz="2400" dirty="0"/>
              <a:t> IP</a:t>
            </a:r>
          </a:p>
        </p:txBody>
      </p:sp>
      <p:grpSp>
        <p:nvGrpSpPr>
          <p:cNvPr id="17" name="Group 26"/>
          <p:cNvGrpSpPr>
            <a:grpSpLocks/>
          </p:cNvGrpSpPr>
          <p:nvPr/>
        </p:nvGrpSpPr>
        <p:grpSpPr bwMode="auto">
          <a:xfrm>
            <a:off x="2208213" y="2741613"/>
            <a:ext cx="2058987" cy="611187"/>
            <a:chOff x="2209006" y="2743200"/>
            <a:chExt cx="2058194" cy="610394"/>
          </a:xfrm>
        </p:grpSpPr>
        <p:cxnSp>
          <p:nvCxnSpPr>
            <p:cNvPr id="18" name="Straight Connector 17"/>
            <p:cNvCxnSpPr/>
            <p:nvPr/>
          </p:nvCxnSpPr>
          <p:spPr>
            <a:xfrm rot="5400000">
              <a:off x="1905395" y="3048396"/>
              <a:ext cx="608809" cy="1586"/>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10592" y="2743200"/>
              <a:ext cx="2056608"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62003" y="3046811"/>
              <a:ext cx="608809" cy="1586"/>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10592" y="3332984"/>
              <a:ext cx="2056608"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a:off x="762000" y="2895600"/>
            <a:ext cx="1447800" cy="3810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0" y="4195763"/>
            <a:ext cx="2133600" cy="2677656"/>
          </a:xfrm>
          <a:prstGeom prst="rect">
            <a:avLst/>
          </a:prstGeom>
          <a:solidFill>
            <a:schemeClr val="accent5">
              <a:lumMod val="40000"/>
              <a:lumOff val="60000"/>
            </a:schemeClr>
          </a:solidFill>
          <a:ln w="38100">
            <a:solidFill>
              <a:srgbClr val="FF0000"/>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u="sng" dirty="0" err="1">
                <a:solidFill>
                  <a:srgbClr val="FF0000"/>
                </a:solidFill>
              </a:rPr>
              <a:t>Trong</a:t>
            </a:r>
            <a:r>
              <a:rPr lang="en-US" sz="2400" b="1" u="sng" dirty="0">
                <a:solidFill>
                  <a:srgbClr val="FF0000"/>
                </a:solidFill>
              </a:rPr>
              <a:t> Tunnel Mode: </a:t>
            </a:r>
            <a:r>
              <a:rPr lang="en-US" sz="2400" dirty="0"/>
              <a:t>Payload </a:t>
            </a:r>
            <a:r>
              <a:rPr lang="en-US" sz="2400" dirty="0" err="1"/>
              <a:t>là</a:t>
            </a:r>
            <a:r>
              <a:rPr lang="en-US" sz="2400" dirty="0"/>
              <a:t> </a:t>
            </a:r>
            <a:r>
              <a:rPr lang="en-US" sz="2400" dirty="0" err="1"/>
              <a:t>gói</a:t>
            </a:r>
            <a:r>
              <a:rPr lang="en-US" sz="2400" dirty="0"/>
              <a:t> tin IP </a:t>
            </a:r>
            <a:r>
              <a:rPr lang="en-US" sz="2400" dirty="0" err="1"/>
              <a:t>nên</a:t>
            </a:r>
            <a:r>
              <a:rPr lang="en-US" sz="2400" dirty="0"/>
              <a:t> </a:t>
            </a:r>
            <a:r>
              <a:rPr lang="en-US" sz="2400" dirty="0" err="1"/>
              <a:t>giá</a:t>
            </a:r>
            <a:r>
              <a:rPr lang="en-US" sz="2400" dirty="0"/>
              <a:t> </a:t>
            </a:r>
            <a:r>
              <a:rPr lang="en-US" sz="2400" dirty="0" err="1"/>
              <a:t>trị</a:t>
            </a:r>
            <a:r>
              <a:rPr lang="en-US" sz="2400" dirty="0"/>
              <a:t> Next Header </a:t>
            </a:r>
            <a:r>
              <a:rPr lang="en-US" sz="2400" dirty="0" err="1"/>
              <a:t>được</a:t>
            </a:r>
            <a:r>
              <a:rPr lang="en-US" sz="2400" dirty="0"/>
              <a:t> </a:t>
            </a:r>
            <a:r>
              <a:rPr lang="en-US" sz="2400" dirty="0" err="1"/>
              <a:t>cài</a:t>
            </a:r>
            <a:r>
              <a:rPr lang="en-US" sz="2400" dirty="0"/>
              <a:t> </a:t>
            </a:r>
            <a:r>
              <a:rPr lang="en-US" sz="2400" dirty="0" err="1"/>
              <a:t>đặt</a:t>
            </a:r>
            <a:r>
              <a:rPr lang="en-US" sz="2400" dirty="0"/>
              <a:t> </a:t>
            </a:r>
            <a:r>
              <a:rPr lang="en-US" sz="2400" dirty="0" err="1"/>
              <a:t>là</a:t>
            </a:r>
            <a:r>
              <a:rPr lang="en-US" sz="2400" dirty="0"/>
              <a:t> </a:t>
            </a:r>
            <a:r>
              <a:rPr lang="en-US" sz="2400" b="1" dirty="0"/>
              <a:t>4</a:t>
            </a:r>
          </a:p>
        </p:txBody>
      </p:sp>
      <p:sp>
        <p:nvSpPr>
          <p:cNvPr id="24" name="TextBox 23"/>
          <p:cNvSpPr txBox="1">
            <a:spLocks noChangeArrowheads="1"/>
          </p:cNvSpPr>
          <p:nvPr/>
        </p:nvSpPr>
        <p:spPr bwMode="auto">
          <a:xfrm>
            <a:off x="2667000" y="4614863"/>
            <a:ext cx="6096000" cy="1938992"/>
          </a:xfrm>
          <a:prstGeom prst="rect">
            <a:avLst/>
          </a:prstGeom>
          <a:solidFill>
            <a:schemeClr val="accent5">
              <a:lumMod val="40000"/>
              <a:lumOff val="60000"/>
            </a:schemeClr>
          </a:solidFill>
          <a:ln w="38100">
            <a:solidFill>
              <a:srgbClr val="FF000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u="sng" dirty="0" err="1">
                <a:solidFill>
                  <a:srgbClr val="FF0000"/>
                </a:solidFill>
              </a:rPr>
              <a:t>Trong</a:t>
            </a:r>
            <a:r>
              <a:rPr lang="en-US" sz="2400" b="1" u="sng" dirty="0">
                <a:solidFill>
                  <a:srgbClr val="FF0000"/>
                </a:solidFill>
              </a:rPr>
              <a:t> Transport Mode:</a:t>
            </a:r>
          </a:p>
          <a:p>
            <a:pPr eaLnBrk="1" hangingPunct="1">
              <a:buFontTx/>
              <a:buChar char="-"/>
            </a:pPr>
            <a:r>
              <a:rPr lang="en-US" sz="2400" dirty="0"/>
              <a:t> Payload </a:t>
            </a:r>
            <a:r>
              <a:rPr lang="en-US" sz="2400" dirty="0" err="1"/>
              <a:t>luôn</a:t>
            </a:r>
            <a:r>
              <a:rPr lang="en-US" sz="2400" dirty="0"/>
              <a:t> </a:t>
            </a:r>
            <a:r>
              <a:rPr lang="en-US" sz="2400" dirty="0" err="1"/>
              <a:t>là</a:t>
            </a:r>
            <a:r>
              <a:rPr lang="en-US" sz="2400" dirty="0"/>
              <a:t> </a:t>
            </a:r>
            <a:r>
              <a:rPr lang="en-US" sz="2400" dirty="0" err="1"/>
              <a:t>giao</a:t>
            </a:r>
            <a:r>
              <a:rPr lang="en-US" sz="2400" dirty="0"/>
              <a:t> </a:t>
            </a:r>
            <a:r>
              <a:rPr lang="en-US" sz="2400" dirty="0" err="1"/>
              <a:t>thức</a:t>
            </a:r>
            <a:r>
              <a:rPr lang="en-US" sz="2400" dirty="0"/>
              <a:t> </a:t>
            </a:r>
            <a:r>
              <a:rPr lang="en-US" sz="2400" dirty="0" err="1"/>
              <a:t>tầng</a:t>
            </a:r>
            <a:r>
              <a:rPr lang="en-US" sz="2400" dirty="0"/>
              <a:t> Transport.</a:t>
            </a:r>
          </a:p>
          <a:p>
            <a:pPr eaLnBrk="1" hangingPunct="1"/>
            <a:r>
              <a:rPr lang="en-US" sz="2400" dirty="0"/>
              <a:t>+ </a:t>
            </a:r>
            <a:r>
              <a:rPr lang="en-US" sz="2400" dirty="0" err="1"/>
              <a:t>Nếu</a:t>
            </a:r>
            <a:r>
              <a:rPr lang="en-US" sz="2400" dirty="0"/>
              <a:t> </a:t>
            </a:r>
            <a:r>
              <a:rPr lang="en-US" sz="2400" dirty="0" err="1"/>
              <a:t>giao</a:t>
            </a:r>
            <a:r>
              <a:rPr lang="en-US" sz="2400" dirty="0"/>
              <a:t> </a:t>
            </a:r>
            <a:r>
              <a:rPr lang="en-US" sz="2400" dirty="0" err="1"/>
              <a:t>thức</a:t>
            </a:r>
            <a:r>
              <a:rPr lang="en-US" sz="2400" dirty="0"/>
              <a:t> </a:t>
            </a:r>
            <a:r>
              <a:rPr lang="en-US" sz="2400" dirty="0" err="1"/>
              <a:t>tầng</a:t>
            </a:r>
            <a:r>
              <a:rPr lang="en-US" sz="2400" dirty="0"/>
              <a:t> Transport </a:t>
            </a:r>
            <a:r>
              <a:rPr lang="en-US" sz="2400" dirty="0" err="1"/>
              <a:t>là</a:t>
            </a:r>
            <a:r>
              <a:rPr lang="en-US" sz="2400" dirty="0"/>
              <a:t> TCP, </a:t>
            </a:r>
            <a:r>
              <a:rPr lang="en-US" sz="2400" dirty="0" err="1"/>
              <a:t>thì</a:t>
            </a:r>
            <a:r>
              <a:rPr lang="en-US" sz="2400" dirty="0"/>
              <a:t> Next Header =</a:t>
            </a:r>
            <a:r>
              <a:rPr lang="en-US" sz="2400" b="1" dirty="0"/>
              <a:t>6</a:t>
            </a:r>
          </a:p>
          <a:p>
            <a:pPr eaLnBrk="1" hangingPunct="1"/>
            <a:r>
              <a:rPr lang="en-US" sz="2400" dirty="0"/>
              <a:t>+ </a:t>
            </a:r>
            <a:r>
              <a:rPr lang="en-US" sz="2400" dirty="0" err="1"/>
              <a:t>Nếu</a:t>
            </a:r>
            <a:r>
              <a:rPr lang="en-US" sz="2400" dirty="0"/>
              <a:t> </a:t>
            </a:r>
            <a:r>
              <a:rPr lang="en-US" sz="2400" dirty="0" err="1"/>
              <a:t>là</a:t>
            </a:r>
            <a:r>
              <a:rPr lang="en-US" sz="2400" dirty="0"/>
              <a:t> </a:t>
            </a:r>
            <a:r>
              <a:rPr lang="en-US" sz="2400" dirty="0" err="1"/>
              <a:t>UDP</a:t>
            </a:r>
            <a:r>
              <a:rPr lang="en-US" sz="2400" dirty="0"/>
              <a:t> </a:t>
            </a:r>
            <a:r>
              <a:rPr lang="en-US" sz="2400" dirty="0" err="1"/>
              <a:t>thì</a:t>
            </a:r>
            <a:r>
              <a:rPr lang="en-US" sz="2400" dirty="0"/>
              <a:t> Next Header = </a:t>
            </a:r>
            <a:r>
              <a:rPr lang="en-US" sz="2400" b="1" dirty="0"/>
              <a:t>17</a:t>
            </a:r>
          </a:p>
        </p:txBody>
      </p:sp>
      <p:cxnSp>
        <p:nvCxnSpPr>
          <p:cNvPr id="25" name="Straight Arrow Connector 24"/>
          <p:cNvCxnSpPr/>
          <p:nvPr/>
        </p:nvCxnSpPr>
        <p:spPr>
          <a:xfrm rot="5400000">
            <a:off x="190501" y="3543300"/>
            <a:ext cx="1143000" cy="317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2000" y="2971800"/>
            <a:ext cx="3124200" cy="16002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3215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trips(downLeft)">
                                      <p:cBhvr>
                                        <p:cTn id="13" dur="500"/>
                                        <p:tgtEl>
                                          <p:spTgt spid="16"/>
                                        </p:tgtEl>
                                      </p:cBhvr>
                                    </p:animEffect>
                                  </p:childTnLst>
                                </p:cTn>
                              </p:par>
                              <p:par>
                                <p:cTn id="14" presetID="18" presetClass="entr" presetSubtype="12"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strips(down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xit" presetSubtype="16" fill="hold" nodeType="clickEffect">
                                  <p:stCondLst>
                                    <p:cond delay="0"/>
                                  </p:stCondLst>
                                  <p:childTnLst>
                                    <p:animEffect transition="out" filter="diamond(in)">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grpSp>
        <p:nvGrpSpPr>
          <p:cNvPr id="5" name="Group 6"/>
          <p:cNvGrpSpPr>
            <a:grpSpLocks/>
          </p:cNvGrpSpPr>
          <p:nvPr/>
        </p:nvGrpSpPr>
        <p:grpSpPr bwMode="auto">
          <a:xfrm>
            <a:off x="1219200" y="1752600"/>
            <a:ext cx="7896225" cy="3733800"/>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800"/>
                <a:t>Authentication Data (ICV –</a:t>
              </a:r>
            </a:p>
            <a:p>
              <a:pPr algn="ctr">
                <a:spcBef>
                  <a:spcPts val="300"/>
                </a:spcBef>
              </a:pPr>
              <a:r>
                <a:rPr lang="en-US" sz="2800"/>
                <a:t>Integrity Check Value)</a:t>
              </a:r>
              <a:endParaRPr lang="en-US" sz="240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PayloadLength</a:t>
              </a:r>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Sequence Number</a:t>
              </a:r>
            </a:p>
            <a:p>
              <a:pPr algn="ctr">
                <a:spcBef>
                  <a:spcPct val="50000"/>
                </a:spcBef>
              </a:pPr>
              <a:endParaRPr lang="en-US" sz="28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800" b="1"/>
                <a:t>IP Header            </a:t>
              </a:r>
              <a:r>
                <a:rPr lang="en-US" sz="2000" b="1"/>
                <a:t>	         	                       </a:t>
              </a:r>
              <a:r>
                <a:rPr lang="en-US" sz="2400" b="1"/>
                <a:t> Payload</a:t>
              </a:r>
              <a:endParaRPr lang="en-US" sz="32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800" b="1"/>
                <a:t>AH Header</a:t>
              </a:r>
              <a:endParaRPr lang="en-US" sz="36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16" name="TextBox 15"/>
          <p:cNvSpPr txBox="1">
            <a:spLocks noChangeArrowheads="1"/>
          </p:cNvSpPr>
          <p:nvPr/>
        </p:nvSpPr>
        <p:spPr bwMode="auto">
          <a:xfrm>
            <a:off x="152400" y="3324225"/>
            <a:ext cx="1905000" cy="2893100"/>
          </a:xfrm>
          <a:prstGeom prst="rect">
            <a:avLst/>
          </a:prstGeom>
          <a:solidFill>
            <a:schemeClr val="accent5">
              <a:lumMod val="40000"/>
              <a:lumOff val="60000"/>
            </a:schemeClr>
          </a:solidFill>
          <a:ln w="38100">
            <a:solidFill>
              <a:srgbClr val="FF0000"/>
            </a:solidFill>
            <a:miter lim="800000"/>
            <a:headEnd/>
            <a:tailEnd/>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600" b="1" u="sng" dirty="0">
                <a:solidFill>
                  <a:srgbClr val="FF0000"/>
                </a:solidFill>
              </a:rPr>
              <a:t>Payload Length:</a:t>
            </a:r>
          </a:p>
          <a:p>
            <a:pPr eaLnBrk="1" hangingPunct="1">
              <a:buFontTx/>
              <a:buChar char="-"/>
            </a:pPr>
            <a:r>
              <a:rPr lang="en-US" sz="2600" dirty="0" err="1"/>
              <a:t>Chứa</a:t>
            </a:r>
            <a:r>
              <a:rPr lang="en-US" sz="2600" dirty="0"/>
              <a:t> </a:t>
            </a:r>
            <a:r>
              <a:rPr lang="en-US" sz="2600" dirty="0" err="1"/>
              <a:t>chiều</a:t>
            </a:r>
            <a:r>
              <a:rPr lang="en-US" sz="2600" dirty="0"/>
              <a:t> </a:t>
            </a:r>
            <a:r>
              <a:rPr lang="en-US" sz="2600" dirty="0" err="1"/>
              <a:t>dài</a:t>
            </a:r>
            <a:r>
              <a:rPr lang="en-US" sz="2600" dirty="0"/>
              <a:t> </a:t>
            </a:r>
            <a:r>
              <a:rPr lang="en-US" sz="2600" dirty="0" err="1"/>
              <a:t>của</a:t>
            </a:r>
            <a:r>
              <a:rPr lang="en-US" sz="2600" dirty="0"/>
              <a:t> </a:t>
            </a:r>
            <a:r>
              <a:rPr lang="en-US" sz="2600" dirty="0" err="1"/>
              <a:t>thông</a:t>
            </a:r>
            <a:r>
              <a:rPr lang="en-US" sz="2600" dirty="0"/>
              <a:t> </a:t>
            </a:r>
            <a:r>
              <a:rPr lang="en-US" sz="2600" dirty="0" err="1"/>
              <a:t>điệp</a:t>
            </a:r>
            <a:r>
              <a:rPr lang="en-US" sz="2600" dirty="0"/>
              <a:t> </a:t>
            </a:r>
            <a:r>
              <a:rPr lang="en-US" sz="2600" dirty="0" err="1"/>
              <a:t>sau</a:t>
            </a:r>
            <a:r>
              <a:rPr lang="en-US" sz="2600" dirty="0"/>
              <a:t> AH Header.</a:t>
            </a:r>
          </a:p>
        </p:txBody>
      </p:sp>
      <p:grpSp>
        <p:nvGrpSpPr>
          <p:cNvPr id="17" name="Group 26"/>
          <p:cNvGrpSpPr>
            <a:grpSpLocks/>
          </p:cNvGrpSpPr>
          <p:nvPr/>
        </p:nvGrpSpPr>
        <p:grpSpPr bwMode="auto">
          <a:xfrm>
            <a:off x="3962400" y="2895600"/>
            <a:ext cx="2224087" cy="611187"/>
            <a:chOff x="2209006" y="2743200"/>
            <a:chExt cx="2058194" cy="610394"/>
          </a:xfrm>
        </p:grpSpPr>
        <p:cxnSp>
          <p:nvCxnSpPr>
            <p:cNvPr id="18" name="Straight Connector 17"/>
            <p:cNvCxnSpPr/>
            <p:nvPr/>
          </p:nvCxnSpPr>
          <p:spPr>
            <a:xfrm rot="5400000">
              <a:off x="1905336" y="3048455"/>
              <a:ext cx="608809" cy="1469"/>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10475" y="2743200"/>
              <a:ext cx="2056725"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62062" y="3046870"/>
              <a:ext cx="608809" cy="1469"/>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10475" y="3332984"/>
              <a:ext cx="2056725" cy="1585"/>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flipV="1">
            <a:off x="1981200" y="3506787"/>
            <a:ext cx="1931764" cy="912813"/>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9304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trips(downLeft)">
                                      <p:cBhvr>
                                        <p:cTn id="13" dur="500"/>
                                        <p:tgtEl>
                                          <p:spTgt spid="16"/>
                                        </p:tgtEl>
                                      </p:cBhvr>
                                    </p:animEffect>
                                  </p:childTnLst>
                                </p:cTn>
                              </p:par>
                              <p:par>
                                <p:cTn id="14" presetID="18" presetClass="entr" presetSubtype="12"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strips(downLeft)">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grpSp>
        <p:nvGrpSpPr>
          <p:cNvPr id="5" name="Group 6"/>
          <p:cNvGrpSpPr>
            <a:grpSpLocks/>
          </p:cNvGrpSpPr>
          <p:nvPr/>
        </p:nvGrpSpPr>
        <p:grpSpPr bwMode="auto">
          <a:xfrm>
            <a:off x="1724025" y="1752600"/>
            <a:ext cx="7391400" cy="3542678"/>
            <a:chOff x="3875" y="2249"/>
            <a:chExt cx="5760" cy="3240"/>
          </a:xfrm>
        </p:grpSpPr>
        <p:sp>
          <p:nvSpPr>
            <p:cNvPr id="6" name="Rectangle 7"/>
            <p:cNvSpPr>
              <a:spLocks noChangeArrowheads="1"/>
            </p:cNvSpPr>
            <p:nvPr/>
          </p:nvSpPr>
          <p:spPr bwMode="auto">
            <a:xfrm>
              <a:off x="4235" y="4805"/>
              <a:ext cx="4968" cy="684"/>
            </a:xfrm>
            <a:prstGeom prst="rect">
              <a:avLst/>
            </a:prstGeom>
            <a:solidFill>
              <a:srgbClr val="FFFFFF"/>
            </a:solidFill>
            <a:ln w="9525" algn="ctr">
              <a:solidFill>
                <a:srgbClr val="000000"/>
              </a:solidFill>
              <a:miter lim="800000"/>
              <a:headEnd/>
              <a:tailEnd/>
            </a:ln>
          </p:spPr>
          <p:txBody>
            <a:bodyPr lIns="0" tIns="0" rIns="0" bIns="0"/>
            <a:lstStyle/>
            <a:p>
              <a:pPr algn="ctr">
                <a:spcBef>
                  <a:spcPts val="300"/>
                </a:spcBef>
              </a:pPr>
              <a:r>
                <a:rPr lang="en-US" sz="2800"/>
                <a:t>Authentication Data (ICV –</a:t>
              </a:r>
            </a:p>
            <a:p>
              <a:pPr algn="ctr">
                <a:spcBef>
                  <a:spcPts val="300"/>
                </a:spcBef>
              </a:pPr>
              <a:r>
                <a:rPr lang="en-US" sz="2800"/>
                <a:t>Integrity Check Value)</a:t>
              </a:r>
              <a:endParaRPr lang="en-US" sz="2400"/>
            </a:p>
          </p:txBody>
        </p:sp>
        <p:sp>
          <p:nvSpPr>
            <p:cNvPr id="7" name="Rectangle 8"/>
            <p:cNvSpPr>
              <a:spLocks noChangeArrowheads="1"/>
            </p:cNvSpPr>
            <p:nvPr/>
          </p:nvSpPr>
          <p:spPr bwMode="auto">
            <a:xfrm>
              <a:off x="4235" y="3242"/>
              <a:ext cx="1778"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Next Header</a:t>
              </a:r>
            </a:p>
          </p:txBody>
        </p:sp>
        <p:sp>
          <p:nvSpPr>
            <p:cNvPr id="8" name="Rectangle 9"/>
            <p:cNvSpPr>
              <a:spLocks noChangeArrowheads="1"/>
            </p:cNvSpPr>
            <p:nvPr/>
          </p:nvSpPr>
          <p:spPr bwMode="auto">
            <a:xfrm>
              <a:off x="5840" y="3239"/>
              <a:ext cx="1707"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PayloadLength</a:t>
              </a:r>
            </a:p>
          </p:txBody>
        </p:sp>
        <p:sp>
          <p:nvSpPr>
            <p:cNvPr id="9" name="Rectangle 10"/>
            <p:cNvSpPr>
              <a:spLocks noChangeArrowheads="1"/>
            </p:cNvSpPr>
            <p:nvPr/>
          </p:nvSpPr>
          <p:spPr bwMode="auto">
            <a:xfrm>
              <a:off x="7547" y="3239"/>
              <a:ext cx="1656" cy="648"/>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Reserved</a:t>
              </a:r>
            </a:p>
          </p:txBody>
        </p:sp>
        <p:sp>
          <p:nvSpPr>
            <p:cNvPr id="10" name="Rectangle 11"/>
            <p:cNvSpPr>
              <a:spLocks noChangeArrowheads="1"/>
            </p:cNvSpPr>
            <p:nvPr/>
          </p:nvSpPr>
          <p:spPr bwMode="auto">
            <a:xfrm>
              <a:off x="4235" y="3832"/>
              <a:ext cx="4968" cy="491"/>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Security Parameter Index(SPI)</a:t>
              </a:r>
            </a:p>
          </p:txBody>
        </p:sp>
        <p:sp>
          <p:nvSpPr>
            <p:cNvPr id="11" name="Rectangle 12"/>
            <p:cNvSpPr>
              <a:spLocks noChangeArrowheads="1"/>
            </p:cNvSpPr>
            <p:nvPr/>
          </p:nvSpPr>
          <p:spPr bwMode="auto">
            <a:xfrm>
              <a:off x="4235" y="4323"/>
              <a:ext cx="4968" cy="482"/>
            </a:xfrm>
            <a:prstGeom prst="rect">
              <a:avLst/>
            </a:prstGeom>
            <a:solidFill>
              <a:srgbClr val="FFFFFF"/>
            </a:solidFill>
            <a:ln w="9525" algn="ctr">
              <a:solidFill>
                <a:srgbClr val="000000"/>
              </a:solidFill>
              <a:miter lim="800000"/>
              <a:headEnd/>
              <a:tailEnd/>
            </a:ln>
          </p:spPr>
          <p:txBody>
            <a:bodyPr lIns="0" tIns="0" rIns="0" bIns="0"/>
            <a:lstStyle/>
            <a:p>
              <a:pPr algn="ctr">
                <a:spcBef>
                  <a:spcPts val="600"/>
                </a:spcBef>
              </a:pPr>
              <a:r>
                <a:rPr lang="en-US" sz="2800" b="1"/>
                <a:t>Sequence Number</a:t>
              </a:r>
            </a:p>
            <a:p>
              <a:pPr algn="ctr">
                <a:spcBef>
                  <a:spcPct val="50000"/>
                </a:spcBef>
              </a:pPr>
              <a:endParaRPr lang="en-US" sz="2800" b="1"/>
            </a:p>
          </p:txBody>
        </p:sp>
        <p:sp>
          <p:nvSpPr>
            <p:cNvPr id="12" name="Rectangle 13"/>
            <p:cNvSpPr>
              <a:spLocks noChangeArrowheads="1"/>
            </p:cNvSpPr>
            <p:nvPr/>
          </p:nvSpPr>
          <p:spPr bwMode="auto">
            <a:xfrm>
              <a:off x="3875" y="2267"/>
              <a:ext cx="5760" cy="486"/>
            </a:xfrm>
            <a:prstGeom prst="rect">
              <a:avLst/>
            </a:prstGeom>
            <a:solidFill>
              <a:srgbClr val="FFFFFF"/>
            </a:solidFill>
            <a:ln w="9525">
              <a:solidFill>
                <a:srgbClr val="000000"/>
              </a:solidFill>
              <a:miter lim="800000"/>
              <a:headEnd/>
              <a:tailEnd/>
            </a:ln>
          </p:spPr>
          <p:txBody>
            <a:bodyPr/>
            <a:lstStyle/>
            <a:p>
              <a:pPr algn="ctr">
                <a:spcBef>
                  <a:spcPct val="50000"/>
                </a:spcBef>
              </a:pPr>
              <a:r>
                <a:rPr lang="en-US" sz="2800" b="1"/>
                <a:t>IP Header            </a:t>
              </a:r>
              <a:r>
                <a:rPr lang="en-US" sz="2000" b="1"/>
                <a:t>	         	                       </a:t>
              </a:r>
              <a:r>
                <a:rPr lang="en-US" sz="2400" b="1"/>
                <a:t> Payload</a:t>
              </a:r>
              <a:endParaRPr lang="en-US" sz="3200" b="1"/>
            </a:p>
          </p:txBody>
        </p:sp>
        <p:sp>
          <p:nvSpPr>
            <p:cNvPr id="13" name="Rectangle 14"/>
            <p:cNvSpPr>
              <a:spLocks noChangeArrowheads="1"/>
            </p:cNvSpPr>
            <p:nvPr/>
          </p:nvSpPr>
          <p:spPr bwMode="auto">
            <a:xfrm>
              <a:off x="5654" y="2249"/>
              <a:ext cx="1951" cy="518"/>
            </a:xfrm>
            <a:prstGeom prst="rect">
              <a:avLst/>
            </a:prstGeom>
            <a:solidFill>
              <a:srgbClr val="C0C0C0">
                <a:alpha val="94901"/>
              </a:srgbClr>
            </a:solidFill>
            <a:ln w="9525">
              <a:solidFill>
                <a:srgbClr val="000000"/>
              </a:solidFill>
              <a:miter lim="800000"/>
              <a:headEnd/>
              <a:tailEnd/>
            </a:ln>
          </p:spPr>
          <p:txBody>
            <a:bodyPr/>
            <a:lstStyle/>
            <a:p>
              <a:pPr algn="ctr">
                <a:spcBef>
                  <a:spcPct val="50000"/>
                </a:spcBef>
              </a:pPr>
              <a:r>
                <a:rPr lang="en-US" sz="2800" b="1"/>
                <a:t>AH Header</a:t>
              </a:r>
              <a:endParaRPr lang="en-US" sz="3600" b="1"/>
            </a:p>
          </p:txBody>
        </p:sp>
        <p:sp>
          <p:nvSpPr>
            <p:cNvPr id="14" name="Line 15"/>
            <p:cNvSpPr>
              <a:spLocks noChangeShapeType="1"/>
            </p:cNvSpPr>
            <p:nvPr/>
          </p:nvSpPr>
          <p:spPr bwMode="auto">
            <a:xfrm flipV="1">
              <a:off x="5387" y="2767"/>
              <a:ext cx="864"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5" name="Line 16"/>
            <p:cNvSpPr>
              <a:spLocks noChangeShapeType="1"/>
            </p:cNvSpPr>
            <p:nvPr/>
          </p:nvSpPr>
          <p:spPr bwMode="auto">
            <a:xfrm>
              <a:off x="7043" y="2767"/>
              <a:ext cx="884" cy="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16" name="TextBox 15"/>
          <p:cNvSpPr txBox="1">
            <a:spLocks noChangeArrowheads="1"/>
          </p:cNvSpPr>
          <p:nvPr/>
        </p:nvSpPr>
        <p:spPr bwMode="auto">
          <a:xfrm>
            <a:off x="152400" y="1828800"/>
            <a:ext cx="2057400" cy="3139321"/>
          </a:xfrm>
          <a:prstGeom prst="rect">
            <a:avLst/>
          </a:prstGeom>
          <a:solidFill>
            <a:schemeClr val="accent5">
              <a:lumMod val="40000"/>
              <a:lumOff val="60000"/>
            </a:schemeClr>
          </a:solidFill>
          <a:ln w="38100">
            <a:solidFill>
              <a:srgbClr val="FF0000"/>
            </a:solidFill>
            <a:miter lim="800000"/>
            <a:headEnd/>
            <a:tailEnd/>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200" b="1" u="sng">
                <a:solidFill>
                  <a:srgbClr val="FF0000"/>
                </a:solidFill>
              </a:rPr>
              <a:t>Authentication Data (ICV):</a:t>
            </a:r>
          </a:p>
          <a:p>
            <a:pPr eaLnBrk="1" hangingPunct="1">
              <a:buFontTx/>
              <a:buChar char="-"/>
            </a:pPr>
            <a:r>
              <a:rPr lang="en-US" sz="2200"/>
              <a:t> Có độ dài là bội của 32 bit.</a:t>
            </a:r>
          </a:p>
          <a:p>
            <a:pPr eaLnBrk="1" hangingPunct="1">
              <a:buFontTx/>
              <a:buChar char="-"/>
            </a:pPr>
            <a:r>
              <a:rPr lang="en-US" sz="2200"/>
              <a:t> Phải được padding nếu chiều dài của ICV trong các byte chưa đầy.</a:t>
            </a:r>
          </a:p>
        </p:txBody>
      </p:sp>
      <p:grpSp>
        <p:nvGrpSpPr>
          <p:cNvPr id="17" name="Group 26"/>
          <p:cNvGrpSpPr>
            <a:grpSpLocks/>
          </p:cNvGrpSpPr>
          <p:nvPr/>
        </p:nvGrpSpPr>
        <p:grpSpPr bwMode="auto">
          <a:xfrm>
            <a:off x="2209800" y="4343399"/>
            <a:ext cx="6324600" cy="954087"/>
            <a:chOff x="2209006" y="2743200"/>
            <a:chExt cx="2058194" cy="610394"/>
          </a:xfrm>
        </p:grpSpPr>
        <p:cxnSp>
          <p:nvCxnSpPr>
            <p:cNvPr id="18" name="Straight Connector 17"/>
            <p:cNvCxnSpPr/>
            <p:nvPr/>
          </p:nvCxnSpPr>
          <p:spPr>
            <a:xfrm rot="5400000">
              <a:off x="1905291" y="3048328"/>
              <a:ext cx="608981" cy="1550"/>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10039" y="2743200"/>
              <a:ext cx="2057161" cy="1413"/>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961934" y="3046916"/>
              <a:ext cx="608981" cy="1550"/>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10039" y="3332400"/>
              <a:ext cx="2057161" cy="2826"/>
            </a:xfrm>
            <a:prstGeom prst="line">
              <a:avLst/>
            </a:prstGeom>
            <a:ln w="38100" cmpd="dbl">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a:spLocks noChangeArrowheads="1"/>
          </p:cNvSpPr>
          <p:nvPr/>
        </p:nvSpPr>
        <p:spPr bwMode="auto">
          <a:xfrm>
            <a:off x="2438400" y="5540375"/>
            <a:ext cx="6248400" cy="830997"/>
          </a:xfrm>
          <a:prstGeom prst="rect">
            <a:avLst/>
          </a:prstGeom>
          <a:solidFill>
            <a:schemeClr val="accent5">
              <a:lumMod val="40000"/>
              <a:lumOff val="60000"/>
            </a:schemeClr>
          </a:solidFill>
          <a:ln w="38100">
            <a:solidFill>
              <a:srgbClr val="FF000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u="sng" dirty="0">
                <a:solidFill>
                  <a:srgbClr val="FF0000"/>
                </a:solidFill>
              </a:rPr>
              <a:t>Authentication Data (</a:t>
            </a:r>
            <a:r>
              <a:rPr lang="en-US" sz="2400" b="1" u="sng" dirty="0" err="1">
                <a:solidFill>
                  <a:srgbClr val="FF0000"/>
                </a:solidFill>
              </a:rPr>
              <a:t>ICV</a:t>
            </a:r>
            <a:r>
              <a:rPr lang="en-US" sz="2400" b="1" u="sng" dirty="0" smtClean="0">
                <a:solidFill>
                  <a:srgbClr val="FF0000"/>
                </a:solidFill>
              </a:rPr>
              <a:t>): 96 bit</a:t>
            </a:r>
            <a:endParaRPr lang="en-US" sz="2400" b="1" u="sng" dirty="0">
              <a:solidFill>
                <a:srgbClr val="FF0000"/>
              </a:solidFill>
            </a:endParaRPr>
          </a:p>
          <a:p>
            <a:pPr eaLnBrk="1" hangingPunct="1"/>
            <a:r>
              <a:rPr lang="en-US" sz="2400" b="1" dirty="0" err="1"/>
              <a:t>ICV</a:t>
            </a:r>
            <a:r>
              <a:rPr lang="en-US" sz="2400" b="1" dirty="0"/>
              <a:t> = Hash (IP Header + Payload + Key)</a:t>
            </a:r>
          </a:p>
        </p:txBody>
      </p:sp>
      <p:sp>
        <p:nvSpPr>
          <p:cNvPr id="23" name="TextBox 22"/>
          <p:cNvSpPr txBox="1"/>
          <p:nvPr/>
        </p:nvSpPr>
        <p:spPr>
          <a:xfrm>
            <a:off x="76199" y="5638800"/>
            <a:ext cx="2138365" cy="646331"/>
          </a:xfrm>
          <a:prstGeom prst="rect">
            <a:avLst/>
          </a:prstGeom>
          <a:noFill/>
        </p:spPr>
        <p:txBody>
          <a:bodyPr wrap="square" rtlCol="0">
            <a:spAutoFit/>
          </a:bodyPr>
          <a:lstStyle/>
          <a:p>
            <a:r>
              <a:rPr lang="en-US" b="1">
                <a:solidFill>
                  <a:srgbClr val="0000FF"/>
                </a:solidFill>
                <a:latin typeface="Arial" pitchFamily="34" charset="0"/>
              </a:rPr>
              <a:t>HMAC-SHA1-96, HMAC-MD5-96</a:t>
            </a:r>
            <a:endParaRPr lang="en-US" b="1">
              <a:solidFill>
                <a:srgbClr val="0000FF"/>
              </a:solidFill>
            </a:endParaRPr>
          </a:p>
        </p:txBody>
      </p:sp>
    </p:spTree>
    <p:extLst>
      <p:ext uri="{BB962C8B-B14F-4D97-AF65-F5344CB8AC3E}">
        <p14:creationId xmlns:p14="http://schemas.microsoft.com/office/powerpoint/2010/main" val="10351846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trips(down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1" nodeType="clickEffect">
                                  <p:stCondLst>
                                    <p:cond delay="0"/>
                                  </p:stCondLst>
                                  <p:childTnLst>
                                    <p:anim calcmode="lin" valueType="num">
                                      <p:cBhvr additive="base">
                                        <p:cTn id="17" dur="500"/>
                                        <p:tgtEl>
                                          <p:spTgt spid="16"/>
                                        </p:tgtEl>
                                        <p:attrNameLst>
                                          <p:attrName>ppt_x</p:attrName>
                                        </p:attrNameLst>
                                      </p:cBhvr>
                                      <p:tavLst>
                                        <p:tav tm="0">
                                          <p:val>
                                            <p:strVal val="ppt_x"/>
                                          </p:val>
                                        </p:tav>
                                        <p:tav tm="100000">
                                          <p:val>
                                            <p:strVal val="ppt_x"/>
                                          </p:val>
                                        </p:tav>
                                      </p:tavLst>
                                    </p:anim>
                                    <p:anim calcmode="lin" valueType="num">
                                      <p:cBhvr additive="base">
                                        <p:cTn id="18" dur="500"/>
                                        <p:tgtEl>
                                          <p:spTgt spid="16"/>
                                        </p:tgtEl>
                                        <p:attrNameLst>
                                          <p:attrName>ppt_y</p:attrName>
                                        </p:attrNameLst>
                                      </p:cBhvr>
                                      <p:tavLst>
                                        <p:tav tm="0">
                                          <p:val>
                                            <p:strVal val="ppt_y"/>
                                          </p:val>
                                        </p:tav>
                                        <p:tav tm="100000">
                                          <p:val>
                                            <p:strVal val="1+ppt_h/2"/>
                                          </p:val>
                                        </p:tav>
                                      </p:tavLst>
                                    </p:anim>
                                    <p:set>
                                      <p:cBhvr>
                                        <p:cTn id="19" dur="1" fill="hold">
                                          <p:stCondLst>
                                            <p:cond delay="499"/>
                                          </p:stCondLst>
                                        </p:cTn>
                                        <p:tgtEl>
                                          <p:spTgt spid="16"/>
                                        </p:tgtEl>
                                        <p:attrNameLst>
                                          <p:attrName>style.visibility</p:attrName>
                                        </p:attrNameLst>
                                      </p:cBhvr>
                                      <p:to>
                                        <p:strVal val="hidden"/>
                                      </p:to>
                                    </p:set>
                                  </p:childTnLst>
                                </p:cTn>
                              </p:par>
                              <p:par>
                                <p:cTn id="20" presetID="18" presetClass="entr" presetSubtype="12"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Lef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56</a:t>
            </a:fld>
            <a:endParaRPr lang="ru-RU" dirty="0"/>
          </a:p>
        </p:txBody>
      </p:sp>
      <p:sp>
        <p:nvSpPr>
          <p:cNvPr id="3" name="Content Placeholder 2"/>
          <p:cNvSpPr>
            <a:spLocks noGrp="1"/>
          </p:cNvSpPr>
          <p:nvPr>
            <p:ph sz="quarter" idx="13"/>
          </p:nvPr>
        </p:nvSpPr>
        <p:spPr/>
        <p:txBody>
          <a:bodyPr>
            <a:normAutofit/>
          </a:bodyPr>
          <a:lstStyle/>
          <a:p>
            <a:pPr marL="0" indent="0">
              <a:buNone/>
            </a:pPr>
            <a:endParaRPr lang="en-US" dirty="0">
              <a:solidFill>
                <a:srgbClr val="0000FF"/>
              </a:solidFill>
              <a:latin typeface="Arial" pitchFamily="34" charset="0"/>
              <a:cs typeface="Arial" pitchFamily="34" charset="0"/>
            </a:endParaRPr>
          </a:p>
          <a:p>
            <a:pPr marL="0" indent="0">
              <a:buNone/>
            </a:pPr>
            <a:endParaRPr lang="en-US" dirty="0">
              <a:solidFill>
                <a:srgbClr val="0000FF"/>
              </a:solidFill>
              <a:latin typeface="Arial" pitchFamily="34" charset="0"/>
              <a:cs typeface="Arial" pitchFamily="34" charset="0"/>
            </a:endParaRPr>
          </a:p>
          <a:p>
            <a:pPr marL="0" indent="0">
              <a:buNone/>
            </a:pPr>
            <a:r>
              <a:rPr lang="en-US" dirty="0" smtClean="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Xử</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lý</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gói</a:t>
            </a:r>
            <a:r>
              <a:rPr lang="en-US" dirty="0">
                <a:solidFill>
                  <a:srgbClr val="0000FF"/>
                </a:solidFill>
                <a:latin typeface="Arial" pitchFamily="34" charset="0"/>
                <a:cs typeface="Arial" pitchFamily="34" charset="0"/>
              </a:rPr>
              <a:t> AH </a:t>
            </a:r>
            <a:r>
              <a:rPr lang="en-US" dirty="0" err="1">
                <a:solidFill>
                  <a:srgbClr val="0000FF"/>
                </a:solidFill>
                <a:latin typeface="Arial" pitchFamily="34" charset="0"/>
                <a:cs typeface="Arial" pitchFamily="34" charset="0"/>
              </a:rPr>
              <a:t>đầu</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vào</a:t>
            </a:r>
            <a:r>
              <a:rPr lang="en-US" dirty="0">
                <a:solidFill>
                  <a:srgbClr val="0000FF"/>
                </a:solidFill>
                <a:latin typeface="Arial" pitchFamily="34" charset="0"/>
                <a:cs typeface="Arial" pitchFamily="34" charset="0"/>
              </a:rPr>
              <a:t> &amp; </a:t>
            </a:r>
            <a:r>
              <a:rPr lang="en-US" dirty="0" err="1">
                <a:solidFill>
                  <a:srgbClr val="0000FF"/>
                </a:solidFill>
                <a:latin typeface="Arial" pitchFamily="34" charset="0"/>
                <a:cs typeface="Arial" pitchFamily="34" charset="0"/>
              </a:rPr>
              <a:t>đầu</a:t>
            </a:r>
            <a:r>
              <a:rPr lang="en-US" dirty="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ra</a:t>
            </a:r>
            <a:endParaRPr lang="en-US" dirty="0" smtClean="0">
              <a:solidFill>
                <a:srgbClr val="0000FF"/>
              </a:solidFill>
              <a:latin typeface="Arial" pitchFamily="34" charset="0"/>
              <a:cs typeface="Arial" pitchFamily="34" charset="0"/>
            </a:endParaRPr>
          </a:p>
          <a:p>
            <a:pPr marL="0" indent="0" algn="ctr">
              <a:buNone/>
            </a:pPr>
            <a:r>
              <a:rPr lang="en-US" sz="3200" i="1" dirty="0" smtClean="0">
                <a:latin typeface="Arial" pitchFamily="34" charset="0"/>
                <a:cs typeface="Arial" pitchFamily="34" charset="0"/>
              </a:rPr>
              <a:t>(</a:t>
            </a:r>
            <a:r>
              <a:rPr lang="en-US" sz="3200" i="1" err="1" smtClean="0">
                <a:latin typeface="Arial" pitchFamily="34" charset="0"/>
                <a:cs typeface="Arial" pitchFamily="34" charset="0"/>
              </a:rPr>
              <a:t>SV</a:t>
            </a:r>
            <a:r>
              <a:rPr lang="en-US" sz="3200" i="1" smtClean="0">
                <a:latin typeface="Arial" pitchFamily="34" charset="0"/>
                <a:cs typeface="Arial" pitchFamily="34" charset="0"/>
              </a:rPr>
              <a:t> tìm hiểu thêm trong Giáo trình “</a:t>
            </a:r>
            <a:r>
              <a:rPr lang="vi-VN" sz="3200" i="1"/>
              <a:t>Các giao thức bảo mật mạng riêng ảo“</a:t>
            </a:r>
            <a:r>
              <a:rPr lang="en-US" sz="3200" i="1"/>
              <a:t>, </a:t>
            </a:r>
            <a:r>
              <a:rPr lang="en-US" sz="3200" i="1" smtClean="0"/>
              <a:t>HVKTMM, năm 2013</a:t>
            </a:r>
            <a:r>
              <a:rPr lang="en-US" sz="3200" i="1" smtClean="0">
                <a:latin typeface="Arial" pitchFamily="34" charset="0"/>
                <a:cs typeface="Arial" pitchFamily="34" charset="0"/>
              </a:rPr>
              <a:t>)</a:t>
            </a:r>
            <a:endParaRPr lang="en-US" sz="3200" i="1" dirty="0">
              <a:latin typeface="Arial" pitchFamily="34" charset="0"/>
              <a:cs typeface="Arial" pitchFamily="34" charset="0"/>
            </a:endParaRPr>
          </a:p>
          <a:p>
            <a:pPr marL="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41466820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342900" lvl="1" indent="-342900">
              <a:lnSpc>
                <a:spcPct val="114000"/>
              </a:lnSpc>
              <a:spcBef>
                <a:spcPts val="600"/>
              </a:spcBef>
              <a:spcAft>
                <a:spcPts val="600"/>
              </a:spcAft>
              <a:buFont typeface="Arial" pitchFamily="34" charset="0"/>
              <a:buChar char="•"/>
            </a:pPr>
            <a:r>
              <a:rPr lang="en-US">
                <a:solidFill>
                  <a:srgbClr val="0000FF"/>
                </a:solidFill>
                <a:latin typeface="Arial" pitchFamily="34" charset="0"/>
              </a:rPr>
              <a:t>Xử lý gói đầu vào</a:t>
            </a:r>
            <a:r>
              <a:rPr lang="en-US" smtClean="0">
                <a:solidFill>
                  <a:srgbClr val="0000FF"/>
                </a:solidFill>
                <a:latin typeface="Arial" pitchFamily="34" charset="0"/>
              </a:rPr>
              <a:t>:</a:t>
            </a:r>
          </a:p>
          <a:p>
            <a:pPr marL="742950" lvl="2" indent="-342900">
              <a:lnSpc>
                <a:spcPct val="114000"/>
              </a:lnSpc>
              <a:spcBef>
                <a:spcPts val="600"/>
              </a:spcBef>
              <a:spcAft>
                <a:spcPts val="600"/>
              </a:spcAft>
            </a:pPr>
            <a:r>
              <a:rPr lang="en-US" smtClean="0">
                <a:latin typeface="Arial" pitchFamily="34" charset="0"/>
              </a:rPr>
              <a:t>Ghép </a:t>
            </a:r>
            <a:r>
              <a:rPr lang="en-US">
                <a:latin typeface="Arial" pitchFamily="34" charset="0"/>
              </a:rPr>
              <a:t>mảnh:</a:t>
            </a:r>
          </a:p>
          <a:p>
            <a:pPr marL="742950" lvl="2" indent="-342900">
              <a:lnSpc>
                <a:spcPct val="114000"/>
              </a:lnSpc>
              <a:spcBef>
                <a:spcPts val="600"/>
              </a:spcBef>
              <a:spcAft>
                <a:spcPts val="600"/>
              </a:spcAft>
            </a:pPr>
            <a:r>
              <a:rPr lang="en-US">
                <a:latin typeface="Arial" pitchFamily="34" charset="0"/>
              </a:rPr>
              <a:t>Tìm kiếm SA</a:t>
            </a:r>
          </a:p>
          <a:p>
            <a:pPr marL="742950" lvl="2" indent="-342900">
              <a:lnSpc>
                <a:spcPct val="114000"/>
              </a:lnSpc>
              <a:spcBef>
                <a:spcPts val="600"/>
              </a:spcBef>
              <a:spcAft>
                <a:spcPts val="600"/>
              </a:spcAft>
            </a:pPr>
            <a:r>
              <a:rPr lang="en-US">
                <a:latin typeface="Arial" pitchFamily="34" charset="0"/>
              </a:rPr>
              <a:t>Kiểm tra SN (Sequence Number):</a:t>
            </a:r>
          </a:p>
          <a:p>
            <a:pPr marL="342900" lvl="1" indent="-342900">
              <a:lnSpc>
                <a:spcPct val="114000"/>
              </a:lnSpc>
              <a:spcBef>
                <a:spcPts val="600"/>
              </a:spcBef>
              <a:spcAft>
                <a:spcPts val="600"/>
              </a:spcAft>
              <a:buFont typeface="Arial" pitchFamily="34" charset="0"/>
              <a:buChar char="•"/>
            </a:pPr>
            <a:r>
              <a:rPr lang="en-US" smtClean="0">
                <a:solidFill>
                  <a:srgbClr val="0000FF"/>
                </a:solidFill>
                <a:latin typeface="Arial" pitchFamily="34" charset="0"/>
              </a:rPr>
              <a:t>Xử </a:t>
            </a:r>
            <a:r>
              <a:rPr lang="en-US">
                <a:solidFill>
                  <a:srgbClr val="0000FF"/>
                </a:solidFill>
                <a:latin typeface="Arial" pitchFamily="34" charset="0"/>
              </a:rPr>
              <a:t>lý gói đầu ra</a:t>
            </a:r>
            <a:r>
              <a:rPr lang="en-US" smtClean="0">
                <a:solidFill>
                  <a:srgbClr val="0000FF"/>
                </a:solidFill>
                <a:latin typeface="Arial" pitchFamily="34" charset="0"/>
              </a:rPr>
              <a:t>:</a:t>
            </a:r>
          </a:p>
          <a:p>
            <a:pPr marL="742950" lvl="2" indent="-342900">
              <a:lnSpc>
                <a:spcPct val="114000"/>
              </a:lnSpc>
              <a:spcBef>
                <a:spcPts val="600"/>
              </a:spcBef>
              <a:spcAft>
                <a:spcPts val="600"/>
              </a:spcAft>
            </a:pPr>
            <a:r>
              <a:rPr lang="en-US">
                <a:latin typeface="Arial" pitchFamily="34" charset="0"/>
              </a:rPr>
              <a:t>Tìm </a:t>
            </a:r>
            <a:r>
              <a:rPr lang="en-US" smtClean="0">
                <a:latin typeface="Arial" pitchFamily="34" charset="0"/>
              </a:rPr>
              <a:t>SA</a:t>
            </a:r>
          </a:p>
          <a:p>
            <a:pPr marL="742950" lvl="2" indent="-342900">
              <a:lnSpc>
                <a:spcPct val="114000"/>
              </a:lnSpc>
              <a:spcBef>
                <a:spcPts val="600"/>
              </a:spcBef>
              <a:spcAft>
                <a:spcPts val="600"/>
              </a:spcAft>
            </a:pPr>
            <a:r>
              <a:rPr lang="en-US">
                <a:latin typeface="Arial" pitchFamily="34" charset="0"/>
              </a:rPr>
              <a:t>Tạo SN (Sequence Number</a:t>
            </a:r>
            <a:r>
              <a:rPr lang="en-US" smtClean="0">
                <a:latin typeface="Arial" pitchFamily="34" charset="0"/>
              </a:rPr>
              <a:t>):</a:t>
            </a:r>
          </a:p>
          <a:p>
            <a:pPr marL="742950" lvl="2" indent="-342900">
              <a:lnSpc>
                <a:spcPct val="114000"/>
              </a:lnSpc>
              <a:spcBef>
                <a:spcPts val="600"/>
              </a:spcBef>
              <a:spcAft>
                <a:spcPts val="600"/>
              </a:spcAft>
            </a:pPr>
            <a:r>
              <a:rPr lang="en-US">
                <a:latin typeface="Arial" pitchFamily="34" charset="0"/>
              </a:rPr>
              <a:t>Tính </a:t>
            </a:r>
            <a:r>
              <a:rPr lang="en-US" smtClean="0">
                <a:latin typeface="Arial" pitchFamily="34" charset="0"/>
              </a:rPr>
              <a:t>ICV</a:t>
            </a:r>
          </a:p>
          <a:p>
            <a:pPr marL="742950" lvl="2" indent="-342900">
              <a:lnSpc>
                <a:spcPct val="114000"/>
              </a:lnSpc>
              <a:spcBef>
                <a:spcPts val="600"/>
              </a:spcBef>
              <a:spcAft>
                <a:spcPts val="600"/>
              </a:spcAft>
            </a:pPr>
            <a:r>
              <a:rPr lang="en-US" smtClean="0">
                <a:latin typeface="Arial" pitchFamily="34" charset="0"/>
              </a:rPr>
              <a:t>Padding</a:t>
            </a:r>
          </a:p>
          <a:p>
            <a:pPr marL="742950" lvl="2" indent="-342900">
              <a:lnSpc>
                <a:spcPct val="114000"/>
              </a:lnSpc>
              <a:spcBef>
                <a:spcPts val="600"/>
              </a:spcBef>
              <a:spcAft>
                <a:spcPts val="600"/>
              </a:spcAft>
            </a:pPr>
            <a:r>
              <a:rPr lang="en-US">
                <a:latin typeface="Arial" pitchFamily="34" charset="0"/>
              </a:rPr>
              <a:t>Phân mảnh</a:t>
            </a:r>
          </a:p>
          <a:p>
            <a:pPr marL="742950" lvl="2" indent="-342900">
              <a:lnSpc>
                <a:spcPct val="114000"/>
              </a:lnSpc>
              <a:spcBef>
                <a:spcPts val="600"/>
              </a:spcBef>
              <a:spcAft>
                <a:spcPts val="600"/>
              </a:spcAft>
            </a:pPr>
            <a:endParaRPr lang="en-US" b="1">
              <a:latin typeface="Arial" pitchFamily="34" charset="0"/>
            </a:endParaRPr>
          </a:p>
          <a:p>
            <a:pPr marL="742950" lvl="2" indent="-342900">
              <a:lnSpc>
                <a:spcPct val="114000"/>
              </a:lnSpc>
              <a:spcBef>
                <a:spcPts val="600"/>
              </a:spcBef>
              <a:spcAft>
                <a:spcPts val="600"/>
              </a:spcAft>
            </a:pPr>
            <a:endParaRPr lang="en-US" b="1">
              <a:latin typeface="Arial" pitchFamily="34" charset="0"/>
            </a:endParaRPr>
          </a:p>
          <a:p>
            <a:pPr marL="742950" lvl="2" indent="-342900">
              <a:lnSpc>
                <a:spcPct val="114000"/>
              </a:lnSpc>
              <a:spcBef>
                <a:spcPts val="600"/>
              </a:spcBef>
              <a:spcAft>
                <a:spcPts val="600"/>
              </a:spcAft>
            </a:pPr>
            <a:endParaRPr lang="en-US" b="1">
              <a:solidFill>
                <a:srgbClr val="0000FF"/>
              </a:solidFill>
              <a:latin typeface="Arial" pitchFamily="34" charset="0"/>
            </a:endParaRPr>
          </a:p>
          <a:p>
            <a:pPr marL="742950" lvl="2" indent="-342900">
              <a:lnSpc>
                <a:spcPct val="114000"/>
              </a:lnSpc>
              <a:spcBef>
                <a:spcPts val="600"/>
              </a:spcBef>
              <a:spcAft>
                <a:spcPts val="600"/>
              </a:spcAft>
            </a:pPr>
            <a:endParaRPr lang="en-US" b="1">
              <a:latin typeface="Arial" pitchFamily="34" charset="0"/>
            </a:endParaRPr>
          </a:p>
          <a:p>
            <a:pPr marL="742950" lvl="2" indent="-342900">
              <a:lnSpc>
                <a:spcPct val="114000"/>
              </a:lnSpc>
              <a:spcBef>
                <a:spcPts val="600"/>
              </a:spcBef>
              <a:spcAft>
                <a:spcPts val="600"/>
              </a:spcAft>
            </a:pPr>
            <a:endParaRPr lang="en-US" b="1">
              <a:latin typeface="Arial" pitchFamily="34" charset="0"/>
            </a:endParaRPr>
          </a:p>
          <a:p>
            <a:pPr marL="742950" lvl="2" indent="-342900">
              <a:lnSpc>
                <a:spcPct val="114000"/>
              </a:lnSpc>
              <a:spcBef>
                <a:spcPts val="600"/>
              </a:spcBef>
              <a:spcAft>
                <a:spcPts val="600"/>
              </a:spcAft>
            </a:pPr>
            <a:endParaRPr lang="en-US">
              <a:solidFill>
                <a:srgbClr val="0000FF"/>
              </a:solidFill>
              <a:latin typeface="Arial" pitchFamily="34" charset="0"/>
            </a:endParaRPr>
          </a:p>
          <a:p>
            <a:endParaRPr lang="en-US"/>
          </a:p>
        </p:txBody>
      </p:sp>
      <p:sp>
        <p:nvSpPr>
          <p:cNvPr id="3" name="Title 2"/>
          <p:cNvSpPr>
            <a:spLocks noGrp="1"/>
          </p:cNvSpPr>
          <p:nvPr>
            <p:ph type="title"/>
          </p:nvPr>
        </p:nvSpPr>
        <p:spPr/>
        <p:txBody>
          <a:bodyPr/>
          <a:lstStyle/>
          <a:p>
            <a:r>
              <a:rPr lang="en-US" b="0">
                <a:latin typeface="Arial" pitchFamily="34" charset="0"/>
                <a:cs typeface="Arial" pitchFamily="34" charset="0"/>
              </a:rPr>
              <a:t>Giao thức AH</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3462197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58</a:t>
            </a:fld>
            <a:endParaRPr lang="ru-RU" dirty="0"/>
          </a:p>
        </p:txBody>
      </p:sp>
      <p:sp>
        <p:nvSpPr>
          <p:cNvPr id="3" name="Content Placeholder 2"/>
          <p:cNvSpPr>
            <a:spLocks noGrp="1"/>
          </p:cNvSpPr>
          <p:nvPr>
            <p:ph sz="quarter" idx="13"/>
          </p:nvPr>
        </p:nvSpPr>
        <p:spPr/>
        <p:txBody>
          <a:bodyPr>
            <a:normAutofit/>
          </a:bodyPr>
          <a:lstStyle/>
          <a:p>
            <a:pPr marL="0" indent="0">
              <a:buNone/>
            </a:pPr>
            <a:endParaRPr lang="en-US" sz="4000" dirty="0" smtClean="0">
              <a:solidFill>
                <a:srgbClr val="0000FF"/>
              </a:solidFill>
              <a:latin typeface="Arial" pitchFamily="34" charset="0"/>
              <a:cs typeface="Arial" pitchFamily="34" charset="0"/>
            </a:endParaRPr>
          </a:p>
          <a:p>
            <a:pPr marL="0" indent="0">
              <a:buNone/>
            </a:pPr>
            <a:endParaRPr lang="en-US" sz="4000" dirty="0" smtClean="0">
              <a:solidFill>
                <a:srgbClr val="0000FF"/>
              </a:solidFill>
              <a:latin typeface="Arial" pitchFamily="34" charset="0"/>
              <a:cs typeface="Arial" pitchFamily="34" charset="0"/>
            </a:endParaRPr>
          </a:p>
          <a:p>
            <a:pPr marL="0" indent="0" algn="ctr">
              <a:buNone/>
            </a:pPr>
            <a:r>
              <a:rPr lang="en-US" sz="4000" dirty="0" smtClean="0">
                <a:solidFill>
                  <a:srgbClr val="0000FF"/>
                </a:solidFill>
                <a:latin typeface="Arial" pitchFamily="34" charset="0"/>
                <a:cs typeface="Arial" pitchFamily="34" charset="0"/>
              </a:rPr>
              <a:t>AH</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Xác</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thực</a:t>
            </a:r>
            <a:r>
              <a:rPr lang="en-US" sz="4000" dirty="0">
                <a:solidFill>
                  <a:srgbClr val="0000FF"/>
                </a:solidFill>
                <a:latin typeface="Arial" pitchFamily="34" charset="0"/>
                <a:cs typeface="Arial" pitchFamily="34" charset="0"/>
              </a:rPr>
              <a:t> &amp; </a:t>
            </a:r>
            <a:r>
              <a:rPr lang="en-US" sz="4000" dirty="0" err="1">
                <a:solidFill>
                  <a:srgbClr val="0000FF"/>
                </a:solidFill>
                <a:latin typeface="Arial" pitchFamily="34" charset="0"/>
                <a:cs typeface="Arial" pitchFamily="34" charset="0"/>
              </a:rPr>
              <a:t>toàn</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vẹn</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dữ</a:t>
            </a:r>
            <a:r>
              <a:rPr lang="en-US" sz="4000" dirty="0">
                <a:solidFill>
                  <a:srgbClr val="0000FF"/>
                </a:solidFill>
                <a:latin typeface="Arial" pitchFamily="34" charset="0"/>
                <a:cs typeface="Arial" pitchFamily="34" charset="0"/>
              </a:rPr>
              <a:t> </a:t>
            </a:r>
            <a:r>
              <a:rPr lang="en-US" sz="4000" dirty="0" err="1">
                <a:solidFill>
                  <a:srgbClr val="0000FF"/>
                </a:solidFill>
                <a:latin typeface="Arial" pitchFamily="34" charset="0"/>
                <a:cs typeface="Arial" pitchFamily="34" charset="0"/>
              </a:rPr>
              <a:t>liệu</a:t>
            </a:r>
            <a:endParaRPr lang="en-US" sz="40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2647096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59</a:t>
            </a:fld>
            <a:endParaRPr lang="ru-RU"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990600"/>
            <a:ext cx="8840759" cy="5761228"/>
          </a:xfrm>
          <a:prstGeom prst="rect">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048000" y="2439988"/>
            <a:ext cx="838200" cy="0"/>
          </a:xfrm>
          <a:prstGeom prst="straightConnector1">
            <a:avLst/>
          </a:prstGeom>
          <a:ln w="28575">
            <a:solidFill>
              <a:srgbClr val="0A01C3"/>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3886200" y="1066800"/>
            <a:ext cx="373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a:solidFill>
                  <a:srgbClr val="0000FF"/>
                </a:solidFill>
              </a:rPr>
              <a:t>Data </a:t>
            </a:r>
            <a:r>
              <a:rPr lang="en-US" sz="2400" dirty="0" err="1">
                <a:solidFill>
                  <a:srgbClr val="0000FF"/>
                </a:solidFill>
              </a:rPr>
              <a:t>là</a:t>
            </a:r>
            <a:r>
              <a:rPr lang="en-US" sz="2400" dirty="0">
                <a:solidFill>
                  <a:srgbClr val="0000FF"/>
                </a:solidFill>
              </a:rPr>
              <a:t> </a:t>
            </a:r>
            <a:r>
              <a:rPr lang="en-US" sz="2400" dirty="0" err="1">
                <a:solidFill>
                  <a:srgbClr val="0000FF"/>
                </a:solidFill>
              </a:rPr>
              <a:t>phần</a:t>
            </a:r>
            <a:r>
              <a:rPr lang="en-US" sz="2400" dirty="0">
                <a:solidFill>
                  <a:srgbClr val="0000FF"/>
                </a:solidFill>
              </a:rPr>
              <a:t> Payload</a:t>
            </a:r>
          </a:p>
        </p:txBody>
      </p:sp>
      <p:sp>
        <p:nvSpPr>
          <p:cNvPr id="8" name="TextBox 7"/>
          <p:cNvSpPr txBox="1">
            <a:spLocks noChangeArrowheads="1"/>
          </p:cNvSpPr>
          <p:nvPr/>
        </p:nvSpPr>
        <p:spPr bwMode="auto">
          <a:xfrm>
            <a:off x="4114800" y="1992313"/>
            <a:ext cx="4724400" cy="830997"/>
          </a:xfrm>
          <a:prstGeom prst="rect">
            <a:avLst/>
          </a:prstGeom>
          <a:solidFill>
            <a:schemeClr val="accent3">
              <a:lumMod val="20000"/>
              <a:lumOff val="80000"/>
            </a:schemeClr>
          </a:solidFill>
          <a:ln w="9525">
            <a:solidFill>
              <a:srgbClr val="7030A0"/>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a:solidFill>
                  <a:srgbClr val="0000FF"/>
                </a:solidFill>
              </a:rPr>
              <a:t>AH </a:t>
            </a:r>
            <a:r>
              <a:rPr lang="en-US" sz="2400" dirty="0" err="1">
                <a:solidFill>
                  <a:srgbClr val="0000FF"/>
                </a:solidFill>
              </a:rPr>
              <a:t>đảm</a:t>
            </a:r>
            <a:r>
              <a:rPr lang="en-US" sz="2400" dirty="0">
                <a:solidFill>
                  <a:srgbClr val="0000FF"/>
                </a:solidFill>
              </a:rPr>
              <a:t> </a:t>
            </a:r>
            <a:r>
              <a:rPr lang="en-US" sz="2400" dirty="0" err="1">
                <a:solidFill>
                  <a:srgbClr val="0000FF"/>
                </a:solidFill>
              </a:rPr>
              <a:t>bảo</a:t>
            </a:r>
            <a:r>
              <a:rPr lang="en-US" sz="2400" dirty="0">
                <a:solidFill>
                  <a:srgbClr val="0000FF"/>
                </a:solidFill>
              </a:rPr>
              <a:t> </a:t>
            </a:r>
            <a:r>
              <a:rPr lang="en-US" sz="2400" dirty="0" err="1">
                <a:solidFill>
                  <a:srgbClr val="0000FF"/>
                </a:solidFill>
              </a:rPr>
              <a:t>toàn</a:t>
            </a:r>
            <a:r>
              <a:rPr lang="en-US" sz="2400" dirty="0">
                <a:solidFill>
                  <a:srgbClr val="0000FF"/>
                </a:solidFill>
              </a:rPr>
              <a:t> </a:t>
            </a:r>
            <a:r>
              <a:rPr lang="en-US" sz="2400" dirty="0" err="1">
                <a:solidFill>
                  <a:srgbClr val="0000FF"/>
                </a:solidFill>
              </a:rPr>
              <a:t>vẹn</a:t>
            </a:r>
            <a:r>
              <a:rPr lang="en-US" sz="2400" dirty="0">
                <a:solidFill>
                  <a:srgbClr val="0000FF"/>
                </a:solidFill>
              </a:rPr>
              <a:t>, </a:t>
            </a:r>
            <a:r>
              <a:rPr lang="en-US" sz="2400" dirty="0" err="1">
                <a:solidFill>
                  <a:srgbClr val="0000FF"/>
                </a:solidFill>
              </a:rPr>
              <a:t>xác</a:t>
            </a:r>
            <a:r>
              <a:rPr lang="en-US" sz="2400" dirty="0">
                <a:solidFill>
                  <a:srgbClr val="0000FF"/>
                </a:solidFill>
              </a:rPr>
              <a:t> </a:t>
            </a:r>
            <a:r>
              <a:rPr lang="en-US" sz="2400" dirty="0" err="1">
                <a:solidFill>
                  <a:srgbClr val="0000FF"/>
                </a:solidFill>
              </a:rPr>
              <a:t>thực</a:t>
            </a:r>
            <a:r>
              <a:rPr lang="en-US" sz="2400" dirty="0">
                <a:solidFill>
                  <a:srgbClr val="0000FF"/>
                </a:solidFill>
              </a:rPr>
              <a:t> </a:t>
            </a:r>
            <a:r>
              <a:rPr lang="en-US" sz="2400" dirty="0" err="1">
                <a:solidFill>
                  <a:srgbClr val="0000FF"/>
                </a:solidFill>
              </a:rPr>
              <a:t>cho</a:t>
            </a:r>
            <a:r>
              <a:rPr lang="en-US" sz="2400" dirty="0">
                <a:solidFill>
                  <a:srgbClr val="0000FF"/>
                </a:solidFill>
              </a:rPr>
              <a:t> </a:t>
            </a:r>
            <a:r>
              <a:rPr lang="en-US" sz="2400" dirty="0" err="1">
                <a:solidFill>
                  <a:srgbClr val="0000FF"/>
                </a:solidFill>
              </a:rPr>
              <a:t>cả</a:t>
            </a:r>
            <a:r>
              <a:rPr lang="en-US" sz="2400" dirty="0">
                <a:solidFill>
                  <a:srgbClr val="0000FF"/>
                </a:solidFill>
              </a:rPr>
              <a:t> Payload </a:t>
            </a:r>
            <a:r>
              <a:rPr lang="en-US" sz="2400" dirty="0" err="1">
                <a:solidFill>
                  <a:srgbClr val="0000FF"/>
                </a:solidFill>
              </a:rPr>
              <a:t>và</a:t>
            </a:r>
            <a:r>
              <a:rPr lang="en-US" sz="2400" dirty="0">
                <a:solidFill>
                  <a:srgbClr val="0000FF"/>
                </a:solidFill>
              </a:rPr>
              <a:t> IP Header</a:t>
            </a:r>
          </a:p>
        </p:txBody>
      </p:sp>
    </p:spTree>
    <p:extLst>
      <p:ext uri="{BB962C8B-B14F-4D97-AF65-F5344CB8AC3E}">
        <p14:creationId xmlns:p14="http://schemas.microsoft.com/office/powerpoint/2010/main" val="18088079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a:t>
            </a:fld>
            <a:endParaRPr lang="ru-RU" dirty="0"/>
          </a:p>
        </p:txBody>
      </p:sp>
      <p:sp>
        <p:nvSpPr>
          <p:cNvPr id="3" name="Content Placeholder 2"/>
          <p:cNvSpPr>
            <a:spLocks noGrp="1"/>
          </p:cNvSpPr>
          <p:nvPr>
            <p:ph sz="quarter" idx="13"/>
          </p:nvPr>
        </p:nvSpPr>
        <p:spPr/>
        <p:txBody>
          <a:bodyPr>
            <a:normAutofit fontScale="92500" lnSpcReduction="10000"/>
          </a:bodyPr>
          <a:lstStyle/>
          <a:p>
            <a:pPr algn="just">
              <a:buFont typeface="Wingdings" panose="05000000000000000000" pitchFamily="2" charset="2"/>
              <a:buChar char="q"/>
            </a:pPr>
            <a:r>
              <a:rPr lang="vi-VN" b="1" smtClean="0"/>
              <a:t>Mạng riêng (Private Network)</a:t>
            </a:r>
          </a:p>
          <a:p>
            <a:pPr lvl="1" algn="just">
              <a:buFont typeface="Wingdings" panose="05000000000000000000" pitchFamily="2" charset="2"/>
              <a:buChar char="§"/>
            </a:pPr>
            <a:r>
              <a:rPr lang="vi-VN" smtClean="0"/>
              <a:t>Là mạng được xây dựng, vận hành bởi cá nhân, tổ chức cho mục đích riêng</a:t>
            </a:r>
          </a:p>
          <a:p>
            <a:pPr lvl="1" algn="just">
              <a:buFont typeface="Wingdings" panose="05000000000000000000" pitchFamily="2" charset="2"/>
              <a:buChar char="§"/>
            </a:pPr>
            <a:r>
              <a:rPr lang="vi-VN" smtClean="0"/>
              <a:t>Là </a:t>
            </a:r>
            <a:r>
              <a:rPr lang="vi-VN" smtClean="0">
                <a:sym typeface="Wingdings" panose="05000000000000000000" pitchFamily="2" charset="2"/>
              </a:rPr>
              <a:t>một tổ hợp trang thiết bị mạng tạo thành một vùng mạng riêng biệt nằm </a:t>
            </a:r>
            <a:r>
              <a:rPr lang="vi-VN" smtClean="0">
                <a:solidFill>
                  <a:srgbClr val="FF0000"/>
                </a:solidFill>
                <a:sym typeface="Wingdings" panose="05000000000000000000" pitchFamily="2" charset="2"/>
              </a:rPr>
              <a:t>hoàn toàn dưới sự kiểm soát</a:t>
            </a:r>
            <a:r>
              <a:rPr lang="vi-VN" smtClean="0">
                <a:sym typeface="Wingdings" panose="05000000000000000000" pitchFamily="2" charset="2"/>
              </a:rPr>
              <a:t> của chủ sở hữu</a:t>
            </a:r>
            <a:endParaRPr lang="vi-VN" smtClean="0"/>
          </a:p>
          <a:p>
            <a:pPr lvl="1" algn="just">
              <a:buFont typeface="Wingdings" panose="05000000000000000000" pitchFamily="2" charset="2"/>
              <a:buChar char="§"/>
            </a:pPr>
            <a:r>
              <a:rPr lang="en-US"/>
              <a:t>Sử dụng cho: home LAN, office LAN và enterprise LAN</a:t>
            </a:r>
          </a:p>
          <a:p>
            <a:pPr lvl="1" algn="just">
              <a:buFont typeface="Wingdings" panose="05000000000000000000" pitchFamily="2" charset="2"/>
              <a:buChar char="§"/>
            </a:pPr>
            <a:r>
              <a:rPr lang="en-US"/>
              <a:t>Sử dụng dải IP dành riêng: 10.0.0.0/8, 172.16.0.0/12 và 192.168.0.0/16</a:t>
            </a:r>
          </a:p>
          <a:p>
            <a:pPr lvl="1" algn="just">
              <a:buFont typeface="Wingdings" panose="05000000000000000000" pitchFamily="2" charset="2"/>
              <a:buChar char="§"/>
            </a:pPr>
            <a:r>
              <a:rPr lang="vi-VN"/>
              <a:t>Lưu lượng của mạng </a:t>
            </a:r>
            <a:r>
              <a:rPr lang="vi-VN" smtClean="0"/>
              <a:t>riêng được </a:t>
            </a:r>
            <a:r>
              <a:rPr lang="vi-VN" smtClean="0">
                <a:solidFill>
                  <a:srgbClr val="FF0000"/>
                </a:solidFill>
              </a:rPr>
              <a:t>cô lập </a:t>
            </a:r>
            <a:r>
              <a:rPr lang="vi-VN"/>
              <a:t>không thể đi qua mạng </a:t>
            </a:r>
            <a:r>
              <a:rPr lang="vi-VN" smtClean="0"/>
              <a:t>chung (nếu không có sự chuyển đổi địa chỉ)</a:t>
            </a:r>
            <a:endParaRPr lang="en-US"/>
          </a:p>
        </p:txBody>
      </p:sp>
    </p:spTree>
    <p:extLst>
      <p:ext uri="{BB962C8B-B14F-4D97-AF65-F5344CB8AC3E}">
        <p14:creationId xmlns:p14="http://schemas.microsoft.com/office/powerpoint/2010/main" val="9722433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b="0"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60</a:t>
            </a:fld>
            <a:endParaRPr lang="ru-RU" dirty="0"/>
          </a:p>
        </p:txBody>
      </p:sp>
      <p:sp>
        <p:nvSpPr>
          <p:cNvPr id="3" name="Content Placeholder 2"/>
          <p:cNvSpPr>
            <a:spLocks noGrp="1"/>
          </p:cNvSpPr>
          <p:nvPr>
            <p:ph sz="quarter" idx="13"/>
          </p:nvPr>
        </p:nvSpPr>
        <p:spPr/>
        <p:txBody>
          <a:bodyPr>
            <a:normAutofit/>
          </a:bodyPr>
          <a:lstStyle/>
          <a:p>
            <a:pPr marL="0" indent="0">
              <a:buNone/>
            </a:pPr>
            <a:endParaRPr lang="en-US" sz="4000" dirty="0" smtClean="0">
              <a:solidFill>
                <a:srgbClr val="0000FF"/>
              </a:solidFill>
              <a:latin typeface="Arial" pitchFamily="34" charset="0"/>
              <a:cs typeface="Arial" pitchFamily="34" charset="0"/>
            </a:endParaRPr>
          </a:p>
          <a:p>
            <a:pPr marL="0" indent="0">
              <a:buNone/>
            </a:pPr>
            <a:endParaRPr lang="en-US" sz="4000" dirty="0">
              <a:solidFill>
                <a:srgbClr val="0000FF"/>
              </a:solidFill>
              <a:latin typeface="Arial" pitchFamily="34" charset="0"/>
              <a:cs typeface="Arial" pitchFamily="34" charset="0"/>
            </a:endParaRPr>
          </a:p>
          <a:p>
            <a:pPr marL="0" indent="0" algn="ctr">
              <a:buNone/>
            </a:pPr>
            <a:r>
              <a:rPr lang="en-US" sz="4000" dirty="0" err="1" smtClean="0">
                <a:solidFill>
                  <a:srgbClr val="0000FF"/>
                </a:solidFill>
                <a:latin typeface="Arial" pitchFamily="34" charset="0"/>
                <a:cs typeface="Arial" pitchFamily="34" charset="0"/>
              </a:rPr>
              <a:t>Phân</a:t>
            </a:r>
            <a:r>
              <a:rPr lang="en-US" sz="4000" dirty="0" smtClean="0">
                <a:solidFill>
                  <a:srgbClr val="0000FF"/>
                </a:solidFill>
                <a:latin typeface="Arial" pitchFamily="34" charset="0"/>
                <a:cs typeface="Arial" pitchFamily="34" charset="0"/>
              </a:rPr>
              <a:t> </a:t>
            </a:r>
            <a:r>
              <a:rPr lang="en-US" sz="4000" dirty="0" err="1" smtClean="0">
                <a:solidFill>
                  <a:srgbClr val="0000FF"/>
                </a:solidFill>
                <a:latin typeface="Arial" pitchFamily="34" charset="0"/>
                <a:cs typeface="Arial" pitchFamily="34" charset="0"/>
              </a:rPr>
              <a:t>tích</a:t>
            </a:r>
            <a:r>
              <a:rPr lang="en-US" sz="4000" dirty="0" smtClean="0">
                <a:solidFill>
                  <a:srgbClr val="0000FF"/>
                </a:solidFill>
                <a:latin typeface="Arial" pitchFamily="34" charset="0"/>
                <a:cs typeface="Arial" pitchFamily="34" charset="0"/>
              </a:rPr>
              <a:t> </a:t>
            </a:r>
            <a:r>
              <a:rPr lang="en-US" sz="4000" dirty="0" err="1" smtClean="0">
                <a:solidFill>
                  <a:srgbClr val="0000FF"/>
                </a:solidFill>
                <a:latin typeface="Arial" pitchFamily="34" charset="0"/>
                <a:cs typeface="Arial" pitchFamily="34" charset="0"/>
              </a:rPr>
              <a:t>gói</a:t>
            </a:r>
            <a:r>
              <a:rPr lang="en-US" sz="4000" dirty="0" smtClean="0">
                <a:solidFill>
                  <a:srgbClr val="0000FF"/>
                </a:solidFill>
                <a:latin typeface="Arial" pitchFamily="34" charset="0"/>
                <a:cs typeface="Arial" pitchFamily="34" charset="0"/>
              </a:rPr>
              <a:t> tin AH</a:t>
            </a:r>
            <a:endParaRPr lang="en-US" sz="4000"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20333778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1219200"/>
            <a:ext cx="7091362"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p:cNvSpPr txBox="1">
            <a:spLocks noChangeArrowheads="1"/>
          </p:cNvSpPr>
          <p:nvPr/>
        </p:nvSpPr>
        <p:spPr bwMode="auto">
          <a:xfrm>
            <a:off x="3505200" y="4445913"/>
            <a:ext cx="5715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200" b="1" dirty="0" err="1">
                <a:solidFill>
                  <a:srgbClr val="0033CC"/>
                </a:solidFill>
              </a:rPr>
              <a:t>Ví</a:t>
            </a:r>
            <a:r>
              <a:rPr lang="en-US" sz="2200" b="1" dirty="0">
                <a:solidFill>
                  <a:srgbClr val="0033CC"/>
                </a:solidFill>
              </a:rPr>
              <a:t> </a:t>
            </a:r>
            <a:r>
              <a:rPr lang="en-US" sz="2200" b="1" dirty="0" err="1">
                <a:solidFill>
                  <a:srgbClr val="0033CC"/>
                </a:solidFill>
              </a:rPr>
              <a:t>dụ</a:t>
            </a:r>
            <a:r>
              <a:rPr lang="en-US" sz="2200" b="1" dirty="0">
                <a:solidFill>
                  <a:srgbClr val="0033CC"/>
                </a:solidFill>
              </a:rPr>
              <a:t>: </a:t>
            </a:r>
            <a:r>
              <a:rPr lang="en-US" sz="2200" b="1" dirty="0" err="1">
                <a:solidFill>
                  <a:srgbClr val="0033CC"/>
                </a:solidFill>
              </a:rPr>
              <a:t>gói</a:t>
            </a:r>
            <a:r>
              <a:rPr lang="en-US" sz="2200" b="1" dirty="0">
                <a:solidFill>
                  <a:srgbClr val="0033CC"/>
                </a:solidFill>
              </a:rPr>
              <a:t> tin AH </a:t>
            </a:r>
            <a:r>
              <a:rPr lang="en-US" sz="2200" b="1" dirty="0" err="1">
                <a:solidFill>
                  <a:srgbClr val="0033CC"/>
                </a:solidFill>
              </a:rPr>
              <a:t>trong</a:t>
            </a:r>
            <a:r>
              <a:rPr lang="en-US" sz="2200" b="1" dirty="0">
                <a:solidFill>
                  <a:srgbClr val="0033CC"/>
                </a:solidFill>
              </a:rPr>
              <a:t> </a:t>
            </a:r>
            <a:r>
              <a:rPr lang="en-US" sz="2200" b="1" dirty="0" err="1">
                <a:solidFill>
                  <a:srgbClr val="0033CC"/>
                </a:solidFill>
              </a:rPr>
              <a:t>chế</a:t>
            </a:r>
            <a:r>
              <a:rPr lang="en-US" sz="2200" b="1" dirty="0">
                <a:solidFill>
                  <a:srgbClr val="0033CC"/>
                </a:solidFill>
              </a:rPr>
              <a:t> </a:t>
            </a:r>
            <a:r>
              <a:rPr lang="en-US" sz="2200" b="1" dirty="0" err="1">
                <a:solidFill>
                  <a:srgbClr val="0033CC"/>
                </a:solidFill>
              </a:rPr>
              <a:t>độ</a:t>
            </a:r>
            <a:r>
              <a:rPr lang="en-US" sz="2200" b="1" dirty="0">
                <a:solidFill>
                  <a:srgbClr val="0033CC"/>
                </a:solidFill>
              </a:rPr>
              <a:t> Transport</a:t>
            </a:r>
          </a:p>
        </p:txBody>
      </p:sp>
      <p:sp>
        <p:nvSpPr>
          <p:cNvPr id="7" name="TextBox 6"/>
          <p:cNvSpPr txBox="1">
            <a:spLocks noChangeArrowheads="1"/>
          </p:cNvSpPr>
          <p:nvPr/>
        </p:nvSpPr>
        <p:spPr bwMode="auto">
          <a:xfrm>
            <a:off x="0" y="2286000"/>
            <a:ext cx="1875699" cy="230832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sz="2400" b="1" dirty="0">
                <a:solidFill>
                  <a:srgbClr val="0033CC"/>
                </a:solidFill>
              </a:rPr>
              <a:t>1. </a:t>
            </a:r>
            <a:r>
              <a:rPr lang="en-US" sz="2400" b="1" dirty="0" err="1">
                <a:solidFill>
                  <a:srgbClr val="0033CC"/>
                </a:solidFill>
              </a:rPr>
              <a:t>Đây</a:t>
            </a:r>
            <a:r>
              <a:rPr lang="en-US" sz="2400" b="1" dirty="0">
                <a:solidFill>
                  <a:srgbClr val="0033CC"/>
                </a:solidFill>
              </a:rPr>
              <a:t> </a:t>
            </a:r>
            <a:r>
              <a:rPr lang="en-US" sz="2400" b="1" dirty="0" err="1">
                <a:solidFill>
                  <a:srgbClr val="0033CC"/>
                </a:solidFill>
              </a:rPr>
              <a:t>là</a:t>
            </a:r>
            <a:r>
              <a:rPr lang="en-US" sz="2400" b="1" dirty="0">
                <a:solidFill>
                  <a:srgbClr val="0033CC"/>
                </a:solidFill>
              </a:rPr>
              <a:t> </a:t>
            </a:r>
            <a:r>
              <a:rPr lang="en-US" sz="2400" b="1" dirty="0" err="1">
                <a:solidFill>
                  <a:srgbClr val="0033CC"/>
                </a:solidFill>
              </a:rPr>
              <a:t>một</a:t>
            </a:r>
            <a:r>
              <a:rPr lang="en-US" sz="2400" b="1" dirty="0">
                <a:solidFill>
                  <a:srgbClr val="0033CC"/>
                </a:solidFill>
              </a:rPr>
              <a:t> </a:t>
            </a:r>
            <a:r>
              <a:rPr lang="en-US" sz="2400" b="1" dirty="0" err="1">
                <a:solidFill>
                  <a:srgbClr val="0033CC"/>
                </a:solidFill>
              </a:rPr>
              <a:t>gói</a:t>
            </a:r>
            <a:r>
              <a:rPr lang="en-US" sz="2400" b="1" dirty="0">
                <a:solidFill>
                  <a:srgbClr val="0033CC"/>
                </a:solidFill>
              </a:rPr>
              <a:t> AH ở </a:t>
            </a:r>
            <a:r>
              <a:rPr lang="en-US" sz="2400" b="1" dirty="0" err="1">
                <a:solidFill>
                  <a:srgbClr val="0033CC"/>
                </a:solidFill>
              </a:rPr>
              <a:t>chế</a:t>
            </a:r>
            <a:r>
              <a:rPr lang="en-US" sz="2400" b="1" dirty="0">
                <a:solidFill>
                  <a:srgbClr val="0033CC"/>
                </a:solidFill>
              </a:rPr>
              <a:t> </a:t>
            </a:r>
            <a:r>
              <a:rPr lang="en-US" sz="2400" b="1" dirty="0" err="1">
                <a:solidFill>
                  <a:srgbClr val="0033CC"/>
                </a:solidFill>
              </a:rPr>
              <a:t>độ</a:t>
            </a:r>
            <a:r>
              <a:rPr lang="en-US" sz="2400" b="1" dirty="0">
                <a:solidFill>
                  <a:srgbClr val="0033CC"/>
                </a:solidFill>
              </a:rPr>
              <a:t> Transport (</a:t>
            </a:r>
            <a:r>
              <a:rPr lang="en-US" sz="2400" b="1" dirty="0" err="1">
                <a:solidFill>
                  <a:srgbClr val="0033CC"/>
                </a:solidFill>
              </a:rPr>
              <a:t>chỉ</a:t>
            </a:r>
            <a:r>
              <a:rPr lang="en-US" sz="2400" b="1" dirty="0">
                <a:solidFill>
                  <a:srgbClr val="0033CC"/>
                </a:solidFill>
              </a:rPr>
              <a:t> </a:t>
            </a:r>
            <a:r>
              <a:rPr lang="en-US" sz="2400" b="1" dirty="0" err="1">
                <a:solidFill>
                  <a:srgbClr val="0033CC"/>
                </a:solidFill>
              </a:rPr>
              <a:t>có</a:t>
            </a:r>
            <a:r>
              <a:rPr lang="en-US" sz="2400" b="1" dirty="0">
                <a:solidFill>
                  <a:srgbClr val="0033CC"/>
                </a:solidFill>
              </a:rPr>
              <a:t> </a:t>
            </a:r>
            <a:r>
              <a:rPr lang="en-US" sz="2400" b="1" dirty="0" err="1">
                <a:solidFill>
                  <a:srgbClr val="0033CC"/>
                </a:solidFill>
              </a:rPr>
              <a:t>một</a:t>
            </a:r>
            <a:r>
              <a:rPr lang="en-US" sz="2400" b="1" dirty="0">
                <a:solidFill>
                  <a:srgbClr val="0033CC"/>
                </a:solidFill>
              </a:rPr>
              <a:t> IP Header)</a:t>
            </a:r>
          </a:p>
        </p:txBody>
      </p:sp>
      <p:sp>
        <p:nvSpPr>
          <p:cNvPr id="8" name="TextBox 7"/>
          <p:cNvSpPr txBox="1">
            <a:spLocks noChangeArrowheads="1"/>
          </p:cNvSpPr>
          <p:nvPr/>
        </p:nvSpPr>
        <p:spPr bwMode="auto">
          <a:xfrm>
            <a:off x="1371600" y="5029200"/>
            <a:ext cx="5257800" cy="156966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solidFill>
                  <a:srgbClr val="0033CC"/>
                </a:solidFill>
              </a:rPr>
              <a:t>2. </a:t>
            </a:r>
            <a:r>
              <a:rPr lang="en-US" sz="2400" b="1" dirty="0" err="1">
                <a:solidFill>
                  <a:srgbClr val="0033CC"/>
                </a:solidFill>
              </a:rPr>
              <a:t>Phần</a:t>
            </a:r>
            <a:r>
              <a:rPr lang="en-US" sz="2400" b="1" dirty="0">
                <a:solidFill>
                  <a:srgbClr val="0033CC"/>
                </a:solidFill>
              </a:rPr>
              <a:t> Payload </a:t>
            </a:r>
            <a:r>
              <a:rPr lang="en-US" sz="2400" b="1" dirty="0" err="1">
                <a:solidFill>
                  <a:srgbClr val="0033CC"/>
                </a:solidFill>
              </a:rPr>
              <a:t>chứa</a:t>
            </a:r>
            <a:r>
              <a:rPr lang="en-US" sz="2400" b="1" dirty="0">
                <a:solidFill>
                  <a:srgbClr val="0033CC"/>
                </a:solidFill>
              </a:rPr>
              <a:t> </a:t>
            </a:r>
            <a:r>
              <a:rPr lang="en-US" sz="2400" b="1" dirty="0" err="1">
                <a:solidFill>
                  <a:srgbClr val="0033CC"/>
                </a:solidFill>
              </a:rPr>
              <a:t>ICMP</a:t>
            </a:r>
            <a:r>
              <a:rPr lang="en-US" sz="2400" b="1" dirty="0">
                <a:solidFill>
                  <a:srgbClr val="0033CC"/>
                </a:solidFill>
              </a:rPr>
              <a:t> echo Request (Ping). Ping </a:t>
            </a:r>
            <a:r>
              <a:rPr lang="en-US" sz="2400" b="1" dirty="0" err="1">
                <a:solidFill>
                  <a:srgbClr val="0033CC"/>
                </a:solidFill>
              </a:rPr>
              <a:t>gốc</a:t>
            </a:r>
            <a:r>
              <a:rPr lang="en-US" sz="2400" b="1" dirty="0">
                <a:solidFill>
                  <a:srgbClr val="0033CC"/>
                </a:solidFill>
              </a:rPr>
              <a:t> </a:t>
            </a:r>
            <a:r>
              <a:rPr lang="en-US" sz="2400" b="1" dirty="0" err="1">
                <a:solidFill>
                  <a:srgbClr val="0033CC"/>
                </a:solidFill>
              </a:rPr>
              <a:t>chứa</a:t>
            </a:r>
            <a:r>
              <a:rPr lang="en-US" sz="2400" b="1" dirty="0">
                <a:solidFill>
                  <a:srgbClr val="0033CC"/>
                </a:solidFill>
              </a:rPr>
              <a:t> </a:t>
            </a:r>
            <a:r>
              <a:rPr lang="en-US" sz="2400" b="1" dirty="0" err="1">
                <a:solidFill>
                  <a:srgbClr val="0033CC"/>
                </a:solidFill>
              </a:rPr>
              <a:t>chuỗi</a:t>
            </a:r>
            <a:r>
              <a:rPr lang="en-US" sz="2400" b="1" dirty="0">
                <a:solidFill>
                  <a:srgbClr val="0033CC"/>
                </a:solidFill>
              </a:rPr>
              <a:t> </a:t>
            </a:r>
            <a:r>
              <a:rPr lang="en-US" sz="2400" b="1" dirty="0" err="1">
                <a:solidFill>
                  <a:srgbClr val="0033CC"/>
                </a:solidFill>
              </a:rPr>
              <a:t>mẫu</a:t>
            </a:r>
            <a:r>
              <a:rPr lang="en-US" sz="2400" b="1" dirty="0">
                <a:solidFill>
                  <a:srgbClr val="0033CC"/>
                </a:solidFill>
              </a:rPr>
              <a:t> </a:t>
            </a:r>
            <a:r>
              <a:rPr lang="en-US" sz="2400" b="1" dirty="0" err="1">
                <a:solidFill>
                  <a:srgbClr val="0033CC"/>
                </a:solidFill>
              </a:rPr>
              <a:t>tự</a:t>
            </a:r>
            <a:r>
              <a:rPr lang="en-US" sz="2400" b="1" dirty="0">
                <a:solidFill>
                  <a:srgbClr val="0033CC"/>
                </a:solidFill>
              </a:rPr>
              <a:t> </a:t>
            </a:r>
            <a:r>
              <a:rPr lang="en-US" sz="2400" b="1" dirty="0" err="1">
                <a:solidFill>
                  <a:srgbClr val="0033CC"/>
                </a:solidFill>
              </a:rPr>
              <a:t>tăng</a:t>
            </a:r>
            <a:r>
              <a:rPr lang="en-US" sz="2400" b="1" dirty="0">
                <a:solidFill>
                  <a:srgbClr val="0033CC"/>
                </a:solidFill>
              </a:rPr>
              <a:t> </a:t>
            </a:r>
            <a:r>
              <a:rPr lang="en-US" sz="2400" b="1" dirty="0" err="1">
                <a:solidFill>
                  <a:srgbClr val="0033CC"/>
                </a:solidFill>
              </a:rPr>
              <a:t>dần</a:t>
            </a:r>
            <a:r>
              <a:rPr lang="en-US" sz="2400" b="1" dirty="0">
                <a:solidFill>
                  <a:srgbClr val="0033CC"/>
                </a:solidFill>
              </a:rPr>
              <a:t> </a:t>
            </a:r>
            <a:r>
              <a:rPr lang="en-US" sz="2400" b="1" dirty="0" err="1">
                <a:solidFill>
                  <a:srgbClr val="0033CC"/>
                </a:solidFill>
              </a:rPr>
              <a:t>bởi</a:t>
            </a:r>
            <a:r>
              <a:rPr lang="en-US" sz="2400" b="1" dirty="0">
                <a:solidFill>
                  <a:srgbClr val="0033CC"/>
                </a:solidFill>
              </a:rPr>
              <a:t> </a:t>
            </a:r>
            <a:r>
              <a:rPr lang="en-US" sz="2400" b="1" dirty="0" err="1">
                <a:solidFill>
                  <a:srgbClr val="0033CC"/>
                </a:solidFill>
              </a:rPr>
              <a:t>giá</a:t>
            </a:r>
            <a:r>
              <a:rPr lang="en-US" sz="2400" b="1" dirty="0">
                <a:solidFill>
                  <a:srgbClr val="0033CC"/>
                </a:solidFill>
              </a:rPr>
              <a:t> </a:t>
            </a:r>
            <a:r>
              <a:rPr lang="en-US" sz="2400" b="1" dirty="0" err="1">
                <a:solidFill>
                  <a:srgbClr val="0033CC"/>
                </a:solidFill>
              </a:rPr>
              <a:t>trị</a:t>
            </a:r>
            <a:r>
              <a:rPr lang="en-US" sz="2400" b="1" dirty="0">
                <a:solidFill>
                  <a:srgbClr val="0033CC"/>
                </a:solidFill>
              </a:rPr>
              <a:t> Hex</a:t>
            </a:r>
          </a:p>
        </p:txBody>
      </p:sp>
      <p:cxnSp>
        <p:nvCxnSpPr>
          <p:cNvPr id="9" name="Straight Connector 8"/>
          <p:cNvCxnSpPr/>
          <p:nvPr/>
        </p:nvCxnSpPr>
        <p:spPr>
          <a:xfrm>
            <a:off x="4114800" y="3626306"/>
            <a:ext cx="1143000" cy="1588"/>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819400" y="3627894"/>
            <a:ext cx="1866900" cy="1172706"/>
          </a:xfrm>
          <a:prstGeom prst="straightConnector1">
            <a:avLst/>
          </a:prstGeom>
          <a:ln w="28575">
            <a:solidFill>
              <a:srgbClr val="00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26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1" nodeType="clickEffect">
                                  <p:stCondLst>
                                    <p:cond delay="0"/>
                                  </p:stCondLst>
                                  <p:childTnLst>
                                    <p:animEffect transition="out" filter="diamond(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18" presetClass="entr" presetSubtype="1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1752600"/>
            <a:ext cx="7091362"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p:cNvSpPr txBox="1">
            <a:spLocks noChangeArrowheads="1"/>
          </p:cNvSpPr>
          <p:nvPr/>
        </p:nvSpPr>
        <p:spPr bwMode="auto">
          <a:xfrm>
            <a:off x="3657600" y="4114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solidFill>
                  <a:srgbClr val="0033CC"/>
                </a:solidFill>
              </a:rPr>
              <a:t>Ví dụ: gói tin AH trong chế độ Transport</a:t>
            </a:r>
          </a:p>
        </p:txBody>
      </p:sp>
      <p:sp>
        <p:nvSpPr>
          <p:cNvPr id="7" name="TextBox 6"/>
          <p:cNvSpPr txBox="1">
            <a:spLocks noChangeArrowheads="1"/>
          </p:cNvSpPr>
          <p:nvPr/>
        </p:nvSpPr>
        <p:spPr bwMode="auto">
          <a:xfrm>
            <a:off x="1439162" y="5029200"/>
            <a:ext cx="6638038" cy="120032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solidFill>
                  <a:srgbClr val="0033CC"/>
                </a:solidFill>
              </a:rPr>
              <a:t>3. </a:t>
            </a:r>
            <a:r>
              <a:rPr lang="en-US" sz="2400" b="1" dirty="0" err="1">
                <a:solidFill>
                  <a:srgbClr val="0033CC"/>
                </a:solidFill>
              </a:rPr>
              <a:t>Sau</a:t>
            </a:r>
            <a:r>
              <a:rPr lang="en-US" sz="2400" b="1" dirty="0">
                <a:solidFill>
                  <a:srgbClr val="0033CC"/>
                </a:solidFill>
              </a:rPr>
              <a:t> </a:t>
            </a:r>
            <a:r>
              <a:rPr lang="en-US" sz="2400" b="1" dirty="0" err="1">
                <a:solidFill>
                  <a:srgbClr val="0033CC"/>
                </a:solidFill>
              </a:rPr>
              <a:t>khi</a:t>
            </a:r>
            <a:r>
              <a:rPr lang="en-US" sz="2400" b="1" dirty="0">
                <a:solidFill>
                  <a:srgbClr val="0033CC"/>
                </a:solidFill>
              </a:rPr>
              <a:t> </a:t>
            </a:r>
            <a:r>
              <a:rPr lang="en-US" sz="2400" b="1" dirty="0" err="1">
                <a:solidFill>
                  <a:srgbClr val="0033CC"/>
                </a:solidFill>
              </a:rPr>
              <a:t>áp</a:t>
            </a:r>
            <a:r>
              <a:rPr lang="en-US" sz="2400" b="1" dirty="0">
                <a:solidFill>
                  <a:srgbClr val="0033CC"/>
                </a:solidFill>
              </a:rPr>
              <a:t> </a:t>
            </a:r>
            <a:r>
              <a:rPr lang="en-US" sz="2400" b="1" dirty="0" err="1">
                <a:solidFill>
                  <a:srgbClr val="0033CC"/>
                </a:solidFill>
              </a:rPr>
              <a:t>dụng</a:t>
            </a:r>
            <a:r>
              <a:rPr lang="en-US" sz="2400" b="1" dirty="0">
                <a:solidFill>
                  <a:srgbClr val="0033CC"/>
                </a:solidFill>
              </a:rPr>
              <a:t> AH, </a:t>
            </a:r>
            <a:r>
              <a:rPr lang="en-US" sz="2400" b="1" dirty="0" err="1">
                <a:solidFill>
                  <a:srgbClr val="0033CC"/>
                </a:solidFill>
              </a:rPr>
              <a:t>phần</a:t>
            </a:r>
            <a:r>
              <a:rPr lang="en-US" sz="2400" b="1" dirty="0">
                <a:solidFill>
                  <a:srgbClr val="0033CC"/>
                </a:solidFill>
              </a:rPr>
              <a:t> </a:t>
            </a:r>
            <a:r>
              <a:rPr lang="en-US" sz="2400" b="1" dirty="0" err="1">
                <a:solidFill>
                  <a:srgbClr val="0033CC"/>
                </a:solidFill>
              </a:rPr>
              <a:t>ICMP</a:t>
            </a:r>
            <a:r>
              <a:rPr lang="en-US" sz="2400" b="1" dirty="0">
                <a:solidFill>
                  <a:srgbClr val="0033CC"/>
                </a:solidFill>
              </a:rPr>
              <a:t> Payload </a:t>
            </a:r>
            <a:r>
              <a:rPr lang="en-US" sz="2400" b="1" dirty="0" err="1">
                <a:solidFill>
                  <a:srgbClr val="0033CC"/>
                </a:solidFill>
              </a:rPr>
              <a:t>không</a:t>
            </a:r>
            <a:r>
              <a:rPr lang="en-US" sz="2400" b="1" dirty="0">
                <a:solidFill>
                  <a:srgbClr val="0033CC"/>
                </a:solidFill>
              </a:rPr>
              <a:t> </a:t>
            </a:r>
            <a:r>
              <a:rPr lang="en-US" sz="2400" b="1" dirty="0" err="1">
                <a:solidFill>
                  <a:srgbClr val="0033CC"/>
                </a:solidFill>
              </a:rPr>
              <a:t>thay</a:t>
            </a:r>
            <a:r>
              <a:rPr lang="en-US" sz="2400" b="1" dirty="0">
                <a:solidFill>
                  <a:srgbClr val="0033CC"/>
                </a:solidFill>
              </a:rPr>
              <a:t> </a:t>
            </a:r>
            <a:r>
              <a:rPr lang="en-US" sz="2400" b="1" dirty="0" err="1">
                <a:solidFill>
                  <a:srgbClr val="0033CC"/>
                </a:solidFill>
              </a:rPr>
              <a:t>đổi</a:t>
            </a:r>
            <a:r>
              <a:rPr lang="en-US" sz="2400" b="1" dirty="0">
                <a:solidFill>
                  <a:srgbClr val="0033CC"/>
                </a:solidFill>
              </a:rPr>
              <a:t> (</a:t>
            </a:r>
            <a:r>
              <a:rPr lang="en-US" sz="2400" b="1" dirty="0" err="1">
                <a:solidFill>
                  <a:srgbClr val="0033CC"/>
                </a:solidFill>
              </a:rPr>
              <a:t>không</a:t>
            </a:r>
            <a:r>
              <a:rPr lang="en-US" sz="2400" b="1" dirty="0">
                <a:solidFill>
                  <a:srgbClr val="0033CC"/>
                </a:solidFill>
              </a:rPr>
              <a:t> </a:t>
            </a:r>
            <a:r>
              <a:rPr lang="en-US" sz="2400" b="1" dirty="0" err="1">
                <a:solidFill>
                  <a:srgbClr val="0033CC"/>
                </a:solidFill>
              </a:rPr>
              <a:t>được</a:t>
            </a:r>
            <a:r>
              <a:rPr lang="en-US" sz="2400" b="1" dirty="0">
                <a:solidFill>
                  <a:srgbClr val="0033CC"/>
                </a:solidFill>
              </a:rPr>
              <a:t> </a:t>
            </a:r>
            <a:r>
              <a:rPr lang="en-US" sz="2400" b="1" dirty="0" err="1">
                <a:solidFill>
                  <a:srgbClr val="0033CC"/>
                </a:solidFill>
              </a:rPr>
              <a:t>mã</a:t>
            </a:r>
            <a:r>
              <a:rPr lang="en-US" sz="2400" b="1" dirty="0">
                <a:solidFill>
                  <a:srgbClr val="0033CC"/>
                </a:solidFill>
              </a:rPr>
              <a:t> </a:t>
            </a:r>
            <a:r>
              <a:rPr lang="en-US" sz="2400" b="1" dirty="0" err="1">
                <a:solidFill>
                  <a:srgbClr val="0033CC"/>
                </a:solidFill>
              </a:rPr>
              <a:t>hóa</a:t>
            </a:r>
            <a:r>
              <a:rPr lang="en-US" sz="2400" b="1" dirty="0">
                <a:solidFill>
                  <a:srgbClr val="0033CC"/>
                </a:solidFill>
              </a:rPr>
              <a:t>)</a:t>
            </a:r>
          </a:p>
          <a:p>
            <a:pPr eaLnBrk="1" hangingPunct="1"/>
            <a:r>
              <a:rPr lang="en-US" sz="2400" b="1" dirty="0" err="1">
                <a:solidFill>
                  <a:srgbClr val="0033CC"/>
                </a:solidFill>
              </a:rPr>
              <a:t>Vì</a:t>
            </a:r>
            <a:r>
              <a:rPr lang="en-US" sz="2400" b="1" dirty="0">
                <a:solidFill>
                  <a:srgbClr val="0033CC"/>
                </a:solidFill>
              </a:rPr>
              <a:t> AH </a:t>
            </a:r>
            <a:r>
              <a:rPr lang="en-US" sz="2400" b="1" dirty="0" err="1">
                <a:solidFill>
                  <a:srgbClr val="0033CC"/>
                </a:solidFill>
              </a:rPr>
              <a:t>chỉ</a:t>
            </a:r>
            <a:r>
              <a:rPr lang="en-US" sz="2400" b="1" dirty="0">
                <a:solidFill>
                  <a:srgbClr val="0033CC"/>
                </a:solidFill>
              </a:rPr>
              <a:t> </a:t>
            </a:r>
            <a:r>
              <a:rPr lang="en-US" sz="2400" b="1" dirty="0" err="1">
                <a:solidFill>
                  <a:srgbClr val="0033CC"/>
                </a:solidFill>
              </a:rPr>
              <a:t>cung</a:t>
            </a:r>
            <a:r>
              <a:rPr lang="en-US" sz="2400" b="1" dirty="0">
                <a:solidFill>
                  <a:srgbClr val="0033CC"/>
                </a:solidFill>
              </a:rPr>
              <a:t> </a:t>
            </a:r>
            <a:r>
              <a:rPr lang="en-US" sz="2400" b="1" dirty="0" err="1">
                <a:solidFill>
                  <a:srgbClr val="0033CC"/>
                </a:solidFill>
              </a:rPr>
              <a:t>cấp</a:t>
            </a:r>
            <a:r>
              <a:rPr lang="en-US" sz="2400" b="1" dirty="0">
                <a:solidFill>
                  <a:srgbClr val="0033CC"/>
                </a:solidFill>
              </a:rPr>
              <a:t> </a:t>
            </a:r>
            <a:r>
              <a:rPr lang="en-US" sz="2400" b="1" dirty="0" err="1">
                <a:solidFill>
                  <a:srgbClr val="0033CC"/>
                </a:solidFill>
              </a:rPr>
              <a:t>toàn</a:t>
            </a:r>
            <a:r>
              <a:rPr lang="en-US" sz="2400" b="1" dirty="0">
                <a:solidFill>
                  <a:srgbClr val="0033CC"/>
                </a:solidFill>
              </a:rPr>
              <a:t> </a:t>
            </a:r>
            <a:r>
              <a:rPr lang="en-US" sz="2400" b="1" dirty="0" err="1">
                <a:solidFill>
                  <a:srgbClr val="0033CC"/>
                </a:solidFill>
              </a:rPr>
              <a:t>vẹn</a:t>
            </a:r>
            <a:r>
              <a:rPr lang="en-US" sz="2400" b="1" dirty="0">
                <a:solidFill>
                  <a:srgbClr val="0033CC"/>
                </a:solidFill>
              </a:rPr>
              <a:t>, </a:t>
            </a:r>
            <a:r>
              <a:rPr lang="en-US" sz="2400" b="1" dirty="0" err="1">
                <a:solidFill>
                  <a:srgbClr val="0033CC"/>
                </a:solidFill>
              </a:rPr>
              <a:t>xác</a:t>
            </a:r>
            <a:r>
              <a:rPr lang="en-US" sz="2400" b="1" dirty="0">
                <a:solidFill>
                  <a:srgbClr val="0033CC"/>
                </a:solidFill>
              </a:rPr>
              <a:t> </a:t>
            </a:r>
            <a:r>
              <a:rPr lang="en-US" sz="2400" b="1" dirty="0" err="1">
                <a:solidFill>
                  <a:srgbClr val="0033CC"/>
                </a:solidFill>
              </a:rPr>
              <a:t>thực</a:t>
            </a:r>
            <a:r>
              <a:rPr lang="en-US" sz="2400" b="1" dirty="0">
                <a:solidFill>
                  <a:srgbClr val="0033CC"/>
                </a:solidFill>
              </a:rPr>
              <a:t>.</a:t>
            </a:r>
          </a:p>
        </p:txBody>
      </p:sp>
      <p:grpSp>
        <p:nvGrpSpPr>
          <p:cNvPr id="8" name="Group 25"/>
          <p:cNvGrpSpPr>
            <a:grpSpLocks/>
          </p:cNvGrpSpPr>
          <p:nvPr/>
        </p:nvGrpSpPr>
        <p:grpSpPr bwMode="auto">
          <a:xfrm>
            <a:off x="1979613" y="2362200"/>
            <a:ext cx="1220787" cy="611188"/>
            <a:chOff x="1980406" y="2362200"/>
            <a:chExt cx="1219994" cy="610394"/>
          </a:xfrm>
        </p:grpSpPr>
        <p:cxnSp>
          <p:nvCxnSpPr>
            <p:cNvPr id="9" name="Straight Connector 8"/>
            <p:cNvCxnSpPr/>
            <p:nvPr/>
          </p:nvCxnSpPr>
          <p:spPr>
            <a:xfrm rot="5400000">
              <a:off x="1676795" y="2667396"/>
              <a:ext cx="608808" cy="1586"/>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992" y="2373299"/>
              <a:ext cx="1218408" cy="1585"/>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81992" y="2969423"/>
              <a:ext cx="1218408" cy="1585"/>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895203" y="2665811"/>
              <a:ext cx="608808" cy="1586"/>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a:spLocks noChangeArrowheads="1"/>
          </p:cNvSpPr>
          <p:nvPr/>
        </p:nvSpPr>
        <p:spPr bwMode="auto">
          <a:xfrm>
            <a:off x="228600" y="3267075"/>
            <a:ext cx="2057400" cy="156966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smtClean="0">
                <a:solidFill>
                  <a:srgbClr val="0033CC"/>
                </a:solidFill>
              </a:rPr>
              <a:t>4. </a:t>
            </a:r>
            <a:r>
              <a:rPr lang="en-US" sz="2400" b="1" dirty="0" err="1" smtClean="0">
                <a:solidFill>
                  <a:srgbClr val="0033CC"/>
                </a:solidFill>
              </a:rPr>
              <a:t>Phân</a:t>
            </a:r>
            <a:r>
              <a:rPr lang="en-US" sz="2400" b="1" dirty="0" smtClean="0">
                <a:solidFill>
                  <a:srgbClr val="0033CC"/>
                </a:solidFill>
              </a:rPr>
              <a:t> </a:t>
            </a:r>
            <a:r>
              <a:rPr lang="en-US" sz="2400" b="1" dirty="0" err="1" smtClean="0">
                <a:solidFill>
                  <a:srgbClr val="0033CC"/>
                </a:solidFill>
              </a:rPr>
              <a:t>tích</a:t>
            </a:r>
            <a:r>
              <a:rPr lang="en-US" sz="2400" b="1" dirty="0" smtClean="0">
                <a:solidFill>
                  <a:srgbClr val="0033CC"/>
                </a:solidFill>
              </a:rPr>
              <a:t> </a:t>
            </a:r>
            <a:r>
              <a:rPr lang="en-US" sz="2400" b="1" dirty="0" err="1" smtClean="0">
                <a:solidFill>
                  <a:srgbClr val="0033CC"/>
                </a:solidFill>
              </a:rPr>
              <a:t>các</a:t>
            </a:r>
            <a:r>
              <a:rPr lang="en-US" sz="2400" b="1" dirty="0" smtClean="0">
                <a:solidFill>
                  <a:srgbClr val="0033CC"/>
                </a:solidFill>
              </a:rPr>
              <a:t> </a:t>
            </a:r>
            <a:r>
              <a:rPr lang="en-US" sz="2400" b="1" dirty="0" err="1" smtClean="0">
                <a:solidFill>
                  <a:srgbClr val="0033CC"/>
                </a:solidFill>
              </a:rPr>
              <a:t>trường</a:t>
            </a:r>
            <a:r>
              <a:rPr lang="en-US" sz="2400" b="1" dirty="0" smtClean="0">
                <a:solidFill>
                  <a:srgbClr val="0033CC"/>
                </a:solidFill>
              </a:rPr>
              <a:t> </a:t>
            </a:r>
            <a:r>
              <a:rPr lang="en-US" sz="2400" b="1" dirty="0" err="1" smtClean="0">
                <a:solidFill>
                  <a:srgbClr val="0033CC"/>
                </a:solidFill>
              </a:rPr>
              <a:t>trong</a:t>
            </a:r>
            <a:r>
              <a:rPr lang="en-US" sz="2400" b="1" dirty="0" smtClean="0">
                <a:solidFill>
                  <a:srgbClr val="0033CC"/>
                </a:solidFill>
              </a:rPr>
              <a:t> AH Header</a:t>
            </a:r>
            <a:endParaRPr lang="en-US" sz="2400" b="1" dirty="0">
              <a:solidFill>
                <a:srgbClr val="0033CC"/>
              </a:solidFill>
            </a:endParaRPr>
          </a:p>
        </p:txBody>
      </p:sp>
      <p:cxnSp>
        <p:nvCxnSpPr>
          <p:cNvPr id="14" name="Straight Arrow Connector 13"/>
          <p:cNvCxnSpPr>
            <a:endCxn id="13" idx="0"/>
          </p:cNvCxnSpPr>
          <p:nvPr/>
        </p:nvCxnSpPr>
        <p:spPr>
          <a:xfrm flipH="1">
            <a:off x="1257300" y="2743200"/>
            <a:ext cx="723900" cy="523875"/>
          </a:xfrm>
          <a:prstGeom prst="straightConnector1">
            <a:avLst/>
          </a:prstGeom>
          <a:ln w="28575">
            <a:solidFill>
              <a:srgbClr val="0033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6964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lide(fromBottom)">
                                      <p:cBhvr>
                                        <p:cTn id="18" dur="500"/>
                                        <p:tgtEl>
                                          <p:spTgt spid="13"/>
                                        </p:tgtEl>
                                      </p:cBhvr>
                                    </p:animEffect>
                                  </p:childTnLst>
                                </p:cTn>
                              </p:par>
                              <p:par>
                                <p:cTn id="19" presetID="1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slide(fromBottom)">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
        <p:nvSpPr>
          <p:cNvPr id="5" name="TextBox 7"/>
          <p:cNvSpPr txBox="1">
            <a:spLocks noChangeArrowheads="1"/>
          </p:cNvSpPr>
          <p:nvPr/>
        </p:nvSpPr>
        <p:spPr bwMode="auto">
          <a:xfrm>
            <a:off x="2971800" y="5802313"/>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solidFill>
                  <a:srgbClr val="0033CC"/>
                </a:solidFill>
              </a:rPr>
              <a:t>4 gói tin đầu tiên trong phiên AH giữa host A và host B</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60513"/>
            <a:ext cx="63246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152400" y="1828800"/>
            <a:ext cx="2209800" cy="1200329"/>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Next Header (</a:t>
            </a:r>
            <a:r>
              <a:rPr lang="en-US" sz="2400" b="1" dirty="0" err="1"/>
              <a:t>1B</a:t>
            </a:r>
            <a:r>
              <a:rPr lang="en-US" sz="2400" b="1" dirty="0"/>
              <a:t>) </a:t>
            </a:r>
            <a:r>
              <a:rPr lang="en-US" sz="2400" dirty="0"/>
              <a:t>=1 =&gt; </a:t>
            </a:r>
            <a:r>
              <a:rPr lang="en-US" sz="2400" dirty="0" err="1"/>
              <a:t>ICMP</a:t>
            </a:r>
            <a:endParaRPr lang="en-US" sz="2400" dirty="0"/>
          </a:p>
        </p:txBody>
      </p:sp>
      <p:cxnSp>
        <p:nvCxnSpPr>
          <p:cNvPr id="8" name="Straight Arrow Connector 7"/>
          <p:cNvCxnSpPr/>
          <p:nvPr/>
        </p:nvCxnSpPr>
        <p:spPr>
          <a:xfrm>
            <a:off x="2362200" y="2286000"/>
            <a:ext cx="1752600" cy="30480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152400" y="3324761"/>
            <a:ext cx="2209800" cy="1938992"/>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Payload Length</a:t>
            </a:r>
            <a:r>
              <a:rPr lang="en-US" sz="2400" dirty="0"/>
              <a:t> (</a:t>
            </a:r>
            <a:r>
              <a:rPr lang="en-US" sz="2400" dirty="0" err="1"/>
              <a:t>1B</a:t>
            </a:r>
            <a:r>
              <a:rPr lang="en-US" sz="2400" dirty="0"/>
              <a:t>) =4, </a:t>
            </a:r>
            <a:r>
              <a:rPr lang="en-US" sz="2400" dirty="0" err="1"/>
              <a:t>phần</a:t>
            </a:r>
            <a:r>
              <a:rPr lang="en-US" sz="2400" dirty="0"/>
              <a:t> Payload  </a:t>
            </a:r>
            <a:r>
              <a:rPr lang="en-US" sz="2400" dirty="0" err="1"/>
              <a:t>có</a:t>
            </a:r>
            <a:r>
              <a:rPr lang="en-US" sz="2400" dirty="0"/>
              <a:t> 4 Byte</a:t>
            </a:r>
          </a:p>
        </p:txBody>
      </p:sp>
      <p:cxnSp>
        <p:nvCxnSpPr>
          <p:cNvPr id="10" name="Straight Arrow Connector 9"/>
          <p:cNvCxnSpPr/>
          <p:nvPr/>
        </p:nvCxnSpPr>
        <p:spPr>
          <a:xfrm flipV="1">
            <a:off x="2362200" y="2743200"/>
            <a:ext cx="2362200" cy="60960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716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sp>
        <p:nvSpPr>
          <p:cNvPr id="5" name="TextBox 7"/>
          <p:cNvSpPr txBox="1">
            <a:spLocks noChangeArrowheads="1"/>
          </p:cNvSpPr>
          <p:nvPr/>
        </p:nvSpPr>
        <p:spPr bwMode="auto">
          <a:xfrm>
            <a:off x="2971800" y="5802313"/>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solidFill>
                  <a:srgbClr val="0033CC"/>
                </a:solidFill>
              </a:rPr>
              <a:t>4 gói tin đầu tiên trong phiên AH giữa host A và host B</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60513"/>
            <a:ext cx="63246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57014" y="2209800"/>
            <a:ext cx="2057400" cy="1569660"/>
          </a:xfrm>
          <a:prstGeom prst="rect">
            <a:avLst/>
          </a:prstGeom>
          <a:solidFill>
            <a:srgbClr val="FFFF00"/>
          </a:solidFill>
          <a:ln w="19050">
            <a:solidFill>
              <a:srgbClr val="0033CC"/>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a:t>Reserved (</a:t>
            </a:r>
            <a:r>
              <a:rPr lang="en-US" sz="2400" dirty="0" err="1"/>
              <a:t>2B</a:t>
            </a:r>
            <a:r>
              <a:rPr lang="en-US" sz="2400" dirty="0"/>
              <a:t>) =0000, </a:t>
            </a:r>
            <a:r>
              <a:rPr lang="en-US" sz="2400" dirty="0" err="1"/>
              <a:t>không</a:t>
            </a:r>
            <a:r>
              <a:rPr lang="en-US" sz="2400" dirty="0"/>
              <a:t> </a:t>
            </a:r>
            <a:r>
              <a:rPr lang="en-US" sz="2400" dirty="0" err="1"/>
              <a:t>sử</a:t>
            </a:r>
            <a:r>
              <a:rPr lang="en-US" sz="2400" dirty="0"/>
              <a:t> </a:t>
            </a:r>
            <a:r>
              <a:rPr lang="en-US" sz="2400" dirty="0" err="1"/>
              <a:t>dụng</a:t>
            </a:r>
            <a:r>
              <a:rPr lang="en-US" sz="2400" dirty="0"/>
              <a:t>.</a:t>
            </a:r>
          </a:p>
        </p:txBody>
      </p:sp>
      <p:cxnSp>
        <p:nvCxnSpPr>
          <p:cNvPr id="8" name="Straight Arrow Connector 7"/>
          <p:cNvCxnSpPr>
            <a:stCxn id="7" idx="3"/>
          </p:cNvCxnSpPr>
          <p:nvPr/>
        </p:nvCxnSpPr>
        <p:spPr>
          <a:xfrm flipV="1">
            <a:off x="2314414" y="2747963"/>
            <a:ext cx="2714786" cy="246667"/>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76200" y="4495800"/>
            <a:ext cx="2300206" cy="830997"/>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err="1"/>
              <a:t>SPI</a:t>
            </a:r>
            <a:r>
              <a:rPr lang="en-US" sz="2400" b="1" dirty="0"/>
              <a:t> </a:t>
            </a:r>
            <a:r>
              <a:rPr lang="en-US" sz="2400" b="1" dirty="0" err="1"/>
              <a:t>của</a:t>
            </a:r>
            <a:r>
              <a:rPr lang="en-US" sz="2400" b="1" dirty="0"/>
              <a:t> A </a:t>
            </a:r>
            <a:r>
              <a:rPr lang="en-US" sz="2400" dirty="0"/>
              <a:t>(</a:t>
            </a:r>
            <a:r>
              <a:rPr lang="en-US" sz="2400" dirty="0" err="1"/>
              <a:t>4B</a:t>
            </a:r>
            <a:r>
              <a:rPr lang="en-US" sz="2400" dirty="0"/>
              <a:t>) =</a:t>
            </a:r>
            <a:r>
              <a:rPr lang="en-US" sz="2400" dirty="0" err="1"/>
              <a:t>cdb59934</a:t>
            </a:r>
            <a:endParaRPr lang="en-US" sz="2400" dirty="0"/>
          </a:p>
        </p:txBody>
      </p:sp>
      <p:cxnSp>
        <p:nvCxnSpPr>
          <p:cNvPr id="10" name="Straight Arrow Connector 9"/>
          <p:cNvCxnSpPr/>
          <p:nvPr/>
        </p:nvCxnSpPr>
        <p:spPr>
          <a:xfrm flipV="1">
            <a:off x="2438400" y="2747963"/>
            <a:ext cx="3276600" cy="1976437"/>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438400" y="4724400"/>
            <a:ext cx="3276600" cy="18689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2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
        <p:nvSpPr>
          <p:cNvPr id="5" name="TextBox 7"/>
          <p:cNvSpPr txBox="1">
            <a:spLocks noChangeArrowheads="1"/>
          </p:cNvSpPr>
          <p:nvPr/>
        </p:nvSpPr>
        <p:spPr bwMode="auto">
          <a:xfrm>
            <a:off x="2971800" y="5802313"/>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solidFill>
                  <a:srgbClr val="0033CC"/>
                </a:solidFill>
              </a:rPr>
              <a:t>4 gói tin đầu tiên trong phiên AH giữa host A và host B</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60513"/>
            <a:ext cx="63246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76200" y="2362200"/>
            <a:ext cx="2438400" cy="1938992"/>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Sequence Number  (</a:t>
            </a:r>
            <a:r>
              <a:rPr lang="en-US" sz="2400" b="1" dirty="0" err="1"/>
              <a:t>4B</a:t>
            </a:r>
            <a:r>
              <a:rPr lang="en-US" sz="2400" b="1" dirty="0"/>
              <a:t>), </a:t>
            </a:r>
            <a:r>
              <a:rPr lang="en-US" sz="2400" dirty="0" err="1"/>
              <a:t>cả</a:t>
            </a:r>
            <a:r>
              <a:rPr lang="en-US" sz="2400" dirty="0"/>
              <a:t> 2 host  </a:t>
            </a:r>
            <a:r>
              <a:rPr lang="en-US" sz="2400" dirty="0" err="1"/>
              <a:t>đều</a:t>
            </a:r>
            <a:r>
              <a:rPr lang="en-US" sz="2400" dirty="0"/>
              <a:t> </a:t>
            </a:r>
            <a:r>
              <a:rPr lang="en-US" sz="2400" dirty="0" err="1"/>
              <a:t>được</a:t>
            </a:r>
            <a:r>
              <a:rPr lang="en-US" sz="2400" dirty="0"/>
              <a:t> </a:t>
            </a:r>
            <a:r>
              <a:rPr lang="en-US" sz="2400" dirty="0" err="1"/>
              <a:t>thiết</a:t>
            </a:r>
            <a:r>
              <a:rPr lang="en-US" sz="2400" dirty="0"/>
              <a:t> </a:t>
            </a:r>
            <a:r>
              <a:rPr lang="en-US" sz="2400" dirty="0" err="1"/>
              <a:t>lập</a:t>
            </a:r>
            <a:r>
              <a:rPr lang="en-US" sz="2400" dirty="0"/>
              <a:t> =1</a:t>
            </a:r>
          </a:p>
        </p:txBody>
      </p:sp>
      <p:cxnSp>
        <p:nvCxnSpPr>
          <p:cNvPr id="8" name="Straight Arrow Connector 7"/>
          <p:cNvCxnSpPr>
            <a:stCxn id="7" idx="3"/>
          </p:cNvCxnSpPr>
          <p:nvPr/>
        </p:nvCxnSpPr>
        <p:spPr>
          <a:xfrm flipV="1">
            <a:off x="2514600" y="2747963"/>
            <a:ext cx="4495800" cy="583733"/>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14600" y="3581400"/>
            <a:ext cx="4495800" cy="22860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0" y="4514850"/>
            <a:ext cx="2514600" cy="1938992"/>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Sequence Number  (</a:t>
            </a:r>
            <a:r>
              <a:rPr lang="en-US" sz="2400" b="1" dirty="0" err="1"/>
              <a:t>4B</a:t>
            </a:r>
            <a:r>
              <a:rPr lang="en-US" sz="2400" b="1" dirty="0"/>
              <a:t>), </a:t>
            </a:r>
            <a:r>
              <a:rPr lang="en-US" sz="2400" dirty="0" err="1"/>
              <a:t>cả</a:t>
            </a:r>
            <a:r>
              <a:rPr lang="en-US" sz="2400" dirty="0"/>
              <a:t> 2 host  </a:t>
            </a:r>
            <a:r>
              <a:rPr lang="en-US" sz="2400" dirty="0" err="1"/>
              <a:t>đều</a:t>
            </a:r>
            <a:r>
              <a:rPr lang="en-US" sz="2400" dirty="0"/>
              <a:t> </a:t>
            </a:r>
            <a:r>
              <a:rPr lang="en-US" sz="2400" dirty="0" err="1"/>
              <a:t>tăng</a:t>
            </a:r>
            <a:r>
              <a:rPr lang="en-US" sz="2400" dirty="0"/>
              <a:t> </a:t>
            </a:r>
            <a:r>
              <a:rPr lang="en-US" sz="2400" dirty="0" err="1"/>
              <a:t>lên</a:t>
            </a:r>
            <a:r>
              <a:rPr lang="en-US" sz="2400" dirty="0"/>
              <a:t> 2 </a:t>
            </a:r>
            <a:r>
              <a:rPr lang="en-US" sz="2400" dirty="0" err="1"/>
              <a:t>với</a:t>
            </a:r>
            <a:r>
              <a:rPr lang="en-US" sz="2400" dirty="0"/>
              <a:t> </a:t>
            </a:r>
            <a:r>
              <a:rPr lang="en-US" sz="2400" dirty="0" err="1"/>
              <a:t>gói</a:t>
            </a:r>
            <a:r>
              <a:rPr lang="en-US" sz="2400" dirty="0"/>
              <a:t> tin </a:t>
            </a:r>
            <a:r>
              <a:rPr lang="en-US" sz="2400" dirty="0" err="1"/>
              <a:t>thứ</a:t>
            </a:r>
            <a:r>
              <a:rPr lang="en-US" sz="2400" dirty="0"/>
              <a:t> 2.</a:t>
            </a:r>
          </a:p>
        </p:txBody>
      </p:sp>
      <p:cxnSp>
        <p:nvCxnSpPr>
          <p:cNvPr id="11" name="Straight Arrow Connector 10"/>
          <p:cNvCxnSpPr>
            <a:stCxn id="10" idx="3"/>
          </p:cNvCxnSpPr>
          <p:nvPr/>
        </p:nvCxnSpPr>
        <p:spPr>
          <a:xfrm flipV="1">
            <a:off x="2514600" y="4724400"/>
            <a:ext cx="4495800" cy="759946"/>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3"/>
          </p:cNvCxnSpPr>
          <p:nvPr/>
        </p:nvCxnSpPr>
        <p:spPr>
          <a:xfrm>
            <a:off x="2514600" y="5484346"/>
            <a:ext cx="4648200" cy="21104"/>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637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sp>
        <p:nvSpPr>
          <p:cNvPr id="5" name="TextBox 7"/>
          <p:cNvSpPr txBox="1">
            <a:spLocks noChangeArrowheads="1"/>
          </p:cNvSpPr>
          <p:nvPr/>
        </p:nvSpPr>
        <p:spPr bwMode="auto">
          <a:xfrm>
            <a:off x="2971800" y="5802313"/>
            <a:ext cx="693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dirty="0">
                <a:solidFill>
                  <a:srgbClr val="0033CC"/>
                </a:solidFill>
              </a:rPr>
              <a:t>4 </a:t>
            </a:r>
            <a:r>
              <a:rPr lang="en-US" b="1" dirty="0" err="1">
                <a:solidFill>
                  <a:srgbClr val="0033CC"/>
                </a:solidFill>
              </a:rPr>
              <a:t>gói</a:t>
            </a:r>
            <a:r>
              <a:rPr lang="en-US" b="1" dirty="0">
                <a:solidFill>
                  <a:srgbClr val="0033CC"/>
                </a:solidFill>
              </a:rPr>
              <a:t> tin </a:t>
            </a:r>
            <a:r>
              <a:rPr lang="en-US" b="1" dirty="0" err="1">
                <a:solidFill>
                  <a:srgbClr val="0033CC"/>
                </a:solidFill>
              </a:rPr>
              <a:t>đầu</a:t>
            </a:r>
            <a:r>
              <a:rPr lang="en-US" b="1" dirty="0">
                <a:solidFill>
                  <a:srgbClr val="0033CC"/>
                </a:solidFill>
              </a:rPr>
              <a:t> </a:t>
            </a:r>
            <a:r>
              <a:rPr lang="en-US" b="1" dirty="0" err="1">
                <a:solidFill>
                  <a:srgbClr val="0033CC"/>
                </a:solidFill>
              </a:rPr>
              <a:t>tiên</a:t>
            </a:r>
            <a:r>
              <a:rPr lang="en-US" b="1" dirty="0">
                <a:solidFill>
                  <a:srgbClr val="0033CC"/>
                </a:solidFill>
              </a:rPr>
              <a:t> </a:t>
            </a:r>
            <a:r>
              <a:rPr lang="en-US" b="1" dirty="0" err="1">
                <a:solidFill>
                  <a:srgbClr val="0033CC"/>
                </a:solidFill>
              </a:rPr>
              <a:t>trong</a:t>
            </a:r>
            <a:r>
              <a:rPr lang="en-US" b="1" dirty="0">
                <a:solidFill>
                  <a:srgbClr val="0033CC"/>
                </a:solidFill>
              </a:rPr>
              <a:t> </a:t>
            </a:r>
            <a:r>
              <a:rPr lang="en-US" b="1" dirty="0" err="1">
                <a:solidFill>
                  <a:srgbClr val="0033CC"/>
                </a:solidFill>
              </a:rPr>
              <a:t>phiên</a:t>
            </a:r>
            <a:r>
              <a:rPr lang="en-US" b="1" dirty="0">
                <a:solidFill>
                  <a:srgbClr val="0033CC"/>
                </a:solidFill>
              </a:rPr>
              <a:t> AH </a:t>
            </a:r>
            <a:r>
              <a:rPr lang="en-US" b="1" dirty="0" err="1">
                <a:solidFill>
                  <a:srgbClr val="0033CC"/>
                </a:solidFill>
              </a:rPr>
              <a:t>giữa</a:t>
            </a:r>
            <a:r>
              <a:rPr lang="en-US" b="1" dirty="0">
                <a:solidFill>
                  <a:srgbClr val="0033CC"/>
                </a:solidFill>
              </a:rPr>
              <a:t> host A </a:t>
            </a:r>
            <a:r>
              <a:rPr lang="en-US" b="1" dirty="0" err="1">
                <a:solidFill>
                  <a:srgbClr val="0033CC"/>
                </a:solidFill>
              </a:rPr>
              <a:t>và</a:t>
            </a:r>
            <a:r>
              <a:rPr lang="en-US" b="1" dirty="0">
                <a:solidFill>
                  <a:srgbClr val="0033CC"/>
                </a:solidFill>
              </a:rPr>
              <a:t> host B</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60513"/>
            <a:ext cx="63246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0" y="2819400"/>
            <a:ext cx="2438400" cy="3046988"/>
          </a:xfrm>
          <a:prstGeom prst="rect">
            <a:avLst/>
          </a:prstGeom>
          <a:solidFill>
            <a:srgbClr val="FFFF00"/>
          </a:solidFill>
          <a:ln w="19050">
            <a:solidFill>
              <a:srgbClr val="0033CC"/>
            </a:solidFill>
            <a:miter lim="800000"/>
            <a:headEnd/>
            <a:tailEnd/>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dirty="0"/>
              <a:t>Authentication Information: </a:t>
            </a:r>
            <a:r>
              <a:rPr lang="en-US" sz="2400" dirty="0" err="1"/>
              <a:t>phần</a:t>
            </a:r>
            <a:r>
              <a:rPr lang="en-US" sz="2400" dirty="0"/>
              <a:t> </a:t>
            </a:r>
            <a:r>
              <a:rPr lang="en-US" sz="2400" dirty="0" err="1"/>
              <a:t>ICV</a:t>
            </a:r>
            <a:r>
              <a:rPr lang="en-US" sz="2400" dirty="0"/>
              <a:t> </a:t>
            </a:r>
            <a:r>
              <a:rPr lang="en-US" sz="2400" dirty="0" err="1"/>
              <a:t>được</a:t>
            </a:r>
            <a:r>
              <a:rPr lang="en-US" sz="2400" dirty="0"/>
              <a:t> </a:t>
            </a:r>
            <a:r>
              <a:rPr lang="en-US" sz="2400" dirty="0" err="1"/>
              <a:t>băm</a:t>
            </a:r>
            <a:r>
              <a:rPr lang="en-US" sz="2400" dirty="0"/>
              <a:t> </a:t>
            </a:r>
            <a:r>
              <a:rPr lang="en-US" sz="2400" dirty="0" err="1"/>
              <a:t>để</a:t>
            </a:r>
            <a:r>
              <a:rPr lang="en-US" sz="2400" dirty="0"/>
              <a:t> </a:t>
            </a:r>
            <a:r>
              <a:rPr lang="en-US" sz="2400" dirty="0" err="1"/>
              <a:t>đảm</a:t>
            </a:r>
            <a:r>
              <a:rPr lang="en-US" sz="2400" dirty="0"/>
              <a:t> </a:t>
            </a:r>
            <a:r>
              <a:rPr lang="en-US" sz="2400" dirty="0" err="1"/>
              <a:t>bảo</a:t>
            </a:r>
            <a:r>
              <a:rPr lang="en-US" sz="2400" dirty="0"/>
              <a:t> </a:t>
            </a:r>
            <a:r>
              <a:rPr lang="en-US" sz="2400" dirty="0" err="1"/>
              <a:t>tính</a:t>
            </a:r>
            <a:r>
              <a:rPr lang="en-US" sz="2400" dirty="0"/>
              <a:t> </a:t>
            </a:r>
            <a:r>
              <a:rPr lang="en-US" sz="2400" dirty="0" err="1"/>
              <a:t>toàn</a:t>
            </a:r>
            <a:r>
              <a:rPr lang="en-US" sz="2400" dirty="0"/>
              <a:t> </a:t>
            </a:r>
            <a:r>
              <a:rPr lang="en-US" sz="2400" dirty="0" err="1"/>
              <a:t>vẹn</a:t>
            </a:r>
            <a:r>
              <a:rPr lang="en-US" sz="2400" dirty="0"/>
              <a:t>, </a:t>
            </a:r>
            <a:r>
              <a:rPr lang="en-US" sz="2400" dirty="0" err="1"/>
              <a:t>xác</a:t>
            </a:r>
            <a:r>
              <a:rPr lang="en-US" sz="2400" dirty="0"/>
              <a:t> </a:t>
            </a:r>
            <a:r>
              <a:rPr lang="en-US" sz="2400" dirty="0" err="1"/>
              <a:t>thực</a:t>
            </a:r>
            <a:r>
              <a:rPr lang="en-US" sz="2400" dirty="0"/>
              <a:t> </a:t>
            </a:r>
            <a:r>
              <a:rPr lang="en-US" sz="2400" dirty="0" err="1"/>
              <a:t>của</a:t>
            </a:r>
            <a:r>
              <a:rPr lang="en-US" sz="2400" dirty="0"/>
              <a:t> </a:t>
            </a:r>
            <a:r>
              <a:rPr lang="en-US" sz="2400" dirty="0" err="1"/>
              <a:t>mỗi</a:t>
            </a:r>
            <a:r>
              <a:rPr lang="en-US" sz="2400" dirty="0"/>
              <a:t> </a:t>
            </a:r>
            <a:r>
              <a:rPr lang="en-US" sz="2400" dirty="0" err="1"/>
              <a:t>gói</a:t>
            </a:r>
            <a:r>
              <a:rPr lang="en-US" sz="2400" dirty="0"/>
              <a:t> </a:t>
            </a:r>
            <a:r>
              <a:rPr lang="en-US" sz="2400" dirty="0" smtClean="0"/>
              <a:t>tin = 96 bit (12 byte)</a:t>
            </a:r>
            <a:endParaRPr lang="en-US" sz="2400" dirty="0"/>
          </a:p>
        </p:txBody>
      </p:sp>
      <p:cxnSp>
        <p:nvCxnSpPr>
          <p:cNvPr id="8" name="Straight Arrow Connector 7"/>
          <p:cNvCxnSpPr>
            <a:stCxn id="7" idx="3"/>
          </p:cNvCxnSpPr>
          <p:nvPr/>
        </p:nvCxnSpPr>
        <p:spPr>
          <a:xfrm flipV="1">
            <a:off x="2438400" y="3048002"/>
            <a:ext cx="1447800" cy="1294892"/>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p:cNvCxnSpPr>
          <p:nvPr/>
        </p:nvCxnSpPr>
        <p:spPr>
          <a:xfrm flipV="1">
            <a:off x="2438400" y="4038602"/>
            <a:ext cx="1295400" cy="304292"/>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p:cNvCxnSpPr>
          <p:nvPr/>
        </p:nvCxnSpPr>
        <p:spPr>
          <a:xfrm>
            <a:off x="2438400" y="4342894"/>
            <a:ext cx="1219200" cy="457706"/>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a:off x="2438400" y="4342894"/>
            <a:ext cx="1295400" cy="1219706"/>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396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800" dirty="0" smtClean="0">
                <a:latin typeface="Arial" pitchFamily="34" charset="0"/>
              </a:rPr>
              <a:t>AH </a:t>
            </a:r>
            <a:r>
              <a:rPr lang="en-US" sz="2800" dirty="0" err="1">
                <a:latin typeface="Arial" pitchFamily="34" charset="0"/>
              </a:rPr>
              <a:t>cung</a:t>
            </a:r>
            <a:r>
              <a:rPr lang="en-US" sz="2800" dirty="0">
                <a:latin typeface="Arial" pitchFamily="34" charset="0"/>
              </a:rPr>
              <a:t> </a:t>
            </a:r>
            <a:r>
              <a:rPr lang="en-US" sz="2800" dirty="0" err="1">
                <a:latin typeface="Arial" pitchFamily="34" charset="0"/>
              </a:rPr>
              <a:t>cấp</a:t>
            </a:r>
            <a:r>
              <a:rPr lang="en-US" sz="2800" dirty="0">
                <a:latin typeface="Arial" pitchFamily="34" charset="0"/>
              </a:rPr>
              <a:t> </a:t>
            </a:r>
            <a:r>
              <a:rPr lang="en-US" sz="2800" dirty="0" err="1">
                <a:latin typeface="Arial" pitchFamily="34" charset="0"/>
              </a:rPr>
              <a:t>dịch</a:t>
            </a:r>
            <a:r>
              <a:rPr lang="en-US" sz="2800" dirty="0">
                <a:latin typeface="Arial" pitchFamily="34" charset="0"/>
              </a:rPr>
              <a:t> </a:t>
            </a:r>
            <a:r>
              <a:rPr lang="en-US" sz="2800" dirty="0" err="1">
                <a:latin typeface="Arial" pitchFamily="34" charset="0"/>
              </a:rPr>
              <a:t>vụ</a:t>
            </a:r>
            <a:r>
              <a:rPr lang="en-US" sz="2800" dirty="0">
                <a:latin typeface="Arial" pitchFamily="34" charset="0"/>
              </a:rPr>
              <a:t> </a:t>
            </a:r>
            <a:r>
              <a:rPr lang="en-US" sz="2800" dirty="0" err="1">
                <a:latin typeface="Arial" pitchFamily="34" charset="0"/>
              </a:rPr>
              <a:t>đảm</a:t>
            </a:r>
            <a:r>
              <a:rPr lang="en-US" sz="2800" dirty="0">
                <a:latin typeface="Arial" pitchFamily="34" charset="0"/>
              </a:rPr>
              <a:t> </a:t>
            </a:r>
            <a:r>
              <a:rPr lang="en-US" sz="2800" dirty="0" err="1">
                <a:latin typeface="Arial" pitchFamily="34" charset="0"/>
              </a:rPr>
              <a:t>bảo</a:t>
            </a:r>
            <a:r>
              <a:rPr lang="en-US" sz="2800" dirty="0">
                <a:latin typeface="Arial" pitchFamily="34" charset="0"/>
              </a:rPr>
              <a:t> </a:t>
            </a:r>
            <a:r>
              <a:rPr lang="en-US" sz="2800" dirty="0" err="1">
                <a:latin typeface="Arial" pitchFamily="34" charset="0"/>
              </a:rPr>
              <a:t>tính</a:t>
            </a:r>
            <a:r>
              <a:rPr lang="en-US" sz="2800" dirty="0">
                <a:latin typeface="Arial" pitchFamily="34" charset="0"/>
              </a:rPr>
              <a:t>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vẹn</a:t>
            </a:r>
            <a:r>
              <a:rPr lang="en-US" sz="2800" dirty="0">
                <a:latin typeface="Arial" pitchFamily="34" charset="0"/>
              </a:rPr>
              <a:t>, </a:t>
            </a:r>
            <a:r>
              <a:rPr lang="en-US" sz="2800" dirty="0" err="1">
                <a:latin typeface="Arial" pitchFamily="34" charset="0"/>
              </a:rPr>
              <a:t>xác</a:t>
            </a:r>
            <a:r>
              <a:rPr lang="en-US" sz="2800" dirty="0">
                <a:latin typeface="Arial" pitchFamily="34" charset="0"/>
              </a:rPr>
              <a:t> </a:t>
            </a:r>
            <a:r>
              <a:rPr lang="en-US" sz="2800" dirty="0" err="1">
                <a:latin typeface="Arial" pitchFamily="34" charset="0"/>
              </a:rPr>
              <a:t>thực</a:t>
            </a:r>
            <a:r>
              <a:rPr lang="en-US" sz="2800" dirty="0">
                <a:latin typeface="Arial" pitchFamily="34" charset="0"/>
              </a:rPr>
              <a:t>  (</a:t>
            </a:r>
            <a:r>
              <a:rPr lang="en-US" sz="2800" dirty="0" err="1">
                <a:latin typeface="Arial" pitchFamily="34" charset="0"/>
              </a:rPr>
              <a:t>cả</a:t>
            </a:r>
            <a:r>
              <a:rPr lang="en-US" sz="2800" dirty="0">
                <a:latin typeface="Arial" pitchFamily="34" charset="0"/>
              </a:rPr>
              <a:t> </a:t>
            </a:r>
            <a:r>
              <a:rPr lang="en-US" sz="2800" dirty="0" err="1">
                <a:latin typeface="Arial" pitchFamily="34" charset="0"/>
              </a:rPr>
              <a:t>dữ</a:t>
            </a:r>
            <a:r>
              <a:rPr lang="en-US" sz="2800" dirty="0">
                <a:latin typeface="Arial" pitchFamily="34" charset="0"/>
              </a:rPr>
              <a:t> </a:t>
            </a:r>
            <a:r>
              <a:rPr lang="en-US" sz="2800" dirty="0" err="1">
                <a:latin typeface="Arial" pitchFamily="34" charset="0"/>
              </a:rPr>
              <a:t>liệu</a:t>
            </a:r>
            <a:r>
              <a:rPr lang="en-US" sz="2800" dirty="0">
                <a:latin typeface="Arial" pitchFamily="34" charset="0"/>
              </a:rPr>
              <a:t> </a:t>
            </a:r>
            <a:r>
              <a:rPr lang="en-US" sz="2800" dirty="0" err="1">
                <a:latin typeface="Arial" pitchFamily="34" charset="0"/>
              </a:rPr>
              <a:t>và</a:t>
            </a:r>
            <a:r>
              <a:rPr lang="en-US" sz="2800" dirty="0">
                <a:latin typeface="Arial" pitchFamily="34" charset="0"/>
              </a:rPr>
              <a:t> header) </a:t>
            </a:r>
            <a:r>
              <a:rPr lang="en-US" sz="2800" dirty="0" err="1">
                <a:latin typeface="Arial" pitchFamily="34" charset="0"/>
              </a:rPr>
              <a:t>và</a:t>
            </a:r>
            <a:r>
              <a:rPr lang="en-US" sz="2800" dirty="0">
                <a:latin typeface="Arial" pitchFamily="34" charset="0"/>
              </a:rPr>
              <a:t>  </a:t>
            </a:r>
            <a:r>
              <a:rPr lang="en-US" sz="2800" dirty="0" err="1">
                <a:latin typeface="Arial" pitchFamily="34" charset="0"/>
              </a:rPr>
              <a:t>chống</a:t>
            </a:r>
            <a:r>
              <a:rPr lang="en-US" sz="2800" dirty="0">
                <a:latin typeface="Arial" pitchFamily="34" charset="0"/>
              </a:rPr>
              <a:t> replay </a:t>
            </a:r>
            <a:r>
              <a:rPr lang="en-US" sz="2800" dirty="0" err="1">
                <a:latin typeface="Arial" pitchFamily="34" charset="0"/>
              </a:rPr>
              <a:t>gói</a:t>
            </a:r>
            <a:r>
              <a:rPr lang="en-US" sz="2800" dirty="0">
                <a:latin typeface="Arial" pitchFamily="34" charset="0"/>
              </a:rPr>
              <a:t> tin </a:t>
            </a:r>
            <a:r>
              <a:rPr lang="en-US" sz="2800" dirty="0" err="1">
                <a:latin typeface="Arial" pitchFamily="34" charset="0"/>
              </a:rPr>
              <a:t>cũ</a:t>
            </a:r>
            <a:r>
              <a:rPr lang="en-US" sz="2800" dirty="0">
                <a:latin typeface="Arial" pitchFamily="34" charset="0"/>
              </a:rPr>
              <a:t>. </a:t>
            </a:r>
            <a:endParaRPr lang="en-US" sz="2800" dirty="0" smtClean="0">
              <a:latin typeface="Arial" pitchFamily="34" charset="0"/>
            </a:endParaRPr>
          </a:p>
          <a:p>
            <a:r>
              <a:rPr lang="en-US" sz="2800" dirty="0" smtClean="0">
                <a:latin typeface="Arial" pitchFamily="34" charset="0"/>
              </a:rPr>
              <a:t>AH </a:t>
            </a:r>
            <a:r>
              <a:rPr lang="en-US" sz="2800" dirty="0" err="1">
                <a:latin typeface="Arial" pitchFamily="34" charset="0"/>
              </a:rPr>
              <a:t>hoạt</a:t>
            </a:r>
            <a:r>
              <a:rPr lang="en-US" sz="2800" dirty="0">
                <a:latin typeface="Arial" pitchFamily="34" charset="0"/>
              </a:rPr>
              <a:t> </a:t>
            </a:r>
            <a:r>
              <a:rPr lang="en-US" sz="2800" dirty="0" err="1">
                <a:latin typeface="Arial" pitchFamily="34" charset="0"/>
              </a:rPr>
              <a:t>động</a:t>
            </a:r>
            <a:r>
              <a:rPr lang="en-US" sz="2800" dirty="0">
                <a:latin typeface="Arial" pitchFamily="34" charset="0"/>
              </a:rPr>
              <a:t> ở </a:t>
            </a:r>
            <a:r>
              <a:rPr lang="en-US" sz="2800" dirty="0" err="1">
                <a:latin typeface="Arial" pitchFamily="34" charset="0"/>
              </a:rPr>
              <a:t>hai</a:t>
            </a:r>
            <a:r>
              <a:rPr lang="en-US" sz="2800" dirty="0">
                <a:latin typeface="Arial" pitchFamily="34" charset="0"/>
              </a:rPr>
              <a:t> </a:t>
            </a:r>
            <a:r>
              <a:rPr lang="en-US" sz="2800" dirty="0" err="1">
                <a:latin typeface="Arial" pitchFamily="34" charset="0"/>
              </a:rPr>
              <a:t>chế</a:t>
            </a:r>
            <a:r>
              <a:rPr lang="en-US" sz="2800" dirty="0">
                <a:latin typeface="Arial" pitchFamily="34" charset="0"/>
              </a:rPr>
              <a:t> </a:t>
            </a:r>
            <a:r>
              <a:rPr lang="en-US" sz="2800" dirty="0" err="1">
                <a:latin typeface="Arial" pitchFamily="34" charset="0"/>
              </a:rPr>
              <a:t>độ</a:t>
            </a:r>
            <a:r>
              <a:rPr lang="en-US" sz="2800" dirty="0">
                <a:latin typeface="Arial" pitchFamily="34" charset="0"/>
              </a:rPr>
              <a:t>: Tunnel Mode, Transport </a:t>
            </a:r>
            <a:r>
              <a:rPr lang="en-US" sz="2800" dirty="0" smtClean="0">
                <a:latin typeface="Arial" pitchFamily="34" charset="0"/>
              </a:rPr>
              <a:t>Mode</a:t>
            </a:r>
          </a:p>
          <a:p>
            <a:r>
              <a:rPr lang="en-US" sz="2800" dirty="0" err="1" smtClean="0">
                <a:latin typeface="Arial" pitchFamily="34" charset="0"/>
              </a:rPr>
              <a:t>Trong</a:t>
            </a:r>
            <a:r>
              <a:rPr lang="en-US" sz="2800" dirty="0" smtClean="0">
                <a:latin typeface="Arial" pitchFamily="34" charset="0"/>
              </a:rPr>
              <a:t> </a:t>
            </a:r>
            <a:r>
              <a:rPr lang="en-US" sz="2800" dirty="0" err="1">
                <a:latin typeface="Arial" pitchFamily="34" charset="0"/>
              </a:rPr>
              <a:t>IPSec</a:t>
            </a:r>
            <a:r>
              <a:rPr lang="en-US" sz="2800" dirty="0">
                <a:latin typeface="Arial" pitchFamily="34" charset="0"/>
              </a:rPr>
              <a:t> version 1, </a:t>
            </a:r>
            <a:r>
              <a:rPr lang="en-US" sz="2800" dirty="0" err="1">
                <a:latin typeface="Arial" pitchFamily="34" charset="0"/>
              </a:rPr>
              <a:t>giao</a:t>
            </a:r>
            <a:r>
              <a:rPr lang="en-US" sz="2800" dirty="0">
                <a:latin typeface="Arial" pitchFamily="34" charset="0"/>
              </a:rPr>
              <a:t> </a:t>
            </a:r>
            <a:r>
              <a:rPr lang="en-US" sz="2800" dirty="0" err="1">
                <a:latin typeface="Arial" pitchFamily="34" charset="0"/>
              </a:rPr>
              <a:t>thức</a:t>
            </a:r>
            <a:r>
              <a:rPr lang="en-US" sz="2800" dirty="0">
                <a:latin typeface="Arial" pitchFamily="34" charset="0"/>
              </a:rPr>
              <a:t> ESP </a:t>
            </a:r>
            <a:r>
              <a:rPr lang="en-US" sz="2800" dirty="0" err="1">
                <a:latin typeface="Arial" pitchFamily="34" charset="0"/>
              </a:rPr>
              <a:t>chỉ</a:t>
            </a:r>
            <a:r>
              <a:rPr lang="en-US" sz="2800" dirty="0">
                <a:latin typeface="Arial" pitchFamily="34" charset="0"/>
              </a:rPr>
              <a:t> </a:t>
            </a:r>
            <a:r>
              <a:rPr lang="en-US" sz="2800" dirty="0" err="1">
                <a:latin typeface="Arial" pitchFamily="34" charset="0"/>
              </a:rPr>
              <a:t>cung</a:t>
            </a:r>
            <a:r>
              <a:rPr lang="en-US" sz="2800" dirty="0">
                <a:latin typeface="Arial" pitchFamily="34" charset="0"/>
              </a:rPr>
              <a:t> </a:t>
            </a:r>
            <a:r>
              <a:rPr lang="en-US" sz="2800" dirty="0" err="1">
                <a:latin typeface="Arial" pitchFamily="34" charset="0"/>
              </a:rPr>
              <a:t>cấp</a:t>
            </a:r>
            <a:r>
              <a:rPr lang="en-US" sz="2800" dirty="0">
                <a:latin typeface="Arial" pitchFamily="34" charset="0"/>
              </a:rPr>
              <a:t> </a:t>
            </a:r>
            <a:r>
              <a:rPr lang="en-US" sz="2800" dirty="0" err="1">
                <a:latin typeface="Arial" pitchFamily="34" charset="0"/>
              </a:rPr>
              <a:t>mã</a:t>
            </a:r>
            <a:r>
              <a:rPr lang="en-US" sz="2800" dirty="0">
                <a:latin typeface="Arial" pitchFamily="34" charset="0"/>
              </a:rPr>
              <a:t> </a:t>
            </a:r>
            <a:r>
              <a:rPr lang="en-US" sz="2800" dirty="0" err="1">
                <a:latin typeface="Arial" pitchFamily="34" charset="0"/>
              </a:rPr>
              <a:t>hóa</a:t>
            </a:r>
            <a:r>
              <a:rPr lang="en-US" sz="2800" dirty="0">
                <a:latin typeface="Arial" pitchFamily="34" charset="0"/>
              </a:rPr>
              <a:t>, </a:t>
            </a:r>
            <a:r>
              <a:rPr lang="en-US" sz="2800" dirty="0" err="1">
                <a:latin typeface="Arial" pitchFamily="34" charset="0"/>
              </a:rPr>
              <a:t>không</a:t>
            </a:r>
            <a:r>
              <a:rPr lang="en-US" sz="2800" dirty="0">
                <a:latin typeface="Arial" pitchFamily="34" charset="0"/>
              </a:rPr>
              <a:t> </a:t>
            </a:r>
            <a:r>
              <a:rPr lang="en-US" sz="2800" dirty="0" err="1">
                <a:latin typeface="Arial" pitchFamily="34" charset="0"/>
              </a:rPr>
              <a:t>xác</a:t>
            </a:r>
            <a:r>
              <a:rPr lang="en-US" sz="2800" dirty="0">
                <a:latin typeface="Arial" pitchFamily="34" charset="0"/>
              </a:rPr>
              <a:t> </a:t>
            </a:r>
            <a:r>
              <a:rPr lang="en-US" sz="2800" dirty="0" err="1">
                <a:latin typeface="Arial" pitchFamily="34" charset="0"/>
              </a:rPr>
              <a:t>thực</a:t>
            </a:r>
            <a:r>
              <a:rPr lang="en-US" sz="2800" dirty="0">
                <a:latin typeface="Arial" pitchFamily="34" charset="0"/>
              </a:rPr>
              <a:t> </a:t>
            </a:r>
            <a:r>
              <a:rPr lang="en-US" sz="2800" dirty="0" err="1">
                <a:latin typeface="Arial" pitchFamily="34" charset="0"/>
              </a:rPr>
              <a:t>và</a:t>
            </a:r>
            <a:r>
              <a:rPr lang="en-US" sz="2800" dirty="0">
                <a:latin typeface="Arial" pitchFamily="34" charset="0"/>
              </a:rPr>
              <a:t>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vẹn</a:t>
            </a:r>
            <a:r>
              <a:rPr lang="en-US" sz="2800" dirty="0">
                <a:latin typeface="Arial" pitchFamily="34" charset="0"/>
              </a:rPr>
              <a:t> =&gt; </a:t>
            </a:r>
            <a:r>
              <a:rPr lang="en-US" sz="2800" dirty="0" err="1">
                <a:latin typeface="Arial" pitchFamily="34" charset="0"/>
              </a:rPr>
              <a:t>người</a:t>
            </a:r>
            <a:r>
              <a:rPr lang="en-US" sz="2800" dirty="0">
                <a:latin typeface="Arial" pitchFamily="34" charset="0"/>
              </a:rPr>
              <a:t> ta </a:t>
            </a:r>
            <a:r>
              <a:rPr lang="en-US" sz="2800" dirty="0" err="1">
                <a:latin typeface="Arial" pitchFamily="34" charset="0"/>
              </a:rPr>
              <a:t>thường</a:t>
            </a:r>
            <a:r>
              <a:rPr lang="en-US" sz="2800" dirty="0">
                <a:latin typeface="Arial" pitchFamily="34" charset="0"/>
              </a:rPr>
              <a:t> </a:t>
            </a:r>
            <a:r>
              <a:rPr lang="en-US" sz="2800" dirty="0" err="1">
                <a:latin typeface="Arial" pitchFamily="34" charset="0"/>
              </a:rPr>
              <a:t>kết</a:t>
            </a:r>
            <a:r>
              <a:rPr lang="en-US" sz="2800" dirty="0">
                <a:latin typeface="Arial" pitchFamily="34" charset="0"/>
              </a:rPr>
              <a:t> </a:t>
            </a:r>
            <a:r>
              <a:rPr lang="en-US" sz="2800" dirty="0" err="1">
                <a:latin typeface="Arial" pitchFamily="34" charset="0"/>
              </a:rPr>
              <a:t>hợp</a:t>
            </a:r>
            <a:r>
              <a:rPr lang="en-US" sz="2800" dirty="0">
                <a:latin typeface="Arial" pitchFamily="34" charset="0"/>
              </a:rPr>
              <a:t> AH </a:t>
            </a:r>
            <a:r>
              <a:rPr lang="en-US" sz="2800" dirty="0" err="1">
                <a:latin typeface="Arial" pitchFamily="34" charset="0"/>
              </a:rPr>
              <a:t>và</a:t>
            </a:r>
            <a:r>
              <a:rPr lang="en-US" sz="2800" dirty="0">
                <a:latin typeface="Arial" pitchFamily="34" charset="0"/>
              </a:rPr>
              <a:t> </a:t>
            </a:r>
            <a:r>
              <a:rPr lang="en-US" sz="2800" dirty="0" smtClean="0">
                <a:latin typeface="Arial" pitchFamily="34" charset="0"/>
              </a:rPr>
              <a:t>ESP</a:t>
            </a:r>
          </a:p>
          <a:p>
            <a:r>
              <a:rPr lang="en-US" sz="2800" dirty="0" smtClean="0">
                <a:latin typeface="Arial" pitchFamily="34" charset="0"/>
              </a:rPr>
              <a:t>AH </a:t>
            </a:r>
            <a:r>
              <a:rPr lang="en-US" sz="2800" dirty="0">
                <a:latin typeface="Arial" pitchFamily="34" charset="0"/>
              </a:rPr>
              <a:t>version 3 </a:t>
            </a:r>
            <a:r>
              <a:rPr lang="en-US" sz="2800" dirty="0" err="1">
                <a:latin typeface="Arial" pitchFamily="34" charset="0"/>
              </a:rPr>
              <a:t>hỗ</a:t>
            </a:r>
            <a:r>
              <a:rPr lang="en-US" sz="2800" dirty="0">
                <a:latin typeface="Arial" pitchFamily="34" charset="0"/>
              </a:rPr>
              <a:t> </a:t>
            </a:r>
            <a:r>
              <a:rPr lang="en-US" sz="2800" dirty="0" err="1">
                <a:latin typeface="Arial" pitchFamily="34" charset="0"/>
              </a:rPr>
              <a:t>trợ</a:t>
            </a:r>
            <a:r>
              <a:rPr lang="en-US" sz="2800" dirty="0">
                <a:latin typeface="Arial" pitchFamily="34" charset="0"/>
              </a:rPr>
              <a:t>: </a:t>
            </a:r>
            <a:r>
              <a:rPr lang="en-US" sz="2800" dirty="0" err="1">
                <a:latin typeface="Arial" pitchFamily="34" charset="0"/>
              </a:rPr>
              <a:t>HMAC</a:t>
            </a:r>
            <a:r>
              <a:rPr lang="en-US" sz="2800" dirty="0">
                <a:latin typeface="Arial" pitchFamily="34" charset="0"/>
              </a:rPr>
              <a:t>-</a:t>
            </a:r>
            <a:r>
              <a:rPr lang="en-US" sz="2800" dirty="0" err="1">
                <a:latin typeface="Arial" pitchFamily="34" charset="0"/>
              </a:rPr>
              <a:t>SHA1</a:t>
            </a:r>
            <a:r>
              <a:rPr lang="en-US" sz="2800" dirty="0">
                <a:latin typeface="Arial" pitchFamily="34" charset="0"/>
              </a:rPr>
              <a:t>-96, </a:t>
            </a:r>
            <a:r>
              <a:rPr lang="en-US" sz="2800" dirty="0" err="1">
                <a:latin typeface="Arial" pitchFamily="34" charset="0"/>
              </a:rPr>
              <a:t>HMAC</a:t>
            </a:r>
            <a:r>
              <a:rPr lang="en-US" sz="2800" dirty="0">
                <a:latin typeface="Arial" pitchFamily="34" charset="0"/>
              </a:rPr>
              <a:t>-</a:t>
            </a:r>
            <a:r>
              <a:rPr lang="en-US" sz="2800" dirty="0" err="1">
                <a:latin typeface="Arial" pitchFamily="34" charset="0"/>
              </a:rPr>
              <a:t>MD5</a:t>
            </a:r>
            <a:r>
              <a:rPr lang="en-US" sz="2800" dirty="0">
                <a:latin typeface="Arial" pitchFamily="34" charset="0"/>
              </a:rPr>
              <a:t>-96, AES-</a:t>
            </a:r>
            <a:r>
              <a:rPr lang="en-US" sz="2800" dirty="0" err="1">
                <a:latin typeface="Arial" pitchFamily="34" charset="0"/>
              </a:rPr>
              <a:t>XCBC</a:t>
            </a:r>
            <a:r>
              <a:rPr lang="en-US" sz="2800" dirty="0">
                <a:latin typeface="Arial" pitchFamily="34" charset="0"/>
              </a:rPr>
              <a:t>-MAC-96</a:t>
            </a:r>
          </a:p>
          <a:p>
            <a:pPr lvl="1" algn="just">
              <a:lnSpc>
                <a:spcPct val="120000"/>
              </a:lnSpc>
            </a:pPr>
            <a:endParaRPr lang="en-US" sz="2800" dirty="0">
              <a:latin typeface="Arial" pitchFamily="34" charset="0"/>
            </a:endParaRPr>
          </a:p>
          <a:p>
            <a:pPr lvl="1" algn="just">
              <a:lnSpc>
                <a:spcPct val="120000"/>
              </a:lnSpc>
            </a:pPr>
            <a:endParaRPr lang="en-US" sz="2800" dirty="0">
              <a:latin typeface="Arial" pitchFamily="34" charset="0"/>
            </a:endParaRPr>
          </a:p>
          <a:p>
            <a:endParaRPr lang="en-US" sz="4000" dirty="0"/>
          </a:p>
        </p:txBody>
      </p:sp>
      <p:sp>
        <p:nvSpPr>
          <p:cNvPr id="3" name="Title 2"/>
          <p:cNvSpPr>
            <a:spLocks noGrp="1"/>
          </p:cNvSpPr>
          <p:nvPr>
            <p:ph type="title"/>
          </p:nvPr>
        </p:nvSpPr>
        <p:spPr/>
        <p:txBody>
          <a:bodyPr/>
          <a:lstStyle/>
          <a:p>
            <a:r>
              <a:rPr lang="en-US" b="0" dirty="0" err="1">
                <a:latin typeface="Arial" pitchFamily="34" charset="0"/>
                <a:cs typeface="Arial" pitchFamily="34" charset="0"/>
              </a:rPr>
              <a:t>Tóm</a:t>
            </a:r>
            <a:r>
              <a:rPr lang="en-US" b="0" dirty="0">
                <a:latin typeface="Arial" pitchFamily="34" charset="0"/>
                <a:cs typeface="Arial" pitchFamily="34" charset="0"/>
              </a:rPr>
              <a:t> </a:t>
            </a:r>
            <a:r>
              <a:rPr lang="en-US" b="0" dirty="0" err="1">
                <a:latin typeface="Arial" pitchFamily="34" charset="0"/>
                <a:cs typeface="Arial" pitchFamily="34" charset="0"/>
              </a:rPr>
              <a:t>lược</a:t>
            </a:r>
            <a:r>
              <a:rPr lang="en-US" b="0" dirty="0">
                <a:latin typeface="Arial" pitchFamily="34" charset="0"/>
                <a:cs typeface="Arial" pitchFamily="34" charset="0"/>
              </a:rPr>
              <a:t> </a:t>
            </a:r>
            <a:r>
              <a:rPr lang="en-US" b="0" dirty="0" err="1">
                <a:latin typeface="Arial" pitchFamily="34" charset="0"/>
                <a:cs typeface="Arial" pitchFamily="34" charset="0"/>
              </a:rPr>
              <a:t>về</a:t>
            </a:r>
            <a:r>
              <a:rPr lang="en-US" b="0" dirty="0">
                <a:latin typeface="Arial" pitchFamily="34" charset="0"/>
                <a:cs typeface="Arial" pitchFamily="34" charset="0"/>
              </a:rPr>
              <a:t> </a:t>
            </a:r>
            <a:r>
              <a:rPr lang="en-US" b="0" dirty="0" err="1">
                <a:latin typeface="Arial" pitchFamily="34" charset="0"/>
                <a:cs typeface="Arial" pitchFamily="34" charset="0"/>
              </a:rPr>
              <a:t>giao</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AH</a:t>
            </a:r>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spTree>
    <p:extLst>
      <p:ext uri="{BB962C8B-B14F-4D97-AF65-F5344CB8AC3E}">
        <p14:creationId xmlns:p14="http://schemas.microsoft.com/office/powerpoint/2010/main" val="42816725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68</a:t>
            </a:fld>
            <a:endParaRPr lang="ru-RU"/>
          </a:p>
        </p:txBody>
      </p:sp>
    </p:spTree>
    <p:extLst>
      <p:ext uri="{BB962C8B-B14F-4D97-AF65-F5344CB8AC3E}">
        <p14:creationId xmlns:p14="http://schemas.microsoft.com/office/powerpoint/2010/main" val="36950766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a:t>
            </a:r>
            <a:r>
              <a:rPr lang="en-US" smtClean="0"/>
              <a:t> ảo</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7</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sz="3000" b="1"/>
              <a:t> </a:t>
            </a:r>
            <a:r>
              <a:rPr lang="en-US" sz="3000" smtClean="0">
                <a:solidFill>
                  <a:srgbClr val="0000CC"/>
                </a:solidFill>
              </a:rPr>
              <a:t>Mạng </a:t>
            </a:r>
            <a:r>
              <a:rPr lang="en-US" sz="3000">
                <a:solidFill>
                  <a:srgbClr val="0000CC"/>
                </a:solidFill>
              </a:rPr>
              <a:t>riêng ảo (Virtual Private Network - VPN): </a:t>
            </a:r>
            <a:r>
              <a:rPr lang="en-US" sz="3000"/>
              <a:t>là mạng sử dụng mạng công cộng (như </a:t>
            </a:r>
            <a:r>
              <a:rPr lang="en-US" sz="3000">
                <a:solidFill>
                  <a:srgbClr val="0000CC"/>
                </a:solidFill>
              </a:rPr>
              <a:t>Internet, ATM/Frame Relay</a:t>
            </a:r>
            <a:r>
              <a:rPr lang="en-US" sz="3000"/>
              <a:t> của các nhà cung cấp dịch vụ) làm cơ sở hạ tầng để truyền thông tin nhưng vẫn đảm bảo là một mạng riêng và kiểm soát được truy nhập.</a:t>
            </a:r>
          </a:p>
          <a:p>
            <a:pPr algn="just">
              <a:buFont typeface="Wingdings" panose="05000000000000000000" pitchFamily="2" charset="2"/>
              <a:buChar char="q"/>
            </a:pPr>
            <a:endParaRPr lang="vi-VN" sz="3000" b="1" smtClean="0"/>
          </a:p>
        </p:txBody>
      </p:sp>
      <p:graphicFrame>
        <p:nvGraphicFramePr>
          <p:cNvPr id="5" name="Object 4"/>
          <p:cNvGraphicFramePr>
            <a:graphicFrameLocks noChangeAspect="1"/>
          </p:cNvGraphicFramePr>
          <p:nvPr>
            <p:extLst/>
          </p:nvPr>
        </p:nvGraphicFramePr>
        <p:xfrm>
          <a:off x="762000" y="3872719"/>
          <a:ext cx="7010400" cy="2995613"/>
        </p:xfrm>
        <a:graphic>
          <a:graphicData uri="http://schemas.openxmlformats.org/presentationml/2006/ole">
            <mc:AlternateContent xmlns:mc="http://schemas.openxmlformats.org/markup-compatibility/2006">
              <mc:Choice xmlns:v="urn:schemas-microsoft-com:vml" Requires="v">
                <p:oleObj spid="_x0000_s1110" r:id="rId4" imgW="4336390" imgH="2181454" progId="Visio.Drawing.11">
                  <p:embed/>
                </p:oleObj>
              </mc:Choice>
              <mc:Fallback>
                <p:oleObj r:id="rId4" imgW="4336390" imgH="2181454" progId="Visio.Drawing.11">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872719"/>
                        <a:ext cx="70104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934528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nSpc>
                <a:spcPct val="120000"/>
              </a:lnSpc>
              <a:spcBef>
                <a:spcPts val="0"/>
              </a:spcBef>
              <a:buFont typeface="Wingdings" pitchFamily="2" charset="2"/>
              <a:buChar char="q"/>
            </a:pPr>
            <a:r>
              <a:rPr lang="en-US" sz="3200" smtClean="0">
                <a:solidFill>
                  <a:srgbClr val="0000FF"/>
                </a:solidFill>
              </a:rPr>
              <a:t> Ảo </a:t>
            </a:r>
            <a:r>
              <a:rPr lang="en-US" sz="3200">
                <a:solidFill>
                  <a:srgbClr val="0000FF"/>
                </a:solidFill>
              </a:rPr>
              <a:t>(Virtual): </a:t>
            </a:r>
            <a:r>
              <a:rPr lang="en-US" sz="3200"/>
              <a:t>Nghĩa là cơ sở hạ tầng vật lý của mạng hoàn toàn trong suốt với kết nối </a:t>
            </a:r>
            <a:r>
              <a:rPr lang="en-US" sz="3200" smtClean="0"/>
              <a:t>VPN.</a:t>
            </a:r>
          </a:p>
          <a:p>
            <a:pPr>
              <a:lnSpc>
                <a:spcPct val="120000"/>
              </a:lnSpc>
              <a:spcBef>
                <a:spcPts val="0"/>
              </a:spcBef>
              <a:buFont typeface="Wingdings" pitchFamily="2" charset="2"/>
              <a:buChar char="q"/>
            </a:pPr>
            <a:r>
              <a:rPr lang="en-US" sz="3200">
                <a:solidFill>
                  <a:srgbClr val="0000FF"/>
                </a:solidFill>
              </a:rPr>
              <a:t> </a:t>
            </a:r>
            <a:r>
              <a:rPr lang="en-US" sz="3200" smtClean="0">
                <a:solidFill>
                  <a:srgbClr val="0000FF"/>
                </a:solidFill>
              </a:rPr>
              <a:t>Riêng </a:t>
            </a:r>
            <a:r>
              <a:rPr lang="en-US" sz="3200">
                <a:solidFill>
                  <a:srgbClr val="0000FF"/>
                </a:solidFill>
              </a:rPr>
              <a:t>(Private):</a:t>
            </a:r>
          </a:p>
          <a:p>
            <a:pPr lvl="1" algn="just">
              <a:lnSpc>
                <a:spcPct val="120000"/>
              </a:lnSpc>
              <a:spcBef>
                <a:spcPts val="0"/>
              </a:spcBef>
              <a:buFont typeface="Wingdings" pitchFamily="2" charset="2"/>
              <a:buChar char="§"/>
            </a:pPr>
            <a:r>
              <a:rPr lang="en-US" smtClean="0"/>
              <a:t> Chỉ tính riêng biệt của lưu lượng dữ liệu khi qua VPN.</a:t>
            </a:r>
          </a:p>
          <a:p>
            <a:pPr lvl="1" algn="just">
              <a:lnSpc>
                <a:spcPct val="120000"/>
              </a:lnSpc>
              <a:spcBef>
                <a:spcPts val="0"/>
              </a:spcBef>
              <a:buFont typeface="Wingdings" pitchFamily="2" charset="2"/>
              <a:buChar char="§"/>
            </a:pPr>
            <a:r>
              <a:rPr lang="en-US"/>
              <a:t> </a:t>
            </a:r>
            <a:r>
              <a:rPr lang="en-US" smtClean="0"/>
              <a:t>Dữ liệu truyền luôn luôn được giữ bí mật và chỉ có thể được truy cập bởi những nguời sử dụng được trao quyền.</a:t>
            </a:r>
          </a:p>
          <a:p>
            <a:pPr marL="365760" lvl="1" indent="0">
              <a:lnSpc>
                <a:spcPct val="120000"/>
              </a:lnSpc>
              <a:spcBef>
                <a:spcPts val="0"/>
              </a:spcBef>
              <a:buNone/>
            </a:pPr>
            <a:endParaRPr lang="en-US"/>
          </a:p>
          <a:p>
            <a:pPr>
              <a:lnSpc>
                <a:spcPct val="120000"/>
              </a:lnSpc>
              <a:spcBef>
                <a:spcPts val="0"/>
              </a:spcBef>
            </a:pPr>
            <a:endParaRPr lang="en-US" sz="4400"/>
          </a:p>
          <a:p>
            <a:endParaRPr lang="en-US" sz="4400"/>
          </a:p>
        </p:txBody>
      </p:sp>
      <p:sp>
        <p:nvSpPr>
          <p:cNvPr id="3" name="Title 2"/>
          <p:cNvSpPr>
            <a:spLocks noGrp="1"/>
          </p:cNvSpPr>
          <p:nvPr>
            <p:ph type="title"/>
          </p:nvPr>
        </p:nvSpPr>
        <p:spPr/>
        <p:txBody>
          <a:bodyPr/>
          <a:lstStyle/>
          <a:p>
            <a:r>
              <a:rPr lang="en-US"/>
              <a:t>Mạng riêng </a:t>
            </a:r>
            <a:r>
              <a:rPr lang="en-US" smtClean="0"/>
              <a:t>ảo </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37497100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Mạng riêng ảo</a:t>
            </a:r>
            <a:r>
              <a:rPr lang="en-US" smtClean="0"/>
              <a:t> </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9</a:t>
            </a:fld>
            <a:endParaRPr lang="ru-RU" dirty="0"/>
          </a:p>
        </p:txBody>
      </p:sp>
      <p:sp>
        <p:nvSpPr>
          <p:cNvPr id="3" name="Content Placeholder 2"/>
          <p:cNvSpPr>
            <a:spLocks noGrp="1"/>
          </p:cNvSpPr>
          <p:nvPr>
            <p:ph sz="quarter" idx="13"/>
          </p:nvPr>
        </p:nvSpPr>
        <p:spPr/>
        <p:txBody>
          <a:bodyPr>
            <a:normAutofit/>
          </a:bodyPr>
          <a:lstStyle/>
          <a:p>
            <a:pPr algn="just">
              <a:buFont typeface="Wingdings" panose="05000000000000000000" pitchFamily="2" charset="2"/>
              <a:buChar char="q"/>
            </a:pPr>
            <a:r>
              <a:rPr lang="en-US" b="1"/>
              <a:t> </a:t>
            </a:r>
            <a:r>
              <a:rPr lang="vi-VN" smtClean="0"/>
              <a:t>Là mạng mà trong đó những phần </a:t>
            </a:r>
            <a:r>
              <a:rPr lang="vi-VN" smtClean="0">
                <a:solidFill>
                  <a:srgbClr val="0A01C3"/>
                </a:solidFill>
              </a:rPr>
              <a:t>tài nguyên dùng chung, </a:t>
            </a:r>
            <a:r>
              <a:rPr lang="vi-VN" smtClean="0"/>
              <a:t>nhưng có những </a:t>
            </a:r>
            <a:r>
              <a:rPr lang="vi-VN" smtClean="0">
                <a:solidFill>
                  <a:srgbClr val="0A01C3"/>
                </a:solidFill>
              </a:rPr>
              <a:t>đặc điểm của mạng riêng.</a:t>
            </a:r>
            <a:endParaRPr lang="en-US" smtClean="0">
              <a:solidFill>
                <a:srgbClr val="0A01C3"/>
              </a:solidFill>
            </a:endParaRPr>
          </a:p>
          <a:p>
            <a:pPr lvl="1" algn="just">
              <a:buFont typeface="Wingdings" pitchFamily="2" charset="2"/>
              <a:buChar char="§"/>
            </a:pPr>
            <a:r>
              <a:rPr lang="vi-VN" smtClean="0"/>
              <a:t>Toàn quyền quản trị</a:t>
            </a:r>
            <a:endParaRPr lang="en-US"/>
          </a:p>
          <a:p>
            <a:pPr lvl="1" algn="just">
              <a:buFont typeface="Wingdings" pitchFamily="2" charset="2"/>
              <a:buChar char="§"/>
            </a:pPr>
            <a:r>
              <a:rPr lang="vi-VN" smtClean="0"/>
              <a:t>Cô lập lưu lượng</a:t>
            </a:r>
            <a:endParaRPr lang="en-US"/>
          </a:p>
          <a:p>
            <a:pPr lvl="1" algn="just">
              <a:buFont typeface="Wingdings" pitchFamily="2" charset="2"/>
              <a:buChar char="§"/>
            </a:pPr>
            <a:r>
              <a:rPr lang="vi-VN" smtClean="0"/>
              <a:t>Sử dụng dải địa chỉ IP dành riêng</a:t>
            </a:r>
            <a:endParaRPr lang="en-US" smtClean="0"/>
          </a:p>
          <a:p>
            <a:pPr algn="just">
              <a:buFont typeface="Wingdings" panose="05000000000000000000" pitchFamily="2" charset="2"/>
              <a:buChar char="q"/>
            </a:pPr>
            <a:r>
              <a:rPr lang="en-US"/>
              <a:t> </a:t>
            </a:r>
            <a:r>
              <a:rPr lang="vi-VN" smtClean="0"/>
              <a:t>VPN là một khái niệ</a:t>
            </a:r>
            <a:r>
              <a:rPr lang="en-US" smtClean="0"/>
              <a:t>m</a:t>
            </a:r>
            <a:r>
              <a:rPr lang="vi-VN" smtClean="0"/>
              <a:t>, không phải là một giao thức. Nó có thể được hiện thực hóa bằng các giao thức khác nhau</a:t>
            </a:r>
          </a:p>
        </p:txBody>
      </p:sp>
    </p:spTree>
    <p:extLst>
      <p:ext uri="{BB962C8B-B14F-4D97-AF65-F5344CB8AC3E}">
        <p14:creationId xmlns:p14="http://schemas.microsoft.com/office/powerpoint/2010/main" val="3187565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AAF92A-9C38-4C82-88F5-AC0B390EBBAD}"/>
</file>

<file path=customXml/itemProps2.xml><?xml version="1.0" encoding="utf-8"?>
<ds:datastoreItem xmlns:ds="http://schemas.openxmlformats.org/officeDocument/2006/customXml" ds:itemID="{A78BEF42-069F-46D9-87F7-9327DD7218DB}"/>
</file>

<file path=customXml/itemProps3.xml><?xml version="1.0" encoding="utf-8"?>
<ds:datastoreItem xmlns:ds="http://schemas.openxmlformats.org/officeDocument/2006/customXml" ds:itemID="{111773DB-9285-4DD3-AB40-2452AE179916}"/>
</file>

<file path=docProps/app.xml><?xml version="1.0" encoding="utf-8"?>
<Properties xmlns="http://schemas.openxmlformats.org/officeDocument/2006/extended-properties" xmlns:vt="http://schemas.openxmlformats.org/officeDocument/2006/docPropsVTypes">
  <Template>Slide bài giảng</Template>
  <TotalTime>8380</TotalTime>
  <Words>5665</Words>
  <Application>Microsoft Office PowerPoint</Application>
  <PresentationFormat>On-screen Show (4:3)</PresentationFormat>
  <Paragraphs>694</Paragraphs>
  <Slides>68</Slides>
  <Notes>41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9" baseType="lpstr">
      <vt:lpstr>Arial</vt:lpstr>
      <vt:lpstr>Arial Narrow</vt:lpstr>
      <vt:lpstr>Book Antiqua</vt:lpstr>
      <vt:lpstr>Calibri</vt:lpstr>
      <vt:lpstr>Symbol</vt:lpstr>
      <vt:lpstr>Tahoma</vt:lpstr>
      <vt:lpstr>Times New Roman</vt:lpstr>
      <vt:lpstr>Wingdings</vt:lpstr>
      <vt:lpstr>Slide bài giảng</vt:lpstr>
      <vt:lpstr>Microsoft Visio 2003-2010 Drawing</vt:lpstr>
      <vt:lpstr>Visio</vt:lpstr>
      <vt:lpstr>GIAO THỨC AN TOÀN MẠNG</vt:lpstr>
      <vt:lpstr>PowerPoint Presentation</vt:lpstr>
      <vt:lpstr>Mục tiêu bài học</vt:lpstr>
      <vt:lpstr>Tài liệu tham khảo</vt:lpstr>
      <vt:lpstr>PowerPoint Presentation</vt:lpstr>
      <vt:lpstr>Mạng riêng</vt:lpstr>
      <vt:lpstr>Mạng riêng ảo</vt:lpstr>
      <vt:lpstr>Mạng riêng ảo </vt:lpstr>
      <vt:lpstr>Mạng riêng ảo </vt:lpstr>
      <vt:lpstr>Mạng riêng ảo</vt:lpstr>
      <vt:lpstr>Mạng riêng ảo: Phân loại</vt:lpstr>
      <vt:lpstr>VPN truy cập từ xa (Remote Access VPN)</vt:lpstr>
      <vt:lpstr>VPN cục bộ (Intranet VPN)</vt:lpstr>
      <vt:lpstr>VPN mở rộng (Extranet VPN)</vt:lpstr>
      <vt:lpstr>Mạng riêng ảo</vt:lpstr>
      <vt:lpstr>Mạng riêng ảo</vt:lpstr>
      <vt:lpstr>PowerPoint Presentation</vt:lpstr>
      <vt:lpstr>Giới thiệu về IPSec</vt:lpstr>
      <vt:lpstr>Giới thiệu về IPSec</vt:lpstr>
      <vt:lpstr>Giới thiệu về IPSec</vt:lpstr>
      <vt:lpstr>Giới thiệu về IPSec</vt:lpstr>
      <vt:lpstr>Giới thiệu về IPSec</vt:lpstr>
      <vt:lpstr>Các chế độ hoạt động của IPSec</vt:lpstr>
      <vt:lpstr>Tunnel mode</vt:lpstr>
      <vt:lpstr>Transport Mode</vt:lpstr>
      <vt:lpstr>PowerPoint Presentation</vt:lpstr>
      <vt:lpstr>Security Policy và Security Association</vt:lpstr>
      <vt:lpstr>Security Policy và Security Association</vt:lpstr>
      <vt:lpstr>Ví dụ về Security Policy</vt:lpstr>
      <vt:lpstr>Nội dung của một SA</vt:lpstr>
      <vt:lpstr>Nội dung của một SA</vt:lpstr>
      <vt:lpstr>Tổ hợp an toàn (SA)</vt:lpstr>
      <vt:lpstr>Tổ hợp an toàn (SA)</vt:lpstr>
      <vt:lpstr>IPSec SA: Ví dụ</vt:lpstr>
      <vt:lpstr>Tính đơn hướng của SA</vt:lpstr>
      <vt:lpstr>Tính đơn hướng của SA: Ví dụ</vt:lpstr>
      <vt:lpstr>Ví dụ về SA Bundle</vt:lpstr>
      <vt:lpstr>Quản lý SPD và SAD</vt:lpstr>
      <vt:lpstr>Qúa trình hoạt động của IPSec</vt:lpstr>
      <vt:lpstr>Xử lý gói tin đi ra: ví dụ của Huawei</vt:lpstr>
      <vt:lpstr>Xử lý gói tin đi vào: ví dụ của Huawei</vt:lpstr>
      <vt:lpstr>PowerPoint Presentation</vt:lpstr>
      <vt:lpstr>Giao thức IPSec</vt:lpstr>
      <vt:lpstr>Giao thức IPSec</vt:lpstr>
      <vt:lpstr>Giao thức IPSec</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Giao thức AH</vt:lpstr>
      <vt:lpstr>Tóm lược về giao thức AH</vt:lpstr>
      <vt:lpstr>PowerPoint Presentation</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AN TOÀN MẠNG</dc:title>
  <dc:creator>Nguyen Tuan Anh</dc:creator>
  <cp:lastModifiedBy>Nguyen Tuan Anh</cp:lastModifiedBy>
  <cp:revision>309</cp:revision>
  <dcterms:created xsi:type="dcterms:W3CDTF">2019-04-10T17:21:47Z</dcterms:created>
  <dcterms:modified xsi:type="dcterms:W3CDTF">2020-05-14T01:46:59Z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