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diagrams/data1.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6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58.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59.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11.xml" ContentType="application/vnd.openxmlformats-officedocument.presentationml.notesSlide+xml"/>
  <Override PartName="/ppt/slideLayouts/slideLayout16.xml" ContentType="application/vnd.openxmlformats-officedocument.presentationml.slideLayout+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1.xml" ContentType="application/vnd.openxmlformats-officedocument.presentationml.notesSlide+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0.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6.xml" ContentType="application/vnd.openxmlformats-officedocument.presentationml.notesSlide+xml"/>
  <Override PartName="/ppt/slideLayouts/slideLayout11.xml" ContentType="application/vnd.openxmlformats-officedocument.presentationml.slideLayout+xml"/>
  <Override PartName="/ppt/notesSlides/notesSlide17.xml" ContentType="application/vnd.openxmlformats-officedocument.presentationml.notesSlide+xml"/>
  <Override PartName="/ppt/slideLayouts/slideLayout10.xml" ContentType="application/vnd.openxmlformats-officedocument.presentationml.slideLayout+xml"/>
  <Override PartName="/ppt/notesSlides/notesSlide19.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8.xml" ContentType="application/vnd.openxmlformats-officedocument.presentationml.notesSlide+xml"/>
  <Override PartName="/ppt/diagrams/quickStyle1.xml" ContentType="application/vnd.openxmlformats-officedocument.drawingml.diagramStyle+xml"/>
  <Override PartName="/ppt/notesMasters/notesMaster1.xml" ContentType="application/vnd.openxmlformats-officedocument.presentationml.notesMaster+xml"/>
  <Override PartName="/ppt/diagrams/colors1.xml" ContentType="application/vnd.openxmlformats-officedocument.drawingml.diagramColors+xml"/>
  <Override PartName="/ppt/diagrams/drawing1.xml" ContentType="application/vnd.ms-office.drawingml.diagramDrawing+xml"/>
  <Override PartName="/ppt/diagrams/layout1.xml" ContentType="application/vnd.openxmlformats-officedocument.drawingml.diagram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diagrams/drawing4.xml" ContentType="application/vnd.ms-office.drawingml.diagramDrawing+xml"/>
  <Override PartName="/ppt/diagrams/quickStyle4.xml" ContentType="application/vnd.openxmlformats-officedocument.drawingml.diagramStyle+xml"/>
  <Override PartName="/ppt/diagrams/colors4.xml" ContentType="application/vnd.openxmlformats-officedocument.drawingml.diagramColors+xml"/>
  <Override PartName="/ppt/commentAuthors.xml" ContentType="application/vnd.openxmlformats-officedocument.presentationml.commentAuthors+xml"/>
  <Override PartName="/ppt/diagrams/layout4.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3.xml" ContentType="application/vnd.ms-office.drawingml.diagramDrawing+xml"/>
  <Override PartName="/ppt/diagrams/quickStyle3.xml" ContentType="application/vnd.openxmlformats-officedocument.drawingml.diagramStyle+xml"/>
  <Override PartName="/ppt/diagrams/colors3.xml" ContentType="application/vnd.openxmlformats-officedocument.drawingml.diagramColors+xml"/>
  <Override PartName="/ppt/diagrams/layout3.xml" ContentType="application/vnd.openxmlformats-officedocument.drawingml.diagramLayout+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256" r:id="rId2"/>
    <p:sldId id="340" r:id="rId3"/>
    <p:sldId id="597" r:id="rId4"/>
    <p:sldId id="598" r:id="rId5"/>
    <p:sldId id="596" r:id="rId6"/>
    <p:sldId id="599" r:id="rId7"/>
    <p:sldId id="600" r:id="rId8"/>
    <p:sldId id="601" r:id="rId9"/>
    <p:sldId id="709" r:id="rId10"/>
    <p:sldId id="621" r:id="rId11"/>
    <p:sldId id="622" r:id="rId12"/>
    <p:sldId id="623" r:id="rId13"/>
    <p:sldId id="624" r:id="rId14"/>
    <p:sldId id="625" r:id="rId15"/>
    <p:sldId id="700" r:id="rId16"/>
    <p:sldId id="626" r:id="rId17"/>
    <p:sldId id="627" r:id="rId18"/>
    <p:sldId id="628" r:id="rId19"/>
    <p:sldId id="629" r:id="rId20"/>
    <p:sldId id="630" r:id="rId21"/>
    <p:sldId id="631" r:id="rId22"/>
    <p:sldId id="632" r:id="rId23"/>
    <p:sldId id="633" r:id="rId24"/>
    <p:sldId id="634" r:id="rId25"/>
    <p:sldId id="635" r:id="rId26"/>
    <p:sldId id="637" r:id="rId27"/>
    <p:sldId id="640" r:id="rId28"/>
    <p:sldId id="642" r:id="rId29"/>
    <p:sldId id="701" r:id="rId30"/>
    <p:sldId id="702" r:id="rId31"/>
    <p:sldId id="647" r:id="rId32"/>
    <p:sldId id="648" r:id="rId33"/>
    <p:sldId id="710" r:id="rId34"/>
    <p:sldId id="649" r:id="rId35"/>
    <p:sldId id="650" r:id="rId36"/>
    <p:sldId id="712" r:id="rId37"/>
    <p:sldId id="711" r:id="rId38"/>
    <p:sldId id="651" r:id="rId39"/>
    <p:sldId id="652" r:id="rId40"/>
    <p:sldId id="653" r:id="rId41"/>
    <p:sldId id="654" r:id="rId42"/>
    <p:sldId id="655" r:id="rId43"/>
    <p:sldId id="656" r:id="rId44"/>
    <p:sldId id="659" r:id="rId45"/>
    <p:sldId id="688" r:id="rId46"/>
    <p:sldId id="660" r:id="rId47"/>
    <p:sldId id="661" r:id="rId48"/>
    <p:sldId id="665" r:id="rId49"/>
    <p:sldId id="703" r:id="rId50"/>
    <p:sldId id="704" r:id="rId51"/>
    <p:sldId id="662" r:id="rId52"/>
    <p:sldId id="705" r:id="rId53"/>
    <p:sldId id="663" r:id="rId54"/>
    <p:sldId id="664" r:id="rId55"/>
    <p:sldId id="689" r:id="rId56"/>
    <p:sldId id="690" r:id="rId57"/>
    <p:sldId id="691" r:id="rId58"/>
    <p:sldId id="694" r:id="rId59"/>
    <p:sldId id="695" r:id="rId60"/>
    <p:sldId id="707" r:id="rId61"/>
    <p:sldId id="696" r:id="rId62"/>
    <p:sldId id="697" r:id="rId63"/>
    <p:sldId id="708" r:id="rId64"/>
    <p:sldId id="675" r:id="rId65"/>
    <p:sldId id="676" r:id="rId66"/>
    <p:sldId id="677" r:id="rId67"/>
    <p:sldId id="678" r:id="rId68"/>
    <p:sldId id="679" r:id="rId69"/>
    <p:sldId id="680" r:id="rId70"/>
    <p:sldId id="699" r:id="rId71"/>
    <p:sldId id="681" r:id="rId72"/>
    <p:sldId id="684" r:id="rId73"/>
    <p:sldId id="476" r:id="rId7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CCCA52-2681-4BEF-B76B-47550AAC6E12}">
          <p14:sldIdLst>
            <p14:sldId id="256"/>
            <p14:sldId id="340"/>
            <p14:sldId id="597"/>
            <p14:sldId id="598"/>
            <p14:sldId id="596"/>
            <p14:sldId id="599"/>
            <p14:sldId id="600"/>
            <p14:sldId id="601"/>
          </p14:sldIdLst>
        </p14:section>
        <p14:section name="ESP" id="{493BFD2A-E8BF-4EF9-AE2B-9B0847C06BAB}">
          <p14:sldIdLst>
            <p14:sldId id="709"/>
            <p14:sldId id="621"/>
            <p14:sldId id="622"/>
            <p14:sldId id="623"/>
            <p14:sldId id="624"/>
            <p14:sldId id="625"/>
            <p14:sldId id="700"/>
            <p14:sldId id="626"/>
            <p14:sldId id="627"/>
            <p14:sldId id="628"/>
            <p14:sldId id="629"/>
            <p14:sldId id="630"/>
            <p14:sldId id="631"/>
            <p14:sldId id="632"/>
            <p14:sldId id="633"/>
            <p14:sldId id="634"/>
            <p14:sldId id="635"/>
            <p14:sldId id="637"/>
            <p14:sldId id="640"/>
            <p14:sldId id="642"/>
            <p14:sldId id="701"/>
            <p14:sldId id="702"/>
            <p14:sldId id="647"/>
            <p14:sldId id="648"/>
          </p14:sldIdLst>
        </p14:section>
        <p14:section name="AH&amp;ESP" id="{62D4103C-90DB-4330-B02B-1DE908ECBC2F}">
          <p14:sldIdLst>
            <p14:sldId id="710"/>
            <p14:sldId id="649"/>
            <p14:sldId id="650"/>
            <p14:sldId id="712"/>
          </p14:sldIdLst>
        </p14:section>
        <p14:section name="IKE" id="{7A892CC2-4916-43AB-BB44-5F13BE2E7A0D}">
          <p14:sldIdLst>
            <p14:sldId id="711"/>
            <p14:sldId id="651"/>
            <p14:sldId id="652"/>
            <p14:sldId id="653"/>
            <p14:sldId id="654"/>
            <p14:sldId id="655"/>
            <p14:sldId id="656"/>
            <p14:sldId id="659"/>
            <p14:sldId id="688"/>
            <p14:sldId id="660"/>
            <p14:sldId id="661"/>
            <p14:sldId id="665"/>
            <p14:sldId id="703"/>
            <p14:sldId id="704"/>
            <p14:sldId id="662"/>
            <p14:sldId id="705"/>
            <p14:sldId id="663"/>
            <p14:sldId id="664"/>
            <p14:sldId id="689"/>
            <p14:sldId id="690"/>
            <p14:sldId id="691"/>
            <p14:sldId id="694"/>
            <p14:sldId id="695"/>
            <p14:sldId id="707"/>
            <p14:sldId id="696"/>
            <p14:sldId id="697"/>
            <p14:sldId id="708"/>
            <p14:sldId id="675"/>
            <p14:sldId id="676"/>
            <p14:sldId id="677"/>
            <p14:sldId id="678"/>
            <p14:sldId id="679"/>
            <p14:sldId id="680"/>
            <p14:sldId id="699"/>
            <p14:sldId id="681"/>
            <p14:sldId id="684"/>
          </p14:sldIdLst>
        </p14:section>
        <p14:section name="End" id="{ECDAECC9-A527-4D02-8791-10741E60B9EE}">
          <p14:sldIdLst>
            <p14:sldId id="4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182" autoAdjust="0"/>
  </p:normalViewPr>
  <p:slideViewPr>
    <p:cSldViewPr>
      <p:cViewPr varScale="1">
        <p:scale>
          <a:sx n="51" d="100"/>
          <a:sy n="51" d="100"/>
        </p:scale>
        <p:origin x="189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6000" b="1" noProof="0" smtClean="0"/>
            <a:t>1</a:t>
          </a:r>
          <a:endParaRPr lang="vi-VN" sz="6000" b="1" noProof="0"/>
        </a:p>
      </dgm:t>
    </dgm:pt>
    <dgm:pt modelId="{D1FC4842-2686-45D4-A56A-3F897EF3B16F}" type="parTrans" cxnId="{740F8903-5739-4710-9802-9B1B3A04DE18}">
      <dgm:prSet/>
      <dgm:spPr/>
      <dgm:t>
        <a:bodyPr/>
        <a:lstStyle/>
        <a:p>
          <a:endParaRPr lang="vi-VN" sz="1600" noProof="0" dirty="0"/>
        </a:p>
      </dgm:t>
    </dgm:pt>
    <dgm:pt modelId="{E35E76B6-7078-4B09-B349-C02F66AA5978}" type="sibTrans" cxnId="{740F8903-5739-4710-9802-9B1B3A04DE18}">
      <dgm:prSet/>
      <dgm:spPr/>
      <dgm:t>
        <a:bodyPr/>
        <a:lstStyle/>
        <a:p>
          <a:endParaRPr lang="vi-VN" sz="1600" noProof="0" dirty="0"/>
        </a:p>
      </dgm:t>
    </dgm:pt>
    <dgm:pt modelId="{759FDF1A-46CB-4DD6-A232-39900ACE14DF}">
      <dgm:prSet custT="1"/>
      <dgm:spPr/>
      <dgm:t>
        <a:bodyPr/>
        <a:lstStyle/>
        <a:p>
          <a:r>
            <a:rPr lang="vi-VN" sz="6000" noProof="0" smtClean="0"/>
            <a:t>Giao thức ESP</a:t>
          </a:r>
          <a:endParaRPr lang="vi-VN" sz="6000" noProof="0"/>
        </a:p>
      </dgm:t>
    </dgm:pt>
    <dgm:pt modelId="{EBD1FDD3-F3E1-4EF5-AB02-3A05A129FFE4}" type="parTrans" cxnId="{1C7B2439-98A6-4A2B-BDB8-438079493C67}">
      <dgm:prSet/>
      <dgm:spPr/>
      <dgm:t>
        <a:bodyPr/>
        <a:lstStyle/>
        <a:p>
          <a:endParaRPr lang="vi-VN" sz="1600" noProof="0" dirty="0"/>
        </a:p>
      </dgm:t>
    </dgm:pt>
    <dgm:pt modelId="{840B7BEC-A424-4364-B52E-A493DF1255BE}" type="sibTrans" cxnId="{1C7B2439-98A6-4A2B-BDB8-438079493C67}">
      <dgm:prSet/>
      <dgm:spPr/>
      <dgm:t>
        <a:bodyPr/>
        <a:lstStyle/>
        <a:p>
          <a:endParaRPr lang="vi-VN" sz="1600" noProof="0" dirty="0"/>
        </a:p>
      </dgm:t>
    </dgm:pt>
    <dgm:pt modelId="{247EA5C4-9BF3-48F1-A046-522C6F5E27CB}">
      <dgm:prSet custT="1"/>
      <dgm:spPr/>
      <dgm:t>
        <a:bodyPr/>
        <a:lstStyle/>
        <a:p>
          <a:r>
            <a:rPr lang="vi-VN" sz="6000" noProof="0" smtClean="0"/>
            <a:t>Kết hợp AH, ESP</a:t>
          </a:r>
          <a:endParaRPr lang="vi-VN" sz="6000" noProof="0"/>
        </a:p>
      </dgm:t>
    </dgm:pt>
    <dgm:pt modelId="{76AD1D1C-30CD-42A3-92BF-A25589B046F5}" type="parTrans" cxnId="{4E304EBC-54BF-4C7C-A39D-A9622FAFEB16}">
      <dgm:prSet/>
      <dgm:spPr/>
      <dgm:t>
        <a:bodyPr/>
        <a:lstStyle/>
        <a:p>
          <a:endParaRPr lang="vi-VN" sz="1600" noProof="0" dirty="0"/>
        </a:p>
      </dgm:t>
    </dgm:pt>
    <dgm:pt modelId="{8D83F627-555C-49C0-91AB-3CC57FBD5215}" type="sibTrans" cxnId="{4E304EBC-54BF-4C7C-A39D-A9622FAFEB16}">
      <dgm:prSet/>
      <dgm:spPr/>
      <dgm:t>
        <a:bodyPr/>
        <a:lstStyle/>
        <a:p>
          <a:endParaRPr lang="vi-VN" sz="1600" noProof="0" dirty="0"/>
        </a:p>
      </dgm:t>
    </dgm:pt>
    <dgm:pt modelId="{4991A960-2D82-4B98-8429-26690D5E4E0E}">
      <dgm:prSet custT="1"/>
      <dgm:spPr/>
      <dgm:t>
        <a:bodyPr/>
        <a:lstStyle/>
        <a:p>
          <a:r>
            <a:rPr lang="vi-VN" sz="6000" noProof="0" smtClean="0"/>
            <a:t>2</a:t>
          </a:r>
          <a:endParaRPr lang="vi-VN" sz="6000" noProof="0"/>
        </a:p>
      </dgm:t>
    </dgm:pt>
    <dgm:pt modelId="{C1325396-CC00-4673-8B31-A7F9497BDEF1}" type="parTrans" cxnId="{434F353E-5108-4367-8139-36F38C27DAD1}">
      <dgm:prSet/>
      <dgm:spPr/>
      <dgm:t>
        <a:bodyPr/>
        <a:lstStyle/>
        <a:p>
          <a:endParaRPr lang="vi-VN" sz="1600" noProof="0" dirty="0"/>
        </a:p>
      </dgm:t>
    </dgm:pt>
    <dgm:pt modelId="{551B1B9F-140A-48D1-A7EB-174D06581194}" type="sibTrans" cxnId="{434F353E-5108-4367-8139-36F38C27DAD1}">
      <dgm:prSet/>
      <dgm:spPr/>
      <dgm:t>
        <a:bodyPr/>
        <a:lstStyle/>
        <a:p>
          <a:endParaRPr lang="vi-VN" sz="1600" noProof="0" dirty="0"/>
        </a:p>
      </dgm:t>
    </dgm:pt>
    <dgm:pt modelId="{2202BFAB-2B4D-42EF-89A1-CD88DDB5801C}">
      <dgm:prSet custT="1"/>
      <dgm:spPr/>
      <dgm:t>
        <a:bodyPr/>
        <a:lstStyle/>
        <a:p>
          <a:r>
            <a:rPr lang="vi-VN" sz="6000" noProof="0" smtClean="0"/>
            <a:t>Giao thức IKE</a:t>
          </a:r>
          <a:endParaRPr lang="vi-VN" sz="6000" noProof="0"/>
        </a:p>
      </dgm:t>
    </dgm:pt>
    <dgm:pt modelId="{0048A2FA-9D2E-45F6-8322-84EDE3DE88AC}" type="parTrans" cxnId="{FBD87855-281B-4DD1-9EDB-C7A31B34BD0E}">
      <dgm:prSet/>
      <dgm:spPr/>
      <dgm:t>
        <a:bodyPr/>
        <a:lstStyle/>
        <a:p>
          <a:endParaRPr lang="en-US"/>
        </a:p>
      </dgm:t>
    </dgm:pt>
    <dgm:pt modelId="{D6872DCD-AAA3-4AF6-A031-9EEF920E06F7}" type="sibTrans" cxnId="{FBD87855-281B-4DD1-9EDB-C7A31B34BD0E}">
      <dgm:prSet/>
      <dgm:spPr/>
      <dgm:t>
        <a:bodyPr/>
        <a:lstStyle/>
        <a:p>
          <a:endParaRPr lang="en-US"/>
        </a:p>
      </dgm:t>
    </dgm:pt>
    <dgm:pt modelId="{DE7B2583-DBAE-4B0F-9EEA-8ED9B1FEB47E}">
      <dgm:prSet custT="1"/>
      <dgm:spPr/>
      <dgm:t>
        <a:bodyPr/>
        <a:lstStyle/>
        <a:p>
          <a:r>
            <a:rPr lang="vi-VN" sz="6000" noProof="0" smtClean="0"/>
            <a:t>3</a:t>
          </a:r>
          <a:endParaRPr lang="vi-VN" sz="6000" noProof="0"/>
        </a:p>
      </dgm:t>
    </dgm:pt>
    <dgm:pt modelId="{E2845E7E-D757-4ED7-89F4-E8C0E5DDE593}" type="parTrans" cxnId="{3EE82EF9-41E0-4443-A57F-50B00E2CF57C}">
      <dgm:prSet/>
      <dgm:spPr/>
      <dgm:t>
        <a:bodyPr/>
        <a:lstStyle/>
        <a:p>
          <a:endParaRPr lang="en-US"/>
        </a:p>
      </dgm:t>
    </dgm:pt>
    <dgm:pt modelId="{DBDD1377-5BFB-42A9-B9B9-E111603053A0}" type="sibTrans" cxnId="{3EE82EF9-41E0-4443-A57F-50B00E2CF57C}">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3F5BDE74-93E0-4359-8158-641243B94300}" type="pres">
      <dgm:prSet presAssocID="{4991A960-2D82-4B98-8429-26690D5E4E0E}" presName="composite" presStyleCnt="0"/>
      <dgm:spPr/>
    </dgm:pt>
    <dgm:pt modelId="{D7697FCB-A6A2-46EC-925A-82B16CB20D98}" type="pres">
      <dgm:prSet presAssocID="{4991A960-2D82-4B98-8429-26690D5E4E0E}" presName="desTx" presStyleLbl="fgAccFollowNode1" presStyleIdx="1" presStyleCnt="3">
        <dgm:presLayoutVars>
          <dgm:bulletEnabled val="1"/>
        </dgm:presLayoutVars>
      </dgm:prSet>
      <dgm:spPr/>
      <dgm:t>
        <a:bodyPr/>
        <a:lstStyle/>
        <a:p>
          <a:endParaRPr lang="en-US"/>
        </a:p>
      </dgm:t>
    </dgm:pt>
    <dgm:pt modelId="{31DFA873-2C2F-4FEF-87E5-AEC36889C294}" type="pres">
      <dgm:prSet presAssocID="{4991A960-2D82-4B98-8429-26690D5E4E0E}" presName="labelTx" presStyleLbl="node1" presStyleIdx="1" presStyleCnt="3">
        <dgm:presLayoutVars>
          <dgm:chMax val="0"/>
          <dgm:chPref val="0"/>
          <dgm:bulletEnabled val="1"/>
        </dgm:presLayoutVars>
      </dgm:prSet>
      <dgm:spPr/>
      <dgm:t>
        <a:bodyPr/>
        <a:lstStyle/>
        <a:p>
          <a:endParaRPr lang="en-US"/>
        </a:p>
      </dgm:t>
    </dgm:pt>
    <dgm:pt modelId="{D9916DDD-0409-4785-9FCD-42B82B14367A}" type="pres">
      <dgm:prSet presAssocID="{551B1B9F-140A-48D1-A7EB-174D06581194}" presName="sp" presStyleCnt="0"/>
      <dgm:spPr/>
    </dgm:pt>
    <dgm:pt modelId="{0DC7FE8A-DDC4-4719-BC9D-D4B50CCB3851}" type="pres">
      <dgm:prSet presAssocID="{DE7B2583-DBAE-4B0F-9EEA-8ED9B1FEB47E}" presName="composite" presStyleCnt="0"/>
      <dgm:spPr/>
    </dgm:pt>
    <dgm:pt modelId="{0967AF23-F82F-4402-9FEE-D2DC7DD4D6E8}" type="pres">
      <dgm:prSet presAssocID="{DE7B2583-DBAE-4B0F-9EEA-8ED9B1FEB47E}" presName="desTx" presStyleLbl="fgAccFollowNode1" presStyleIdx="2" presStyleCnt="3">
        <dgm:presLayoutVars>
          <dgm:bulletEnabled val="1"/>
        </dgm:presLayoutVars>
      </dgm:prSet>
      <dgm:spPr/>
      <dgm:t>
        <a:bodyPr/>
        <a:lstStyle/>
        <a:p>
          <a:endParaRPr lang="en-US"/>
        </a:p>
      </dgm:t>
    </dgm:pt>
    <dgm:pt modelId="{135B761D-A450-4946-A963-84BC5E174B1D}" type="pres">
      <dgm:prSet presAssocID="{DE7B2583-DBAE-4B0F-9EEA-8ED9B1FEB47E}" presName="labelTx" presStyleLbl="node1" presStyleIdx="2" presStyleCnt="3">
        <dgm:presLayoutVars>
          <dgm:chMax val="0"/>
          <dgm:chPref val="0"/>
          <dgm:bulletEnabled val="1"/>
        </dgm:presLayoutVars>
      </dgm:prSet>
      <dgm:spPr/>
      <dgm:t>
        <a:bodyPr/>
        <a:lstStyle/>
        <a:p>
          <a:endParaRPr lang="en-US"/>
        </a:p>
      </dgm:t>
    </dgm:pt>
  </dgm:ptLst>
  <dgm:cxnLst>
    <dgm:cxn modelId="{BE0E469E-1823-4C0C-8B5F-5927C4DC5BF5}" type="presOf" srcId="{DE7B2583-DBAE-4B0F-9EEA-8ED9B1FEB47E}" destId="{135B761D-A450-4946-A963-84BC5E174B1D}" srcOrd="0" destOrd="0" presId="urn:diagrams.loki3.com/NumberedList"/>
    <dgm:cxn modelId="{314C4E73-477B-4DFC-A12A-BEB22C372D5A}" type="presOf" srcId="{8C66E9B3-B12D-4C23-A273-982D7F969BBC}" destId="{BDFB8683-95A4-4BBF-9344-3A0D69314DB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34F353E-5108-4367-8139-36F38C27DAD1}" srcId="{8C66E9B3-B12D-4C23-A273-982D7F969BBC}" destId="{4991A960-2D82-4B98-8429-26690D5E4E0E}" srcOrd="1" destOrd="0" parTransId="{C1325396-CC00-4673-8B31-A7F9497BDEF1}" sibTransId="{551B1B9F-140A-48D1-A7EB-174D06581194}"/>
    <dgm:cxn modelId="{7CE95B11-C93D-4BF8-8AB4-020773BB65BF}" type="presOf" srcId="{247EA5C4-9BF3-48F1-A046-522C6F5E27CB}" destId="{D7697FCB-A6A2-46EC-925A-82B16CB20D98}" srcOrd="0" destOrd="0" presId="urn:diagrams.loki3.com/NumberedList"/>
    <dgm:cxn modelId="{169CBBBA-03A4-42A4-98DD-3249CA3384E2}" type="presOf" srcId="{759FDF1A-46CB-4DD6-A232-39900ACE14DF}" destId="{A08A9154-0BEB-4230-91C9-16FAC1EF6E1C}" srcOrd="0" destOrd="0" presId="urn:diagrams.loki3.com/NumberedList"/>
    <dgm:cxn modelId="{F7FF7AD5-F06A-4A84-A252-C9A42EC273ED}" type="presOf" srcId="{4991A960-2D82-4B98-8429-26690D5E4E0E}" destId="{31DFA873-2C2F-4FEF-87E5-AEC36889C294}" srcOrd="0" destOrd="0" presId="urn:diagrams.loki3.com/NumberedList"/>
    <dgm:cxn modelId="{3EE82EF9-41E0-4443-A57F-50B00E2CF57C}" srcId="{8C66E9B3-B12D-4C23-A273-982D7F969BBC}" destId="{DE7B2583-DBAE-4B0F-9EEA-8ED9B1FEB47E}" srcOrd="2" destOrd="0" parTransId="{E2845E7E-D757-4ED7-89F4-E8C0E5DDE593}" sibTransId="{DBDD1377-5BFB-42A9-B9B9-E111603053A0}"/>
    <dgm:cxn modelId="{4E304EBC-54BF-4C7C-A39D-A9622FAFEB16}" srcId="{4991A960-2D82-4B98-8429-26690D5E4E0E}" destId="{247EA5C4-9BF3-48F1-A046-522C6F5E27CB}" srcOrd="0" destOrd="0" parTransId="{76AD1D1C-30CD-42A3-92BF-A25589B046F5}" sibTransId="{8D83F627-555C-49C0-91AB-3CC57FBD5215}"/>
    <dgm:cxn modelId="{1C7B2439-98A6-4A2B-BDB8-438079493C67}" srcId="{6C03E07F-ECFB-4D2F-BA96-D23DA7C5AC73}" destId="{759FDF1A-46CB-4DD6-A232-39900ACE14DF}" srcOrd="0" destOrd="0" parTransId="{EBD1FDD3-F3E1-4EF5-AB02-3A05A129FFE4}" sibTransId="{840B7BEC-A424-4364-B52E-A493DF1255BE}"/>
    <dgm:cxn modelId="{A4BF8050-0AC4-408C-AF47-23152B4BFA2F}" type="presOf" srcId="{2202BFAB-2B4D-42EF-89A1-CD88DDB5801C}" destId="{0967AF23-F82F-4402-9FEE-D2DC7DD4D6E8}" srcOrd="0" destOrd="0" presId="urn:diagrams.loki3.com/NumberedList"/>
    <dgm:cxn modelId="{FBD87855-281B-4DD1-9EDB-C7A31B34BD0E}" srcId="{DE7B2583-DBAE-4B0F-9EEA-8ED9B1FEB47E}" destId="{2202BFAB-2B4D-42EF-89A1-CD88DDB5801C}" srcOrd="0" destOrd="0" parTransId="{0048A2FA-9D2E-45F6-8322-84EDE3DE88AC}" sibTransId="{D6872DCD-AAA3-4AF6-A031-9EEF920E06F7}"/>
    <dgm:cxn modelId="{CED0B9D0-E2DC-4CB1-A2C1-36298657AC7B}" type="presOf" srcId="{6C03E07F-ECFB-4D2F-BA96-D23DA7C5AC73}" destId="{7D701CF5-2CC3-48B9-A656-E2968A10AA3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5E1A8873-F46C-4302-9591-DAB80375A350}" type="presParOf" srcId="{BDFB8683-95A4-4BBF-9344-3A0D69314DBB}" destId="{3F5BDE74-93E0-4359-8158-641243B94300}" srcOrd="2" destOrd="0" presId="urn:diagrams.loki3.com/NumberedList"/>
    <dgm:cxn modelId="{984E7879-F72D-40C8-97DE-94AD6FCC8A5B}" type="presParOf" srcId="{3F5BDE74-93E0-4359-8158-641243B94300}" destId="{D7697FCB-A6A2-46EC-925A-82B16CB20D98}" srcOrd="0" destOrd="0" presId="urn:diagrams.loki3.com/NumberedList"/>
    <dgm:cxn modelId="{43A57301-1B1C-4596-9FF3-CBE15C47EDF4}" type="presParOf" srcId="{3F5BDE74-93E0-4359-8158-641243B94300}" destId="{31DFA873-2C2F-4FEF-87E5-AEC36889C294}" srcOrd="1" destOrd="0" presId="urn:diagrams.loki3.com/NumberedList"/>
    <dgm:cxn modelId="{3B970D2D-0F45-4E15-9F6F-1A86541742E8}" type="presParOf" srcId="{BDFB8683-95A4-4BBF-9344-3A0D69314DBB}" destId="{D9916DDD-0409-4785-9FCD-42B82B14367A}" srcOrd="3" destOrd="0" presId="urn:diagrams.loki3.com/NumberedList"/>
    <dgm:cxn modelId="{CB11A46A-421C-4648-AC9D-983C892E1CF0}" type="presParOf" srcId="{BDFB8683-95A4-4BBF-9344-3A0D69314DBB}" destId="{0DC7FE8A-DDC4-4719-BC9D-D4B50CCB3851}" srcOrd="4" destOrd="0" presId="urn:diagrams.loki3.com/NumberedList"/>
    <dgm:cxn modelId="{C34BD9DA-2A77-4FC0-A584-1399564793CD}" type="presParOf" srcId="{0DC7FE8A-DDC4-4719-BC9D-D4B50CCB3851}" destId="{0967AF23-F82F-4402-9FEE-D2DC7DD4D6E8}" srcOrd="0" destOrd="0" presId="urn:diagrams.loki3.com/NumberedList"/>
    <dgm:cxn modelId="{9339C9C8-F3D2-4D70-A935-14858AE75DB8}" type="presParOf" srcId="{0DC7FE8A-DDC4-4719-BC9D-D4B50CCB3851}" destId="{135B761D-A450-4946-A963-84BC5E174B1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a:solidFill>
          <a:srgbClr val="00FF00"/>
        </a:solidFill>
      </dgm:spPr>
      <dgm:t>
        <a:bodyPr/>
        <a:lstStyle/>
        <a:p>
          <a:r>
            <a:rPr lang="vi-VN" sz="6000" b="1" noProof="0" smtClean="0"/>
            <a:t>1</a:t>
          </a:r>
          <a:endParaRPr lang="vi-VN" sz="6000" b="1" noProof="0"/>
        </a:p>
      </dgm:t>
    </dgm:pt>
    <dgm:pt modelId="{D1FC4842-2686-45D4-A56A-3F897EF3B16F}" type="parTrans" cxnId="{740F8903-5739-4710-9802-9B1B3A04DE18}">
      <dgm:prSet/>
      <dgm:spPr/>
      <dgm:t>
        <a:bodyPr/>
        <a:lstStyle/>
        <a:p>
          <a:endParaRPr lang="vi-VN" sz="1600" noProof="0" dirty="0"/>
        </a:p>
      </dgm:t>
    </dgm:pt>
    <dgm:pt modelId="{E35E76B6-7078-4B09-B349-C02F66AA5978}" type="sibTrans" cxnId="{740F8903-5739-4710-9802-9B1B3A04DE18}">
      <dgm:prSet/>
      <dgm:spPr/>
      <dgm:t>
        <a:bodyPr/>
        <a:lstStyle/>
        <a:p>
          <a:endParaRPr lang="vi-VN" sz="1600" noProof="0" dirty="0"/>
        </a:p>
      </dgm:t>
    </dgm:pt>
    <dgm:pt modelId="{759FDF1A-46CB-4DD6-A232-39900ACE14DF}">
      <dgm:prSet custT="1"/>
      <dgm:spPr>
        <a:solidFill>
          <a:srgbClr val="00FF00"/>
        </a:solidFill>
      </dgm:spPr>
      <dgm:t>
        <a:bodyPr/>
        <a:lstStyle/>
        <a:p>
          <a:r>
            <a:rPr lang="vi-VN" sz="6000" noProof="0" smtClean="0"/>
            <a:t>Giao thức ESP</a:t>
          </a:r>
          <a:endParaRPr lang="vi-VN" sz="6000" noProof="0"/>
        </a:p>
      </dgm:t>
    </dgm:pt>
    <dgm:pt modelId="{EBD1FDD3-F3E1-4EF5-AB02-3A05A129FFE4}" type="parTrans" cxnId="{1C7B2439-98A6-4A2B-BDB8-438079493C67}">
      <dgm:prSet/>
      <dgm:spPr/>
      <dgm:t>
        <a:bodyPr/>
        <a:lstStyle/>
        <a:p>
          <a:endParaRPr lang="vi-VN" sz="1600" noProof="0" dirty="0"/>
        </a:p>
      </dgm:t>
    </dgm:pt>
    <dgm:pt modelId="{840B7BEC-A424-4364-B52E-A493DF1255BE}" type="sibTrans" cxnId="{1C7B2439-98A6-4A2B-BDB8-438079493C67}">
      <dgm:prSet/>
      <dgm:spPr/>
      <dgm:t>
        <a:bodyPr/>
        <a:lstStyle/>
        <a:p>
          <a:endParaRPr lang="vi-VN" sz="1600" noProof="0" dirty="0"/>
        </a:p>
      </dgm:t>
    </dgm:pt>
    <dgm:pt modelId="{247EA5C4-9BF3-48F1-A046-522C6F5E27CB}">
      <dgm:prSet custT="1"/>
      <dgm:spPr/>
      <dgm:t>
        <a:bodyPr/>
        <a:lstStyle/>
        <a:p>
          <a:r>
            <a:rPr lang="vi-VN" sz="6000" noProof="0" smtClean="0"/>
            <a:t>Kết hợp AH, ESP</a:t>
          </a:r>
          <a:endParaRPr lang="vi-VN" sz="6000" noProof="0"/>
        </a:p>
      </dgm:t>
    </dgm:pt>
    <dgm:pt modelId="{76AD1D1C-30CD-42A3-92BF-A25589B046F5}" type="parTrans" cxnId="{4E304EBC-54BF-4C7C-A39D-A9622FAFEB16}">
      <dgm:prSet/>
      <dgm:spPr/>
      <dgm:t>
        <a:bodyPr/>
        <a:lstStyle/>
        <a:p>
          <a:endParaRPr lang="vi-VN" sz="1600" noProof="0" dirty="0"/>
        </a:p>
      </dgm:t>
    </dgm:pt>
    <dgm:pt modelId="{8D83F627-555C-49C0-91AB-3CC57FBD5215}" type="sibTrans" cxnId="{4E304EBC-54BF-4C7C-A39D-A9622FAFEB16}">
      <dgm:prSet/>
      <dgm:spPr/>
      <dgm:t>
        <a:bodyPr/>
        <a:lstStyle/>
        <a:p>
          <a:endParaRPr lang="vi-VN" sz="1600" noProof="0" dirty="0"/>
        </a:p>
      </dgm:t>
    </dgm:pt>
    <dgm:pt modelId="{4991A960-2D82-4B98-8429-26690D5E4E0E}">
      <dgm:prSet custT="1"/>
      <dgm:spPr/>
      <dgm:t>
        <a:bodyPr/>
        <a:lstStyle/>
        <a:p>
          <a:r>
            <a:rPr lang="vi-VN" sz="6000" noProof="0" smtClean="0"/>
            <a:t>2</a:t>
          </a:r>
          <a:endParaRPr lang="vi-VN" sz="6000" noProof="0"/>
        </a:p>
      </dgm:t>
    </dgm:pt>
    <dgm:pt modelId="{C1325396-CC00-4673-8B31-A7F9497BDEF1}" type="parTrans" cxnId="{434F353E-5108-4367-8139-36F38C27DAD1}">
      <dgm:prSet/>
      <dgm:spPr/>
      <dgm:t>
        <a:bodyPr/>
        <a:lstStyle/>
        <a:p>
          <a:endParaRPr lang="vi-VN" sz="1600" noProof="0" dirty="0"/>
        </a:p>
      </dgm:t>
    </dgm:pt>
    <dgm:pt modelId="{551B1B9F-140A-48D1-A7EB-174D06581194}" type="sibTrans" cxnId="{434F353E-5108-4367-8139-36F38C27DAD1}">
      <dgm:prSet/>
      <dgm:spPr/>
      <dgm:t>
        <a:bodyPr/>
        <a:lstStyle/>
        <a:p>
          <a:endParaRPr lang="vi-VN" sz="1600" noProof="0" dirty="0"/>
        </a:p>
      </dgm:t>
    </dgm:pt>
    <dgm:pt modelId="{2202BFAB-2B4D-42EF-89A1-CD88DDB5801C}">
      <dgm:prSet custT="1"/>
      <dgm:spPr/>
      <dgm:t>
        <a:bodyPr/>
        <a:lstStyle/>
        <a:p>
          <a:r>
            <a:rPr lang="vi-VN" sz="6000" noProof="0" smtClean="0"/>
            <a:t>Giao thức IKE</a:t>
          </a:r>
          <a:endParaRPr lang="vi-VN" sz="6000" noProof="0"/>
        </a:p>
      </dgm:t>
    </dgm:pt>
    <dgm:pt modelId="{0048A2FA-9D2E-45F6-8322-84EDE3DE88AC}" type="parTrans" cxnId="{FBD87855-281B-4DD1-9EDB-C7A31B34BD0E}">
      <dgm:prSet/>
      <dgm:spPr/>
      <dgm:t>
        <a:bodyPr/>
        <a:lstStyle/>
        <a:p>
          <a:endParaRPr lang="en-US"/>
        </a:p>
      </dgm:t>
    </dgm:pt>
    <dgm:pt modelId="{D6872DCD-AAA3-4AF6-A031-9EEF920E06F7}" type="sibTrans" cxnId="{FBD87855-281B-4DD1-9EDB-C7A31B34BD0E}">
      <dgm:prSet/>
      <dgm:spPr/>
      <dgm:t>
        <a:bodyPr/>
        <a:lstStyle/>
        <a:p>
          <a:endParaRPr lang="en-US"/>
        </a:p>
      </dgm:t>
    </dgm:pt>
    <dgm:pt modelId="{DE7B2583-DBAE-4B0F-9EEA-8ED9B1FEB47E}">
      <dgm:prSet custT="1"/>
      <dgm:spPr/>
      <dgm:t>
        <a:bodyPr/>
        <a:lstStyle/>
        <a:p>
          <a:r>
            <a:rPr lang="vi-VN" sz="6000" noProof="0" smtClean="0"/>
            <a:t>3</a:t>
          </a:r>
          <a:endParaRPr lang="vi-VN" sz="6000" noProof="0"/>
        </a:p>
      </dgm:t>
    </dgm:pt>
    <dgm:pt modelId="{E2845E7E-D757-4ED7-89F4-E8C0E5DDE593}" type="parTrans" cxnId="{3EE82EF9-41E0-4443-A57F-50B00E2CF57C}">
      <dgm:prSet/>
      <dgm:spPr/>
      <dgm:t>
        <a:bodyPr/>
        <a:lstStyle/>
        <a:p>
          <a:endParaRPr lang="en-US"/>
        </a:p>
      </dgm:t>
    </dgm:pt>
    <dgm:pt modelId="{DBDD1377-5BFB-42A9-B9B9-E111603053A0}" type="sibTrans" cxnId="{3EE82EF9-41E0-4443-A57F-50B00E2CF57C}">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3F5BDE74-93E0-4359-8158-641243B94300}" type="pres">
      <dgm:prSet presAssocID="{4991A960-2D82-4B98-8429-26690D5E4E0E}" presName="composite" presStyleCnt="0"/>
      <dgm:spPr/>
    </dgm:pt>
    <dgm:pt modelId="{D7697FCB-A6A2-46EC-925A-82B16CB20D98}" type="pres">
      <dgm:prSet presAssocID="{4991A960-2D82-4B98-8429-26690D5E4E0E}" presName="desTx" presStyleLbl="fgAccFollowNode1" presStyleIdx="1" presStyleCnt="3">
        <dgm:presLayoutVars>
          <dgm:bulletEnabled val="1"/>
        </dgm:presLayoutVars>
      </dgm:prSet>
      <dgm:spPr/>
      <dgm:t>
        <a:bodyPr/>
        <a:lstStyle/>
        <a:p>
          <a:endParaRPr lang="en-US"/>
        </a:p>
      </dgm:t>
    </dgm:pt>
    <dgm:pt modelId="{31DFA873-2C2F-4FEF-87E5-AEC36889C294}" type="pres">
      <dgm:prSet presAssocID="{4991A960-2D82-4B98-8429-26690D5E4E0E}" presName="labelTx" presStyleLbl="node1" presStyleIdx="1" presStyleCnt="3">
        <dgm:presLayoutVars>
          <dgm:chMax val="0"/>
          <dgm:chPref val="0"/>
          <dgm:bulletEnabled val="1"/>
        </dgm:presLayoutVars>
      </dgm:prSet>
      <dgm:spPr/>
      <dgm:t>
        <a:bodyPr/>
        <a:lstStyle/>
        <a:p>
          <a:endParaRPr lang="en-US"/>
        </a:p>
      </dgm:t>
    </dgm:pt>
    <dgm:pt modelId="{D9916DDD-0409-4785-9FCD-42B82B14367A}" type="pres">
      <dgm:prSet presAssocID="{551B1B9F-140A-48D1-A7EB-174D06581194}" presName="sp" presStyleCnt="0"/>
      <dgm:spPr/>
    </dgm:pt>
    <dgm:pt modelId="{0DC7FE8A-DDC4-4719-BC9D-D4B50CCB3851}" type="pres">
      <dgm:prSet presAssocID="{DE7B2583-DBAE-4B0F-9EEA-8ED9B1FEB47E}" presName="composite" presStyleCnt="0"/>
      <dgm:spPr/>
    </dgm:pt>
    <dgm:pt modelId="{0967AF23-F82F-4402-9FEE-D2DC7DD4D6E8}" type="pres">
      <dgm:prSet presAssocID="{DE7B2583-DBAE-4B0F-9EEA-8ED9B1FEB47E}" presName="desTx" presStyleLbl="fgAccFollowNode1" presStyleIdx="2" presStyleCnt="3">
        <dgm:presLayoutVars>
          <dgm:bulletEnabled val="1"/>
        </dgm:presLayoutVars>
      </dgm:prSet>
      <dgm:spPr/>
      <dgm:t>
        <a:bodyPr/>
        <a:lstStyle/>
        <a:p>
          <a:endParaRPr lang="en-US"/>
        </a:p>
      </dgm:t>
    </dgm:pt>
    <dgm:pt modelId="{135B761D-A450-4946-A963-84BC5E174B1D}" type="pres">
      <dgm:prSet presAssocID="{DE7B2583-DBAE-4B0F-9EEA-8ED9B1FEB47E}" presName="labelTx" presStyleLbl="node1" presStyleIdx="2" presStyleCnt="3">
        <dgm:presLayoutVars>
          <dgm:chMax val="0"/>
          <dgm:chPref val="0"/>
          <dgm:bulletEnabled val="1"/>
        </dgm:presLayoutVars>
      </dgm:prSet>
      <dgm:spPr/>
      <dgm:t>
        <a:bodyPr/>
        <a:lstStyle/>
        <a:p>
          <a:endParaRPr lang="en-US"/>
        </a:p>
      </dgm:t>
    </dgm:pt>
  </dgm:ptLst>
  <dgm:cxnLst>
    <dgm:cxn modelId="{BE0E469E-1823-4C0C-8B5F-5927C4DC5BF5}" type="presOf" srcId="{DE7B2583-DBAE-4B0F-9EEA-8ED9B1FEB47E}" destId="{135B761D-A450-4946-A963-84BC5E174B1D}" srcOrd="0" destOrd="0" presId="urn:diagrams.loki3.com/NumberedList"/>
    <dgm:cxn modelId="{314C4E73-477B-4DFC-A12A-BEB22C372D5A}" type="presOf" srcId="{8C66E9B3-B12D-4C23-A273-982D7F969BBC}" destId="{BDFB8683-95A4-4BBF-9344-3A0D69314DB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34F353E-5108-4367-8139-36F38C27DAD1}" srcId="{8C66E9B3-B12D-4C23-A273-982D7F969BBC}" destId="{4991A960-2D82-4B98-8429-26690D5E4E0E}" srcOrd="1" destOrd="0" parTransId="{C1325396-CC00-4673-8B31-A7F9497BDEF1}" sibTransId="{551B1B9F-140A-48D1-A7EB-174D06581194}"/>
    <dgm:cxn modelId="{7CE95B11-C93D-4BF8-8AB4-020773BB65BF}" type="presOf" srcId="{247EA5C4-9BF3-48F1-A046-522C6F5E27CB}" destId="{D7697FCB-A6A2-46EC-925A-82B16CB20D98}" srcOrd="0" destOrd="0" presId="urn:diagrams.loki3.com/NumberedList"/>
    <dgm:cxn modelId="{169CBBBA-03A4-42A4-98DD-3249CA3384E2}" type="presOf" srcId="{759FDF1A-46CB-4DD6-A232-39900ACE14DF}" destId="{A08A9154-0BEB-4230-91C9-16FAC1EF6E1C}" srcOrd="0" destOrd="0" presId="urn:diagrams.loki3.com/NumberedList"/>
    <dgm:cxn modelId="{F7FF7AD5-F06A-4A84-A252-C9A42EC273ED}" type="presOf" srcId="{4991A960-2D82-4B98-8429-26690D5E4E0E}" destId="{31DFA873-2C2F-4FEF-87E5-AEC36889C294}" srcOrd="0" destOrd="0" presId="urn:diagrams.loki3.com/NumberedList"/>
    <dgm:cxn modelId="{3EE82EF9-41E0-4443-A57F-50B00E2CF57C}" srcId="{8C66E9B3-B12D-4C23-A273-982D7F969BBC}" destId="{DE7B2583-DBAE-4B0F-9EEA-8ED9B1FEB47E}" srcOrd="2" destOrd="0" parTransId="{E2845E7E-D757-4ED7-89F4-E8C0E5DDE593}" sibTransId="{DBDD1377-5BFB-42A9-B9B9-E111603053A0}"/>
    <dgm:cxn modelId="{4E304EBC-54BF-4C7C-A39D-A9622FAFEB16}" srcId="{4991A960-2D82-4B98-8429-26690D5E4E0E}" destId="{247EA5C4-9BF3-48F1-A046-522C6F5E27CB}" srcOrd="0" destOrd="0" parTransId="{76AD1D1C-30CD-42A3-92BF-A25589B046F5}" sibTransId="{8D83F627-555C-49C0-91AB-3CC57FBD5215}"/>
    <dgm:cxn modelId="{1C7B2439-98A6-4A2B-BDB8-438079493C67}" srcId="{6C03E07F-ECFB-4D2F-BA96-D23DA7C5AC73}" destId="{759FDF1A-46CB-4DD6-A232-39900ACE14DF}" srcOrd="0" destOrd="0" parTransId="{EBD1FDD3-F3E1-4EF5-AB02-3A05A129FFE4}" sibTransId="{840B7BEC-A424-4364-B52E-A493DF1255BE}"/>
    <dgm:cxn modelId="{A4BF8050-0AC4-408C-AF47-23152B4BFA2F}" type="presOf" srcId="{2202BFAB-2B4D-42EF-89A1-CD88DDB5801C}" destId="{0967AF23-F82F-4402-9FEE-D2DC7DD4D6E8}" srcOrd="0" destOrd="0" presId="urn:diagrams.loki3.com/NumberedList"/>
    <dgm:cxn modelId="{FBD87855-281B-4DD1-9EDB-C7A31B34BD0E}" srcId="{DE7B2583-DBAE-4B0F-9EEA-8ED9B1FEB47E}" destId="{2202BFAB-2B4D-42EF-89A1-CD88DDB5801C}" srcOrd="0" destOrd="0" parTransId="{0048A2FA-9D2E-45F6-8322-84EDE3DE88AC}" sibTransId="{D6872DCD-AAA3-4AF6-A031-9EEF920E06F7}"/>
    <dgm:cxn modelId="{CED0B9D0-E2DC-4CB1-A2C1-36298657AC7B}" type="presOf" srcId="{6C03E07F-ECFB-4D2F-BA96-D23DA7C5AC73}" destId="{7D701CF5-2CC3-48B9-A656-E2968A10AA3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5E1A8873-F46C-4302-9591-DAB80375A350}" type="presParOf" srcId="{BDFB8683-95A4-4BBF-9344-3A0D69314DBB}" destId="{3F5BDE74-93E0-4359-8158-641243B94300}" srcOrd="2" destOrd="0" presId="urn:diagrams.loki3.com/NumberedList"/>
    <dgm:cxn modelId="{984E7879-F72D-40C8-97DE-94AD6FCC8A5B}" type="presParOf" srcId="{3F5BDE74-93E0-4359-8158-641243B94300}" destId="{D7697FCB-A6A2-46EC-925A-82B16CB20D98}" srcOrd="0" destOrd="0" presId="urn:diagrams.loki3.com/NumberedList"/>
    <dgm:cxn modelId="{43A57301-1B1C-4596-9FF3-CBE15C47EDF4}" type="presParOf" srcId="{3F5BDE74-93E0-4359-8158-641243B94300}" destId="{31DFA873-2C2F-4FEF-87E5-AEC36889C294}" srcOrd="1" destOrd="0" presId="urn:diagrams.loki3.com/NumberedList"/>
    <dgm:cxn modelId="{3B970D2D-0F45-4E15-9F6F-1A86541742E8}" type="presParOf" srcId="{BDFB8683-95A4-4BBF-9344-3A0D69314DBB}" destId="{D9916DDD-0409-4785-9FCD-42B82B14367A}" srcOrd="3" destOrd="0" presId="urn:diagrams.loki3.com/NumberedList"/>
    <dgm:cxn modelId="{CB11A46A-421C-4648-AC9D-983C892E1CF0}" type="presParOf" srcId="{BDFB8683-95A4-4BBF-9344-3A0D69314DBB}" destId="{0DC7FE8A-DDC4-4719-BC9D-D4B50CCB3851}" srcOrd="4" destOrd="0" presId="urn:diagrams.loki3.com/NumberedList"/>
    <dgm:cxn modelId="{C34BD9DA-2A77-4FC0-A584-1399564793CD}" type="presParOf" srcId="{0DC7FE8A-DDC4-4719-BC9D-D4B50CCB3851}" destId="{0967AF23-F82F-4402-9FEE-D2DC7DD4D6E8}" srcOrd="0" destOrd="0" presId="urn:diagrams.loki3.com/NumberedList"/>
    <dgm:cxn modelId="{9339C9C8-F3D2-4D70-A935-14858AE75DB8}" type="presParOf" srcId="{0DC7FE8A-DDC4-4719-BC9D-D4B50CCB3851}" destId="{135B761D-A450-4946-A963-84BC5E174B1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6000" b="1" noProof="0" smtClean="0"/>
            <a:t>1</a:t>
          </a:r>
          <a:endParaRPr lang="vi-VN" sz="6000" b="1" noProof="0"/>
        </a:p>
      </dgm:t>
    </dgm:pt>
    <dgm:pt modelId="{D1FC4842-2686-45D4-A56A-3F897EF3B16F}" type="parTrans" cxnId="{740F8903-5739-4710-9802-9B1B3A04DE18}">
      <dgm:prSet/>
      <dgm:spPr/>
      <dgm:t>
        <a:bodyPr/>
        <a:lstStyle/>
        <a:p>
          <a:endParaRPr lang="vi-VN" sz="1600" noProof="0" dirty="0"/>
        </a:p>
      </dgm:t>
    </dgm:pt>
    <dgm:pt modelId="{E35E76B6-7078-4B09-B349-C02F66AA5978}" type="sibTrans" cxnId="{740F8903-5739-4710-9802-9B1B3A04DE18}">
      <dgm:prSet/>
      <dgm:spPr/>
      <dgm:t>
        <a:bodyPr/>
        <a:lstStyle/>
        <a:p>
          <a:endParaRPr lang="vi-VN" sz="1600" noProof="0" dirty="0"/>
        </a:p>
      </dgm:t>
    </dgm:pt>
    <dgm:pt modelId="{759FDF1A-46CB-4DD6-A232-39900ACE14DF}">
      <dgm:prSet custT="1"/>
      <dgm:spPr/>
      <dgm:t>
        <a:bodyPr/>
        <a:lstStyle/>
        <a:p>
          <a:r>
            <a:rPr lang="vi-VN" sz="6000" noProof="0" smtClean="0"/>
            <a:t>Giao thức ESP</a:t>
          </a:r>
          <a:endParaRPr lang="vi-VN" sz="6000" noProof="0"/>
        </a:p>
      </dgm:t>
    </dgm:pt>
    <dgm:pt modelId="{EBD1FDD3-F3E1-4EF5-AB02-3A05A129FFE4}" type="parTrans" cxnId="{1C7B2439-98A6-4A2B-BDB8-438079493C67}">
      <dgm:prSet/>
      <dgm:spPr/>
      <dgm:t>
        <a:bodyPr/>
        <a:lstStyle/>
        <a:p>
          <a:endParaRPr lang="vi-VN" sz="1600" noProof="0" dirty="0"/>
        </a:p>
      </dgm:t>
    </dgm:pt>
    <dgm:pt modelId="{840B7BEC-A424-4364-B52E-A493DF1255BE}" type="sibTrans" cxnId="{1C7B2439-98A6-4A2B-BDB8-438079493C67}">
      <dgm:prSet/>
      <dgm:spPr/>
      <dgm:t>
        <a:bodyPr/>
        <a:lstStyle/>
        <a:p>
          <a:endParaRPr lang="vi-VN" sz="1600" noProof="0" dirty="0"/>
        </a:p>
      </dgm:t>
    </dgm:pt>
    <dgm:pt modelId="{247EA5C4-9BF3-48F1-A046-522C6F5E27CB}">
      <dgm:prSet custT="1"/>
      <dgm:spPr>
        <a:solidFill>
          <a:srgbClr val="00FF00"/>
        </a:solidFill>
      </dgm:spPr>
      <dgm:t>
        <a:bodyPr/>
        <a:lstStyle/>
        <a:p>
          <a:r>
            <a:rPr lang="vi-VN" sz="6000" noProof="0" smtClean="0"/>
            <a:t>Kết hợp AH, ESP</a:t>
          </a:r>
          <a:endParaRPr lang="vi-VN" sz="6000" noProof="0"/>
        </a:p>
      </dgm:t>
    </dgm:pt>
    <dgm:pt modelId="{76AD1D1C-30CD-42A3-92BF-A25589B046F5}" type="parTrans" cxnId="{4E304EBC-54BF-4C7C-A39D-A9622FAFEB16}">
      <dgm:prSet/>
      <dgm:spPr/>
      <dgm:t>
        <a:bodyPr/>
        <a:lstStyle/>
        <a:p>
          <a:endParaRPr lang="vi-VN" sz="1600" noProof="0" dirty="0"/>
        </a:p>
      </dgm:t>
    </dgm:pt>
    <dgm:pt modelId="{8D83F627-555C-49C0-91AB-3CC57FBD5215}" type="sibTrans" cxnId="{4E304EBC-54BF-4C7C-A39D-A9622FAFEB16}">
      <dgm:prSet/>
      <dgm:spPr/>
      <dgm:t>
        <a:bodyPr/>
        <a:lstStyle/>
        <a:p>
          <a:endParaRPr lang="vi-VN" sz="1600" noProof="0" dirty="0"/>
        </a:p>
      </dgm:t>
    </dgm:pt>
    <dgm:pt modelId="{4991A960-2D82-4B98-8429-26690D5E4E0E}">
      <dgm:prSet custT="1"/>
      <dgm:spPr>
        <a:solidFill>
          <a:srgbClr val="00FF00"/>
        </a:solidFill>
      </dgm:spPr>
      <dgm:t>
        <a:bodyPr/>
        <a:lstStyle/>
        <a:p>
          <a:r>
            <a:rPr lang="vi-VN" sz="6000" noProof="0" smtClean="0"/>
            <a:t>2</a:t>
          </a:r>
          <a:endParaRPr lang="vi-VN" sz="6000" noProof="0"/>
        </a:p>
      </dgm:t>
    </dgm:pt>
    <dgm:pt modelId="{C1325396-CC00-4673-8B31-A7F9497BDEF1}" type="parTrans" cxnId="{434F353E-5108-4367-8139-36F38C27DAD1}">
      <dgm:prSet/>
      <dgm:spPr/>
      <dgm:t>
        <a:bodyPr/>
        <a:lstStyle/>
        <a:p>
          <a:endParaRPr lang="vi-VN" sz="1600" noProof="0" dirty="0"/>
        </a:p>
      </dgm:t>
    </dgm:pt>
    <dgm:pt modelId="{551B1B9F-140A-48D1-A7EB-174D06581194}" type="sibTrans" cxnId="{434F353E-5108-4367-8139-36F38C27DAD1}">
      <dgm:prSet/>
      <dgm:spPr/>
      <dgm:t>
        <a:bodyPr/>
        <a:lstStyle/>
        <a:p>
          <a:endParaRPr lang="vi-VN" sz="1600" noProof="0" dirty="0"/>
        </a:p>
      </dgm:t>
    </dgm:pt>
    <dgm:pt modelId="{2202BFAB-2B4D-42EF-89A1-CD88DDB5801C}">
      <dgm:prSet custT="1"/>
      <dgm:spPr/>
      <dgm:t>
        <a:bodyPr/>
        <a:lstStyle/>
        <a:p>
          <a:r>
            <a:rPr lang="vi-VN" sz="6000" noProof="0" smtClean="0"/>
            <a:t>Giao thức IKE</a:t>
          </a:r>
          <a:endParaRPr lang="vi-VN" sz="6000" noProof="0"/>
        </a:p>
      </dgm:t>
    </dgm:pt>
    <dgm:pt modelId="{0048A2FA-9D2E-45F6-8322-84EDE3DE88AC}" type="parTrans" cxnId="{FBD87855-281B-4DD1-9EDB-C7A31B34BD0E}">
      <dgm:prSet/>
      <dgm:spPr/>
      <dgm:t>
        <a:bodyPr/>
        <a:lstStyle/>
        <a:p>
          <a:endParaRPr lang="en-US"/>
        </a:p>
      </dgm:t>
    </dgm:pt>
    <dgm:pt modelId="{D6872DCD-AAA3-4AF6-A031-9EEF920E06F7}" type="sibTrans" cxnId="{FBD87855-281B-4DD1-9EDB-C7A31B34BD0E}">
      <dgm:prSet/>
      <dgm:spPr/>
      <dgm:t>
        <a:bodyPr/>
        <a:lstStyle/>
        <a:p>
          <a:endParaRPr lang="en-US"/>
        </a:p>
      </dgm:t>
    </dgm:pt>
    <dgm:pt modelId="{DE7B2583-DBAE-4B0F-9EEA-8ED9B1FEB47E}">
      <dgm:prSet custT="1"/>
      <dgm:spPr/>
      <dgm:t>
        <a:bodyPr/>
        <a:lstStyle/>
        <a:p>
          <a:r>
            <a:rPr lang="vi-VN" sz="6000" noProof="0" smtClean="0"/>
            <a:t>3</a:t>
          </a:r>
          <a:endParaRPr lang="vi-VN" sz="6000" noProof="0"/>
        </a:p>
      </dgm:t>
    </dgm:pt>
    <dgm:pt modelId="{E2845E7E-D757-4ED7-89F4-E8C0E5DDE593}" type="parTrans" cxnId="{3EE82EF9-41E0-4443-A57F-50B00E2CF57C}">
      <dgm:prSet/>
      <dgm:spPr/>
      <dgm:t>
        <a:bodyPr/>
        <a:lstStyle/>
        <a:p>
          <a:endParaRPr lang="en-US"/>
        </a:p>
      </dgm:t>
    </dgm:pt>
    <dgm:pt modelId="{DBDD1377-5BFB-42A9-B9B9-E111603053A0}" type="sibTrans" cxnId="{3EE82EF9-41E0-4443-A57F-50B00E2CF57C}">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3F5BDE74-93E0-4359-8158-641243B94300}" type="pres">
      <dgm:prSet presAssocID="{4991A960-2D82-4B98-8429-26690D5E4E0E}" presName="composite" presStyleCnt="0"/>
      <dgm:spPr/>
    </dgm:pt>
    <dgm:pt modelId="{D7697FCB-A6A2-46EC-925A-82B16CB20D98}" type="pres">
      <dgm:prSet presAssocID="{4991A960-2D82-4B98-8429-26690D5E4E0E}" presName="desTx" presStyleLbl="fgAccFollowNode1" presStyleIdx="1" presStyleCnt="3">
        <dgm:presLayoutVars>
          <dgm:bulletEnabled val="1"/>
        </dgm:presLayoutVars>
      </dgm:prSet>
      <dgm:spPr/>
      <dgm:t>
        <a:bodyPr/>
        <a:lstStyle/>
        <a:p>
          <a:endParaRPr lang="en-US"/>
        </a:p>
      </dgm:t>
    </dgm:pt>
    <dgm:pt modelId="{31DFA873-2C2F-4FEF-87E5-AEC36889C294}" type="pres">
      <dgm:prSet presAssocID="{4991A960-2D82-4B98-8429-26690D5E4E0E}" presName="labelTx" presStyleLbl="node1" presStyleIdx="1" presStyleCnt="3">
        <dgm:presLayoutVars>
          <dgm:chMax val="0"/>
          <dgm:chPref val="0"/>
          <dgm:bulletEnabled val="1"/>
        </dgm:presLayoutVars>
      </dgm:prSet>
      <dgm:spPr/>
      <dgm:t>
        <a:bodyPr/>
        <a:lstStyle/>
        <a:p>
          <a:endParaRPr lang="en-US"/>
        </a:p>
      </dgm:t>
    </dgm:pt>
    <dgm:pt modelId="{D9916DDD-0409-4785-9FCD-42B82B14367A}" type="pres">
      <dgm:prSet presAssocID="{551B1B9F-140A-48D1-A7EB-174D06581194}" presName="sp" presStyleCnt="0"/>
      <dgm:spPr/>
    </dgm:pt>
    <dgm:pt modelId="{0DC7FE8A-DDC4-4719-BC9D-D4B50CCB3851}" type="pres">
      <dgm:prSet presAssocID="{DE7B2583-DBAE-4B0F-9EEA-8ED9B1FEB47E}" presName="composite" presStyleCnt="0"/>
      <dgm:spPr/>
    </dgm:pt>
    <dgm:pt modelId="{0967AF23-F82F-4402-9FEE-D2DC7DD4D6E8}" type="pres">
      <dgm:prSet presAssocID="{DE7B2583-DBAE-4B0F-9EEA-8ED9B1FEB47E}" presName="desTx" presStyleLbl="fgAccFollowNode1" presStyleIdx="2" presStyleCnt="3">
        <dgm:presLayoutVars>
          <dgm:bulletEnabled val="1"/>
        </dgm:presLayoutVars>
      </dgm:prSet>
      <dgm:spPr/>
      <dgm:t>
        <a:bodyPr/>
        <a:lstStyle/>
        <a:p>
          <a:endParaRPr lang="en-US"/>
        </a:p>
      </dgm:t>
    </dgm:pt>
    <dgm:pt modelId="{135B761D-A450-4946-A963-84BC5E174B1D}" type="pres">
      <dgm:prSet presAssocID="{DE7B2583-DBAE-4B0F-9EEA-8ED9B1FEB47E}" presName="labelTx" presStyleLbl="node1" presStyleIdx="2" presStyleCnt="3">
        <dgm:presLayoutVars>
          <dgm:chMax val="0"/>
          <dgm:chPref val="0"/>
          <dgm:bulletEnabled val="1"/>
        </dgm:presLayoutVars>
      </dgm:prSet>
      <dgm:spPr/>
      <dgm:t>
        <a:bodyPr/>
        <a:lstStyle/>
        <a:p>
          <a:endParaRPr lang="en-US"/>
        </a:p>
      </dgm:t>
    </dgm:pt>
  </dgm:ptLst>
  <dgm:cxnLst>
    <dgm:cxn modelId="{BE0E469E-1823-4C0C-8B5F-5927C4DC5BF5}" type="presOf" srcId="{DE7B2583-DBAE-4B0F-9EEA-8ED9B1FEB47E}" destId="{135B761D-A450-4946-A963-84BC5E174B1D}" srcOrd="0" destOrd="0" presId="urn:diagrams.loki3.com/NumberedList"/>
    <dgm:cxn modelId="{314C4E73-477B-4DFC-A12A-BEB22C372D5A}" type="presOf" srcId="{8C66E9B3-B12D-4C23-A273-982D7F969BBC}" destId="{BDFB8683-95A4-4BBF-9344-3A0D69314DB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34F353E-5108-4367-8139-36F38C27DAD1}" srcId="{8C66E9B3-B12D-4C23-A273-982D7F969BBC}" destId="{4991A960-2D82-4B98-8429-26690D5E4E0E}" srcOrd="1" destOrd="0" parTransId="{C1325396-CC00-4673-8B31-A7F9497BDEF1}" sibTransId="{551B1B9F-140A-48D1-A7EB-174D06581194}"/>
    <dgm:cxn modelId="{7CE95B11-C93D-4BF8-8AB4-020773BB65BF}" type="presOf" srcId="{247EA5C4-9BF3-48F1-A046-522C6F5E27CB}" destId="{D7697FCB-A6A2-46EC-925A-82B16CB20D98}" srcOrd="0" destOrd="0" presId="urn:diagrams.loki3.com/NumberedList"/>
    <dgm:cxn modelId="{169CBBBA-03A4-42A4-98DD-3249CA3384E2}" type="presOf" srcId="{759FDF1A-46CB-4DD6-A232-39900ACE14DF}" destId="{A08A9154-0BEB-4230-91C9-16FAC1EF6E1C}" srcOrd="0" destOrd="0" presId="urn:diagrams.loki3.com/NumberedList"/>
    <dgm:cxn modelId="{F7FF7AD5-F06A-4A84-A252-C9A42EC273ED}" type="presOf" srcId="{4991A960-2D82-4B98-8429-26690D5E4E0E}" destId="{31DFA873-2C2F-4FEF-87E5-AEC36889C294}" srcOrd="0" destOrd="0" presId="urn:diagrams.loki3.com/NumberedList"/>
    <dgm:cxn modelId="{3EE82EF9-41E0-4443-A57F-50B00E2CF57C}" srcId="{8C66E9B3-B12D-4C23-A273-982D7F969BBC}" destId="{DE7B2583-DBAE-4B0F-9EEA-8ED9B1FEB47E}" srcOrd="2" destOrd="0" parTransId="{E2845E7E-D757-4ED7-89F4-E8C0E5DDE593}" sibTransId="{DBDD1377-5BFB-42A9-B9B9-E111603053A0}"/>
    <dgm:cxn modelId="{4E304EBC-54BF-4C7C-A39D-A9622FAFEB16}" srcId="{4991A960-2D82-4B98-8429-26690D5E4E0E}" destId="{247EA5C4-9BF3-48F1-A046-522C6F5E27CB}" srcOrd="0" destOrd="0" parTransId="{76AD1D1C-30CD-42A3-92BF-A25589B046F5}" sibTransId="{8D83F627-555C-49C0-91AB-3CC57FBD5215}"/>
    <dgm:cxn modelId="{1C7B2439-98A6-4A2B-BDB8-438079493C67}" srcId="{6C03E07F-ECFB-4D2F-BA96-D23DA7C5AC73}" destId="{759FDF1A-46CB-4DD6-A232-39900ACE14DF}" srcOrd="0" destOrd="0" parTransId="{EBD1FDD3-F3E1-4EF5-AB02-3A05A129FFE4}" sibTransId="{840B7BEC-A424-4364-B52E-A493DF1255BE}"/>
    <dgm:cxn modelId="{A4BF8050-0AC4-408C-AF47-23152B4BFA2F}" type="presOf" srcId="{2202BFAB-2B4D-42EF-89A1-CD88DDB5801C}" destId="{0967AF23-F82F-4402-9FEE-D2DC7DD4D6E8}" srcOrd="0" destOrd="0" presId="urn:diagrams.loki3.com/NumberedList"/>
    <dgm:cxn modelId="{FBD87855-281B-4DD1-9EDB-C7A31B34BD0E}" srcId="{DE7B2583-DBAE-4B0F-9EEA-8ED9B1FEB47E}" destId="{2202BFAB-2B4D-42EF-89A1-CD88DDB5801C}" srcOrd="0" destOrd="0" parTransId="{0048A2FA-9D2E-45F6-8322-84EDE3DE88AC}" sibTransId="{D6872DCD-AAA3-4AF6-A031-9EEF920E06F7}"/>
    <dgm:cxn modelId="{CED0B9D0-E2DC-4CB1-A2C1-36298657AC7B}" type="presOf" srcId="{6C03E07F-ECFB-4D2F-BA96-D23DA7C5AC73}" destId="{7D701CF5-2CC3-48B9-A656-E2968A10AA3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5E1A8873-F46C-4302-9591-DAB80375A350}" type="presParOf" srcId="{BDFB8683-95A4-4BBF-9344-3A0D69314DBB}" destId="{3F5BDE74-93E0-4359-8158-641243B94300}" srcOrd="2" destOrd="0" presId="urn:diagrams.loki3.com/NumberedList"/>
    <dgm:cxn modelId="{984E7879-F72D-40C8-97DE-94AD6FCC8A5B}" type="presParOf" srcId="{3F5BDE74-93E0-4359-8158-641243B94300}" destId="{D7697FCB-A6A2-46EC-925A-82B16CB20D98}" srcOrd="0" destOrd="0" presId="urn:diagrams.loki3.com/NumberedList"/>
    <dgm:cxn modelId="{43A57301-1B1C-4596-9FF3-CBE15C47EDF4}" type="presParOf" srcId="{3F5BDE74-93E0-4359-8158-641243B94300}" destId="{31DFA873-2C2F-4FEF-87E5-AEC36889C294}" srcOrd="1" destOrd="0" presId="urn:diagrams.loki3.com/NumberedList"/>
    <dgm:cxn modelId="{3B970D2D-0F45-4E15-9F6F-1A86541742E8}" type="presParOf" srcId="{BDFB8683-95A4-4BBF-9344-3A0D69314DBB}" destId="{D9916DDD-0409-4785-9FCD-42B82B14367A}" srcOrd="3" destOrd="0" presId="urn:diagrams.loki3.com/NumberedList"/>
    <dgm:cxn modelId="{CB11A46A-421C-4648-AC9D-983C892E1CF0}" type="presParOf" srcId="{BDFB8683-95A4-4BBF-9344-3A0D69314DBB}" destId="{0DC7FE8A-DDC4-4719-BC9D-D4B50CCB3851}" srcOrd="4" destOrd="0" presId="urn:diagrams.loki3.com/NumberedList"/>
    <dgm:cxn modelId="{C34BD9DA-2A77-4FC0-A584-1399564793CD}" type="presParOf" srcId="{0DC7FE8A-DDC4-4719-BC9D-D4B50CCB3851}" destId="{0967AF23-F82F-4402-9FEE-D2DC7DD4D6E8}" srcOrd="0" destOrd="0" presId="urn:diagrams.loki3.com/NumberedList"/>
    <dgm:cxn modelId="{9339C9C8-F3D2-4D70-A935-14858AE75DB8}" type="presParOf" srcId="{0DC7FE8A-DDC4-4719-BC9D-D4B50CCB3851}" destId="{135B761D-A450-4946-A963-84BC5E174B1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6000" b="1" noProof="0" smtClean="0"/>
            <a:t>1</a:t>
          </a:r>
          <a:endParaRPr lang="vi-VN" sz="6000" b="1" noProof="0"/>
        </a:p>
      </dgm:t>
    </dgm:pt>
    <dgm:pt modelId="{D1FC4842-2686-45D4-A56A-3F897EF3B16F}" type="parTrans" cxnId="{740F8903-5739-4710-9802-9B1B3A04DE18}">
      <dgm:prSet/>
      <dgm:spPr/>
      <dgm:t>
        <a:bodyPr/>
        <a:lstStyle/>
        <a:p>
          <a:endParaRPr lang="vi-VN" sz="1600" noProof="0" dirty="0"/>
        </a:p>
      </dgm:t>
    </dgm:pt>
    <dgm:pt modelId="{E35E76B6-7078-4B09-B349-C02F66AA5978}" type="sibTrans" cxnId="{740F8903-5739-4710-9802-9B1B3A04DE18}">
      <dgm:prSet/>
      <dgm:spPr/>
      <dgm:t>
        <a:bodyPr/>
        <a:lstStyle/>
        <a:p>
          <a:endParaRPr lang="vi-VN" sz="1600" noProof="0" dirty="0"/>
        </a:p>
      </dgm:t>
    </dgm:pt>
    <dgm:pt modelId="{759FDF1A-46CB-4DD6-A232-39900ACE14DF}">
      <dgm:prSet custT="1"/>
      <dgm:spPr/>
      <dgm:t>
        <a:bodyPr/>
        <a:lstStyle/>
        <a:p>
          <a:r>
            <a:rPr lang="vi-VN" sz="6000" noProof="0" smtClean="0"/>
            <a:t>Giao thức ESP</a:t>
          </a:r>
          <a:endParaRPr lang="vi-VN" sz="6000" noProof="0"/>
        </a:p>
      </dgm:t>
    </dgm:pt>
    <dgm:pt modelId="{EBD1FDD3-F3E1-4EF5-AB02-3A05A129FFE4}" type="parTrans" cxnId="{1C7B2439-98A6-4A2B-BDB8-438079493C67}">
      <dgm:prSet/>
      <dgm:spPr/>
      <dgm:t>
        <a:bodyPr/>
        <a:lstStyle/>
        <a:p>
          <a:endParaRPr lang="vi-VN" sz="1600" noProof="0" dirty="0"/>
        </a:p>
      </dgm:t>
    </dgm:pt>
    <dgm:pt modelId="{840B7BEC-A424-4364-B52E-A493DF1255BE}" type="sibTrans" cxnId="{1C7B2439-98A6-4A2B-BDB8-438079493C67}">
      <dgm:prSet/>
      <dgm:spPr/>
      <dgm:t>
        <a:bodyPr/>
        <a:lstStyle/>
        <a:p>
          <a:endParaRPr lang="vi-VN" sz="1600" noProof="0" dirty="0"/>
        </a:p>
      </dgm:t>
    </dgm:pt>
    <dgm:pt modelId="{247EA5C4-9BF3-48F1-A046-522C6F5E27CB}">
      <dgm:prSet custT="1"/>
      <dgm:spPr/>
      <dgm:t>
        <a:bodyPr/>
        <a:lstStyle/>
        <a:p>
          <a:r>
            <a:rPr lang="vi-VN" sz="6000" noProof="0" smtClean="0"/>
            <a:t>Kết hợp AH, ESP</a:t>
          </a:r>
          <a:endParaRPr lang="vi-VN" sz="6000" noProof="0"/>
        </a:p>
      </dgm:t>
    </dgm:pt>
    <dgm:pt modelId="{76AD1D1C-30CD-42A3-92BF-A25589B046F5}" type="parTrans" cxnId="{4E304EBC-54BF-4C7C-A39D-A9622FAFEB16}">
      <dgm:prSet/>
      <dgm:spPr/>
      <dgm:t>
        <a:bodyPr/>
        <a:lstStyle/>
        <a:p>
          <a:endParaRPr lang="vi-VN" sz="1600" noProof="0" dirty="0"/>
        </a:p>
      </dgm:t>
    </dgm:pt>
    <dgm:pt modelId="{8D83F627-555C-49C0-91AB-3CC57FBD5215}" type="sibTrans" cxnId="{4E304EBC-54BF-4C7C-A39D-A9622FAFEB16}">
      <dgm:prSet/>
      <dgm:spPr/>
      <dgm:t>
        <a:bodyPr/>
        <a:lstStyle/>
        <a:p>
          <a:endParaRPr lang="vi-VN" sz="1600" noProof="0" dirty="0"/>
        </a:p>
      </dgm:t>
    </dgm:pt>
    <dgm:pt modelId="{4991A960-2D82-4B98-8429-26690D5E4E0E}">
      <dgm:prSet custT="1"/>
      <dgm:spPr/>
      <dgm:t>
        <a:bodyPr/>
        <a:lstStyle/>
        <a:p>
          <a:r>
            <a:rPr lang="vi-VN" sz="6000" noProof="0" smtClean="0"/>
            <a:t>2</a:t>
          </a:r>
          <a:endParaRPr lang="vi-VN" sz="6000" noProof="0"/>
        </a:p>
      </dgm:t>
    </dgm:pt>
    <dgm:pt modelId="{C1325396-CC00-4673-8B31-A7F9497BDEF1}" type="parTrans" cxnId="{434F353E-5108-4367-8139-36F38C27DAD1}">
      <dgm:prSet/>
      <dgm:spPr/>
      <dgm:t>
        <a:bodyPr/>
        <a:lstStyle/>
        <a:p>
          <a:endParaRPr lang="vi-VN" sz="1600" noProof="0" dirty="0"/>
        </a:p>
      </dgm:t>
    </dgm:pt>
    <dgm:pt modelId="{551B1B9F-140A-48D1-A7EB-174D06581194}" type="sibTrans" cxnId="{434F353E-5108-4367-8139-36F38C27DAD1}">
      <dgm:prSet/>
      <dgm:spPr/>
      <dgm:t>
        <a:bodyPr/>
        <a:lstStyle/>
        <a:p>
          <a:endParaRPr lang="vi-VN" sz="1600" noProof="0" dirty="0"/>
        </a:p>
      </dgm:t>
    </dgm:pt>
    <dgm:pt modelId="{2202BFAB-2B4D-42EF-89A1-CD88DDB5801C}">
      <dgm:prSet custT="1"/>
      <dgm:spPr>
        <a:solidFill>
          <a:srgbClr val="00FF00"/>
        </a:solidFill>
      </dgm:spPr>
      <dgm:t>
        <a:bodyPr/>
        <a:lstStyle/>
        <a:p>
          <a:r>
            <a:rPr lang="vi-VN" sz="6000" noProof="0" smtClean="0"/>
            <a:t>Giao thức IKE</a:t>
          </a:r>
          <a:endParaRPr lang="vi-VN" sz="6000" noProof="0"/>
        </a:p>
      </dgm:t>
    </dgm:pt>
    <dgm:pt modelId="{0048A2FA-9D2E-45F6-8322-84EDE3DE88AC}" type="parTrans" cxnId="{FBD87855-281B-4DD1-9EDB-C7A31B34BD0E}">
      <dgm:prSet/>
      <dgm:spPr/>
      <dgm:t>
        <a:bodyPr/>
        <a:lstStyle/>
        <a:p>
          <a:endParaRPr lang="en-US"/>
        </a:p>
      </dgm:t>
    </dgm:pt>
    <dgm:pt modelId="{D6872DCD-AAA3-4AF6-A031-9EEF920E06F7}" type="sibTrans" cxnId="{FBD87855-281B-4DD1-9EDB-C7A31B34BD0E}">
      <dgm:prSet/>
      <dgm:spPr/>
      <dgm:t>
        <a:bodyPr/>
        <a:lstStyle/>
        <a:p>
          <a:endParaRPr lang="en-US"/>
        </a:p>
      </dgm:t>
    </dgm:pt>
    <dgm:pt modelId="{DE7B2583-DBAE-4B0F-9EEA-8ED9B1FEB47E}">
      <dgm:prSet custT="1"/>
      <dgm:spPr>
        <a:solidFill>
          <a:srgbClr val="00FF00"/>
        </a:solidFill>
      </dgm:spPr>
      <dgm:t>
        <a:bodyPr/>
        <a:lstStyle/>
        <a:p>
          <a:r>
            <a:rPr lang="vi-VN" sz="6000" noProof="0" smtClean="0"/>
            <a:t>3</a:t>
          </a:r>
          <a:endParaRPr lang="vi-VN" sz="6000" noProof="0"/>
        </a:p>
      </dgm:t>
    </dgm:pt>
    <dgm:pt modelId="{E2845E7E-D757-4ED7-89F4-E8C0E5DDE593}" type="parTrans" cxnId="{3EE82EF9-41E0-4443-A57F-50B00E2CF57C}">
      <dgm:prSet/>
      <dgm:spPr/>
      <dgm:t>
        <a:bodyPr/>
        <a:lstStyle/>
        <a:p>
          <a:endParaRPr lang="en-US"/>
        </a:p>
      </dgm:t>
    </dgm:pt>
    <dgm:pt modelId="{DBDD1377-5BFB-42A9-B9B9-E111603053A0}" type="sibTrans" cxnId="{3EE82EF9-41E0-4443-A57F-50B00E2CF57C}">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3F5BDE74-93E0-4359-8158-641243B94300}" type="pres">
      <dgm:prSet presAssocID="{4991A960-2D82-4B98-8429-26690D5E4E0E}" presName="composite" presStyleCnt="0"/>
      <dgm:spPr/>
    </dgm:pt>
    <dgm:pt modelId="{D7697FCB-A6A2-46EC-925A-82B16CB20D98}" type="pres">
      <dgm:prSet presAssocID="{4991A960-2D82-4B98-8429-26690D5E4E0E}" presName="desTx" presStyleLbl="fgAccFollowNode1" presStyleIdx="1" presStyleCnt="3">
        <dgm:presLayoutVars>
          <dgm:bulletEnabled val="1"/>
        </dgm:presLayoutVars>
      </dgm:prSet>
      <dgm:spPr/>
      <dgm:t>
        <a:bodyPr/>
        <a:lstStyle/>
        <a:p>
          <a:endParaRPr lang="en-US"/>
        </a:p>
      </dgm:t>
    </dgm:pt>
    <dgm:pt modelId="{31DFA873-2C2F-4FEF-87E5-AEC36889C294}" type="pres">
      <dgm:prSet presAssocID="{4991A960-2D82-4B98-8429-26690D5E4E0E}" presName="labelTx" presStyleLbl="node1" presStyleIdx="1" presStyleCnt="3">
        <dgm:presLayoutVars>
          <dgm:chMax val="0"/>
          <dgm:chPref val="0"/>
          <dgm:bulletEnabled val="1"/>
        </dgm:presLayoutVars>
      </dgm:prSet>
      <dgm:spPr/>
      <dgm:t>
        <a:bodyPr/>
        <a:lstStyle/>
        <a:p>
          <a:endParaRPr lang="en-US"/>
        </a:p>
      </dgm:t>
    </dgm:pt>
    <dgm:pt modelId="{D9916DDD-0409-4785-9FCD-42B82B14367A}" type="pres">
      <dgm:prSet presAssocID="{551B1B9F-140A-48D1-A7EB-174D06581194}" presName="sp" presStyleCnt="0"/>
      <dgm:spPr/>
    </dgm:pt>
    <dgm:pt modelId="{0DC7FE8A-DDC4-4719-BC9D-D4B50CCB3851}" type="pres">
      <dgm:prSet presAssocID="{DE7B2583-DBAE-4B0F-9EEA-8ED9B1FEB47E}" presName="composite" presStyleCnt="0"/>
      <dgm:spPr/>
    </dgm:pt>
    <dgm:pt modelId="{0967AF23-F82F-4402-9FEE-D2DC7DD4D6E8}" type="pres">
      <dgm:prSet presAssocID="{DE7B2583-DBAE-4B0F-9EEA-8ED9B1FEB47E}" presName="desTx" presStyleLbl="fgAccFollowNode1" presStyleIdx="2" presStyleCnt="3">
        <dgm:presLayoutVars>
          <dgm:bulletEnabled val="1"/>
        </dgm:presLayoutVars>
      </dgm:prSet>
      <dgm:spPr/>
      <dgm:t>
        <a:bodyPr/>
        <a:lstStyle/>
        <a:p>
          <a:endParaRPr lang="en-US"/>
        </a:p>
      </dgm:t>
    </dgm:pt>
    <dgm:pt modelId="{135B761D-A450-4946-A963-84BC5E174B1D}" type="pres">
      <dgm:prSet presAssocID="{DE7B2583-DBAE-4B0F-9EEA-8ED9B1FEB47E}" presName="labelTx" presStyleLbl="node1" presStyleIdx="2" presStyleCnt="3">
        <dgm:presLayoutVars>
          <dgm:chMax val="0"/>
          <dgm:chPref val="0"/>
          <dgm:bulletEnabled val="1"/>
        </dgm:presLayoutVars>
      </dgm:prSet>
      <dgm:spPr/>
      <dgm:t>
        <a:bodyPr/>
        <a:lstStyle/>
        <a:p>
          <a:endParaRPr lang="en-US"/>
        </a:p>
      </dgm:t>
    </dgm:pt>
  </dgm:ptLst>
  <dgm:cxnLst>
    <dgm:cxn modelId="{BE0E469E-1823-4C0C-8B5F-5927C4DC5BF5}" type="presOf" srcId="{DE7B2583-DBAE-4B0F-9EEA-8ED9B1FEB47E}" destId="{135B761D-A450-4946-A963-84BC5E174B1D}" srcOrd="0" destOrd="0" presId="urn:diagrams.loki3.com/NumberedList"/>
    <dgm:cxn modelId="{314C4E73-477B-4DFC-A12A-BEB22C372D5A}" type="presOf" srcId="{8C66E9B3-B12D-4C23-A273-982D7F969BBC}" destId="{BDFB8683-95A4-4BBF-9344-3A0D69314DB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34F353E-5108-4367-8139-36F38C27DAD1}" srcId="{8C66E9B3-B12D-4C23-A273-982D7F969BBC}" destId="{4991A960-2D82-4B98-8429-26690D5E4E0E}" srcOrd="1" destOrd="0" parTransId="{C1325396-CC00-4673-8B31-A7F9497BDEF1}" sibTransId="{551B1B9F-140A-48D1-A7EB-174D06581194}"/>
    <dgm:cxn modelId="{7CE95B11-C93D-4BF8-8AB4-020773BB65BF}" type="presOf" srcId="{247EA5C4-9BF3-48F1-A046-522C6F5E27CB}" destId="{D7697FCB-A6A2-46EC-925A-82B16CB20D98}" srcOrd="0" destOrd="0" presId="urn:diagrams.loki3.com/NumberedList"/>
    <dgm:cxn modelId="{169CBBBA-03A4-42A4-98DD-3249CA3384E2}" type="presOf" srcId="{759FDF1A-46CB-4DD6-A232-39900ACE14DF}" destId="{A08A9154-0BEB-4230-91C9-16FAC1EF6E1C}" srcOrd="0" destOrd="0" presId="urn:diagrams.loki3.com/NumberedList"/>
    <dgm:cxn modelId="{F7FF7AD5-F06A-4A84-A252-C9A42EC273ED}" type="presOf" srcId="{4991A960-2D82-4B98-8429-26690D5E4E0E}" destId="{31DFA873-2C2F-4FEF-87E5-AEC36889C294}" srcOrd="0" destOrd="0" presId="urn:diagrams.loki3.com/NumberedList"/>
    <dgm:cxn modelId="{3EE82EF9-41E0-4443-A57F-50B00E2CF57C}" srcId="{8C66E9B3-B12D-4C23-A273-982D7F969BBC}" destId="{DE7B2583-DBAE-4B0F-9EEA-8ED9B1FEB47E}" srcOrd="2" destOrd="0" parTransId="{E2845E7E-D757-4ED7-89F4-E8C0E5DDE593}" sibTransId="{DBDD1377-5BFB-42A9-B9B9-E111603053A0}"/>
    <dgm:cxn modelId="{4E304EBC-54BF-4C7C-A39D-A9622FAFEB16}" srcId="{4991A960-2D82-4B98-8429-26690D5E4E0E}" destId="{247EA5C4-9BF3-48F1-A046-522C6F5E27CB}" srcOrd="0" destOrd="0" parTransId="{76AD1D1C-30CD-42A3-92BF-A25589B046F5}" sibTransId="{8D83F627-555C-49C0-91AB-3CC57FBD5215}"/>
    <dgm:cxn modelId="{1C7B2439-98A6-4A2B-BDB8-438079493C67}" srcId="{6C03E07F-ECFB-4D2F-BA96-D23DA7C5AC73}" destId="{759FDF1A-46CB-4DD6-A232-39900ACE14DF}" srcOrd="0" destOrd="0" parTransId="{EBD1FDD3-F3E1-4EF5-AB02-3A05A129FFE4}" sibTransId="{840B7BEC-A424-4364-B52E-A493DF1255BE}"/>
    <dgm:cxn modelId="{A4BF8050-0AC4-408C-AF47-23152B4BFA2F}" type="presOf" srcId="{2202BFAB-2B4D-42EF-89A1-CD88DDB5801C}" destId="{0967AF23-F82F-4402-9FEE-D2DC7DD4D6E8}" srcOrd="0" destOrd="0" presId="urn:diagrams.loki3.com/NumberedList"/>
    <dgm:cxn modelId="{FBD87855-281B-4DD1-9EDB-C7A31B34BD0E}" srcId="{DE7B2583-DBAE-4B0F-9EEA-8ED9B1FEB47E}" destId="{2202BFAB-2B4D-42EF-89A1-CD88DDB5801C}" srcOrd="0" destOrd="0" parTransId="{0048A2FA-9D2E-45F6-8322-84EDE3DE88AC}" sibTransId="{D6872DCD-AAA3-4AF6-A031-9EEF920E06F7}"/>
    <dgm:cxn modelId="{CED0B9D0-E2DC-4CB1-A2C1-36298657AC7B}" type="presOf" srcId="{6C03E07F-ECFB-4D2F-BA96-D23DA7C5AC73}" destId="{7D701CF5-2CC3-48B9-A656-E2968A10AA3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5E1A8873-F46C-4302-9591-DAB80375A350}" type="presParOf" srcId="{BDFB8683-95A4-4BBF-9344-3A0D69314DBB}" destId="{3F5BDE74-93E0-4359-8158-641243B94300}" srcOrd="2" destOrd="0" presId="urn:diagrams.loki3.com/NumberedList"/>
    <dgm:cxn modelId="{984E7879-F72D-40C8-97DE-94AD6FCC8A5B}" type="presParOf" srcId="{3F5BDE74-93E0-4359-8158-641243B94300}" destId="{D7697FCB-A6A2-46EC-925A-82B16CB20D98}" srcOrd="0" destOrd="0" presId="urn:diagrams.loki3.com/NumberedList"/>
    <dgm:cxn modelId="{43A57301-1B1C-4596-9FF3-CBE15C47EDF4}" type="presParOf" srcId="{3F5BDE74-93E0-4359-8158-641243B94300}" destId="{31DFA873-2C2F-4FEF-87E5-AEC36889C294}" srcOrd="1" destOrd="0" presId="urn:diagrams.loki3.com/NumberedList"/>
    <dgm:cxn modelId="{3B970D2D-0F45-4E15-9F6F-1A86541742E8}" type="presParOf" srcId="{BDFB8683-95A4-4BBF-9344-3A0D69314DBB}" destId="{D9916DDD-0409-4785-9FCD-42B82B14367A}" srcOrd="3" destOrd="0" presId="urn:diagrams.loki3.com/NumberedList"/>
    <dgm:cxn modelId="{CB11A46A-421C-4648-AC9D-983C892E1CF0}" type="presParOf" srcId="{BDFB8683-95A4-4BBF-9344-3A0D69314DBB}" destId="{0DC7FE8A-DDC4-4719-BC9D-D4B50CCB3851}" srcOrd="4" destOrd="0" presId="urn:diagrams.loki3.com/NumberedList"/>
    <dgm:cxn modelId="{C34BD9DA-2A77-4FC0-A584-1399564793CD}" type="presParOf" srcId="{0DC7FE8A-DDC4-4719-BC9D-D4B50CCB3851}" destId="{0967AF23-F82F-4402-9FEE-D2DC7DD4D6E8}" srcOrd="0" destOrd="0" presId="urn:diagrams.loki3.com/NumberedList"/>
    <dgm:cxn modelId="{9339C9C8-F3D2-4D70-A935-14858AE75DB8}" type="presParOf" srcId="{0DC7FE8A-DDC4-4719-BC9D-D4B50CCB3851}" destId="{135B761D-A450-4946-A963-84BC5E174B1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ESP</a:t>
          </a:r>
          <a:endParaRPr lang="vi-VN" sz="6000" kern="1200" noProof="0"/>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b="1" kern="1200" noProof="0" smtClean="0"/>
            <a:t>1</a:t>
          </a:r>
          <a:endParaRPr lang="vi-VN" sz="6000" b="1" kern="1200" noProof="0"/>
        </a:p>
      </dsp:txBody>
      <dsp:txXfrm>
        <a:off x="171343" y="1160443"/>
        <a:ext cx="827314" cy="827314"/>
      </dsp:txXfrm>
    </dsp:sp>
    <dsp:sp modelId="{D7697FCB-A6A2-46EC-925A-82B16CB20D98}">
      <dsp:nvSpPr>
        <dsp:cNvPr id="0" name=""/>
        <dsp:cNvSpPr/>
      </dsp:nvSpPr>
      <dsp:spPr>
        <a:xfrm rot="5400000">
          <a:off x="4311150" y="-4028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Kết hợp AH, ESP</a:t>
          </a:r>
          <a:endParaRPr lang="vi-VN" sz="6000" kern="1200" noProof="0"/>
        </a:p>
      </dsp:txBody>
      <dsp:txXfrm rot="-5400000">
        <a:off x="1404000" y="2572217"/>
        <a:ext cx="7138634" cy="1256368"/>
      </dsp:txXfrm>
    </dsp:sp>
    <dsp:sp modelId="{31DFA873-2C2F-4FEF-87E5-AEC36889C294}">
      <dsp:nvSpPr>
        <dsp:cNvPr id="0" name=""/>
        <dsp:cNvSpPr/>
      </dsp:nvSpPr>
      <dsp:spPr>
        <a:xfrm>
          <a:off x="0" y="26154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2</a:t>
          </a:r>
          <a:endParaRPr lang="vi-VN" sz="6000" kern="1200" noProof="0"/>
        </a:p>
      </dsp:txBody>
      <dsp:txXfrm>
        <a:off x="171343" y="2786743"/>
        <a:ext cx="827314" cy="827314"/>
      </dsp:txXfrm>
    </dsp:sp>
    <dsp:sp modelId="{0967AF23-F82F-4402-9FEE-D2DC7DD4D6E8}">
      <dsp:nvSpPr>
        <dsp:cNvPr id="0" name=""/>
        <dsp:cNvSpPr/>
      </dsp:nvSpPr>
      <dsp:spPr>
        <a:xfrm rot="5400000">
          <a:off x="4311150" y="122340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IKE</a:t>
          </a:r>
          <a:endParaRPr lang="vi-VN" sz="6000" kern="1200" noProof="0"/>
        </a:p>
      </dsp:txBody>
      <dsp:txXfrm rot="-5400000">
        <a:off x="1404000" y="4198516"/>
        <a:ext cx="7138634" cy="1256368"/>
      </dsp:txXfrm>
    </dsp:sp>
    <dsp:sp modelId="{135B761D-A450-4946-A963-84BC5E174B1D}">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3</a:t>
          </a:r>
          <a:endParaRPr lang="vi-VN" sz="6000" kern="1200" noProof="0"/>
        </a:p>
      </dsp:txBody>
      <dsp:txXfrm>
        <a:off x="171343" y="4413043"/>
        <a:ext cx="827314" cy="827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ESP</a:t>
          </a:r>
          <a:endParaRPr lang="vi-VN" sz="6000" kern="1200" noProof="0"/>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b="1" kern="1200" noProof="0" smtClean="0"/>
            <a:t>1</a:t>
          </a:r>
          <a:endParaRPr lang="vi-VN" sz="6000" b="1" kern="1200" noProof="0"/>
        </a:p>
      </dsp:txBody>
      <dsp:txXfrm>
        <a:off x="171343" y="1160443"/>
        <a:ext cx="827314" cy="827314"/>
      </dsp:txXfrm>
    </dsp:sp>
    <dsp:sp modelId="{D7697FCB-A6A2-46EC-925A-82B16CB20D98}">
      <dsp:nvSpPr>
        <dsp:cNvPr id="0" name=""/>
        <dsp:cNvSpPr/>
      </dsp:nvSpPr>
      <dsp:spPr>
        <a:xfrm rot="5400000">
          <a:off x="4311150" y="-4028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Kết hợp AH, ESP</a:t>
          </a:r>
          <a:endParaRPr lang="vi-VN" sz="6000" kern="1200" noProof="0"/>
        </a:p>
      </dsp:txBody>
      <dsp:txXfrm rot="-5400000">
        <a:off x="1404000" y="2572217"/>
        <a:ext cx="7138634" cy="1256368"/>
      </dsp:txXfrm>
    </dsp:sp>
    <dsp:sp modelId="{31DFA873-2C2F-4FEF-87E5-AEC36889C294}">
      <dsp:nvSpPr>
        <dsp:cNvPr id="0" name=""/>
        <dsp:cNvSpPr/>
      </dsp:nvSpPr>
      <dsp:spPr>
        <a:xfrm>
          <a:off x="0" y="26154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2</a:t>
          </a:r>
          <a:endParaRPr lang="vi-VN" sz="6000" kern="1200" noProof="0"/>
        </a:p>
      </dsp:txBody>
      <dsp:txXfrm>
        <a:off x="171343" y="2786743"/>
        <a:ext cx="827314" cy="827314"/>
      </dsp:txXfrm>
    </dsp:sp>
    <dsp:sp modelId="{0967AF23-F82F-4402-9FEE-D2DC7DD4D6E8}">
      <dsp:nvSpPr>
        <dsp:cNvPr id="0" name=""/>
        <dsp:cNvSpPr/>
      </dsp:nvSpPr>
      <dsp:spPr>
        <a:xfrm rot="5400000">
          <a:off x="4311150" y="122340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IKE</a:t>
          </a:r>
          <a:endParaRPr lang="vi-VN" sz="6000" kern="1200" noProof="0"/>
        </a:p>
      </dsp:txBody>
      <dsp:txXfrm rot="-5400000">
        <a:off x="1404000" y="4198516"/>
        <a:ext cx="7138634" cy="1256368"/>
      </dsp:txXfrm>
    </dsp:sp>
    <dsp:sp modelId="{135B761D-A450-4946-A963-84BC5E174B1D}">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3</a:t>
          </a:r>
          <a:endParaRPr lang="vi-VN" sz="6000" kern="1200" noProof="0"/>
        </a:p>
      </dsp:txBody>
      <dsp:txXfrm>
        <a:off x="171343" y="4413043"/>
        <a:ext cx="827314" cy="827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ESP</a:t>
          </a:r>
          <a:endParaRPr lang="vi-VN" sz="6000" kern="1200" noProof="0"/>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b="1" kern="1200" noProof="0" smtClean="0"/>
            <a:t>1</a:t>
          </a:r>
          <a:endParaRPr lang="vi-VN" sz="6000" b="1" kern="1200" noProof="0"/>
        </a:p>
      </dsp:txBody>
      <dsp:txXfrm>
        <a:off x="171343" y="1160443"/>
        <a:ext cx="827314" cy="827314"/>
      </dsp:txXfrm>
    </dsp:sp>
    <dsp:sp modelId="{D7697FCB-A6A2-46EC-925A-82B16CB20D98}">
      <dsp:nvSpPr>
        <dsp:cNvPr id="0" name=""/>
        <dsp:cNvSpPr/>
      </dsp:nvSpPr>
      <dsp:spPr>
        <a:xfrm rot="5400000">
          <a:off x="4311150" y="-402899"/>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Kết hợp AH, ESP</a:t>
          </a:r>
          <a:endParaRPr lang="vi-VN" sz="6000" kern="1200" noProof="0"/>
        </a:p>
      </dsp:txBody>
      <dsp:txXfrm rot="-5400000">
        <a:off x="1404000" y="2572217"/>
        <a:ext cx="7138634" cy="1256368"/>
      </dsp:txXfrm>
    </dsp:sp>
    <dsp:sp modelId="{31DFA873-2C2F-4FEF-87E5-AEC36889C294}">
      <dsp:nvSpPr>
        <dsp:cNvPr id="0" name=""/>
        <dsp:cNvSpPr/>
      </dsp:nvSpPr>
      <dsp:spPr>
        <a:xfrm>
          <a:off x="0" y="26154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2</a:t>
          </a:r>
          <a:endParaRPr lang="vi-VN" sz="6000" kern="1200" noProof="0"/>
        </a:p>
      </dsp:txBody>
      <dsp:txXfrm>
        <a:off x="171343" y="2786743"/>
        <a:ext cx="827314" cy="827314"/>
      </dsp:txXfrm>
    </dsp:sp>
    <dsp:sp modelId="{0967AF23-F82F-4402-9FEE-D2DC7DD4D6E8}">
      <dsp:nvSpPr>
        <dsp:cNvPr id="0" name=""/>
        <dsp:cNvSpPr/>
      </dsp:nvSpPr>
      <dsp:spPr>
        <a:xfrm rot="5400000">
          <a:off x="4311150" y="122340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IKE</a:t>
          </a:r>
          <a:endParaRPr lang="vi-VN" sz="6000" kern="1200" noProof="0"/>
        </a:p>
      </dsp:txBody>
      <dsp:txXfrm rot="-5400000">
        <a:off x="1404000" y="4198516"/>
        <a:ext cx="7138634" cy="1256368"/>
      </dsp:txXfrm>
    </dsp:sp>
    <dsp:sp modelId="{135B761D-A450-4946-A963-84BC5E174B1D}">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3</a:t>
          </a:r>
          <a:endParaRPr lang="vi-VN" sz="6000" kern="1200" noProof="0"/>
        </a:p>
      </dsp:txBody>
      <dsp:txXfrm>
        <a:off x="171343" y="4413043"/>
        <a:ext cx="827314" cy="827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ESP</a:t>
          </a:r>
          <a:endParaRPr lang="vi-VN" sz="6000" kern="1200" noProof="0"/>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b="1" kern="1200" noProof="0" smtClean="0"/>
            <a:t>1</a:t>
          </a:r>
          <a:endParaRPr lang="vi-VN" sz="6000" b="1" kern="1200" noProof="0"/>
        </a:p>
      </dsp:txBody>
      <dsp:txXfrm>
        <a:off x="171343" y="1160443"/>
        <a:ext cx="827314" cy="827314"/>
      </dsp:txXfrm>
    </dsp:sp>
    <dsp:sp modelId="{D7697FCB-A6A2-46EC-925A-82B16CB20D98}">
      <dsp:nvSpPr>
        <dsp:cNvPr id="0" name=""/>
        <dsp:cNvSpPr/>
      </dsp:nvSpPr>
      <dsp:spPr>
        <a:xfrm rot="5400000">
          <a:off x="4311150" y="-4028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Kết hợp AH, ESP</a:t>
          </a:r>
          <a:endParaRPr lang="vi-VN" sz="6000" kern="1200" noProof="0"/>
        </a:p>
      </dsp:txBody>
      <dsp:txXfrm rot="-5400000">
        <a:off x="1404000" y="2572217"/>
        <a:ext cx="7138634" cy="1256368"/>
      </dsp:txXfrm>
    </dsp:sp>
    <dsp:sp modelId="{31DFA873-2C2F-4FEF-87E5-AEC36889C294}">
      <dsp:nvSpPr>
        <dsp:cNvPr id="0" name=""/>
        <dsp:cNvSpPr/>
      </dsp:nvSpPr>
      <dsp:spPr>
        <a:xfrm>
          <a:off x="0" y="26154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2</a:t>
          </a:r>
          <a:endParaRPr lang="vi-VN" sz="6000" kern="1200" noProof="0"/>
        </a:p>
      </dsp:txBody>
      <dsp:txXfrm>
        <a:off x="171343" y="2786743"/>
        <a:ext cx="827314" cy="827314"/>
      </dsp:txXfrm>
    </dsp:sp>
    <dsp:sp modelId="{0967AF23-F82F-4402-9FEE-D2DC7DD4D6E8}">
      <dsp:nvSpPr>
        <dsp:cNvPr id="0" name=""/>
        <dsp:cNvSpPr/>
      </dsp:nvSpPr>
      <dsp:spPr>
        <a:xfrm rot="5400000">
          <a:off x="4311150" y="1223400"/>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IKE</a:t>
          </a:r>
          <a:endParaRPr lang="vi-VN" sz="6000" kern="1200" noProof="0"/>
        </a:p>
      </dsp:txBody>
      <dsp:txXfrm rot="-5400000">
        <a:off x="1404000" y="4198516"/>
        <a:ext cx="7138634" cy="1256368"/>
      </dsp:txXfrm>
    </dsp:sp>
    <dsp:sp modelId="{135B761D-A450-4946-A963-84BC5E174B1D}">
      <dsp:nvSpPr>
        <dsp:cNvPr id="0" name=""/>
        <dsp:cNvSpPr/>
      </dsp:nvSpPr>
      <dsp:spPr>
        <a:xfrm>
          <a:off x="0" y="42417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3</a:t>
          </a:r>
          <a:endParaRPr lang="vi-VN" sz="6000" kern="1200" noProof="0"/>
        </a:p>
      </dsp:txBody>
      <dsp:txXfrm>
        <a:off x="171343" y="4413043"/>
        <a:ext cx="827314" cy="827314"/>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11.05.2020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11.05.2020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ink.springer.com/referenceworkentry/10.1007/0-387-23483-7_209"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omnisecu.com/tcpip/ikev1-main-aggressive-and-quick-mode-message-exchanges.php"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www.internet-computer-security.com/VPN-Guide/Main-mode.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internet-computer-security.com/VPN-Guide/Quick-Mode.html"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2400" smtClean="0"/>
              <a:t>Các yêu cầu quản lý khoá đối với IPSec</a:t>
            </a:r>
          </a:p>
          <a:p>
            <a:pPr lvl="1"/>
            <a:r>
              <a:rPr lang="en-US" smtClean="0">
                <a:latin typeface="Arial" pitchFamily="34" charset="0"/>
              </a:rPr>
              <a:t>Các giao thức AH và ESP yêu cầu phải có khoá bí mật được chia sẻ giữa các bên liên lạc</a:t>
            </a:r>
          </a:p>
          <a:p>
            <a:pPr lvl="2"/>
            <a:r>
              <a:rPr lang="en-US" smtClean="0">
                <a:latin typeface="Arial" pitchFamily="34" charset="0"/>
              </a:rPr>
              <a:t>Khoá có thể được yêu cầu thủ công hoặc bằng phân phối khoá</a:t>
            </a:r>
          </a:p>
          <a:p>
            <a:pPr lvl="2"/>
            <a:r>
              <a:rPr lang="en-US" smtClean="0">
                <a:latin typeface="Arial" pitchFamily="34" charset="0"/>
              </a:rPr>
              <a:t>Vấn đề đặt ra là khoá có thể bị mất, bị lộ, hoặc đơn giản là bị hết hạn</a:t>
            </a:r>
          </a:p>
          <a:p>
            <a:pPr lvl="1"/>
            <a:r>
              <a:rPr lang="en-US" smtClean="0">
                <a:latin typeface="Arial" pitchFamily="34" charset="0"/>
              </a:rPr>
              <a:t>Kỹ thuật thủ công không mềm dẻo khi có nhiều SA cần được thiết lập và quản lý</a:t>
            </a:r>
          </a:p>
          <a:p>
            <a:pPr lvl="2"/>
            <a:r>
              <a:rPr lang="en-US" smtClean="0">
                <a:latin typeface="Arial" pitchFamily="34" charset="0"/>
              </a:rPr>
              <a:t>Cần phải có cơ chế phân phối và quản lý khoá một cách hiệu quả./.</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38</a:t>
            </a:fld>
            <a:endParaRPr lang="ru-RU"/>
          </a:p>
        </p:txBody>
      </p:sp>
    </p:spTree>
    <p:extLst>
      <p:ext uri="{BB962C8B-B14F-4D97-AF65-F5344CB8AC3E}">
        <p14:creationId xmlns:p14="http://schemas.microsoft.com/office/powerpoint/2010/main" val="2160882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smtClean="0">
                <a:latin typeface="Arial" pitchFamily="34" charset="0"/>
                <a:cs typeface="Arial" pitchFamily="34" charset="0"/>
              </a:rPr>
              <a:t> ISAKMP (Internet Security Association and Key Management Protocol</a:t>
            </a:r>
            <a:r>
              <a:rPr lang="en-US" sz="2200" b="0" smtClean="0">
                <a:solidFill>
                  <a:schemeClr val="tx1"/>
                </a:solidFill>
                <a:latin typeface="Arial" pitchFamily="34" charset="0"/>
                <a:cs typeface="Arial" pitchFamily="34" charset="0"/>
              </a:rPr>
              <a:t>): </a:t>
            </a:r>
          </a:p>
          <a:p>
            <a:pPr lvl="1"/>
            <a:r>
              <a:rPr lang="en-US" sz="2200" smtClean="0">
                <a:latin typeface="Arial" pitchFamily="34" charset="0"/>
                <a:cs typeface="Arial" pitchFamily="34" charset="0"/>
              </a:rPr>
              <a:t>Thiết lập một phiên an toàn giữa các bên liên lạc IPSec.</a:t>
            </a:r>
          </a:p>
          <a:p>
            <a:pPr lvl="1"/>
            <a:r>
              <a:rPr lang="en-US" sz="2200" smtClean="0">
                <a:latin typeface="Arial" pitchFamily="34" charset="0"/>
                <a:cs typeface="Arial" pitchFamily="34" charset="0"/>
              </a:rPr>
              <a:t>Thương lượng các SA giữa các bên liên lạc IPSec</a:t>
            </a:r>
          </a:p>
          <a:p>
            <a:r>
              <a:rPr lang="en-US" sz="2200" b="0" smtClean="0">
                <a:solidFill>
                  <a:srgbClr val="0033CC"/>
                </a:solidFill>
                <a:latin typeface="Arial" pitchFamily="34" charset="0"/>
                <a:cs typeface="Arial" pitchFamily="34" charset="0"/>
              </a:rPr>
              <a:t>Oakley: </a:t>
            </a:r>
          </a:p>
          <a:p>
            <a:pPr lvl="1"/>
            <a:r>
              <a:rPr lang="en-US" sz="2200" smtClean="0">
                <a:latin typeface="Arial" pitchFamily="34" charset="0"/>
                <a:cs typeface="Arial" pitchFamily="34" charset="0"/>
              </a:rPr>
              <a:t>Xác định các cơ chế trao đổi khóa trên phiên IKE</a:t>
            </a:r>
          </a:p>
          <a:p>
            <a:pPr lvl="1"/>
            <a:r>
              <a:rPr lang="en-US" sz="2200" smtClean="0">
                <a:latin typeface="Arial" pitchFamily="34" charset="0"/>
                <a:cs typeface="Arial" pitchFamily="34" charset="0"/>
              </a:rPr>
              <a:t>Xác định khóa cho AH/ESP một cách tự động cho mỗi IPSec SA.</a:t>
            </a:r>
          </a:p>
          <a:p>
            <a:pPr lvl="1"/>
            <a:r>
              <a:rPr lang="en-US" sz="2200" smtClean="0">
                <a:latin typeface="Arial" pitchFamily="34" charset="0"/>
                <a:cs typeface="Arial" pitchFamily="34" charset="0"/>
              </a:rPr>
              <a:t>Mặc định sử dụng Diffie-Hellman để trao đổi khóa</a:t>
            </a:r>
          </a:p>
          <a:p>
            <a:r>
              <a:rPr lang="en-US" sz="2200" b="0" smtClean="0">
                <a:solidFill>
                  <a:srgbClr val="0033CC"/>
                </a:solidFill>
                <a:latin typeface="Arial" pitchFamily="34" charset="0"/>
                <a:cs typeface="Arial" pitchFamily="34" charset="0"/>
              </a:rPr>
              <a:t>SKEME</a:t>
            </a:r>
            <a:r>
              <a:rPr lang="en-US" sz="2200" b="0" smtClean="0">
                <a:solidFill>
                  <a:schemeClr val="tx1"/>
                </a:solidFill>
                <a:latin typeface="Arial" pitchFamily="34" charset="0"/>
                <a:cs typeface="Arial" pitchFamily="34" charset="0"/>
              </a:rPr>
              <a:t>: </a:t>
            </a:r>
          </a:p>
          <a:p>
            <a:pPr lvl="1"/>
            <a:r>
              <a:rPr lang="en-US" sz="2200" smtClean="0">
                <a:latin typeface="Arial" pitchFamily="34" charset="0"/>
                <a:cs typeface="Arial" pitchFamily="34" charset="0"/>
              </a:rPr>
              <a:t>Một giao thức trao đổi khóa định nghĩa cách đưa ra các khóa đã được xác thực, với tốc độ làm tươi khóa nhanh.</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40</a:t>
            </a:fld>
            <a:endParaRPr lang="ru-RU"/>
          </a:p>
        </p:txBody>
      </p:sp>
    </p:spTree>
    <p:extLst>
      <p:ext uri="{BB962C8B-B14F-4D97-AF65-F5344CB8AC3E}">
        <p14:creationId xmlns:p14="http://schemas.microsoft.com/office/powerpoint/2010/main" val="3231967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vi-VN" smtClean="0">
                <a:latin typeface="+mn-lt"/>
              </a:rPr>
              <a:t>https://supportforums.cisco.com/document/31741/main-mode-vs-aggressive-mode</a:t>
            </a:r>
            <a:endParaRPr lang="en-US" smtClean="0">
              <a:latin typeface="Arial" pitchFamily="34" charset="0"/>
            </a:endParaRPr>
          </a:p>
          <a:p>
            <a:pPr>
              <a:spcBef>
                <a:spcPct val="0"/>
              </a:spcBef>
            </a:pPr>
            <a:endParaRPr lang="en-US" smtClean="0">
              <a:latin typeface="Arial" pitchFamily="34" charset="0"/>
            </a:endParaRPr>
          </a:p>
          <a:p>
            <a:pPr>
              <a:spcBef>
                <a:spcPct val="0"/>
              </a:spcBef>
            </a:pPr>
            <a:r>
              <a:rPr lang="en-US" b="1" smtClean="0">
                <a:latin typeface="Arial" pitchFamily="34" charset="0"/>
              </a:rPr>
              <a:t>Main</a:t>
            </a:r>
            <a:r>
              <a:rPr lang="en-US" b="1" baseline="0" smtClean="0">
                <a:latin typeface="Arial" pitchFamily="34" charset="0"/>
              </a:rPr>
              <a:t> Mode</a:t>
            </a:r>
            <a:r>
              <a:rPr lang="en-US" baseline="0" smtClean="0">
                <a:latin typeface="Arial" pitchFamily="34" charset="0"/>
              </a:rPr>
              <a:t>. </a:t>
            </a:r>
            <a:r>
              <a:rPr lang="vi-VN" smtClean="0">
                <a:latin typeface="+mn-lt"/>
              </a:rPr>
              <a:t>An IKE session begins with the initiator sending a proposal or proposals to the responder. The proposals define what encryption and authentication protocols are acceptable, how long keys should remain active, and whether perfect forward secrecy should be enforced, for example. Multiple proposals can be sent in one offering. The first exchange between nodes establishes the basic security policy; the initiator proposes the encryption and authentication algorithms it is willing to use. The responder chooses the appropriate proposal (we'll assume a proposal is chosen) and sends it to the initiator. The next exchange passes Diffie-Hellman public keys and other data. All further negotiation is encrypted within the IKE SA. The third exchange authenticates the ISAKMP session. Once the IKE SA is established, IPSec negotiation (Quick Mode) begins.</a:t>
            </a:r>
          </a:p>
          <a:p>
            <a:pPr>
              <a:spcBef>
                <a:spcPct val="0"/>
              </a:spcBef>
            </a:pPr>
            <a:endParaRPr lang="en-US" smtClean="0">
              <a:latin typeface="Arial" pitchFamily="34" charset="0"/>
            </a:endParaRPr>
          </a:p>
          <a:p>
            <a:pPr>
              <a:spcBef>
                <a:spcPct val="0"/>
              </a:spcBef>
            </a:pPr>
            <a:r>
              <a:rPr lang="vi-VN" b="1" smtClean="0">
                <a:latin typeface="+mn-lt"/>
              </a:rPr>
              <a:t>Aggressive Mode</a:t>
            </a:r>
            <a:r>
              <a:rPr lang="en-US" smtClean="0">
                <a:latin typeface="Arial" pitchFamily="34" charset="0"/>
              </a:rPr>
              <a:t>. </a:t>
            </a:r>
            <a:r>
              <a:rPr lang="vi-VN" smtClean="0">
                <a:latin typeface="+mn-lt"/>
              </a:rPr>
              <a:t>Aggressive Mode squeezes the IKE SA negotiation into three packets, with all data required for the SA passed by the initiator. The responder sends the proposal, key material and ID, and authenticates the session in the next packet. The initiator replies by authenticating the session. Negotiation is quicker, and the initiator and responder ID pass in the clear.</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47</a:t>
            </a:fld>
            <a:endParaRPr lang="ru-RU"/>
          </a:p>
        </p:txBody>
      </p:sp>
    </p:spTree>
    <p:extLst>
      <p:ext uri="{BB962C8B-B14F-4D97-AF65-F5344CB8AC3E}">
        <p14:creationId xmlns:p14="http://schemas.microsoft.com/office/powerpoint/2010/main" val="4237657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Image Source:</a:t>
            </a:r>
            <a:r>
              <a:rPr lang="en-US" baseline="0" smtClean="0"/>
              <a:t> </a:t>
            </a:r>
            <a:r>
              <a:rPr lang="en-US" smtClean="0"/>
              <a:t>http://flylib.com/books/en/2.145.1.109/1/</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48</a:t>
            </a:fld>
            <a:endParaRPr lang="ru-RU"/>
          </a:p>
        </p:txBody>
      </p:sp>
    </p:spTree>
    <p:extLst>
      <p:ext uri="{BB962C8B-B14F-4D97-AF65-F5344CB8AC3E}">
        <p14:creationId xmlns:p14="http://schemas.microsoft.com/office/powerpoint/2010/main" val="1546178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https://link.springer.com/referenceworkentry/10.1007%2F0-387-23483-7_209</a:t>
            </a:r>
            <a:endParaRPr lang="en-US" smtClean="0"/>
          </a:p>
          <a:p>
            <a:endParaRPr lang="en-US" smtClean="0"/>
          </a:p>
          <a:p>
            <a:r>
              <a:rPr lang="en-US" smtClean="0"/>
              <a:t>Sau khi thực</a:t>
            </a:r>
            <a:r>
              <a:rPr lang="en-US" baseline="0" smtClean="0"/>
              <a:t> hiện pha 1, có thể thực hiện pha 2 nhiều lần để tạo ra nhiều IPSec SA</a:t>
            </a:r>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50</a:t>
            </a:fld>
            <a:endParaRPr lang="ru-RU"/>
          </a:p>
        </p:txBody>
      </p:sp>
    </p:spTree>
    <p:extLst>
      <p:ext uri="{BB962C8B-B14F-4D97-AF65-F5344CB8AC3E}">
        <p14:creationId xmlns:p14="http://schemas.microsoft.com/office/powerpoint/2010/main" val="3934253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Wireshake capture for IKEv1</a:t>
            </a:r>
            <a:r>
              <a:rPr lang="vi-VN" sz="1200" b="0" i="0" kern="1200" baseline="0" smtClean="0">
                <a:solidFill>
                  <a:schemeClr val="tx1"/>
                </a:solidFill>
                <a:effectLst/>
                <a:latin typeface="+mn-lt"/>
                <a:ea typeface="+mn-ea"/>
                <a:cs typeface="+mn-cs"/>
              </a:rPr>
              <a:t> Main Mode and Aggressive Mode: </a:t>
            </a:r>
            <a:r>
              <a:rPr lang="en-US" smtClean="0">
                <a:hlinkClick r:id="rId3"/>
              </a:rPr>
              <a:t>https://www.omnisecu.com/tcpip/ikev1-main-aggressive-and-quick-mode-message-exchanges.php</a:t>
            </a:r>
            <a:endParaRPr lang="vi-VN"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Source: </a:t>
            </a:r>
            <a:r>
              <a:rPr lang="vi-VN" sz="1200" b="0" i="0" kern="1200" baseline="0" smtClean="0">
                <a:solidFill>
                  <a:schemeClr val="tx1"/>
                </a:solidFill>
                <a:effectLst/>
                <a:latin typeface="+mn-lt"/>
                <a:ea typeface="+mn-ea"/>
                <a:cs typeface="+mn-cs"/>
              </a:rPr>
              <a:t>[</a:t>
            </a:r>
            <a:r>
              <a:rPr lang="en-US" smtClean="0">
                <a:hlinkClick r:id="rId4"/>
              </a:rPr>
              <a:t>http://www.internet-computer-security.com/VPN-Guide/Main-mode.html</a:t>
            </a:r>
            <a:r>
              <a:rPr lang="vi-VN" sz="1200" b="0" i="0" kern="1200" baseline="0" smtClean="0">
                <a:solidFill>
                  <a:schemeClr val="tx1"/>
                </a:solidFill>
                <a:effectLst/>
                <a:latin typeface="+mn-lt"/>
                <a:ea typeface="+mn-ea"/>
                <a:cs typeface="+mn-cs"/>
              </a:rPr>
              <a:t>]</a:t>
            </a:r>
            <a:endParaRPr lang="en-US" sz="1200" b="0" i="0" kern="120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smtClean="0">
                <a:solidFill>
                  <a:schemeClr val="tx1"/>
                </a:solidFill>
                <a:effectLst/>
                <a:latin typeface="+mn-lt"/>
                <a:ea typeface="+mn-ea"/>
                <a:cs typeface="+mn-cs"/>
              </a:rPr>
              <a:t>You should use main mode when peers have static IP addresses. If one or the other peer does not use IP address as the identifier of that peer then Main mode can only be used if certificates are used for the credential methods</a:t>
            </a:r>
            <a:endParaRPr lang="vi-VN" sz="1200" b="0" i="0" kern="120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smtClean="0">
                <a:solidFill>
                  <a:schemeClr val="tx1"/>
                </a:solidFill>
                <a:effectLst/>
                <a:latin typeface="+mn-lt"/>
                <a:ea typeface="+mn-ea"/>
                <a:cs typeface="+mn-cs"/>
              </a:rPr>
              <a:t>Main mode provides identity protection by authenticating peer identities when pre shared keys are used, and is typically used for site to site tunnels.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55</a:t>
            </a:fld>
            <a:endParaRPr lang="ru-RU"/>
          </a:p>
        </p:txBody>
      </p:sp>
    </p:spTree>
    <p:extLst>
      <p:ext uri="{BB962C8B-B14F-4D97-AF65-F5344CB8AC3E}">
        <p14:creationId xmlns:p14="http://schemas.microsoft.com/office/powerpoint/2010/main" val="1926268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56</a:t>
            </a:fld>
            <a:endParaRPr lang="ru-RU"/>
          </a:p>
        </p:txBody>
      </p:sp>
    </p:spTree>
    <p:extLst>
      <p:ext uri="{BB962C8B-B14F-4D97-AF65-F5344CB8AC3E}">
        <p14:creationId xmlns:p14="http://schemas.microsoft.com/office/powerpoint/2010/main" val="1022256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ID = Identifier</a:t>
            </a:r>
          </a:p>
          <a:p>
            <a:r>
              <a:rPr lang="vi-VN" smtClean="0"/>
              <a:t>KE = Key Exchange</a:t>
            </a:r>
          </a:p>
          <a:p>
            <a:r>
              <a:rPr lang="vi-VN" smtClean="0"/>
              <a:t>SA = Security Association</a:t>
            </a:r>
          </a:p>
          <a:p>
            <a:r>
              <a:rPr lang="vi-VN" smtClean="0"/>
              <a:t>N = Nonce</a:t>
            </a:r>
          </a:p>
          <a:p>
            <a:r>
              <a:rPr lang="vi-VN" smtClean="0"/>
              <a:t>Cert = Certificate</a:t>
            </a:r>
          </a:p>
          <a:p>
            <a:r>
              <a:rPr lang="vi-VN" smtClean="0"/>
              <a:t>Sig =</a:t>
            </a:r>
            <a:r>
              <a:rPr lang="vi-VN" baseline="0" smtClean="0"/>
              <a:t> Signature</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57</a:t>
            </a:fld>
            <a:endParaRPr lang="ru-RU"/>
          </a:p>
        </p:txBody>
      </p:sp>
    </p:spTree>
    <p:extLst>
      <p:ext uri="{BB962C8B-B14F-4D97-AF65-F5344CB8AC3E}">
        <p14:creationId xmlns:p14="http://schemas.microsoft.com/office/powerpoint/2010/main" val="3102178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Message 1: dùng để hỗ trợ chính sách an toàn, dữ liệu tạo khoá, số ngẫu nhiên dùng cho việc ký số và định danh.</a:t>
            </a:r>
          </a:p>
          <a:p>
            <a:r>
              <a:rPr lang="vi-VN" smtClean="0"/>
              <a:t>Message 2: để đáp lại thông điệp thứ nhất. Nó xác thực người nhận và thống nhất chính sách an toàn, dữ liệu tạo khoá.</a:t>
            </a:r>
          </a:p>
          <a:p>
            <a:r>
              <a:rPr lang="vi-VN" smtClean="0"/>
              <a:t>Message 3: dùng để xác thực người gửi.</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62</a:t>
            </a:fld>
            <a:endParaRPr lang="ru-RU"/>
          </a:p>
        </p:txBody>
      </p:sp>
    </p:spTree>
    <p:extLst>
      <p:ext uri="{BB962C8B-B14F-4D97-AF65-F5344CB8AC3E}">
        <p14:creationId xmlns:p14="http://schemas.microsoft.com/office/powerpoint/2010/main" val="3093936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Toàn bộ các gói tin trong pha 2 được bảo vệ (được mã hóa, xác thực) bởi IKE SA sinh ra ở pha 1</a:t>
            </a:r>
          </a:p>
        </p:txBody>
      </p:sp>
      <p:sp>
        <p:nvSpPr>
          <p:cNvPr id="4" name="Slide Number Placeholder 3"/>
          <p:cNvSpPr>
            <a:spLocks noGrp="1"/>
          </p:cNvSpPr>
          <p:nvPr>
            <p:ph type="sldNum" sz="quarter" idx="10"/>
          </p:nvPr>
        </p:nvSpPr>
        <p:spPr/>
        <p:txBody>
          <a:bodyPr/>
          <a:lstStyle/>
          <a:p>
            <a:fld id="{391F8C0C-5812-497D-B352-B5908CC200C0}" type="slidenum">
              <a:rPr lang="ru-RU" smtClean="0"/>
              <a:t>65</a:t>
            </a:fld>
            <a:endParaRPr lang="ru-RU"/>
          </a:p>
        </p:txBody>
      </p:sp>
    </p:spTree>
    <p:extLst>
      <p:ext uri="{BB962C8B-B14F-4D97-AF65-F5344CB8AC3E}">
        <p14:creationId xmlns:p14="http://schemas.microsoft.com/office/powerpoint/2010/main" val="142810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Các thuật toán này dùng để bảo vệ cho đường truyền IPSec (IPSec SA)</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66</a:t>
            </a:fld>
            <a:endParaRPr lang="ru-RU"/>
          </a:p>
        </p:txBody>
      </p:sp>
    </p:spTree>
    <p:extLst>
      <p:ext uri="{BB962C8B-B14F-4D97-AF65-F5344CB8AC3E}">
        <p14:creationId xmlns:p14="http://schemas.microsoft.com/office/powerpoint/2010/main" val="2022629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Source: </a:t>
            </a:r>
            <a:r>
              <a:rPr lang="en-US" smtClean="0">
                <a:hlinkClick r:id="rId3"/>
              </a:rPr>
              <a:t>http://www.internet-computer-security.com/VPN-Guide/Quick-Mode.html</a:t>
            </a:r>
            <a:endParaRPr lang="vi-VN" sz="1200" b="0" i="0" kern="120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smtClean="0">
                <a:solidFill>
                  <a:schemeClr val="tx1"/>
                </a:solidFill>
                <a:effectLst/>
                <a:latin typeface="+mn-lt"/>
                <a:ea typeface="+mn-ea"/>
                <a:cs typeface="+mn-cs"/>
              </a:rPr>
              <a:t>In phase 2 you would specify which traffic will travel across the VPN. IP addresses behind both VPN devices would be specified in order to send traffic, in which both gateways would inform each other via phase 2 ID’s. You could specify an individual IP address, a network IP address or a network range.</a:t>
            </a:r>
          </a:p>
          <a:p>
            <a:pPr marL="171450" indent="-171450">
              <a:buFont typeface="Arial" panose="020B0604020202020204" pitchFamily="34" charset="0"/>
              <a:buChar char="•"/>
            </a:pPr>
            <a:r>
              <a:rPr lang="en-US" sz="1200" b="0" i="0" kern="1200" smtClean="0">
                <a:solidFill>
                  <a:schemeClr val="tx1"/>
                </a:solidFill>
                <a:effectLst/>
                <a:latin typeface="+mn-lt"/>
                <a:ea typeface="+mn-ea"/>
                <a:cs typeface="+mn-cs"/>
              </a:rPr>
              <a:t>In Quick mode parameters are negotiated and agreed between the peers such as to use Transport or Tunnel mode, ESP or AH, encryption type and hash functions. These parameters would then be used to secure data traveling across the VPN tunnel.</a:t>
            </a:r>
            <a:endParaRPr lang="vi-VN" sz="1200" b="0" i="0" kern="1200" smtClean="0">
              <a:solidFill>
                <a:schemeClr val="tx1"/>
              </a:solidFill>
              <a:effectLst/>
              <a:latin typeface="+mn-lt"/>
              <a:ea typeface="+mn-ea"/>
              <a:cs typeface="+mn-cs"/>
            </a:endParaRPr>
          </a:p>
          <a:p>
            <a:pPr marL="171450" indent="-171450">
              <a:buFont typeface="Arial" panose="020B0604020202020204" pitchFamily="34" charset="0"/>
              <a:buChar char="•"/>
            </a:pPr>
            <a:endParaRPr lang="vi-VN" sz="1200" b="0" i="0" kern="1200" smtClean="0">
              <a:solidFill>
                <a:schemeClr val="tx1"/>
              </a:solidFill>
              <a:effectLst/>
              <a:latin typeface="+mn-lt"/>
              <a:ea typeface="+mn-ea"/>
              <a:cs typeface="+mn-cs"/>
            </a:endParaRPr>
          </a:p>
          <a:p>
            <a:pPr marL="0" indent="0">
              <a:buFont typeface="Arial" panose="020B0604020202020204" pitchFamily="34" charset="0"/>
              <a:buNone/>
            </a:pPr>
            <a:r>
              <a:rPr lang="vi-VN" sz="1200" b="0" i="0" kern="1200" smtClean="0">
                <a:solidFill>
                  <a:schemeClr val="tx1"/>
                </a:solidFill>
                <a:effectLst/>
                <a:latin typeface="+mn-lt"/>
                <a:ea typeface="+mn-ea"/>
                <a:cs typeface="+mn-cs"/>
              </a:rPr>
              <a:t>Cụ thể hơn về Quick Mode: </a:t>
            </a:r>
          </a:p>
          <a:p>
            <a:pPr marL="171450" indent="-171450">
              <a:buFont typeface="Arial" panose="020B0604020202020204" pitchFamily="34" charset="0"/>
              <a:buChar char="•"/>
            </a:pPr>
            <a:r>
              <a:rPr lang="en-US" sz="1200" b="0" i="0" kern="1200" smtClean="0">
                <a:solidFill>
                  <a:schemeClr val="tx1"/>
                </a:solidFill>
                <a:effectLst/>
                <a:latin typeface="+mn-lt"/>
                <a:ea typeface="+mn-ea"/>
                <a:cs typeface="+mn-cs"/>
              </a:rPr>
              <a:t>Analysis of IPSec overheads for VPN </a:t>
            </a:r>
            <a:r>
              <a:rPr lang="vi-VN" sz="1200" b="0" i="0" kern="1200" smtClean="0">
                <a:solidFill>
                  <a:schemeClr val="tx1"/>
                </a:solidFill>
                <a:effectLst/>
                <a:latin typeface="+mn-lt"/>
                <a:ea typeface="+mn-ea"/>
                <a:cs typeface="+mn-cs"/>
              </a:rPr>
              <a:t>servers: </a:t>
            </a:r>
            <a:r>
              <a:rPr lang="en-US" sz="1200" b="0" i="0" kern="1200" smtClean="0">
                <a:solidFill>
                  <a:schemeClr val="tx1"/>
                </a:solidFill>
                <a:effectLst/>
                <a:latin typeface="+mn-lt"/>
                <a:ea typeface="+mn-ea"/>
                <a:cs typeface="+mn-cs"/>
              </a:rPr>
              <a:t>https://www.researchgate.net/publication/4187771</a:t>
            </a:r>
            <a:r>
              <a:rPr lang="en-US" smtClean="0"/>
              <a:t> </a:t>
            </a:r>
            <a:endParaRPr lang="vi-VN" smtClean="0"/>
          </a:p>
          <a:p>
            <a:pPr marL="171450" indent="-171450">
              <a:buFont typeface="Arial" panose="020B0604020202020204" pitchFamily="34" charset="0"/>
              <a:buChar char="•"/>
            </a:pPr>
            <a:r>
              <a:rPr lang="en-US" sz="1200" b="0" i="0" kern="1200" smtClean="0">
                <a:solidFill>
                  <a:schemeClr val="tx1"/>
                </a:solidFill>
                <a:effectLst/>
                <a:latin typeface="+mn-lt"/>
                <a:ea typeface="+mn-ea"/>
                <a:cs typeface="+mn-cs"/>
              </a:rPr>
              <a:t>FASiRec: A fast session recovery scheme for large-scale VPNs using IPSec</a:t>
            </a:r>
            <a:r>
              <a:rPr lang="vi-VN" smtClean="0"/>
              <a:t>: </a:t>
            </a:r>
            <a:r>
              <a:rPr lang="en-US" sz="1200" b="0" i="0" kern="1200" smtClean="0">
                <a:solidFill>
                  <a:schemeClr val="tx1"/>
                </a:solidFill>
                <a:effectLst/>
                <a:latin typeface="+mn-lt"/>
                <a:ea typeface="+mn-ea"/>
                <a:cs typeface="+mn-cs"/>
              </a:rPr>
              <a:t>https://www.researchgate.net/publication/220587759</a:t>
            </a:r>
            <a:r>
              <a:rPr lang="en-US" smtClean="0"/>
              <a:t> </a:t>
            </a:r>
            <a:br>
              <a:rPr lang="en-US" smtClean="0"/>
            </a:br>
            <a:r>
              <a:rPr lang="en-US" smtClean="0"/>
              <a:t/>
            </a:r>
            <a:br>
              <a:rPr lang="en-US" smtClean="0"/>
            </a:br>
            <a:r>
              <a:rPr lang="en-US" smtClean="0"/>
              <a:t/>
            </a:r>
            <a:br>
              <a:rPr lang="en-US" smtClean="0"/>
            </a:b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70</a:t>
            </a:fld>
            <a:endParaRPr lang="ru-RU"/>
          </a:p>
        </p:txBody>
      </p:sp>
    </p:spTree>
    <p:extLst>
      <p:ext uri="{BB962C8B-B14F-4D97-AF65-F5344CB8AC3E}">
        <p14:creationId xmlns:p14="http://schemas.microsoft.com/office/powerpoint/2010/main" val="363702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2 mục</a:t>
            </a:r>
            <a:r>
              <a:rPr lang="vi-VN" baseline="0" smtClean="0"/>
              <a:t> đầu tiên đã được xem xét ở bài trước</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1894175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rPr>
              <a:t>Trong phiên bản đầu của IPSec, giao thức ESP chỉ có thể cung cấp mã hóa, không xác thực. Nên người ta kết hợp giao thức AH và ESP với nhau để cung cấp sự cẩn mật và đảm bảo tính toàn vẹn thông tin</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521894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9</a:t>
            </a:fld>
            <a:endParaRPr lang="ru-RU"/>
          </a:p>
        </p:txBody>
      </p:sp>
    </p:spTree>
    <p:extLst>
      <p:ext uri="{BB962C8B-B14F-4D97-AF65-F5344CB8AC3E}">
        <p14:creationId xmlns:p14="http://schemas.microsoft.com/office/powerpoint/2010/main" val="14972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Trong IP Header "gốc", có một số trường phải thay đổi:</a:t>
            </a:r>
          </a:p>
          <a:p>
            <a:pPr marL="171450" indent="-171450">
              <a:buFont typeface="Arial" panose="020B0604020202020204" pitchFamily="34" charset="0"/>
              <a:buChar char="•"/>
            </a:pPr>
            <a:r>
              <a:rPr lang="vi-VN" smtClean="0"/>
              <a:t>Protocol</a:t>
            </a:r>
          </a:p>
          <a:p>
            <a:pPr marL="171450" indent="-171450">
              <a:buFont typeface="Arial" panose="020B0604020202020204" pitchFamily="34" charset="0"/>
              <a:buChar char="•"/>
            </a:pPr>
            <a:r>
              <a:rPr lang="vi-VN" smtClean="0"/>
              <a:t>Length</a:t>
            </a:r>
          </a:p>
          <a:p>
            <a:pPr marL="171450" indent="-171450">
              <a:buFont typeface="Arial" panose="020B0604020202020204" pitchFamily="34" charset="0"/>
              <a:buChar char="•"/>
            </a:pPr>
            <a:r>
              <a:rPr lang="vi-VN" smtClean="0"/>
              <a:t>Checksum</a:t>
            </a:r>
          </a:p>
          <a:p>
            <a:pPr marL="171450" indent="-171450">
              <a:buFont typeface="Arial" panose="020B0604020202020204" pitchFamily="34" charset="0"/>
              <a:buChar char="•"/>
            </a:pPr>
            <a:r>
              <a:rPr lang="vi-VN" smtClean="0"/>
              <a: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43866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27</a:t>
            </a:fld>
            <a:endParaRPr lang="en-US"/>
          </a:p>
        </p:txBody>
      </p:sp>
    </p:spTree>
    <p:extLst>
      <p:ext uri="{BB962C8B-B14F-4D97-AF65-F5344CB8AC3E}">
        <p14:creationId xmlns:p14="http://schemas.microsoft.com/office/powerpoint/2010/main" val="3693755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33</a:t>
            </a:fld>
            <a:endParaRPr lang="ru-RU"/>
          </a:p>
        </p:txBody>
      </p:sp>
    </p:spTree>
    <p:extLst>
      <p:ext uri="{BB962C8B-B14F-4D97-AF65-F5344CB8AC3E}">
        <p14:creationId xmlns:p14="http://schemas.microsoft.com/office/powerpoint/2010/main" val="1617523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102611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smtClean="0"/>
              <a:t>http://www.caridad.com/wp-content/uploads/2015/11/thankyou.jpg</a:t>
            </a:r>
            <a:endParaRPr lang="vi-VN" sz="80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smtClean="0"/>
              <a:t>http://www.emoticonswallpapers.com/images/thank-you/thank-you-glitter-pictures-010.jpg</a:t>
            </a:r>
            <a:endParaRPr lang="vi-VN" sz="80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smtClean="0"/>
              <a:t>http://www.corydoiron.com/wp-content/uploads/2012/11/Thank-You-Kids-.jpg</a:t>
            </a:r>
            <a:endParaRPr lang="vi-VN" sz="80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smtClean="0"/>
              <a:t>http://www.marketingyourpurpose.com/wp-content/uploads/2014/04/Thank-You.jpg</a:t>
            </a:r>
            <a:endParaRPr lang="vi-VN" sz="80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smtClean="0"/>
              <a:t>http://f.tqn.com/y/jobsearch/1/W/J/7/1/185275200.jpg</a:t>
            </a:r>
            <a:endParaRPr lang="vi-VN" sz="80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smtClean="0"/>
              <a:t>GIAO THỨC AN TOÀN MẠNG</a:t>
            </a:r>
            <a:endParaRPr lang="vi-VN"/>
          </a:p>
        </p:txBody>
      </p:sp>
      <p:sp>
        <p:nvSpPr>
          <p:cNvPr id="3" name="Subtitle 2"/>
          <p:cNvSpPr>
            <a:spLocks noGrp="1"/>
          </p:cNvSpPr>
          <p:nvPr>
            <p:ph type="subTitle" idx="1"/>
          </p:nvPr>
        </p:nvSpPr>
        <p:spPr/>
        <p:txBody>
          <a:bodyPr>
            <a:normAutofit/>
          </a:bodyPr>
          <a:lstStyle/>
          <a:p>
            <a:pPr>
              <a:tabLst>
                <a:tab pos="1881188" algn="l"/>
              </a:tabLst>
            </a:pPr>
            <a:r>
              <a:rPr lang="vi-VN"/>
              <a:t>Bài </a:t>
            </a:r>
            <a:r>
              <a:rPr lang="vi-VN" smtClean="0"/>
              <a:t>4.2. Giao thức IPsec và IKE</a:t>
            </a:r>
            <a:endParaRPr lang="vi-VN"/>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a:t>ESP </a:t>
            </a:r>
            <a:r>
              <a:rPr lang="vi-VN" smtClean="0"/>
              <a:t>= </a:t>
            </a:r>
            <a:r>
              <a:rPr lang="en-US" smtClean="0"/>
              <a:t>Encapsulating </a:t>
            </a:r>
            <a:r>
              <a:rPr lang="en-US"/>
              <a:t>Security </a:t>
            </a:r>
            <a:r>
              <a:rPr lang="en-US" smtClean="0"/>
              <a:t>Payload</a:t>
            </a:r>
            <a:endParaRPr lang="en-US"/>
          </a:p>
          <a:p>
            <a:r>
              <a:rPr lang="en-US"/>
              <a:t>Là giao thức đóng gói tải an toàn của IPSec</a:t>
            </a:r>
          </a:p>
          <a:p>
            <a:r>
              <a:rPr lang="en-US"/>
              <a:t>Đảm bảo tính:</a:t>
            </a:r>
          </a:p>
          <a:p>
            <a:pPr lvl="1"/>
            <a:r>
              <a:rPr lang="en-US"/>
              <a:t>Toàn vẹn</a:t>
            </a:r>
          </a:p>
          <a:p>
            <a:pPr lvl="1"/>
            <a:r>
              <a:rPr lang="en-US"/>
              <a:t> Xác thực</a:t>
            </a:r>
          </a:p>
          <a:p>
            <a:pPr lvl="1"/>
            <a:r>
              <a:rPr lang="en-US"/>
              <a:t> Bí mật (mã hóa</a:t>
            </a:r>
            <a:r>
              <a:rPr lang="en-US" smtClean="0"/>
              <a:t>)</a:t>
            </a:r>
            <a:endParaRPr lang="vi-VN" smtClean="0"/>
          </a:p>
          <a:p>
            <a:r>
              <a:rPr lang="vi-VN" smtClean="0"/>
              <a:t>Hai chế độ làm việc: Transport, Tunnel</a:t>
            </a:r>
            <a:endParaRPr lang="en-US"/>
          </a:p>
        </p:txBody>
      </p:sp>
      <p:sp>
        <p:nvSpPr>
          <p:cNvPr id="3" name="Title 2"/>
          <p:cNvSpPr>
            <a:spLocks noGrp="1"/>
          </p:cNvSpPr>
          <p:nvPr>
            <p:ph type="title"/>
          </p:nvPr>
        </p:nvSpPr>
        <p:spPr/>
        <p:txBody>
          <a:bodyPr/>
          <a:lstStyle/>
          <a:p>
            <a:r>
              <a:rPr lang="en-US"/>
              <a:t>Giao thức ESP</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a:p>
        </p:txBody>
      </p:sp>
    </p:spTree>
    <p:extLst>
      <p:ext uri="{BB962C8B-B14F-4D97-AF65-F5344CB8AC3E}">
        <p14:creationId xmlns:p14="http://schemas.microsoft.com/office/powerpoint/2010/main" val="9581140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a:t>Trong IPSec version 1: ESP chỉ cung cấp mã hóa cho phần Payload.</a:t>
            </a:r>
          </a:p>
          <a:p>
            <a:r>
              <a:rPr lang="vi-VN"/>
              <a:t>Trong IPSec version 2: ESP cung cấp cả xác thực, toàn vẹn, mã hóa. </a:t>
            </a:r>
          </a:p>
          <a:p>
            <a:r>
              <a:rPr lang="vi-VN"/>
              <a:t>Gói IP sau khi tiêu đề ESP được thêm vào như trong hình vẽ</a:t>
            </a:r>
          </a:p>
          <a:p>
            <a:endParaRPr lang="en-US"/>
          </a:p>
        </p:txBody>
      </p:sp>
      <p:sp>
        <p:nvSpPr>
          <p:cNvPr id="3" name="Title 2"/>
          <p:cNvSpPr>
            <a:spLocks noGrp="1"/>
          </p:cNvSpPr>
          <p:nvPr>
            <p:ph type="title"/>
          </p:nvPr>
        </p:nvSpPr>
        <p:spPr/>
        <p:txBody>
          <a:bodyPr/>
          <a:lstStyle/>
          <a:p>
            <a:r>
              <a:rPr lang="en-US"/>
              <a:t>Giao thức ESP</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a:p>
        </p:txBody>
      </p:sp>
      <p:graphicFrame>
        <p:nvGraphicFramePr>
          <p:cNvPr id="5" name="Object 4"/>
          <p:cNvGraphicFramePr>
            <a:graphicFrameLocks noChangeAspect="1"/>
          </p:cNvGraphicFramePr>
          <p:nvPr>
            <p:extLst>
              <p:ext uri="{D42A27DB-BD31-4B8C-83A1-F6EECF244321}">
                <p14:modId xmlns:p14="http://schemas.microsoft.com/office/powerpoint/2010/main" val="1098451146"/>
              </p:ext>
            </p:extLst>
          </p:nvPr>
        </p:nvGraphicFramePr>
        <p:xfrm>
          <a:off x="76200" y="5257800"/>
          <a:ext cx="8991600" cy="838200"/>
        </p:xfrm>
        <a:graphic>
          <a:graphicData uri="http://schemas.openxmlformats.org/presentationml/2006/ole">
            <mc:AlternateContent xmlns:mc="http://schemas.openxmlformats.org/markup-compatibility/2006">
              <mc:Choice xmlns:v="urn:schemas-microsoft-com:vml" Requires="v">
                <p:oleObj spid="_x0000_s3213" r:id="rId3" imgW="5364480" imgH="379307" progId="">
                  <p:embed/>
                </p:oleObj>
              </mc:Choice>
              <mc:Fallback>
                <p:oleObj r:id="rId3" imgW="5364480" imgH="379307"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5257800"/>
                        <a:ext cx="8991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537127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a:t>Dùng IP Header gốc</a:t>
            </a:r>
          </a:p>
          <a:p>
            <a:r>
              <a:rPr lang="vi-VN"/>
              <a:t>Chỉ mã hóa và/hoặc đảm bảo toàn vẹn cho nội dung gói tin và một số thành phần ESP, nhưng không có IP Header</a:t>
            </a:r>
            <a:r>
              <a:rPr lang="vi-VN" smtClean="0"/>
              <a:t>.</a:t>
            </a:r>
            <a:endParaRPr lang="en-US"/>
          </a:p>
        </p:txBody>
      </p:sp>
      <p:sp>
        <p:nvSpPr>
          <p:cNvPr id="3" name="Title 2"/>
          <p:cNvSpPr>
            <a:spLocks noGrp="1"/>
          </p:cNvSpPr>
          <p:nvPr>
            <p:ph type="title"/>
          </p:nvPr>
        </p:nvSpPr>
        <p:spPr/>
        <p:txBody>
          <a:bodyPr/>
          <a:lstStyle/>
          <a:p>
            <a:r>
              <a:rPr lang="vi-VN" smtClean="0"/>
              <a:t>ESP: Transport Mode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a:p>
        </p:txBody>
      </p:sp>
    </p:spTree>
    <p:extLst>
      <p:ext uri="{BB962C8B-B14F-4D97-AF65-F5344CB8AC3E}">
        <p14:creationId xmlns:p14="http://schemas.microsoft.com/office/powerpoint/2010/main" val="840283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ESP: Transport Mode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a:p>
        </p:txBody>
      </p:sp>
      <p:sp>
        <p:nvSpPr>
          <p:cNvPr id="6" name="Text Box 19"/>
          <p:cNvSpPr txBox="1">
            <a:spLocks noChangeArrowheads="1"/>
          </p:cNvSpPr>
          <p:nvPr/>
        </p:nvSpPr>
        <p:spPr bwMode="auto">
          <a:xfrm>
            <a:off x="152400" y="1701800"/>
            <a:ext cx="2260600" cy="431800"/>
          </a:xfrm>
          <a:prstGeom prst="rect">
            <a:avLst/>
          </a:prstGeom>
          <a:solidFill>
            <a:schemeClr val="accent3">
              <a:lumMod val="60000"/>
              <a:lumOff val="40000"/>
            </a:schemeClr>
          </a:solidFill>
          <a:ln>
            <a:noFill/>
          </a:ln>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dirty="0" err="1">
                <a:latin typeface="Times New Roman" pitchFamily="18" charset="0"/>
              </a:rPr>
              <a:t>Gói</a:t>
            </a:r>
            <a:r>
              <a:rPr lang="en-US" sz="2400" dirty="0">
                <a:latin typeface="Times New Roman" pitchFamily="18" charset="0"/>
              </a:rPr>
              <a:t> tin IP ban </a:t>
            </a:r>
            <a:r>
              <a:rPr lang="en-US" sz="2400" dirty="0" err="1">
                <a:latin typeface="Times New Roman" pitchFamily="18" charset="0"/>
              </a:rPr>
              <a:t>đầu</a:t>
            </a:r>
            <a:endParaRPr lang="en-US" sz="2400" dirty="0">
              <a:latin typeface="Times New Roman" pitchFamily="18" charset="0"/>
            </a:endParaRPr>
          </a:p>
        </p:txBody>
      </p:sp>
      <p:sp>
        <p:nvSpPr>
          <p:cNvPr id="7" name="Text Box 23"/>
          <p:cNvSpPr txBox="1">
            <a:spLocks noChangeArrowheads="1"/>
          </p:cNvSpPr>
          <p:nvPr/>
        </p:nvSpPr>
        <p:spPr bwMode="auto">
          <a:xfrm>
            <a:off x="2259013" y="5199062"/>
            <a:ext cx="4827587" cy="406400"/>
          </a:xfrm>
          <a:prstGeom prst="rect">
            <a:avLst/>
          </a:prstGeom>
          <a:solidFill>
            <a:schemeClr val="accent3">
              <a:lumMod val="60000"/>
              <a:lumOff val="40000"/>
            </a:schemeClr>
          </a:solidFill>
          <a:ln>
            <a:noFill/>
          </a:ln>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800" dirty="0" err="1">
                <a:latin typeface="Times New Roman" pitchFamily="18" charset="0"/>
              </a:rPr>
              <a:t>Gói</a:t>
            </a:r>
            <a:r>
              <a:rPr lang="en-US" sz="2800" dirty="0">
                <a:latin typeface="Times New Roman" pitchFamily="18" charset="0"/>
              </a:rPr>
              <a:t> ESP </a:t>
            </a:r>
            <a:r>
              <a:rPr lang="en-US" sz="2800" dirty="0" err="1">
                <a:latin typeface="Times New Roman" pitchFamily="18" charset="0"/>
              </a:rPr>
              <a:t>trong</a:t>
            </a:r>
            <a:r>
              <a:rPr lang="en-US" sz="2800" dirty="0">
                <a:latin typeface="Times New Roman" pitchFamily="18" charset="0"/>
              </a:rPr>
              <a:t> </a:t>
            </a:r>
            <a:r>
              <a:rPr lang="en-US" sz="2800" dirty="0" err="1">
                <a:latin typeface="Times New Roman" pitchFamily="18" charset="0"/>
              </a:rPr>
              <a:t>chế</a:t>
            </a:r>
            <a:r>
              <a:rPr lang="en-US" sz="2800" dirty="0">
                <a:latin typeface="Times New Roman" pitchFamily="18" charset="0"/>
              </a:rPr>
              <a:t> </a:t>
            </a:r>
            <a:r>
              <a:rPr lang="en-US" sz="2800" dirty="0" err="1">
                <a:latin typeface="Times New Roman" pitchFamily="18" charset="0"/>
              </a:rPr>
              <a:t>độ</a:t>
            </a:r>
            <a:r>
              <a:rPr lang="en-US" sz="2800" dirty="0">
                <a:latin typeface="Times New Roman" pitchFamily="18" charset="0"/>
              </a:rPr>
              <a:t> Transport</a:t>
            </a:r>
          </a:p>
        </p:txBody>
      </p:sp>
      <p:grpSp>
        <p:nvGrpSpPr>
          <p:cNvPr id="8" name="Group 25"/>
          <p:cNvGrpSpPr>
            <a:grpSpLocks/>
          </p:cNvGrpSpPr>
          <p:nvPr/>
        </p:nvGrpSpPr>
        <p:grpSpPr bwMode="auto">
          <a:xfrm>
            <a:off x="2590800" y="1676400"/>
            <a:ext cx="4916488" cy="533400"/>
            <a:chOff x="481853" y="3124200"/>
            <a:chExt cx="4917141" cy="534235"/>
          </a:xfrm>
        </p:grpSpPr>
        <p:sp>
          <p:nvSpPr>
            <p:cNvPr id="9" name="Rectangle 21"/>
            <p:cNvSpPr>
              <a:spLocks noChangeArrowheads="1"/>
            </p:cNvSpPr>
            <p:nvPr/>
          </p:nvSpPr>
          <p:spPr bwMode="auto">
            <a:xfrm>
              <a:off x="481853" y="3124200"/>
              <a:ext cx="1266265"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dirty="0"/>
                <a:t>IP </a:t>
              </a:r>
              <a:r>
                <a:rPr lang="en-US" sz="2800" dirty="0" err="1"/>
                <a:t>Hdr</a:t>
              </a:r>
              <a:endParaRPr lang="en-US" sz="2800" dirty="0"/>
            </a:p>
          </p:txBody>
        </p:sp>
        <p:sp>
          <p:nvSpPr>
            <p:cNvPr id="10" name="Rectangle 22"/>
            <p:cNvSpPr>
              <a:spLocks noChangeArrowheads="1"/>
            </p:cNvSpPr>
            <p:nvPr/>
          </p:nvSpPr>
          <p:spPr bwMode="auto">
            <a:xfrm>
              <a:off x="3810000" y="3124200"/>
              <a:ext cx="1588994" cy="534235"/>
            </a:xfrm>
            <a:prstGeom prst="rect">
              <a:avLst/>
            </a:prstGeom>
            <a:solidFill>
              <a:srgbClr val="FFFFFF"/>
            </a:solidFill>
            <a:ln w="9525" algn="ctr">
              <a:solidFill>
                <a:srgbClr val="000000"/>
              </a:solidFill>
              <a:miter lim="800000"/>
              <a:headEnd/>
              <a:tailEnd/>
            </a:ln>
          </p:spPr>
          <p:txBody>
            <a:bodyPr/>
            <a:lstStyle/>
            <a:p>
              <a:pPr algn="ctr">
                <a:spcBef>
                  <a:spcPct val="50000"/>
                </a:spcBef>
              </a:pPr>
              <a:r>
                <a:rPr lang="en-US" sz="3200" dirty="0"/>
                <a:t>Data</a:t>
              </a:r>
            </a:p>
          </p:txBody>
        </p:sp>
        <p:sp>
          <p:nvSpPr>
            <p:cNvPr id="11" name="Rectangle 21"/>
            <p:cNvSpPr>
              <a:spLocks noChangeArrowheads="1"/>
            </p:cNvSpPr>
            <p:nvPr/>
          </p:nvSpPr>
          <p:spPr bwMode="auto">
            <a:xfrm>
              <a:off x="1752600" y="3124200"/>
              <a:ext cx="2057400"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dirty="0" err="1"/>
                <a:t>TCP|UDP</a:t>
              </a:r>
              <a:r>
                <a:rPr lang="en-US" sz="2800" dirty="0"/>
                <a:t> </a:t>
              </a:r>
              <a:r>
                <a:rPr lang="en-US" sz="2800" dirty="0" err="1"/>
                <a:t>Hdr</a:t>
              </a:r>
              <a:endParaRPr lang="en-US" sz="2800" dirty="0"/>
            </a:p>
          </p:txBody>
        </p:sp>
      </p:grpSp>
      <p:grpSp>
        <p:nvGrpSpPr>
          <p:cNvPr id="12" name="Group 32"/>
          <p:cNvGrpSpPr>
            <a:grpSpLocks/>
          </p:cNvGrpSpPr>
          <p:nvPr/>
        </p:nvGrpSpPr>
        <p:grpSpPr bwMode="auto">
          <a:xfrm>
            <a:off x="228600" y="3217862"/>
            <a:ext cx="8915400" cy="563563"/>
            <a:chOff x="228600" y="4542137"/>
            <a:chExt cx="8915400" cy="563263"/>
          </a:xfrm>
        </p:grpSpPr>
        <p:grpSp>
          <p:nvGrpSpPr>
            <p:cNvPr id="13" name="Group 31"/>
            <p:cNvGrpSpPr>
              <a:grpSpLocks/>
            </p:cNvGrpSpPr>
            <p:nvPr/>
          </p:nvGrpSpPr>
          <p:grpSpPr bwMode="auto">
            <a:xfrm>
              <a:off x="228600" y="4559700"/>
              <a:ext cx="8915400" cy="545700"/>
              <a:chOff x="228600" y="4539342"/>
              <a:chExt cx="8915400" cy="545700"/>
            </a:xfrm>
          </p:grpSpPr>
          <p:sp>
            <p:nvSpPr>
              <p:cNvPr id="17" name="Rectangle 8"/>
              <p:cNvSpPr>
                <a:spLocks noChangeArrowheads="1"/>
              </p:cNvSpPr>
              <p:nvPr/>
            </p:nvSpPr>
            <p:spPr bwMode="auto">
              <a:xfrm>
                <a:off x="228600" y="4548828"/>
                <a:ext cx="8104094" cy="536214"/>
              </a:xfrm>
              <a:prstGeom prst="rect">
                <a:avLst/>
              </a:prstGeom>
              <a:solidFill>
                <a:srgbClr val="FFFFFF"/>
              </a:solidFill>
              <a:ln w="9525" algn="ctr">
                <a:solidFill>
                  <a:srgbClr val="000000"/>
                </a:solidFill>
                <a:miter lim="800000"/>
                <a:headEnd/>
                <a:tailEnd/>
              </a:ln>
            </p:spPr>
            <p:txBody>
              <a:bodyPr lIns="0" tIns="0" rIns="0" bIns="0"/>
              <a:lstStyle/>
              <a:p>
                <a:pPr>
                  <a:spcBef>
                    <a:spcPct val="50000"/>
                  </a:spcBef>
                </a:pPr>
                <a:r>
                  <a:rPr lang="en-US" sz="2800" dirty="0"/>
                  <a:t>IP </a:t>
                </a:r>
                <a:r>
                  <a:rPr lang="en-US" sz="2800" dirty="0" err="1"/>
                  <a:t>Hdr</a:t>
                </a:r>
                <a:r>
                  <a:rPr lang="en-US" sz="1400" dirty="0"/>
                  <a:t>		    </a:t>
                </a:r>
                <a:r>
                  <a:rPr lang="en-US" sz="1400" b="1" dirty="0"/>
                  <a:t>P</a:t>
                </a:r>
                <a:r>
                  <a:rPr lang="en-US" sz="1600" dirty="0"/>
                  <a:t>ayload	</a:t>
                </a:r>
                <a:r>
                  <a:rPr lang="en-US" sz="1400" dirty="0"/>
                  <a:t>	</a:t>
                </a:r>
                <a:endParaRPr lang="en-US" sz="2000" dirty="0"/>
              </a:p>
            </p:txBody>
          </p:sp>
          <p:sp>
            <p:nvSpPr>
              <p:cNvPr id="18" name="Rectangle 9"/>
              <p:cNvSpPr>
                <a:spLocks noChangeArrowheads="1"/>
              </p:cNvSpPr>
              <p:nvPr/>
            </p:nvSpPr>
            <p:spPr bwMode="auto">
              <a:xfrm>
                <a:off x="1647265" y="4539342"/>
                <a:ext cx="1324535" cy="533400"/>
              </a:xfrm>
              <a:prstGeom prst="rect">
                <a:avLst/>
              </a:prstGeom>
              <a:solidFill>
                <a:srgbClr val="00CCFF"/>
              </a:solidFill>
              <a:ln w="38100" algn="ctr">
                <a:solidFill>
                  <a:srgbClr val="FF3300"/>
                </a:solidFill>
                <a:miter lim="800000"/>
                <a:headEnd/>
                <a:tailEnd/>
              </a:ln>
            </p:spPr>
            <p:txBody>
              <a:bodyPr lIns="0" tIns="0" rIns="0" bIns="0"/>
              <a:lstStyle/>
              <a:p>
                <a:pPr algn="ctr">
                  <a:spcBef>
                    <a:spcPct val="50000"/>
                  </a:spcBef>
                </a:pPr>
                <a:r>
                  <a:rPr lang="en-US" sz="2800" dirty="0"/>
                  <a:t>ESP </a:t>
                </a:r>
                <a:r>
                  <a:rPr lang="en-US" sz="2800" dirty="0" err="1"/>
                  <a:t>Hdr</a:t>
                </a:r>
                <a:endParaRPr lang="en-US" sz="2800" dirty="0"/>
              </a:p>
            </p:txBody>
          </p:sp>
          <p:sp>
            <p:nvSpPr>
              <p:cNvPr id="19" name="Rectangle 10"/>
              <p:cNvSpPr>
                <a:spLocks noChangeArrowheads="1"/>
              </p:cNvSpPr>
              <p:nvPr/>
            </p:nvSpPr>
            <p:spPr bwMode="auto">
              <a:xfrm>
                <a:off x="6629400" y="4539342"/>
                <a:ext cx="1219200" cy="533399"/>
              </a:xfrm>
              <a:prstGeom prst="rect">
                <a:avLst/>
              </a:prstGeom>
              <a:solidFill>
                <a:srgbClr val="00CCFF"/>
              </a:solidFill>
              <a:ln w="38100" algn="ctr">
                <a:solidFill>
                  <a:srgbClr val="FF3300"/>
                </a:solidFill>
                <a:miter lim="800000"/>
                <a:headEnd/>
                <a:tailEnd/>
              </a:ln>
            </p:spPr>
            <p:txBody>
              <a:bodyPr/>
              <a:lstStyle/>
              <a:p>
                <a:pPr>
                  <a:spcBef>
                    <a:spcPct val="50000"/>
                  </a:spcBef>
                </a:pPr>
                <a:r>
                  <a:rPr lang="en-US" sz="2800" dirty="0"/>
                  <a:t>ESP </a:t>
                </a:r>
                <a:r>
                  <a:rPr lang="en-US" sz="2800" dirty="0" err="1"/>
                  <a:t>Trl</a:t>
                </a:r>
                <a:endParaRPr lang="en-US" sz="2800" dirty="0"/>
              </a:p>
            </p:txBody>
          </p:sp>
          <p:sp>
            <p:nvSpPr>
              <p:cNvPr id="20" name="Rectangle 11"/>
              <p:cNvSpPr>
                <a:spLocks noChangeArrowheads="1"/>
              </p:cNvSpPr>
              <p:nvPr/>
            </p:nvSpPr>
            <p:spPr bwMode="auto">
              <a:xfrm>
                <a:off x="7853082" y="4539343"/>
                <a:ext cx="1290918" cy="533399"/>
              </a:xfrm>
              <a:prstGeom prst="rect">
                <a:avLst/>
              </a:prstGeom>
              <a:solidFill>
                <a:srgbClr val="00CCFF"/>
              </a:solidFill>
              <a:ln w="38100" algn="ctr">
                <a:solidFill>
                  <a:srgbClr val="FF3300"/>
                </a:solidFill>
                <a:miter lim="800000"/>
                <a:headEnd/>
                <a:tailEnd/>
              </a:ln>
            </p:spPr>
            <p:txBody>
              <a:bodyPr/>
              <a:lstStyle/>
              <a:p>
                <a:pPr>
                  <a:spcBef>
                    <a:spcPct val="50000"/>
                  </a:spcBef>
                </a:pPr>
                <a:r>
                  <a:rPr lang="en-US" sz="2300" dirty="0"/>
                  <a:t>ESP </a:t>
                </a:r>
                <a:r>
                  <a:rPr lang="en-US" sz="2300" dirty="0" err="1"/>
                  <a:t>Auth</a:t>
                </a:r>
                <a:endParaRPr lang="en-US" sz="2300" dirty="0"/>
              </a:p>
            </p:txBody>
          </p:sp>
        </p:grpSp>
        <p:grpSp>
          <p:nvGrpSpPr>
            <p:cNvPr id="14" name="Group 30"/>
            <p:cNvGrpSpPr>
              <a:grpSpLocks/>
            </p:cNvGrpSpPr>
            <p:nvPr/>
          </p:nvGrpSpPr>
          <p:grpSpPr bwMode="auto">
            <a:xfrm>
              <a:off x="2971800" y="4542137"/>
              <a:ext cx="3646394" cy="534235"/>
              <a:chOff x="4090147" y="3047165"/>
              <a:chExt cx="3646394" cy="534235"/>
            </a:xfrm>
          </p:grpSpPr>
          <p:sp>
            <p:nvSpPr>
              <p:cNvPr id="15" name="Rectangle 22"/>
              <p:cNvSpPr>
                <a:spLocks noChangeArrowheads="1"/>
              </p:cNvSpPr>
              <p:nvPr/>
            </p:nvSpPr>
            <p:spPr bwMode="auto">
              <a:xfrm>
                <a:off x="6147547" y="3047165"/>
                <a:ext cx="1588994" cy="534235"/>
              </a:xfrm>
              <a:prstGeom prst="rect">
                <a:avLst/>
              </a:prstGeom>
              <a:solidFill>
                <a:srgbClr val="FFFFFF"/>
              </a:solidFill>
              <a:ln w="9525" algn="ctr">
                <a:solidFill>
                  <a:srgbClr val="000000"/>
                </a:solidFill>
                <a:miter lim="800000"/>
                <a:headEnd/>
                <a:tailEnd/>
              </a:ln>
            </p:spPr>
            <p:txBody>
              <a:bodyPr/>
              <a:lstStyle/>
              <a:p>
                <a:pPr algn="ctr">
                  <a:spcBef>
                    <a:spcPct val="50000"/>
                  </a:spcBef>
                </a:pPr>
                <a:r>
                  <a:rPr lang="en-US" sz="3200" dirty="0"/>
                  <a:t>Data</a:t>
                </a:r>
              </a:p>
            </p:txBody>
          </p:sp>
          <p:sp>
            <p:nvSpPr>
              <p:cNvPr id="16" name="Rectangle 21"/>
              <p:cNvSpPr>
                <a:spLocks noChangeArrowheads="1"/>
              </p:cNvSpPr>
              <p:nvPr/>
            </p:nvSpPr>
            <p:spPr bwMode="auto">
              <a:xfrm>
                <a:off x="4090147" y="3047165"/>
                <a:ext cx="2057400"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dirty="0" err="1"/>
                  <a:t>TCP|UDP</a:t>
                </a:r>
                <a:r>
                  <a:rPr lang="en-US" sz="2800" dirty="0"/>
                  <a:t> </a:t>
                </a:r>
                <a:r>
                  <a:rPr lang="en-US" sz="2800" dirty="0" err="1"/>
                  <a:t>Hdr</a:t>
                </a:r>
                <a:endParaRPr lang="en-US" sz="2800" dirty="0"/>
              </a:p>
            </p:txBody>
          </p:sp>
        </p:grpSp>
      </p:grpSp>
      <p:grpSp>
        <p:nvGrpSpPr>
          <p:cNvPr id="21" name="Group 41"/>
          <p:cNvGrpSpPr>
            <a:grpSpLocks/>
          </p:cNvGrpSpPr>
          <p:nvPr/>
        </p:nvGrpSpPr>
        <p:grpSpPr bwMode="auto">
          <a:xfrm>
            <a:off x="228600" y="2227262"/>
            <a:ext cx="7315200" cy="990600"/>
            <a:chOff x="228600" y="2895600"/>
            <a:chExt cx="7315200" cy="990600"/>
          </a:xfrm>
        </p:grpSpPr>
        <p:cxnSp>
          <p:nvCxnSpPr>
            <p:cNvPr id="22" name="Straight Connector 21"/>
            <p:cNvCxnSpPr/>
            <p:nvPr/>
          </p:nvCxnSpPr>
          <p:spPr>
            <a:xfrm rot="10800000" flipV="1">
              <a:off x="228600" y="2895600"/>
              <a:ext cx="2362200" cy="9906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6591300" y="2933700"/>
              <a:ext cx="990600" cy="9144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1676400" y="2895600"/>
              <a:ext cx="2209800" cy="9906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2933700" y="2933700"/>
              <a:ext cx="990600" cy="9144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grpSp>
      <p:grpSp>
        <p:nvGrpSpPr>
          <p:cNvPr id="26" name="Group 43"/>
          <p:cNvGrpSpPr>
            <a:grpSpLocks/>
          </p:cNvGrpSpPr>
          <p:nvPr/>
        </p:nvGrpSpPr>
        <p:grpSpPr bwMode="auto">
          <a:xfrm>
            <a:off x="1643063" y="3903662"/>
            <a:ext cx="6205537" cy="1093788"/>
            <a:chOff x="1642782" y="4572000"/>
            <a:chExt cx="6205818" cy="1093756"/>
          </a:xfrm>
        </p:grpSpPr>
        <p:sp>
          <p:nvSpPr>
            <p:cNvPr id="27" name="Line 13"/>
            <p:cNvSpPr>
              <a:spLocks noChangeShapeType="1"/>
            </p:cNvSpPr>
            <p:nvPr/>
          </p:nvSpPr>
          <p:spPr bwMode="auto">
            <a:xfrm>
              <a:off x="2971800" y="4576493"/>
              <a:ext cx="1407" cy="71033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4"/>
            <p:cNvSpPr>
              <a:spLocks noChangeShapeType="1"/>
            </p:cNvSpPr>
            <p:nvPr/>
          </p:nvSpPr>
          <p:spPr bwMode="auto">
            <a:xfrm flipV="1">
              <a:off x="2971800" y="4909106"/>
              <a:ext cx="4876800" cy="45719"/>
            </a:xfrm>
            <a:prstGeom prst="line">
              <a:avLst/>
            </a:prstGeom>
            <a:noFill/>
            <a:ln w="28575">
              <a:solidFill>
                <a:srgbClr val="7030A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Text Box 15"/>
            <p:cNvSpPr txBox="1">
              <a:spLocks noChangeArrowheads="1"/>
            </p:cNvSpPr>
            <p:nvPr/>
          </p:nvSpPr>
          <p:spPr bwMode="auto">
            <a:xfrm>
              <a:off x="4572000" y="4724400"/>
              <a:ext cx="1974476" cy="356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b="1">
                  <a:latin typeface="Times New Roman" pitchFamily="18" charset="0"/>
                </a:rPr>
                <a:t>Được mã hoá</a:t>
              </a:r>
              <a:endParaRPr lang="en-US" sz="2400">
                <a:latin typeface="Times New Roman" pitchFamily="18" charset="0"/>
              </a:endParaRPr>
            </a:p>
          </p:txBody>
        </p:sp>
        <p:sp>
          <p:nvSpPr>
            <p:cNvPr id="30" name="Line 16"/>
            <p:cNvSpPr>
              <a:spLocks noChangeShapeType="1"/>
            </p:cNvSpPr>
            <p:nvPr/>
          </p:nvSpPr>
          <p:spPr bwMode="auto">
            <a:xfrm>
              <a:off x="1642782" y="4575630"/>
              <a:ext cx="1407" cy="106847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7"/>
            <p:cNvSpPr>
              <a:spLocks noChangeShapeType="1"/>
            </p:cNvSpPr>
            <p:nvPr/>
          </p:nvSpPr>
          <p:spPr bwMode="auto">
            <a:xfrm flipV="1">
              <a:off x="1642782" y="5598382"/>
              <a:ext cx="6205818" cy="45719"/>
            </a:xfrm>
            <a:prstGeom prst="line">
              <a:avLst/>
            </a:prstGeom>
            <a:noFill/>
            <a:ln w="28575">
              <a:solidFill>
                <a:srgbClr val="7030A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Text Box 18"/>
            <p:cNvSpPr txBox="1">
              <a:spLocks noChangeArrowheads="1"/>
            </p:cNvSpPr>
            <p:nvPr/>
          </p:nvSpPr>
          <p:spPr bwMode="auto">
            <a:xfrm>
              <a:off x="4038600" y="5287944"/>
              <a:ext cx="1938618" cy="3778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b="1">
                  <a:latin typeface="Times New Roman" pitchFamily="18" charset="0"/>
                </a:rPr>
                <a:t>Được xác thực</a:t>
              </a:r>
              <a:endParaRPr lang="en-US" sz="2400">
                <a:latin typeface="Times New Roman" pitchFamily="18" charset="0"/>
              </a:endParaRPr>
            </a:p>
          </p:txBody>
        </p:sp>
        <p:sp>
          <p:nvSpPr>
            <p:cNvPr id="33" name="Line 16"/>
            <p:cNvSpPr>
              <a:spLocks noChangeShapeType="1"/>
            </p:cNvSpPr>
            <p:nvPr/>
          </p:nvSpPr>
          <p:spPr bwMode="auto">
            <a:xfrm>
              <a:off x="7847193" y="4572000"/>
              <a:ext cx="1407" cy="106847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3938305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ESP: Transport Mode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a:p>
        </p:txBody>
      </p:sp>
      <p:sp>
        <p:nvSpPr>
          <p:cNvPr id="6" name="Text Box 19"/>
          <p:cNvSpPr txBox="1">
            <a:spLocks noChangeArrowheads="1"/>
          </p:cNvSpPr>
          <p:nvPr/>
        </p:nvSpPr>
        <p:spPr bwMode="auto">
          <a:xfrm>
            <a:off x="152400" y="1701800"/>
            <a:ext cx="2260600" cy="431800"/>
          </a:xfrm>
          <a:prstGeom prst="rect">
            <a:avLst/>
          </a:prstGeom>
          <a:solidFill>
            <a:schemeClr val="accent3">
              <a:lumMod val="60000"/>
              <a:lumOff val="40000"/>
            </a:schemeClr>
          </a:solidFill>
          <a:ln>
            <a:noFill/>
          </a:ln>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dirty="0" err="1">
                <a:latin typeface="Times New Roman" pitchFamily="18" charset="0"/>
              </a:rPr>
              <a:t>Gói</a:t>
            </a:r>
            <a:r>
              <a:rPr lang="en-US" sz="2400" dirty="0">
                <a:latin typeface="Times New Roman" pitchFamily="18" charset="0"/>
              </a:rPr>
              <a:t> tin IP ban </a:t>
            </a:r>
            <a:r>
              <a:rPr lang="en-US" sz="2400" dirty="0" err="1">
                <a:latin typeface="Times New Roman" pitchFamily="18" charset="0"/>
              </a:rPr>
              <a:t>đầu</a:t>
            </a:r>
            <a:endParaRPr lang="en-US" sz="2400" dirty="0">
              <a:latin typeface="Times New Roman" pitchFamily="18" charset="0"/>
            </a:endParaRPr>
          </a:p>
        </p:txBody>
      </p:sp>
      <p:sp>
        <p:nvSpPr>
          <p:cNvPr id="7" name="Text Box 23"/>
          <p:cNvSpPr txBox="1">
            <a:spLocks noChangeArrowheads="1"/>
          </p:cNvSpPr>
          <p:nvPr/>
        </p:nvSpPr>
        <p:spPr bwMode="auto">
          <a:xfrm>
            <a:off x="2259013" y="5199062"/>
            <a:ext cx="4827587" cy="406400"/>
          </a:xfrm>
          <a:prstGeom prst="rect">
            <a:avLst/>
          </a:prstGeom>
          <a:solidFill>
            <a:schemeClr val="accent3">
              <a:lumMod val="60000"/>
              <a:lumOff val="40000"/>
            </a:schemeClr>
          </a:solidFill>
          <a:ln>
            <a:noFill/>
          </a:ln>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800" dirty="0" err="1">
                <a:latin typeface="Times New Roman" pitchFamily="18" charset="0"/>
              </a:rPr>
              <a:t>Gói</a:t>
            </a:r>
            <a:r>
              <a:rPr lang="en-US" sz="2800" dirty="0">
                <a:latin typeface="Times New Roman" pitchFamily="18" charset="0"/>
              </a:rPr>
              <a:t> ESP </a:t>
            </a:r>
            <a:r>
              <a:rPr lang="en-US" sz="2800" dirty="0" err="1">
                <a:latin typeface="Times New Roman" pitchFamily="18" charset="0"/>
              </a:rPr>
              <a:t>trong</a:t>
            </a:r>
            <a:r>
              <a:rPr lang="en-US" sz="2800" dirty="0">
                <a:latin typeface="Times New Roman" pitchFamily="18" charset="0"/>
              </a:rPr>
              <a:t> </a:t>
            </a:r>
            <a:r>
              <a:rPr lang="en-US" sz="2800" dirty="0" err="1">
                <a:latin typeface="Times New Roman" pitchFamily="18" charset="0"/>
              </a:rPr>
              <a:t>chế</a:t>
            </a:r>
            <a:r>
              <a:rPr lang="en-US" sz="2800" dirty="0">
                <a:latin typeface="Times New Roman" pitchFamily="18" charset="0"/>
              </a:rPr>
              <a:t> </a:t>
            </a:r>
            <a:r>
              <a:rPr lang="en-US" sz="2800" dirty="0" err="1">
                <a:latin typeface="Times New Roman" pitchFamily="18" charset="0"/>
              </a:rPr>
              <a:t>độ</a:t>
            </a:r>
            <a:r>
              <a:rPr lang="en-US" sz="2800" dirty="0">
                <a:latin typeface="Times New Roman" pitchFamily="18" charset="0"/>
              </a:rPr>
              <a:t> Transport</a:t>
            </a:r>
          </a:p>
        </p:txBody>
      </p:sp>
      <p:grpSp>
        <p:nvGrpSpPr>
          <p:cNvPr id="8" name="Group 25"/>
          <p:cNvGrpSpPr>
            <a:grpSpLocks/>
          </p:cNvGrpSpPr>
          <p:nvPr/>
        </p:nvGrpSpPr>
        <p:grpSpPr bwMode="auto">
          <a:xfrm>
            <a:off x="2590800" y="1676400"/>
            <a:ext cx="4916488" cy="533400"/>
            <a:chOff x="481853" y="3124200"/>
            <a:chExt cx="4917141" cy="534235"/>
          </a:xfrm>
        </p:grpSpPr>
        <p:sp>
          <p:nvSpPr>
            <p:cNvPr id="9" name="Rectangle 21"/>
            <p:cNvSpPr>
              <a:spLocks noChangeArrowheads="1"/>
            </p:cNvSpPr>
            <p:nvPr/>
          </p:nvSpPr>
          <p:spPr bwMode="auto">
            <a:xfrm>
              <a:off x="481853" y="3124200"/>
              <a:ext cx="1266265"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dirty="0"/>
                <a:t>IP </a:t>
              </a:r>
              <a:r>
                <a:rPr lang="en-US" sz="2800" dirty="0" err="1"/>
                <a:t>Hdr</a:t>
              </a:r>
              <a:endParaRPr lang="en-US" sz="2800" dirty="0"/>
            </a:p>
          </p:txBody>
        </p:sp>
        <p:sp>
          <p:nvSpPr>
            <p:cNvPr id="10" name="Rectangle 22"/>
            <p:cNvSpPr>
              <a:spLocks noChangeArrowheads="1"/>
            </p:cNvSpPr>
            <p:nvPr/>
          </p:nvSpPr>
          <p:spPr bwMode="auto">
            <a:xfrm>
              <a:off x="3810000" y="3124200"/>
              <a:ext cx="1588994" cy="534235"/>
            </a:xfrm>
            <a:prstGeom prst="rect">
              <a:avLst/>
            </a:prstGeom>
            <a:solidFill>
              <a:srgbClr val="FFFFFF"/>
            </a:solidFill>
            <a:ln w="9525" algn="ctr">
              <a:solidFill>
                <a:srgbClr val="000000"/>
              </a:solidFill>
              <a:miter lim="800000"/>
              <a:headEnd/>
              <a:tailEnd/>
            </a:ln>
          </p:spPr>
          <p:txBody>
            <a:bodyPr/>
            <a:lstStyle/>
            <a:p>
              <a:pPr algn="ctr">
                <a:spcBef>
                  <a:spcPct val="50000"/>
                </a:spcBef>
              </a:pPr>
              <a:r>
                <a:rPr lang="en-US" sz="3200" dirty="0"/>
                <a:t>Data</a:t>
              </a:r>
            </a:p>
          </p:txBody>
        </p:sp>
        <p:sp>
          <p:nvSpPr>
            <p:cNvPr id="11" name="Rectangle 21"/>
            <p:cNvSpPr>
              <a:spLocks noChangeArrowheads="1"/>
            </p:cNvSpPr>
            <p:nvPr/>
          </p:nvSpPr>
          <p:spPr bwMode="auto">
            <a:xfrm>
              <a:off x="1752600" y="3124200"/>
              <a:ext cx="2057400"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dirty="0" err="1"/>
                <a:t>TCP|UDP</a:t>
              </a:r>
              <a:r>
                <a:rPr lang="en-US" sz="2800" dirty="0"/>
                <a:t> </a:t>
              </a:r>
              <a:r>
                <a:rPr lang="en-US" sz="2800" dirty="0" err="1"/>
                <a:t>Hdr</a:t>
              </a:r>
              <a:endParaRPr lang="en-US" sz="2800" dirty="0"/>
            </a:p>
          </p:txBody>
        </p:sp>
      </p:grpSp>
      <p:grpSp>
        <p:nvGrpSpPr>
          <p:cNvPr id="12" name="Group 32"/>
          <p:cNvGrpSpPr>
            <a:grpSpLocks/>
          </p:cNvGrpSpPr>
          <p:nvPr/>
        </p:nvGrpSpPr>
        <p:grpSpPr bwMode="auto">
          <a:xfrm>
            <a:off x="228600" y="3217862"/>
            <a:ext cx="8915400" cy="563563"/>
            <a:chOff x="228600" y="4542137"/>
            <a:chExt cx="8915400" cy="563263"/>
          </a:xfrm>
        </p:grpSpPr>
        <p:grpSp>
          <p:nvGrpSpPr>
            <p:cNvPr id="13" name="Group 31"/>
            <p:cNvGrpSpPr>
              <a:grpSpLocks/>
            </p:cNvGrpSpPr>
            <p:nvPr/>
          </p:nvGrpSpPr>
          <p:grpSpPr bwMode="auto">
            <a:xfrm>
              <a:off x="228600" y="4559700"/>
              <a:ext cx="8915400" cy="545700"/>
              <a:chOff x="228600" y="4539342"/>
              <a:chExt cx="8915400" cy="545700"/>
            </a:xfrm>
          </p:grpSpPr>
          <p:sp>
            <p:nvSpPr>
              <p:cNvPr id="17" name="Rectangle 8"/>
              <p:cNvSpPr>
                <a:spLocks noChangeArrowheads="1"/>
              </p:cNvSpPr>
              <p:nvPr/>
            </p:nvSpPr>
            <p:spPr bwMode="auto">
              <a:xfrm>
                <a:off x="228600" y="4548828"/>
                <a:ext cx="8104094" cy="536214"/>
              </a:xfrm>
              <a:prstGeom prst="rect">
                <a:avLst/>
              </a:prstGeom>
              <a:solidFill>
                <a:srgbClr val="FFFFFF"/>
              </a:solidFill>
              <a:ln w="9525" algn="ctr">
                <a:solidFill>
                  <a:srgbClr val="000000"/>
                </a:solidFill>
                <a:miter lim="800000"/>
                <a:headEnd/>
                <a:tailEnd/>
              </a:ln>
            </p:spPr>
            <p:txBody>
              <a:bodyPr lIns="0" tIns="0" rIns="0" bIns="0"/>
              <a:lstStyle/>
              <a:p>
                <a:pPr>
                  <a:spcBef>
                    <a:spcPct val="50000"/>
                  </a:spcBef>
                </a:pPr>
                <a:r>
                  <a:rPr lang="en-US" sz="2800" dirty="0"/>
                  <a:t>IP </a:t>
                </a:r>
                <a:r>
                  <a:rPr lang="en-US" sz="2800" dirty="0" err="1"/>
                  <a:t>Hdr</a:t>
                </a:r>
                <a:r>
                  <a:rPr lang="en-US" sz="1400" dirty="0"/>
                  <a:t>		    </a:t>
                </a:r>
                <a:r>
                  <a:rPr lang="en-US" sz="1400" b="1" dirty="0"/>
                  <a:t>P</a:t>
                </a:r>
                <a:r>
                  <a:rPr lang="en-US" sz="1600" dirty="0"/>
                  <a:t>ayload	</a:t>
                </a:r>
                <a:r>
                  <a:rPr lang="en-US" sz="1400" dirty="0"/>
                  <a:t>	</a:t>
                </a:r>
                <a:endParaRPr lang="en-US" sz="2000" dirty="0"/>
              </a:p>
            </p:txBody>
          </p:sp>
          <p:sp>
            <p:nvSpPr>
              <p:cNvPr id="18" name="Rectangle 9"/>
              <p:cNvSpPr>
                <a:spLocks noChangeArrowheads="1"/>
              </p:cNvSpPr>
              <p:nvPr/>
            </p:nvSpPr>
            <p:spPr bwMode="auto">
              <a:xfrm>
                <a:off x="1647265" y="4539342"/>
                <a:ext cx="1324535" cy="533400"/>
              </a:xfrm>
              <a:prstGeom prst="rect">
                <a:avLst/>
              </a:prstGeom>
              <a:solidFill>
                <a:srgbClr val="00CCFF"/>
              </a:solidFill>
              <a:ln w="38100" algn="ctr">
                <a:solidFill>
                  <a:srgbClr val="FF3300"/>
                </a:solidFill>
                <a:miter lim="800000"/>
                <a:headEnd/>
                <a:tailEnd/>
              </a:ln>
            </p:spPr>
            <p:txBody>
              <a:bodyPr lIns="0" tIns="0" rIns="0" bIns="0"/>
              <a:lstStyle/>
              <a:p>
                <a:pPr algn="ctr">
                  <a:spcBef>
                    <a:spcPct val="50000"/>
                  </a:spcBef>
                </a:pPr>
                <a:r>
                  <a:rPr lang="en-US" sz="2800" dirty="0"/>
                  <a:t>ESP </a:t>
                </a:r>
                <a:r>
                  <a:rPr lang="en-US" sz="2800" dirty="0" err="1"/>
                  <a:t>Hdr</a:t>
                </a:r>
                <a:endParaRPr lang="en-US" sz="2800" dirty="0"/>
              </a:p>
            </p:txBody>
          </p:sp>
          <p:sp>
            <p:nvSpPr>
              <p:cNvPr id="19" name="Rectangle 10"/>
              <p:cNvSpPr>
                <a:spLocks noChangeArrowheads="1"/>
              </p:cNvSpPr>
              <p:nvPr/>
            </p:nvSpPr>
            <p:spPr bwMode="auto">
              <a:xfrm>
                <a:off x="6629400" y="4539342"/>
                <a:ext cx="1219200" cy="533399"/>
              </a:xfrm>
              <a:prstGeom prst="rect">
                <a:avLst/>
              </a:prstGeom>
              <a:solidFill>
                <a:srgbClr val="00CCFF"/>
              </a:solidFill>
              <a:ln w="38100" algn="ctr">
                <a:solidFill>
                  <a:srgbClr val="FF3300"/>
                </a:solidFill>
                <a:miter lim="800000"/>
                <a:headEnd/>
                <a:tailEnd/>
              </a:ln>
            </p:spPr>
            <p:txBody>
              <a:bodyPr/>
              <a:lstStyle/>
              <a:p>
                <a:pPr>
                  <a:spcBef>
                    <a:spcPct val="50000"/>
                  </a:spcBef>
                </a:pPr>
                <a:r>
                  <a:rPr lang="en-US" sz="2800" dirty="0"/>
                  <a:t>ESP </a:t>
                </a:r>
                <a:r>
                  <a:rPr lang="en-US" sz="2800" dirty="0" err="1"/>
                  <a:t>Trl</a:t>
                </a:r>
                <a:endParaRPr lang="en-US" sz="2800" dirty="0"/>
              </a:p>
            </p:txBody>
          </p:sp>
          <p:sp>
            <p:nvSpPr>
              <p:cNvPr id="20" name="Rectangle 11"/>
              <p:cNvSpPr>
                <a:spLocks noChangeArrowheads="1"/>
              </p:cNvSpPr>
              <p:nvPr/>
            </p:nvSpPr>
            <p:spPr bwMode="auto">
              <a:xfrm>
                <a:off x="7853082" y="4539343"/>
                <a:ext cx="1290918" cy="533399"/>
              </a:xfrm>
              <a:prstGeom prst="rect">
                <a:avLst/>
              </a:prstGeom>
              <a:solidFill>
                <a:srgbClr val="00CCFF"/>
              </a:solidFill>
              <a:ln w="38100" algn="ctr">
                <a:solidFill>
                  <a:srgbClr val="FF3300"/>
                </a:solidFill>
                <a:miter lim="800000"/>
                <a:headEnd/>
                <a:tailEnd/>
              </a:ln>
            </p:spPr>
            <p:txBody>
              <a:bodyPr/>
              <a:lstStyle/>
              <a:p>
                <a:pPr>
                  <a:spcBef>
                    <a:spcPct val="50000"/>
                  </a:spcBef>
                </a:pPr>
                <a:r>
                  <a:rPr lang="en-US" sz="2300" dirty="0"/>
                  <a:t>ESP </a:t>
                </a:r>
                <a:r>
                  <a:rPr lang="en-US" sz="2300" dirty="0" err="1"/>
                  <a:t>Auth</a:t>
                </a:r>
                <a:endParaRPr lang="en-US" sz="2300" dirty="0"/>
              </a:p>
            </p:txBody>
          </p:sp>
        </p:grpSp>
        <p:grpSp>
          <p:nvGrpSpPr>
            <p:cNvPr id="14" name="Group 30"/>
            <p:cNvGrpSpPr>
              <a:grpSpLocks/>
            </p:cNvGrpSpPr>
            <p:nvPr/>
          </p:nvGrpSpPr>
          <p:grpSpPr bwMode="auto">
            <a:xfrm>
              <a:off x="2971800" y="4542137"/>
              <a:ext cx="3646394" cy="534235"/>
              <a:chOff x="4090147" y="3047165"/>
              <a:chExt cx="3646394" cy="534235"/>
            </a:xfrm>
          </p:grpSpPr>
          <p:sp>
            <p:nvSpPr>
              <p:cNvPr id="15" name="Rectangle 22"/>
              <p:cNvSpPr>
                <a:spLocks noChangeArrowheads="1"/>
              </p:cNvSpPr>
              <p:nvPr/>
            </p:nvSpPr>
            <p:spPr bwMode="auto">
              <a:xfrm>
                <a:off x="6147547" y="3047165"/>
                <a:ext cx="1588994" cy="534235"/>
              </a:xfrm>
              <a:prstGeom prst="rect">
                <a:avLst/>
              </a:prstGeom>
              <a:solidFill>
                <a:srgbClr val="FFFFFF"/>
              </a:solidFill>
              <a:ln w="9525" algn="ctr">
                <a:solidFill>
                  <a:srgbClr val="000000"/>
                </a:solidFill>
                <a:miter lim="800000"/>
                <a:headEnd/>
                <a:tailEnd/>
              </a:ln>
            </p:spPr>
            <p:txBody>
              <a:bodyPr/>
              <a:lstStyle/>
              <a:p>
                <a:pPr algn="ctr">
                  <a:spcBef>
                    <a:spcPct val="50000"/>
                  </a:spcBef>
                </a:pPr>
                <a:r>
                  <a:rPr lang="en-US" sz="3200" dirty="0"/>
                  <a:t>Data</a:t>
                </a:r>
              </a:p>
            </p:txBody>
          </p:sp>
          <p:sp>
            <p:nvSpPr>
              <p:cNvPr id="16" name="Rectangle 21"/>
              <p:cNvSpPr>
                <a:spLocks noChangeArrowheads="1"/>
              </p:cNvSpPr>
              <p:nvPr/>
            </p:nvSpPr>
            <p:spPr bwMode="auto">
              <a:xfrm>
                <a:off x="4090147" y="3047165"/>
                <a:ext cx="2057400"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dirty="0" err="1"/>
                  <a:t>TCP|UDP</a:t>
                </a:r>
                <a:r>
                  <a:rPr lang="en-US" sz="2800" dirty="0"/>
                  <a:t> </a:t>
                </a:r>
                <a:r>
                  <a:rPr lang="en-US" sz="2800" dirty="0" err="1"/>
                  <a:t>Hdr</a:t>
                </a:r>
                <a:endParaRPr lang="en-US" sz="2800" dirty="0"/>
              </a:p>
            </p:txBody>
          </p:sp>
        </p:grpSp>
      </p:grpSp>
      <p:grpSp>
        <p:nvGrpSpPr>
          <p:cNvPr id="21" name="Group 41"/>
          <p:cNvGrpSpPr>
            <a:grpSpLocks/>
          </p:cNvGrpSpPr>
          <p:nvPr/>
        </p:nvGrpSpPr>
        <p:grpSpPr bwMode="auto">
          <a:xfrm>
            <a:off x="228600" y="2227262"/>
            <a:ext cx="7315200" cy="990600"/>
            <a:chOff x="228600" y="2895600"/>
            <a:chExt cx="7315200" cy="990600"/>
          </a:xfrm>
        </p:grpSpPr>
        <p:cxnSp>
          <p:nvCxnSpPr>
            <p:cNvPr id="22" name="Straight Connector 21"/>
            <p:cNvCxnSpPr/>
            <p:nvPr/>
          </p:nvCxnSpPr>
          <p:spPr>
            <a:xfrm rot="10800000" flipV="1">
              <a:off x="228600" y="2895600"/>
              <a:ext cx="2362200" cy="9906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6591300" y="2933700"/>
              <a:ext cx="990600" cy="9144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1676400" y="2895600"/>
              <a:ext cx="2209800" cy="9906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2933700" y="2933700"/>
              <a:ext cx="990600" cy="9144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grpSp>
      <p:grpSp>
        <p:nvGrpSpPr>
          <p:cNvPr id="26" name="Group 43"/>
          <p:cNvGrpSpPr>
            <a:grpSpLocks/>
          </p:cNvGrpSpPr>
          <p:nvPr/>
        </p:nvGrpSpPr>
        <p:grpSpPr bwMode="auto">
          <a:xfrm>
            <a:off x="1643063" y="3903662"/>
            <a:ext cx="6205537" cy="1093788"/>
            <a:chOff x="1642782" y="4572000"/>
            <a:chExt cx="6205818" cy="1093756"/>
          </a:xfrm>
        </p:grpSpPr>
        <p:sp>
          <p:nvSpPr>
            <p:cNvPr id="27" name="Line 13"/>
            <p:cNvSpPr>
              <a:spLocks noChangeShapeType="1"/>
            </p:cNvSpPr>
            <p:nvPr/>
          </p:nvSpPr>
          <p:spPr bwMode="auto">
            <a:xfrm>
              <a:off x="2971800" y="4576493"/>
              <a:ext cx="1407" cy="71033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4"/>
            <p:cNvSpPr>
              <a:spLocks noChangeShapeType="1"/>
            </p:cNvSpPr>
            <p:nvPr/>
          </p:nvSpPr>
          <p:spPr bwMode="auto">
            <a:xfrm flipV="1">
              <a:off x="2971800" y="4909106"/>
              <a:ext cx="4876800" cy="45719"/>
            </a:xfrm>
            <a:prstGeom prst="line">
              <a:avLst/>
            </a:prstGeom>
            <a:noFill/>
            <a:ln w="28575">
              <a:solidFill>
                <a:srgbClr val="7030A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Text Box 15"/>
            <p:cNvSpPr txBox="1">
              <a:spLocks noChangeArrowheads="1"/>
            </p:cNvSpPr>
            <p:nvPr/>
          </p:nvSpPr>
          <p:spPr bwMode="auto">
            <a:xfrm>
              <a:off x="4572000" y="4724400"/>
              <a:ext cx="1974476" cy="356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b="1">
                  <a:latin typeface="Times New Roman" pitchFamily="18" charset="0"/>
                </a:rPr>
                <a:t>Được mã hoá</a:t>
              </a:r>
              <a:endParaRPr lang="en-US" sz="2400">
                <a:latin typeface="Times New Roman" pitchFamily="18" charset="0"/>
              </a:endParaRPr>
            </a:p>
          </p:txBody>
        </p:sp>
        <p:sp>
          <p:nvSpPr>
            <p:cNvPr id="30" name="Line 16"/>
            <p:cNvSpPr>
              <a:spLocks noChangeShapeType="1"/>
            </p:cNvSpPr>
            <p:nvPr/>
          </p:nvSpPr>
          <p:spPr bwMode="auto">
            <a:xfrm>
              <a:off x="1642782" y="4575630"/>
              <a:ext cx="1407" cy="106847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7"/>
            <p:cNvSpPr>
              <a:spLocks noChangeShapeType="1"/>
            </p:cNvSpPr>
            <p:nvPr/>
          </p:nvSpPr>
          <p:spPr bwMode="auto">
            <a:xfrm flipV="1">
              <a:off x="1642782" y="5598382"/>
              <a:ext cx="6205818" cy="45719"/>
            </a:xfrm>
            <a:prstGeom prst="line">
              <a:avLst/>
            </a:prstGeom>
            <a:noFill/>
            <a:ln w="28575">
              <a:solidFill>
                <a:srgbClr val="7030A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Text Box 18"/>
            <p:cNvSpPr txBox="1">
              <a:spLocks noChangeArrowheads="1"/>
            </p:cNvSpPr>
            <p:nvPr/>
          </p:nvSpPr>
          <p:spPr bwMode="auto">
            <a:xfrm>
              <a:off x="4038600" y="5287944"/>
              <a:ext cx="1938618" cy="3778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b="1">
                  <a:latin typeface="Times New Roman" pitchFamily="18" charset="0"/>
                </a:rPr>
                <a:t>Được xác thực</a:t>
              </a:r>
              <a:endParaRPr lang="en-US" sz="2400">
                <a:latin typeface="Times New Roman" pitchFamily="18" charset="0"/>
              </a:endParaRPr>
            </a:p>
          </p:txBody>
        </p:sp>
        <p:sp>
          <p:nvSpPr>
            <p:cNvPr id="33" name="Line 16"/>
            <p:cNvSpPr>
              <a:spLocks noChangeShapeType="1"/>
            </p:cNvSpPr>
            <p:nvPr/>
          </p:nvSpPr>
          <p:spPr bwMode="auto">
            <a:xfrm>
              <a:off x="7847193" y="4572000"/>
              <a:ext cx="1407" cy="106847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 name="Oval Callout 35"/>
          <p:cNvSpPr/>
          <p:nvPr/>
        </p:nvSpPr>
        <p:spPr>
          <a:xfrm>
            <a:off x="152400" y="779462"/>
            <a:ext cx="4876800" cy="1981200"/>
          </a:xfrm>
          <a:prstGeom prst="wedgeEllipseCallout">
            <a:avLst>
              <a:gd name="adj1" fmla="val -34189"/>
              <a:gd name="adj2" fmla="val 72541"/>
            </a:avLst>
          </a:prstGeom>
          <a:solidFill>
            <a:srgbClr val="FFFFCC"/>
          </a:solidFill>
          <a:ln w="28575">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lvl="2" algn="ctr">
              <a:lnSpc>
                <a:spcPct val="120000"/>
              </a:lnSpc>
            </a:pPr>
            <a:r>
              <a:rPr lang="vi-VN" sz="2800" b="1" smtClean="0">
                <a:solidFill>
                  <a:srgbClr val="0000FF"/>
                </a:solidFill>
                <a:latin typeface="Arial" pitchFamily="34" charset="0"/>
              </a:rPr>
              <a:t>B</a:t>
            </a:r>
            <a:r>
              <a:rPr lang="en-US" sz="2800" smtClean="0">
                <a:solidFill>
                  <a:srgbClr val="0000FF"/>
                </a:solidFill>
                <a:latin typeface="Arial" pitchFamily="34" charset="0"/>
              </a:rPr>
              <a:t>ảo </a:t>
            </a:r>
            <a:r>
              <a:rPr lang="en-US" sz="2800" dirty="0" err="1">
                <a:solidFill>
                  <a:srgbClr val="0000FF"/>
                </a:solidFill>
                <a:latin typeface="Arial" pitchFamily="34" charset="0"/>
              </a:rPr>
              <a:t>vệ</a:t>
            </a:r>
            <a:r>
              <a:rPr lang="en-US" sz="2800" dirty="0">
                <a:solidFill>
                  <a:srgbClr val="0000FF"/>
                </a:solidFill>
                <a:latin typeface="Arial" pitchFamily="34" charset="0"/>
              </a:rPr>
              <a:t> </a:t>
            </a:r>
            <a:r>
              <a:rPr lang="en-US" sz="2800" dirty="0" err="1">
                <a:solidFill>
                  <a:srgbClr val="0000FF"/>
                </a:solidFill>
                <a:latin typeface="Arial" pitchFamily="34" charset="0"/>
              </a:rPr>
              <a:t>giao</a:t>
            </a:r>
            <a:r>
              <a:rPr lang="en-US" sz="2800" dirty="0">
                <a:solidFill>
                  <a:srgbClr val="0000FF"/>
                </a:solidFill>
                <a:latin typeface="Arial" pitchFamily="34" charset="0"/>
              </a:rPr>
              <a:t> </a:t>
            </a:r>
            <a:r>
              <a:rPr lang="en-US" sz="2800" dirty="0" err="1">
                <a:solidFill>
                  <a:srgbClr val="0000FF"/>
                </a:solidFill>
                <a:latin typeface="Arial" pitchFamily="34" charset="0"/>
              </a:rPr>
              <a:t>thức</a:t>
            </a:r>
            <a:r>
              <a:rPr lang="en-US" sz="2800" dirty="0">
                <a:solidFill>
                  <a:srgbClr val="0000FF"/>
                </a:solidFill>
                <a:latin typeface="Arial" pitchFamily="34" charset="0"/>
              </a:rPr>
              <a:t> </a:t>
            </a:r>
            <a:r>
              <a:rPr lang="en-US" sz="2800" dirty="0" err="1">
                <a:solidFill>
                  <a:srgbClr val="0000FF"/>
                </a:solidFill>
                <a:latin typeface="Arial" pitchFamily="34" charset="0"/>
              </a:rPr>
              <a:t>lớp</a:t>
            </a:r>
            <a:r>
              <a:rPr lang="en-US" sz="2800" dirty="0">
                <a:solidFill>
                  <a:srgbClr val="0000FF"/>
                </a:solidFill>
                <a:latin typeface="Arial" pitchFamily="34" charset="0"/>
              </a:rPr>
              <a:t> </a:t>
            </a:r>
            <a:r>
              <a:rPr lang="en-US" sz="2800" dirty="0" err="1">
                <a:solidFill>
                  <a:srgbClr val="0000FF"/>
                </a:solidFill>
                <a:latin typeface="Arial" pitchFamily="34" charset="0"/>
              </a:rPr>
              <a:t>trên</a:t>
            </a:r>
            <a:r>
              <a:rPr lang="en-US" sz="2800" dirty="0">
                <a:solidFill>
                  <a:srgbClr val="0000FF"/>
                </a:solidFill>
                <a:latin typeface="Arial" pitchFamily="34" charset="0"/>
              </a:rPr>
              <a:t> </a:t>
            </a:r>
            <a:r>
              <a:rPr lang="en-US" sz="2800" dirty="0" err="1">
                <a:solidFill>
                  <a:srgbClr val="FF0000"/>
                </a:solidFill>
                <a:latin typeface="Arial" pitchFamily="34" charset="0"/>
              </a:rPr>
              <a:t>nhưng</a:t>
            </a:r>
            <a:r>
              <a:rPr lang="en-US" sz="2800" dirty="0">
                <a:solidFill>
                  <a:srgbClr val="FF0000"/>
                </a:solidFill>
                <a:latin typeface="Arial" pitchFamily="34" charset="0"/>
              </a:rPr>
              <a:t> </a:t>
            </a:r>
            <a:r>
              <a:rPr lang="en-US" sz="2800" dirty="0" err="1">
                <a:solidFill>
                  <a:srgbClr val="FF0000"/>
                </a:solidFill>
                <a:latin typeface="Arial" pitchFamily="34" charset="0"/>
              </a:rPr>
              <a:t>không</a:t>
            </a:r>
            <a:r>
              <a:rPr lang="en-US" sz="2800" dirty="0">
                <a:solidFill>
                  <a:srgbClr val="FF0000"/>
                </a:solidFill>
                <a:latin typeface="Arial" pitchFamily="34" charset="0"/>
              </a:rPr>
              <a:t> </a:t>
            </a:r>
            <a:r>
              <a:rPr lang="en-US" sz="2800" dirty="0" err="1">
                <a:solidFill>
                  <a:srgbClr val="FF0000"/>
                </a:solidFill>
                <a:latin typeface="Arial" pitchFamily="34" charset="0"/>
              </a:rPr>
              <a:t>bảo</a:t>
            </a:r>
            <a:r>
              <a:rPr lang="en-US" sz="2800" dirty="0">
                <a:solidFill>
                  <a:srgbClr val="FF0000"/>
                </a:solidFill>
                <a:latin typeface="Arial" pitchFamily="34" charset="0"/>
              </a:rPr>
              <a:t> </a:t>
            </a:r>
            <a:r>
              <a:rPr lang="en-US" sz="2800" dirty="0" err="1">
                <a:solidFill>
                  <a:srgbClr val="FF0000"/>
                </a:solidFill>
                <a:latin typeface="Arial" pitchFamily="34" charset="0"/>
              </a:rPr>
              <a:t>vệ</a:t>
            </a:r>
            <a:r>
              <a:rPr lang="en-US" sz="2800" dirty="0">
                <a:solidFill>
                  <a:srgbClr val="FF0000"/>
                </a:solidFill>
                <a:latin typeface="Arial" pitchFamily="34" charset="0"/>
              </a:rPr>
              <a:t> </a:t>
            </a:r>
            <a:r>
              <a:rPr lang="en-US" sz="2800" dirty="0" err="1">
                <a:solidFill>
                  <a:srgbClr val="FF0000"/>
                </a:solidFill>
                <a:latin typeface="Arial" pitchFamily="34" charset="0"/>
              </a:rPr>
              <a:t>tiêu</a:t>
            </a:r>
            <a:r>
              <a:rPr lang="en-US" sz="2800" dirty="0">
                <a:solidFill>
                  <a:srgbClr val="FF0000"/>
                </a:solidFill>
                <a:latin typeface="Arial" pitchFamily="34" charset="0"/>
              </a:rPr>
              <a:t> </a:t>
            </a:r>
            <a:r>
              <a:rPr lang="en-US" sz="2800" dirty="0" err="1">
                <a:solidFill>
                  <a:srgbClr val="FF0000"/>
                </a:solidFill>
                <a:latin typeface="Arial" pitchFamily="34" charset="0"/>
              </a:rPr>
              <a:t>đề</a:t>
            </a:r>
            <a:r>
              <a:rPr lang="en-US" sz="2800" dirty="0">
                <a:solidFill>
                  <a:srgbClr val="FF0000"/>
                </a:solidFill>
                <a:latin typeface="Arial" pitchFamily="34" charset="0"/>
              </a:rPr>
              <a:t> IP</a:t>
            </a:r>
          </a:p>
        </p:txBody>
      </p:sp>
      <p:sp>
        <p:nvSpPr>
          <p:cNvPr id="37" name="Oval Callout 36"/>
          <p:cNvSpPr/>
          <p:nvPr/>
        </p:nvSpPr>
        <p:spPr>
          <a:xfrm>
            <a:off x="3200400" y="3907292"/>
            <a:ext cx="5924550" cy="2896756"/>
          </a:xfrm>
          <a:prstGeom prst="wedgeEllipseCallout">
            <a:avLst>
              <a:gd name="adj1" fmla="val -59615"/>
              <a:gd name="adj2" fmla="val -51590"/>
            </a:avLst>
          </a:prstGeom>
          <a:solidFill>
            <a:srgbClr val="FFFFCC"/>
          </a:solidFill>
          <a:ln w="28575">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lvl="2" algn="ctr">
              <a:lnSpc>
                <a:spcPct val="120000"/>
              </a:lnSpc>
            </a:pPr>
            <a:r>
              <a:rPr lang="en-US" sz="2400" smtClean="0">
                <a:solidFill>
                  <a:srgbClr val="0000FF"/>
                </a:solidFill>
                <a:latin typeface="Arial" pitchFamily="34" charset="0"/>
              </a:rPr>
              <a:t>Gói </a:t>
            </a:r>
            <a:r>
              <a:rPr lang="en-US" sz="2400" dirty="0">
                <a:solidFill>
                  <a:srgbClr val="0000FF"/>
                </a:solidFill>
                <a:latin typeface="Arial" pitchFamily="34" charset="0"/>
              </a:rPr>
              <a:t>IP ban </a:t>
            </a:r>
            <a:r>
              <a:rPr lang="en-US" sz="2400" dirty="0" err="1">
                <a:solidFill>
                  <a:srgbClr val="0000FF"/>
                </a:solidFill>
                <a:latin typeface="Arial" pitchFamily="34" charset="0"/>
              </a:rPr>
              <a:t>đầu</a:t>
            </a:r>
            <a:r>
              <a:rPr lang="en-US" sz="2400" dirty="0">
                <a:solidFill>
                  <a:srgbClr val="0000FF"/>
                </a:solidFill>
                <a:latin typeface="Arial" pitchFamily="34" charset="0"/>
              </a:rPr>
              <a:t> </a:t>
            </a:r>
            <a:r>
              <a:rPr lang="en-US" sz="2400" dirty="0" err="1">
                <a:solidFill>
                  <a:srgbClr val="0000FF"/>
                </a:solidFill>
                <a:latin typeface="Arial" pitchFamily="34" charset="0"/>
              </a:rPr>
              <a:t>được</a:t>
            </a:r>
            <a:r>
              <a:rPr lang="en-US" sz="2400" dirty="0">
                <a:solidFill>
                  <a:srgbClr val="0000FF"/>
                </a:solidFill>
                <a:latin typeface="Arial" pitchFamily="34" charset="0"/>
              </a:rPr>
              <a:t> </a:t>
            </a:r>
            <a:r>
              <a:rPr lang="en-US" sz="2400" dirty="0" err="1">
                <a:solidFill>
                  <a:srgbClr val="0000FF"/>
                </a:solidFill>
                <a:latin typeface="Arial" pitchFamily="34" charset="0"/>
              </a:rPr>
              <a:t>chèn</a:t>
            </a:r>
            <a:r>
              <a:rPr lang="en-US" sz="2400" dirty="0">
                <a:solidFill>
                  <a:srgbClr val="0000FF"/>
                </a:solidFill>
                <a:latin typeface="Arial" pitchFamily="34" charset="0"/>
              </a:rPr>
              <a:t> </a:t>
            </a:r>
            <a:r>
              <a:rPr lang="en-US" sz="2400" dirty="0" err="1">
                <a:solidFill>
                  <a:srgbClr val="0000FF"/>
                </a:solidFill>
                <a:latin typeface="Arial" pitchFamily="34" charset="0"/>
              </a:rPr>
              <a:t>thêm</a:t>
            </a:r>
            <a:r>
              <a:rPr lang="en-US" sz="2400" dirty="0">
                <a:solidFill>
                  <a:srgbClr val="0000FF"/>
                </a:solidFill>
                <a:latin typeface="Arial" pitchFamily="34" charset="0"/>
              </a:rPr>
              <a:t> </a:t>
            </a:r>
            <a:r>
              <a:rPr lang="en-US" sz="2400" dirty="0" err="1">
                <a:solidFill>
                  <a:srgbClr val="0000FF"/>
                </a:solidFill>
                <a:latin typeface="Arial" pitchFamily="34" charset="0"/>
              </a:rPr>
              <a:t>tiêu</a:t>
            </a:r>
            <a:r>
              <a:rPr lang="en-US" sz="2400" dirty="0">
                <a:solidFill>
                  <a:srgbClr val="0000FF"/>
                </a:solidFill>
                <a:latin typeface="Arial" pitchFamily="34" charset="0"/>
              </a:rPr>
              <a:t> </a:t>
            </a:r>
            <a:r>
              <a:rPr lang="en-US" sz="2400" dirty="0" err="1">
                <a:solidFill>
                  <a:srgbClr val="0000FF"/>
                </a:solidFill>
                <a:latin typeface="Arial" pitchFamily="34" charset="0"/>
              </a:rPr>
              <a:t>đề</a:t>
            </a:r>
            <a:r>
              <a:rPr lang="en-US" sz="2400" dirty="0">
                <a:solidFill>
                  <a:srgbClr val="0000FF"/>
                </a:solidFill>
                <a:latin typeface="Arial" pitchFamily="34" charset="0"/>
              </a:rPr>
              <a:t> ESP </a:t>
            </a:r>
            <a:r>
              <a:rPr lang="en-US" sz="2400" dirty="0" err="1">
                <a:solidFill>
                  <a:srgbClr val="0000FF"/>
                </a:solidFill>
                <a:latin typeface="Arial" pitchFamily="34" charset="0"/>
              </a:rPr>
              <a:t>vào</a:t>
            </a:r>
            <a:r>
              <a:rPr lang="en-US" sz="2400" dirty="0">
                <a:solidFill>
                  <a:srgbClr val="0000FF"/>
                </a:solidFill>
                <a:latin typeface="Arial" pitchFamily="34" charset="0"/>
              </a:rPr>
              <a:t> </a:t>
            </a:r>
            <a:r>
              <a:rPr lang="en-US" sz="2400" dirty="0" err="1">
                <a:solidFill>
                  <a:srgbClr val="0000FF"/>
                </a:solidFill>
                <a:latin typeface="Arial" pitchFamily="34" charset="0"/>
              </a:rPr>
              <a:t>giữa</a:t>
            </a:r>
            <a:r>
              <a:rPr lang="en-US" sz="2400" dirty="0">
                <a:solidFill>
                  <a:srgbClr val="0000FF"/>
                </a:solidFill>
                <a:latin typeface="Arial" pitchFamily="34" charset="0"/>
              </a:rPr>
              <a:t> </a:t>
            </a:r>
            <a:r>
              <a:rPr lang="en-US" sz="2400" dirty="0" err="1">
                <a:solidFill>
                  <a:srgbClr val="0000FF"/>
                </a:solidFill>
                <a:latin typeface="Arial" pitchFamily="34" charset="0"/>
              </a:rPr>
              <a:t>phần</a:t>
            </a:r>
            <a:r>
              <a:rPr lang="en-US" sz="2400" dirty="0">
                <a:solidFill>
                  <a:srgbClr val="0000FF"/>
                </a:solidFill>
                <a:latin typeface="Arial" pitchFamily="34" charset="0"/>
              </a:rPr>
              <a:t> </a:t>
            </a:r>
            <a:r>
              <a:rPr lang="en-US" sz="2400" dirty="0" err="1">
                <a:solidFill>
                  <a:srgbClr val="0000FF"/>
                </a:solidFill>
                <a:latin typeface="Arial" pitchFamily="34" charset="0"/>
              </a:rPr>
              <a:t>tiêu</a:t>
            </a:r>
            <a:r>
              <a:rPr lang="en-US" sz="2400" dirty="0">
                <a:solidFill>
                  <a:srgbClr val="0000FF"/>
                </a:solidFill>
                <a:latin typeface="Arial" pitchFamily="34" charset="0"/>
              </a:rPr>
              <a:t> </a:t>
            </a:r>
            <a:r>
              <a:rPr lang="en-US" sz="2400" dirty="0" err="1">
                <a:solidFill>
                  <a:srgbClr val="0000FF"/>
                </a:solidFill>
                <a:latin typeface="Arial" pitchFamily="34" charset="0"/>
              </a:rPr>
              <a:t>đề</a:t>
            </a:r>
            <a:r>
              <a:rPr lang="en-US" sz="2400" dirty="0">
                <a:solidFill>
                  <a:srgbClr val="0000FF"/>
                </a:solidFill>
                <a:latin typeface="Arial" pitchFamily="34" charset="0"/>
              </a:rPr>
              <a:t> IP </a:t>
            </a:r>
            <a:r>
              <a:rPr lang="en-US" sz="2400" dirty="0" err="1">
                <a:solidFill>
                  <a:srgbClr val="0000FF"/>
                </a:solidFill>
                <a:latin typeface="Arial" pitchFamily="34" charset="0"/>
              </a:rPr>
              <a:t>và</a:t>
            </a:r>
            <a:r>
              <a:rPr lang="en-US" sz="2400" dirty="0">
                <a:solidFill>
                  <a:srgbClr val="0000FF"/>
                </a:solidFill>
                <a:latin typeface="Arial" pitchFamily="34" charset="0"/>
              </a:rPr>
              <a:t> </a:t>
            </a:r>
            <a:r>
              <a:rPr lang="en-US" sz="2400" dirty="0" err="1">
                <a:solidFill>
                  <a:srgbClr val="0000FF"/>
                </a:solidFill>
                <a:latin typeface="Arial" pitchFamily="34" charset="0"/>
              </a:rPr>
              <a:t>dữ</a:t>
            </a:r>
            <a:r>
              <a:rPr lang="en-US" sz="2400" dirty="0">
                <a:solidFill>
                  <a:srgbClr val="0000FF"/>
                </a:solidFill>
                <a:latin typeface="Arial" pitchFamily="34" charset="0"/>
              </a:rPr>
              <a:t> </a:t>
            </a:r>
            <a:r>
              <a:rPr lang="en-US" sz="2400" dirty="0" err="1">
                <a:solidFill>
                  <a:srgbClr val="0000FF"/>
                </a:solidFill>
                <a:latin typeface="Arial" pitchFamily="34" charset="0"/>
              </a:rPr>
              <a:t>liệu</a:t>
            </a:r>
            <a:r>
              <a:rPr lang="en-US" sz="2400" dirty="0">
                <a:solidFill>
                  <a:srgbClr val="0000FF"/>
                </a:solidFill>
                <a:latin typeface="Arial" pitchFamily="34" charset="0"/>
              </a:rPr>
              <a:t> </a:t>
            </a:r>
            <a:r>
              <a:rPr lang="en-US" sz="2400" dirty="0" err="1">
                <a:solidFill>
                  <a:srgbClr val="0000FF"/>
                </a:solidFill>
                <a:latin typeface="Arial" pitchFamily="34" charset="0"/>
              </a:rPr>
              <a:t>được</a:t>
            </a:r>
            <a:r>
              <a:rPr lang="en-US" sz="2400" dirty="0">
                <a:solidFill>
                  <a:srgbClr val="0000FF"/>
                </a:solidFill>
                <a:latin typeface="Arial" pitchFamily="34" charset="0"/>
              </a:rPr>
              <a:t> </a:t>
            </a:r>
            <a:r>
              <a:rPr lang="en-US" sz="2400" dirty="0" err="1">
                <a:solidFill>
                  <a:srgbClr val="0000FF"/>
                </a:solidFill>
                <a:latin typeface="Arial" pitchFamily="34" charset="0"/>
              </a:rPr>
              <a:t>tải</a:t>
            </a:r>
            <a:r>
              <a:rPr lang="en-US" sz="2400" dirty="0">
                <a:solidFill>
                  <a:srgbClr val="0000FF"/>
                </a:solidFill>
                <a:latin typeface="Arial" pitchFamily="34" charset="0"/>
              </a:rPr>
              <a:t> (Payload = </a:t>
            </a:r>
            <a:r>
              <a:rPr lang="en-US" sz="2400" dirty="0" err="1">
                <a:solidFill>
                  <a:srgbClr val="0000FF"/>
                </a:solidFill>
                <a:latin typeface="Arial" pitchFamily="34" charset="0"/>
              </a:rPr>
              <a:t>TCP|UDP</a:t>
            </a:r>
            <a:r>
              <a:rPr lang="en-US" sz="2400" dirty="0">
                <a:solidFill>
                  <a:srgbClr val="0000FF"/>
                </a:solidFill>
                <a:latin typeface="Arial" pitchFamily="34" charset="0"/>
              </a:rPr>
              <a:t> Header + Data))</a:t>
            </a:r>
          </a:p>
        </p:txBody>
      </p:sp>
    </p:spTree>
    <p:extLst>
      <p:ext uri="{BB962C8B-B14F-4D97-AF65-F5344CB8AC3E}">
        <p14:creationId xmlns:p14="http://schemas.microsoft.com/office/powerpoint/2010/main" val="3723976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strips(down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1" nodeType="clickEffect">
                                  <p:stCondLst>
                                    <p:cond delay="0"/>
                                  </p:stCondLst>
                                  <p:childTnLst>
                                    <p:animEffect transition="out" filter="diamond(in)">
                                      <p:cBhvr>
                                        <p:cTn id="11" dur="1000"/>
                                        <p:tgtEl>
                                          <p:spTgt spid="37"/>
                                        </p:tgtEl>
                                      </p:cBhvr>
                                    </p:animEffect>
                                    <p:set>
                                      <p:cBhvr>
                                        <p:cTn id="12" dur="1" fill="hold">
                                          <p:stCondLst>
                                            <p:cond delay="999"/>
                                          </p:stCondLst>
                                        </p:cTn>
                                        <p:tgtEl>
                                          <p:spTgt spid="37"/>
                                        </p:tgtEl>
                                        <p:attrNameLst>
                                          <p:attrName>style.visibility</p:attrName>
                                        </p:attrNameLst>
                                      </p:cBhvr>
                                      <p:to>
                                        <p:strVal val="hidden"/>
                                      </p:to>
                                    </p:set>
                                  </p:childTnLst>
                                </p:cTn>
                              </p:par>
                            </p:childTnLst>
                          </p:cTn>
                        </p:par>
                        <p:par>
                          <p:cTn id="13" fill="hold">
                            <p:stCondLst>
                              <p:cond delay="1000"/>
                            </p:stCondLst>
                            <p:childTnLst>
                              <p:par>
                                <p:cTn id="14" presetID="18" presetClass="entr" presetSubtype="12"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strips(downLeft)">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ESP: Transport Mode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a:p>
        </p:txBody>
      </p:sp>
      <p:sp>
        <p:nvSpPr>
          <p:cNvPr id="6" name="Text Box 19"/>
          <p:cNvSpPr txBox="1">
            <a:spLocks noChangeArrowheads="1"/>
          </p:cNvSpPr>
          <p:nvPr/>
        </p:nvSpPr>
        <p:spPr bwMode="auto">
          <a:xfrm>
            <a:off x="152400" y="1701800"/>
            <a:ext cx="2260600" cy="431800"/>
          </a:xfrm>
          <a:prstGeom prst="rect">
            <a:avLst/>
          </a:prstGeom>
          <a:solidFill>
            <a:schemeClr val="accent3">
              <a:lumMod val="60000"/>
              <a:lumOff val="40000"/>
            </a:schemeClr>
          </a:solidFill>
          <a:ln>
            <a:noFill/>
          </a:ln>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dirty="0" err="1">
                <a:latin typeface="Times New Roman" pitchFamily="18" charset="0"/>
              </a:rPr>
              <a:t>Gói</a:t>
            </a:r>
            <a:r>
              <a:rPr lang="en-US" sz="2400" dirty="0">
                <a:latin typeface="Times New Roman" pitchFamily="18" charset="0"/>
              </a:rPr>
              <a:t> tin IP ban </a:t>
            </a:r>
            <a:r>
              <a:rPr lang="en-US" sz="2400" dirty="0" err="1">
                <a:latin typeface="Times New Roman" pitchFamily="18" charset="0"/>
              </a:rPr>
              <a:t>đầu</a:t>
            </a:r>
            <a:endParaRPr lang="en-US" sz="2400" dirty="0">
              <a:latin typeface="Times New Roman" pitchFamily="18" charset="0"/>
            </a:endParaRPr>
          </a:p>
        </p:txBody>
      </p:sp>
      <p:sp>
        <p:nvSpPr>
          <p:cNvPr id="7" name="Text Box 23"/>
          <p:cNvSpPr txBox="1">
            <a:spLocks noChangeArrowheads="1"/>
          </p:cNvSpPr>
          <p:nvPr/>
        </p:nvSpPr>
        <p:spPr bwMode="auto">
          <a:xfrm>
            <a:off x="2259013" y="5199062"/>
            <a:ext cx="4827587" cy="406400"/>
          </a:xfrm>
          <a:prstGeom prst="rect">
            <a:avLst/>
          </a:prstGeom>
          <a:solidFill>
            <a:schemeClr val="accent3">
              <a:lumMod val="60000"/>
              <a:lumOff val="40000"/>
            </a:schemeClr>
          </a:solidFill>
          <a:ln>
            <a:noFill/>
          </a:ln>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800" dirty="0" err="1">
                <a:latin typeface="Times New Roman" pitchFamily="18" charset="0"/>
              </a:rPr>
              <a:t>Gói</a:t>
            </a:r>
            <a:r>
              <a:rPr lang="en-US" sz="2800" dirty="0">
                <a:latin typeface="Times New Roman" pitchFamily="18" charset="0"/>
              </a:rPr>
              <a:t> ESP </a:t>
            </a:r>
            <a:r>
              <a:rPr lang="en-US" sz="2800" dirty="0" err="1">
                <a:latin typeface="Times New Roman" pitchFamily="18" charset="0"/>
              </a:rPr>
              <a:t>trong</a:t>
            </a:r>
            <a:r>
              <a:rPr lang="en-US" sz="2800" dirty="0">
                <a:latin typeface="Times New Roman" pitchFamily="18" charset="0"/>
              </a:rPr>
              <a:t> </a:t>
            </a:r>
            <a:r>
              <a:rPr lang="en-US" sz="2800" dirty="0" err="1">
                <a:latin typeface="Times New Roman" pitchFamily="18" charset="0"/>
              </a:rPr>
              <a:t>chế</a:t>
            </a:r>
            <a:r>
              <a:rPr lang="en-US" sz="2800" dirty="0">
                <a:latin typeface="Times New Roman" pitchFamily="18" charset="0"/>
              </a:rPr>
              <a:t> </a:t>
            </a:r>
            <a:r>
              <a:rPr lang="en-US" sz="2800" dirty="0" err="1">
                <a:latin typeface="Times New Roman" pitchFamily="18" charset="0"/>
              </a:rPr>
              <a:t>độ</a:t>
            </a:r>
            <a:r>
              <a:rPr lang="en-US" sz="2800" dirty="0">
                <a:latin typeface="Times New Roman" pitchFamily="18" charset="0"/>
              </a:rPr>
              <a:t> Transport</a:t>
            </a:r>
          </a:p>
        </p:txBody>
      </p:sp>
      <p:grpSp>
        <p:nvGrpSpPr>
          <p:cNvPr id="8" name="Group 25"/>
          <p:cNvGrpSpPr>
            <a:grpSpLocks/>
          </p:cNvGrpSpPr>
          <p:nvPr/>
        </p:nvGrpSpPr>
        <p:grpSpPr bwMode="auto">
          <a:xfrm>
            <a:off x="2590800" y="1676400"/>
            <a:ext cx="4916488" cy="533400"/>
            <a:chOff x="481853" y="3124200"/>
            <a:chExt cx="4917141" cy="534235"/>
          </a:xfrm>
        </p:grpSpPr>
        <p:sp>
          <p:nvSpPr>
            <p:cNvPr id="9" name="Rectangle 21"/>
            <p:cNvSpPr>
              <a:spLocks noChangeArrowheads="1"/>
            </p:cNvSpPr>
            <p:nvPr/>
          </p:nvSpPr>
          <p:spPr bwMode="auto">
            <a:xfrm>
              <a:off x="481853" y="3124200"/>
              <a:ext cx="1266265"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dirty="0"/>
                <a:t>IP </a:t>
              </a:r>
              <a:r>
                <a:rPr lang="en-US" sz="2800" dirty="0" err="1"/>
                <a:t>Hdr</a:t>
              </a:r>
              <a:endParaRPr lang="en-US" sz="2800" dirty="0"/>
            </a:p>
          </p:txBody>
        </p:sp>
        <p:sp>
          <p:nvSpPr>
            <p:cNvPr id="10" name="Rectangle 22"/>
            <p:cNvSpPr>
              <a:spLocks noChangeArrowheads="1"/>
            </p:cNvSpPr>
            <p:nvPr/>
          </p:nvSpPr>
          <p:spPr bwMode="auto">
            <a:xfrm>
              <a:off x="3810000" y="3124200"/>
              <a:ext cx="1588994" cy="534235"/>
            </a:xfrm>
            <a:prstGeom prst="rect">
              <a:avLst/>
            </a:prstGeom>
            <a:solidFill>
              <a:srgbClr val="FFFFFF"/>
            </a:solidFill>
            <a:ln w="9525" algn="ctr">
              <a:solidFill>
                <a:srgbClr val="000000"/>
              </a:solidFill>
              <a:miter lim="800000"/>
              <a:headEnd/>
              <a:tailEnd/>
            </a:ln>
          </p:spPr>
          <p:txBody>
            <a:bodyPr/>
            <a:lstStyle/>
            <a:p>
              <a:pPr algn="ctr">
                <a:spcBef>
                  <a:spcPct val="50000"/>
                </a:spcBef>
              </a:pPr>
              <a:r>
                <a:rPr lang="en-US" sz="3200" dirty="0"/>
                <a:t>Data</a:t>
              </a:r>
            </a:p>
          </p:txBody>
        </p:sp>
        <p:sp>
          <p:nvSpPr>
            <p:cNvPr id="11" name="Rectangle 21"/>
            <p:cNvSpPr>
              <a:spLocks noChangeArrowheads="1"/>
            </p:cNvSpPr>
            <p:nvPr/>
          </p:nvSpPr>
          <p:spPr bwMode="auto">
            <a:xfrm>
              <a:off x="1752600" y="3124200"/>
              <a:ext cx="2057400"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dirty="0" err="1"/>
                <a:t>TCP|UDP</a:t>
              </a:r>
              <a:r>
                <a:rPr lang="en-US" sz="2800" dirty="0"/>
                <a:t> </a:t>
              </a:r>
              <a:r>
                <a:rPr lang="en-US" sz="2800" dirty="0" err="1"/>
                <a:t>Hdr</a:t>
              </a:r>
              <a:endParaRPr lang="en-US" sz="2800" dirty="0"/>
            </a:p>
          </p:txBody>
        </p:sp>
      </p:grpSp>
      <p:grpSp>
        <p:nvGrpSpPr>
          <p:cNvPr id="12" name="Group 32"/>
          <p:cNvGrpSpPr>
            <a:grpSpLocks/>
          </p:cNvGrpSpPr>
          <p:nvPr/>
        </p:nvGrpSpPr>
        <p:grpSpPr bwMode="auto">
          <a:xfrm>
            <a:off x="228600" y="3217862"/>
            <a:ext cx="8915400" cy="563563"/>
            <a:chOff x="228600" y="4542137"/>
            <a:chExt cx="8915400" cy="563263"/>
          </a:xfrm>
        </p:grpSpPr>
        <p:grpSp>
          <p:nvGrpSpPr>
            <p:cNvPr id="13" name="Group 31"/>
            <p:cNvGrpSpPr>
              <a:grpSpLocks/>
            </p:cNvGrpSpPr>
            <p:nvPr/>
          </p:nvGrpSpPr>
          <p:grpSpPr bwMode="auto">
            <a:xfrm>
              <a:off x="228600" y="4559700"/>
              <a:ext cx="8915400" cy="545700"/>
              <a:chOff x="228600" y="4539342"/>
              <a:chExt cx="8915400" cy="545700"/>
            </a:xfrm>
          </p:grpSpPr>
          <p:sp>
            <p:nvSpPr>
              <p:cNvPr id="17" name="Rectangle 8"/>
              <p:cNvSpPr>
                <a:spLocks noChangeArrowheads="1"/>
              </p:cNvSpPr>
              <p:nvPr/>
            </p:nvSpPr>
            <p:spPr bwMode="auto">
              <a:xfrm>
                <a:off x="228600" y="4548828"/>
                <a:ext cx="8104094" cy="536214"/>
              </a:xfrm>
              <a:prstGeom prst="rect">
                <a:avLst/>
              </a:prstGeom>
              <a:solidFill>
                <a:srgbClr val="FFFFFF"/>
              </a:solidFill>
              <a:ln w="9525" algn="ctr">
                <a:solidFill>
                  <a:srgbClr val="000000"/>
                </a:solidFill>
                <a:miter lim="800000"/>
                <a:headEnd/>
                <a:tailEnd/>
              </a:ln>
            </p:spPr>
            <p:txBody>
              <a:bodyPr lIns="0" tIns="0" rIns="0" bIns="0"/>
              <a:lstStyle/>
              <a:p>
                <a:pPr>
                  <a:spcBef>
                    <a:spcPct val="50000"/>
                  </a:spcBef>
                </a:pPr>
                <a:r>
                  <a:rPr lang="en-US" sz="2800" dirty="0"/>
                  <a:t>IP </a:t>
                </a:r>
                <a:r>
                  <a:rPr lang="en-US" sz="2800" dirty="0" err="1"/>
                  <a:t>Hdr</a:t>
                </a:r>
                <a:r>
                  <a:rPr lang="en-US" sz="1400" dirty="0"/>
                  <a:t>		    </a:t>
                </a:r>
                <a:r>
                  <a:rPr lang="en-US" sz="1400" b="1" dirty="0"/>
                  <a:t>P</a:t>
                </a:r>
                <a:r>
                  <a:rPr lang="en-US" sz="1600" dirty="0"/>
                  <a:t>ayload	</a:t>
                </a:r>
                <a:r>
                  <a:rPr lang="en-US" sz="1400" dirty="0"/>
                  <a:t>	</a:t>
                </a:r>
                <a:endParaRPr lang="en-US" sz="2000" dirty="0"/>
              </a:p>
            </p:txBody>
          </p:sp>
          <p:sp>
            <p:nvSpPr>
              <p:cNvPr id="18" name="Rectangle 9"/>
              <p:cNvSpPr>
                <a:spLocks noChangeArrowheads="1"/>
              </p:cNvSpPr>
              <p:nvPr/>
            </p:nvSpPr>
            <p:spPr bwMode="auto">
              <a:xfrm>
                <a:off x="1647265" y="4539342"/>
                <a:ext cx="1324535" cy="533400"/>
              </a:xfrm>
              <a:prstGeom prst="rect">
                <a:avLst/>
              </a:prstGeom>
              <a:solidFill>
                <a:srgbClr val="00CCFF"/>
              </a:solidFill>
              <a:ln w="38100" algn="ctr">
                <a:solidFill>
                  <a:srgbClr val="FF3300"/>
                </a:solidFill>
                <a:miter lim="800000"/>
                <a:headEnd/>
                <a:tailEnd/>
              </a:ln>
            </p:spPr>
            <p:txBody>
              <a:bodyPr lIns="0" tIns="0" rIns="0" bIns="0"/>
              <a:lstStyle/>
              <a:p>
                <a:pPr algn="ctr">
                  <a:spcBef>
                    <a:spcPct val="50000"/>
                  </a:spcBef>
                </a:pPr>
                <a:r>
                  <a:rPr lang="en-US" sz="2800" dirty="0"/>
                  <a:t>ESP </a:t>
                </a:r>
                <a:r>
                  <a:rPr lang="en-US" sz="2800" dirty="0" err="1"/>
                  <a:t>Hdr</a:t>
                </a:r>
                <a:endParaRPr lang="en-US" sz="2800" dirty="0"/>
              </a:p>
            </p:txBody>
          </p:sp>
          <p:sp>
            <p:nvSpPr>
              <p:cNvPr id="19" name="Rectangle 10"/>
              <p:cNvSpPr>
                <a:spLocks noChangeArrowheads="1"/>
              </p:cNvSpPr>
              <p:nvPr/>
            </p:nvSpPr>
            <p:spPr bwMode="auto">
              <a:xfrm>
                <a:off x="6629400" y="4539342"/>
                <a:ext cx="1219200" cy="533399"/>
              </a:xfrm>
              <a:prstGeom prst="rect">
                <a:avLst/>
              </a:prstGeom>
              <a:solidFill>
                <a:srgbClr val="00CCFF"/>
              </a:solidFill>
              <a:ln w="38100" algn="ctr">
                <a:solidFill>
                  <a:srgbClr val="FF3300"/>
                </a:solidFill>
                <a:miter lim="800000"/>
                <a:headEnd/>
                <a:tailEnd/>
              </a:ln>
            </p:spPr>
            <p:txBody>
              <a:bodyPr/>
              <a:lstStyle/>
              <a:p>
                <a:pPr>
                  <a:spcBef>
                    <a:spcPct val="50000"/>
                  </a:spcBef>
                </a:pPr>
                <a:r>
                  <a:rPr lang="en-US" sz="2800" dirty="0"/>
                  <a:t>ESP </a:t>
                </a:r>
                <a:r>
                  <a:rPr lang="en-US" sz="2800" dirty="0" err="1"/>
                  <a:t>Trl</a:t>
                </a:r>
                <a:endParaRPr lang="en-US" sz="2800" dirty="0"/>
              </a:p>
            </p:txBody>
          </p:sp>
          <p:sp>
            <p:nvSpPr>
              <p:cNvPr id="20" name="Rectangle 11"/>
              <p:cNvSpPr>
                <a:spLocks noChangeArrowheads="1"/>
              </p:cNvSpPr>
              <p:nvPr/>
            </p:nvSpPr>
            <p:spPr bwMode="auto">
              <a:xfrm>
                <a:off x="7853082" y="4539343"/>
                <a:ext cx="1290918" cy="533399"/>
              </a:xfrm>
              <a:prstGeom prst="rect">
                <a:avLst/>
              </a:prstGeom>
              <a:solidFill>
                <a:srgbClr val="00CCFF"/>
              </a:solidFill>
              <a:ln w="38100" algn="ctr">
                <a:solidFill>
                  <a:srgbClr val="FF3300"/>
                </a:solidFill>
                <a:miter lim="800000"/>
                <a:headEnd/>
                <a:tailEnd/>
              </a:ln>
            </p:spPr>
            <p:txBody>
              <a:bodyPr/>
              <a:lstStyle/>
              <a:p>
                <a:pPr>
                  <a:spcBef>
                    <a:spcPct val="50000"/>
                  </a:spcBef>
                </a:pPr>
                <a:r>
                  <a:rPr lang="en-US" sz="2300" dirty="0"/>
                  <a:t>ESP </a:t>
                </a:r>
                <a:r>
                  <a:rPr lang="en-US" sz="2300" dirty="0" err="1"/>
                  <a:t>Auth</a:t>
                </a:r>
                <a:endParaRPr lang="en-US" sz="2300" dirty="0"/>
              </a:p>
            </p:txBody>
          </p:sp>
        </p:grpSp>
        <p:grpSp>
          <p:nvGrpSpPr>
            <p:cNvPr id="14" name="Group 30"/>
            <p:cNvGrpSpPr>
              <a:grpSpLocks/>
            </p:cNvGrpSpPr>
            <p:nvPr/>
          </p:nvGrpSpPr>
          <p:grpSpPr bwMode="auto">
            <a:xfrm>
              <a:off x="2971800" y="4542137"/>
              <a:ext cx="3646394" cy="534235"/>
              <a:chOff x="4090147" y="3047165"/>
              <a:chExt cx="3646394" cy="534235"/>
            </a:xfrm>
          </p:grpSpPr>
          <p:sp>
            <p:nvSpPr>
              <p:cNvPr id="15" name="Rectangle 22"/>
              <p:cNvSpPr>
                <a:spLocks noChangeArrowheads="1"/>
              </p:cNvSpPr>
              <p:nvPr/>
            </p:nvSpPr>
            <p:spPr bwMode="auto">
              <a:xfrm>
                <a:off x="6147547" y="3047165"/>
                <a:ext cx="1588994" cy="534235"/>
              </a:xfrm>
              <a:prstGeom prst="rect">
                <a:avLst/>
              </a:prstGeom>
              <a:solidFill>
                <a:srgbClr val="FFFFFF"/>
              </a:solidFill>
              <a:ln w="9525" algn="ctr">
                <a:solidFill>
                  <a:srgbClr val="000000"/>
                </a:solidFill>
                <a:miter lim="800000"/>
                <a:headEnd/>
                <a:tailEnd/>
              </a:ln>
            </p:spPr>
            <p:txBody>
              <a:bodyPr/>
              <a:lstStyle/>
              <a:p>
                <a:pPr algn="ctr">
                  <a:spcBef>
                    <a:spcPct val="50000"/>
                  </a:spcBef>
                </a:pPr>
                <a:r>
                  <a:rPr lang="en-US" sz="3200" dirty="0"/>
                  <a:t>Data</a:t>
                </a:r>
              </a:p>
            </p:txBody>
          </p:sp>
          <p:sp>
            <p:nvSpPr>
              <p:cNvPr id="16" name="Rectangle 21"/>
              <p:cNvSpPr>
                <a:spLocks noChangeArrowheads="1"/>
              </p:cNvSpPr>
              <p:nvPr/>
            </p:nvSpPr>
            <p:spPr bwMode="auto">
              <a:xfrm>
                <a:off x="4090147" y="3047165"/>
                <a:ext cx="2057400"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dirty="0" err="1"/>
                  <a:t>TCP|UDP</a:t>
                </a:r>
                <a:r>
                  <a:rPr lang="en-US" sz="2800" dirty="0"/>
                  <a:t> </a:t>
                </a:r>
                <a:r>
                  <a:rPr lang="en-US" sz="2800" dirty="0" err="1"/>
                  <a:t>Hdr</a:t>
                </a:r>
                <a:endParaRPr lang="en-US" sz="2800" dirty="0"/>
              </a:p>
            </p:txBody>
          </p:sp>
        </p:grpSp>
      </p:grpSp>
      <p:grpSp>
        <p:nvGrpSpPr>
          <p:cNvPr id="21" name="Group 41"/>
          <p:cNvGrpSpPr>
            <a:grpSpLocks/>
          </p:cNvGrpSpPr>
          <p:nvPr/>
        </p:nvGrpSpPr>
        <p:grpSpPr bwMode="auto">
          <a:xfrm>
            <a:off x="228600" y="2227262"/>
            <a:ext cx="7315200" cy="990600"/>
            <a:chOff x="228600" y="2895600"/>
            <a:chExt cx="7315200" cy="990600"/>
          </a:xfrm>
        </p:grpSpPr>
        <p:cxnSp>
          <p:nvCxnSpPr>
            <p:cNvPr id="22" name="Straight Connector 21"/>
            <p:cNvCxnSpPr/>
            <p:nvPr/>
          </p:nvCxnSpPr>
          <p:spPr>
            <a:xfrm rot="10800000" flipV="1">
              <a:off x="228600" y="2895600"/>
              <a:ext cx="2362200" cy="9906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6591300" y="2933700"/>
              <a:ext cx="990600" cy="9144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1676400" y="2895600"/>
              <a:ext cx="2209800" cy="9906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2933700" y="2933700"/>
              <a:ext cx="990600" cy="9144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grpSp>
      <p:grpSp>
        <p:nvGrpSpPr>
          <p:cNvPr id="26" name="Group 43"/>
          <p:cNvGrpSpPr>
            <a:grpSpLocks/>
          </p:cNvGrpSpPr>
          <p:nvPr/>
        </p:nvGrpSpPr>
        <p:grpSpPr bwMode="auto">
          <a:xfrm>
            <a:off x="1643063" y="3903662"/>
            <a:ext cx="6205537" cy="1093788"/>
            <a:chOff x="1642782" y="4572000"/>
            <a:chExt cx="6205818" cy="1093756"/>
          </a:xfrm>
        </p:grpSpPr>
        <p:sp>
          <p:nvSpPr>
            <p:cNvPr id="27" name="Line 13"/>
            <p:cNvSpPr>
              <a:spLocks noChangeShapeType="1"/>
            </p:cNvSpPr>
            <p:nvPr/>
          </p:nvSpPr>
          <p:spPr bwMode="auto">
            <a:xfrm>
              <a:off x="2971800" y="4576493"/>
              <a:ext cx="1407" cy="71033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4"/>
            <p:cNvSpPr>
              <a:spLocks noChangeShapeType="1"/>
            </p:cNvSpPr>
            <p:nvPr/>
          </p:nvSpPr>
          <p:spPr bwMode="auto">
            <a:xfrm flipV="1">
              <a:off x="2971800" y="4909106"/>
              <a:ext cx="4876800" cy="45719"/>
            </a:xfrm>
            <a:prstGeom prst="line">
              <a:avLst/>
            </a:prstGeom>
            <a:noFill/>
            <a:ln w="28575">
              <a:solidFill>
                <a:srgbClr val="7030A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Text Box 15"/>
            <p:cNvSpPr txBox="1">
              <a:spLocks noChangeArrowheads="1"/>
            </p:cNvSpPr>
            <p:nvPr/>
          </p:nvSpPr>
          <p:spPr bwMode="auto">
            <a:xfrm>
              <a:off x="4572000" y="4724400"/>
              <a:ext cx="1974476" cy="356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b="1">
                  <a:latin typeface="Times New Roman" pitchFamily="18" charset="0"/>
                </a:rPr>
                <a:t>Được mã hoá</a:t>
              </a:r>
              <a:endParaRPr lang="en-US" sz="2400">
                <a:latin typeface="Times New Roman" pitchFamily="18" charset="0"/>
              </a:endParaRPr>
            </a:p>
          </p:txBody>
        </p:sp>
        <p:sp>
          <p:nvSpPr>
            <p:cNvPr id="30" name="Line 16"/>
            <p:cNvSpPr>
              <a:spLocks noChangeShapeType="1"/>
            </p:cNvSpPr>
            <p:nvPr/>
          </p:nvSpPr>
          <p:spPr bwMode="auto">
            <a:xfrm>
              <a:off x="1642782" y="4575630"/>
              <a:ext cx="1407" cy="106847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7"/>
            <p:cNvSpPr>
              <a:spLocks noChangeShapeType="1"/>
            </p:cNvSpPr>
            <p:nvPr/>
          </p:nvSpPr>
          <p:spPr bwMode="auto">
            <a:xfrm flipV="1">
              <a:off x="1642782" y="5598382"/>
              <a:ext cx="6205818" cy="45719"/>
            </a:xfrm>
            <a:prstGeom prst="line">
              <a:avLst/>
            </a:prstGeom>
            <a:noFill/>
            <a:ln w="28575">
              <a:solidFill>
                <a:srgbClr val="7030A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Text Box 18"/>
            <p:cNvSpPr txBox="1">
              <a:spLocks noChangeArrowheads="1"/>
            </p:cNvSpPr>
            <p:nvPr/>
          </p:nvSpPr>
          <p:spPr bwMode="auto">
            <a:xfrm>
              <a:off x="4038600" y="5287944"/>
              <a:ext cx="1938618" cy="3778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b="1">
                  <a:latin typeface="Times New Roman" pitchFamily="18" charset="0"/>
                </a:rPr>
                <a:t>Được xác thực</a:t>
              </a:r>
              <a:endParaRPr lang="en-US" sz="2400">
                <a:latin typeface="Times New Roman" pitchFamily="18" charset="0"/>
              </a:endParaRPr>
            </a:p>
          </p:txBody>
        </p:sp>
        <p:sp>
          <p:nvSpPr>
            <p:cNvPr id="33" name="Line 16"/>
            <p:cNvSpPr>
              <a:spLocks noChangeShapeType="1"/>
            </p:cNvSpPr>
            <p:nvPr/>
          </p:nvSpPr>
          <p:spPr bwMode="auto">
            <a:xfrm>
              <a:off x="7847193" y="4572000"/>
              <a:ext cx="1407" cy="106847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 name="Rounded Rectangular Callout 36"/>
          <p:cNvSpPr/>
          <p:nvPr/>
        </p:nvSpPr>
        <p:spPr>
          <a:xfrm>
            <a:off x="214312" y="4686874"/>
            <a:ext cx="5924550" cy="2026303"/>
          </a:xfrm>
          <a:prstGeom prst="wedgeRoundRectCallout">
            <a:avLst>
              <a:gd name="adj1" fmla="val -34659"/>
              <a:gd name="adj2" fmla="val -91682"/>
              <a:gd name="adj3" fmla="val 16667"/>
            </a:avLst>
          </a:prstGeom>
          <a:solidFill>
            <a:srgbClr val="FFFFCC"/>
          </a:solidFill>
          <a:ln w="28575">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lvl="2" algn="ctr">
              <a:lnSpc>
                <a:spcPct val="120000"/>
              </a:lnSpc>
            </a:pPr>
            <a:r>
              <a:rPr lang="vi-VN" sz="2800" smtClean="0">
                <a:solidFill>
                  <a:srgbClr val="0000FF"/>
                </a:solidFill>
                <a:latin typeface="Arial" pitchFamily="34" charset="0"/>
              </a:rPr>
              <a:t>Nội dung của IP Header gốc có thực sự được giữ nguyên?</a:t>
            </a:r>
            <a:endParaRPr lang="en-US" sz="2800" dirty="0">
              <a:solidFill>
                <a:srgbClr val="0000FF"/>
              </a:solidFill>
              <a:latin typeface="Arial" pitchFamily="34" charset="0"/>
            </a:endParaRPr>
          </a:p>
        </p:txBody>
      </p:sp>
    </p:spTree>
    <p:extLst>
      <p:ext uri="{BB962C8B-B14F-4D97-AF65-F5344CB8AC3E}">
        <p14:creationId xmlns:p14="http://schemas.microsoft.com/office/powerpoint/2010/main" val="2689044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strips(down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1" nodeType="clickEffect">
                                  <p:stCondLst>
                                    <p:cond delay="0"/>
                                  </p:stCondLst>
                                  <p:childTnLst>
                                    <p:animEffect transition="out" filter="diamond(in)">
                                      <p:cBhvr>
                                        <p:cTn id="11" dur="1000"/>
                                        <p:tgtEl>
                                          <p:spTgt spid="37"/>
                                        </p:tgtEl>
                                      </p:cBhvr>
                                    </p:animEffect>
                                    <p:set>
                                      <p:cBhvr>
                                        <p:cTn id="12" dur="1" fill="hold">
                                          <p:stCondLst>
                                            <p:cond delay="9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vi-VN"/>
              <a:t>Tạo một IP Header mới: liệt kê các đầu cuối của ESP Tunnel (như 2 IPSec Gateway)</a:t>
            </a:r>
          </a:p>
          <a:p>
            <a:r>
              <a:rPr lang="vi-VN"/>
              <a:t>Mã hóa và/hoặc đảm bảo toàn vẹn cho nội dung gói tin, có cả IP Header và một số thành phần ESP</a:t>
            </a:r>
            <a:r>
              <a:rPr lang="vi-VN" smtClean="0"/>
              <a:t>.</a:t>
            </a:r>
            <a:endParaRPr lang="en-US"/>
          </a:p>
        </p:txBody>
      </p:sp>
      <p:sp>
        <p:nvSpPr>
          <p:cNvPr id="2" name="Title 1"/>
          <p:cNvSpPr>
            <a:spLocks noGrp="1"/>
          </p:cNvSpPr>
          <p:nvPr>
            <p:ph type="title"/>
          </p:nvPr>
        </p:nvSpPr>
        <p:spPr/>
        <p:txBody>
          <a:bodyPr/>
          <a:lstStyle/>
          <a:p>
            <a:r>
              <a:rPr lang="vi-VN" smtClean="0"/>
              <a:t>ESP: Tunnel Mode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16</a:t>
            </a:fld>
            <a:endParaRPr lang="ru-RU"/>
          </a:p>
        </p:txBody>
      </p:sp>
    </p:spTree>
    <p:extLst>
      <p:ext uri="{BB962C8B-B14F-4D97-AF65-F5344CB8AC3E}">
        <p14:creationId xmlns:p14="http://schemas.microsoft.com/office/powerpoint/2010/main" val="12478059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ESP: Tunnel Mode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sp>
        <p:nvSpPr>
          <p:cNvPr id="5" name="Text Box 19"/>
          <p:cNvSpPr txBox="1">
            <a:spLocks noChangeArrowheads="1"/>
          </p:cNvSpPr>
          <p:nvPr/>
        </p:nvSpPr>
        <p:spPr bwMode="auto">
          <a:xfrm>
            <a:off x="152400" y="2370138"/>
            <a:ext cx="2260600" cy="431800"/>
          </a:xfrm>
          <a:prstGeom prst="rect">
            <a:avLst/>
          </a:prstGeom>
          <a:solidFill>
            <a:schemeClr val="accent3">
              <a:lumMod val="60000"/>
              <a:lumOff val="40000"/>
            </a:schemeClr>
          </a:solidFill>
          <a:ln>
            <a:noFill/>
          </a:ln>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dirty="0" err="1">
                <a:latin typeface="Times New Roman" pitchFamily="18" charset="0"/>
              </a:rPr>
              <a:t>Gói</a:t>
            </a:r>
            <a:r>
              <a:rPr lang="en-US" sz="2400" dirty="0">
                <a:latin typeface="Times New Roman" pitchFamily="18" charset="0"/>
              </a:rPr>
              <a:t> tin IP ban </a:t>
            </a:r>
            <a:r>
              <a:rPr lang="en-US" sz="2400" dirty="0" err="1">
                <a:latin typeface="Times New Roman" pitchFamily="18" charset="0"/>
              </a:rPr>
              <a:t>đầu</a:t>
            </a:r>
            <a:endParaRPr lang="en-US" sz="2400" dirty="0">
              <a:latin typeface="Times New Roman" pitchFamily="18" charset="0"/>
            </a:endParaRPr>
          </a:p>
        </p:txBody>
      </p:sp>
      <p:sp>
        <p:nvSpPr>
          <p:cNvPr id="6" name="Text Box 23"/>
          <p:cNvSpPr txBox="1">
            <a:spLocks noChangeArrowheads="1"/>
          </p:cNvSpPr>
          <p:nvPr/>
        </p:nvSpPr>
        <p:spPr bwMode="auto">
          <a:xfrm>
            <a:off x="2259013" y="5867400"/>
            <a:ext cx="4453883" cy="406400"/>
          </a:xfrm>
          <a:prstGeom prst="rect">
            <a:avLst/>
          </a:prstGeom>
          <a:solidFill>
            <a:schemeClr val="accent3">
              <a:lumMod val="60000"/>
              <a:lumOff val="40000"/>
            </a:schemeClr>
          </a:solidFill>
          <a:ln>
            <a:noFill/>
          </a:ln>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800" dirty="0" err="1">
                <a:latin typeface="Times New Roman" pitchFamily="18" charset="0"/>
              </a:rPr>
              <a:t>Gói</a:t>
            </a:r>
            <a:r>
              <a:rPr lang="en-US" sz="2800" dirty="0">
                <a:latin typeface="Times New Roman" pitchFamily="18" charset="0"/>
              </a:rPr>
              <a:t> ESP </a:t>
            </a:r>
            <a:r>
              <a:rPr lang="en-US" sz="2800" dirty="0" err="1">
                <a:latin typeface="Times New Roman" pitchFamily="18" charset="0"/>
              </a:rPr>
              <a:t>trong</a:t>
            </a:r>
            <a:r>
              <a:rPr lang="en-US" sz="2800" dirty="0">
                <a:latin typeface="Times New Roman" pitchFamily="18" charset="0"/>
              </a:rPr>
              <a:t> </a:t>
            </a:r>
            <a:r>
              <a:rPr lang="en-US" sz="2800" dirty="0" err="1">
                <a:latin typeface="Times New Roman" pitchFamily="18" charset="0"/>
              </a:rPr>
              <a:t>chế</a:t>
            </a:r>
            <a:r>
              <a:rPr lang="en-US" sz="2800" dirty="0">
                <a:latin typeface="Times New Roman" pitchFamily="18" charset="0"/>
              </a:rPr>
              <a:t> </a:t>
            </a:r>
            <a:r>
              <a:rPr lang="en-US" sz="2800" dirty="0" err="1">
                <a:latin typeface="Times New Roman" pitchFamily="18" charset="0"/>
              </a:rPr>
              <a:t>độ</a:t>
            </a:r>
            <a:r>
              <a:rPr lang="en-US" sz="2800" dirty="0">
                <a:latin typeface="Times New Roman" pitchFamily="18" charset="0"/>
              </a:rPr>
              <a:t> Tunnel</a:t>
            </a:r>
          </a:p>
        </p:txBody>
      </p:sp>
      <p:grpSp>
        <p:nvGrpSpPr>
          <p:cNvPr id="7" name="Group 25"/>
          <p:cNvGrpSpPr>
            <a:grpSpLocks/>
          </p:cNvGrpSpPr>
          <p:nvPr/>
        </p:nvGrpSpPr>
        <p:grpSpPr bwMode="auto">
          <a:xfrm>
            <a:off x="2590800" y="2344738"/>
            <a:ext cx="4916488" cy="533400"/>
            <a:chOff x="481853" y="3124200"/>
            <a:chExt cx="4917141" cy="534235"/>
          </a:xfrm>
        </p:grpSpPr>
        <p:sp>
          <p:nvSpPr>
            <p:cNvPr id="8" name="Rectangle 21"/>
            <p:cNvSpPr>
              <a:spLocks noChangeArrowheads="1"/>
            </p:cNvSpPr>
            <p:nvPr/>
          </p:nvSpPr>
          <p:spPr bwMode="auto">
            <a:xfrm>
              <a:off x="481853" y="3124200"/>
              <a:ext cx="1266265"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a:t>IP Hdr</a:t>
              </a:r>
            </a:p>
          </p:txBody>
        </p:sp>
        <p:sp>
          <p:nvSpPr>
            <p:cNvPr id="9" name="Rectangle 22"/>
            <p:cNvSpPr>
              <a:spLocks noChangeArrowheads="1"/>
            </p:cNvSpPr>
            <p:nvPr/>
          </p:nvSpPr>
          <p:spPr bwMode="auto">
            <a:xfrm>
              <a:off x="3810000" y="3124200"/>
              <a:ext cx="1588994" cy="534235"/>
            </a:xfrm>
            <a:prstGeom prst="rect">
              <a:avLst/>
            </a:prstGeom>
            <a:solidFill>
              <a:srgbClr val="FFFFFF"/>
            </a:solidFill>
            <a:ln w="9525" algn="ctr">
              <a:solidFill>
                <a:srgbClr val="000000"/>
              </a:solidFill>
              <a:miter lim="800000"/>
              <a:headEnd/>
              <a:tailEnd/>
            </a:ln>
          </p:spPr>
          <p:txBody>
            <a:bodyPr/>
            <a:lstStyle/>
            <a:p>
              <a:pPr algn="ctr">
                <a:spcBef>
                  <a:spcPct val="50000"/>
                </a:spcBef>
              </a:pPr>
              <a:r>
                <a:rPr lang="en-US" sz="2800"/>
                <a:t>Data</a:t>
              </a:r>
            </a:p>
          </p:txBody>
        </p:sp>
        <p:sp>
          <p:nvSpPr>
            <p:cNvPr id="10" name="Rectangle 21"/>
            <p:cNvSpPr>
              <a:spLocks noChangeArrowheads="1"/>
            </p:cNvSpPr>
            <p:nvPr/>
          </p:nvSpPr>
          <p:spPr bwMode="auto">
            <a:xfrm>
              <a:off x="1752600" y="3124200"/>
              <a:ext cx="2057400"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a:t>TCP|UDP Hdr</a:t>
              </a:r>
            </a:p>
          </p:txBody>
        </p:sp>
      </p:grpSp>
      <p:grpSp>
        <p:nvGrpSpPr>
          <p:cNvPr id="11" name="Group 48"/>
          <p:cNvGrpSpPr>
            <a:grpSpLocks/>
          </p:cNvGrpSpPr>
          <p:nvPr/>
        </p:nvGrpSpPr>
        <p:grpSpPr bwMode="auto">
          <a:xfrm>
            <a:off x="228600" y="2895600"/>
            <a:ext cx="7315200" cy="992188"/>
            <a:chOff x="228600" y="2895600"/>
            <a:chExt cx="7315200" cy="991394"/>
          </a:xfrm>
        </p:grpSpPr>
        <p:cxnSp>
          <p:nvCxnSpPr>
            <p:cNvPr id="12" name="Straight Connector 11"/>
            <p:cNvCxnSpPr/>
            <p:nvPr/>
          </p:nvCxnSpPr>
          <p:spPr>
            <a:xfrm rot="10800000" flipV="1">
              <a:off x="228600" y="2895600"/>
              <a:ext cx="2362200" cy="989807"/>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6705996" y="3047604"/>
              <a:ext cx="989807" cy="6858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133967" y="3428572"/>
              <a:ext cx="913668" cy="3175"/>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44"/>
          <p:cNvGrpSpPr>
            <a:grpSpLocks/>
          </p:cNvGrpSpPr>
          <p:nvPr/>
        </p:nvGrpSpPr>
        <p:grpSpPr bwMode="auto">
          <a:xfrm>
            <a:off x="1355725" y="4572000"/>
            <a:ext cx="6492875" cy="1093788"/>
            <a:chOff x="1356360" y="4572000"/>
            <a:chExt cx="6492240" cy="1093756"/>
          </a:xfrm>
        </p:grpSpPr>
        <p:sp>
          <p:nvSpPr>
            <p:cNvPr id="16" name="Line 13"/>
            <p:cNvSpPr>
              <a:spLocks noChangeShapeType="1"/>
            </p:cNvSpPr>
            <p:nvPr/>
          </p:nvSpPr>
          <p:spPr bwMode="auto">
            <a:xfrm>
              <a:off x="2590800" y="4576493"/>
              <a:ext cx="1407" cy="71033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4"/>
            <p:cNvSpPr>
              <a:spLocks noChangeShapeType="1"/>
            </p:cNvSpPr>
            <p:nvPr/>
          </p:nvSpPr>
          <p:spPr bwMode="auto">
            <a:xfrm flipV="1">
              <a:off x="2590800" y="4909105"/>
              <a:ext cx="5257800" cy="45719"/>
            </a:xfrm>
            <a:prstGeom prst="line">
              <a:avLst/>
            </a:prstGeom>
            <a:noFill/>
            <a:ln w="28575">
              <a:solidFill>
                <a:srgbClr val="7030A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Text Box 15"/>
            <p:cNvSpPr txBox="1">
              <a:spLocks noChangeArrowheads="1"/>
            </p:cNvSpPr>
            <p:nvPr/>
          </p:nvSpPr>
          <p:spPr bwMode="auto">
            <a:xfrm>
              <a:off x="4572000" y="4724400"/>
              <a:ext cx="1974476" cy="356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b="1">
                  <a:latin typeface="Times New Roman" pitchFamily="18" charset="0"/>
                </a:rPr>
                <a:t>Được mã hoá</a:t>
              </a:r>
              <a:endParaRPr lang="en-US" sz="2400">
                <a:latin typeface="Times New Roman" pitchFamily="18" charset="0"/>
              </a:endParaRPr>
            </a:p>
          </p:txBody>
        </p:sp>
        <p:sp>
          <p:nvSpPr>
            <p:cNvPr id="19" name="Line 16"/>
            <p:cNvSpPr>
              <a:spLocks noChangeShapeType="1"/>
            </p:cNvSpPr>
            <p:nvPr/>
          </p:nvSpPr>
          <p:spPr bwMode="auto">
            <a:xfrm>
              <a:off x="1356360" y="4575630"/>
              <a:ext cx="1407" cy="106847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flipV="1">
              <a:off x="1371600" y="5598381"/>
              <a:ext cx="6477000" cy="45719"/>
            </a:xfrm>
            <a:prstGeom prst="line">
              <a:avLst/>
            </a:prstGeom>
            <a:noFill/>
            <a:ln w="28575">
              <a:solidFill>
                <a:srgbClr val="7030A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Text Box 18"/>
            <p:cNvSpPr txBox="1">
              <a:spLocks noChangeArrowheads="1"/>
            </p:cNvSpPr>
            <p:nvPr/>
          </p:nvSpPr>
          <p:spPr bwMode="auto">
            <a:xfrm>
              <a:off x="4038600" y="5287944"/>
              <a:ext cx="1938618" cy="3778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b="1">
                  <a:latin typeface="Times New Roman" pitchFamily="18" charset="0"/>
                </a:rPr>
                <a:t>Được xác thực</a:t>
              </a:r>
              <a:endParaRPr lang="en-US" sz="2400">
                <a:latin typeface="Times New Roman" pitchFamily="18" charset="0"/>
              </a:endParaRPr>
            </a:p>
          </p:txBody>
        </p:sp>
        <p:sp>
          <p:nvSpPr>
            <p:cNvPr id="22" name="Line 16"/>
            <p:cNvSpPr>
              <a:spLocks noChangeShapeType="1"/>
            </p:cNvSpPr>
            <p:nvPr/>
          </p:nvSpPr>
          <p:spPr bwMode="auto">
            <a:xfrm>
              <a:off x="7847193" y="4572000"/>
              <a:ext cx="1407" cy="106847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 name="Group 43"/>
          <p:cNvGrpSpPr>
            <a:grpSpLocks/>
          </p:cNvGrpSpPr>
          <p:nvPr/>
        </p:nvGrpSpPr>
        <p:grpSpPr bwMode="auto">
          <a:xfrm>
            <a:off x="0" y="3887788"/>
            <a:ext cx="9144000" cy="561975"/>
            <a:chOff x="0" y="3886994"/>
            <a:chExt cx="9144000" cy="562469"/>
          </a:xfrm>
        </p:grpSpPr>
        <p:sp>
          <p:nvSpPr>
            <p:cNvPr id="24" name="Rectangle 8"/>
            <p:cNvSpPr>
              <a:spLocks noChangeArrowheads="1"/>
            </p:cNvSpPr>
            <p:nvPr/>
          </p:nvSpPr>
          <p:spPr bwMode="auto">
            <a:xfrm>
              <a:off x="0" y="3913249"/>
              <a:ext cx="8332694" cy="536214"/>
            </a:xfrm>
            <a:prstGeom prst="rect">
              <a:avLst/>
            </a:prstGeom>
            <a:solidFill>
              <a:srgbClr val="FFFFFF"/>
            </a:solidFill>
            <a:ln w="9525" algn="ctr">
              <a:solidFill>
                <a:srgbClr val="000000"/>
              </a:solidFill>
              <a:miter lim="800000"/>
              <a:headEnd/>
              <a:tailEnd/>
            </a:ln>
          </p:spPr>
          <p:txBody>
            <a:bodyPr lIns="0" tIns="0" rIns="0" bIns="0"/>
            <a:lstStyle/>
            <a:p>
              <a:pPr>
                <a:spcBef>
                  <a:spcPct val="50000"/>
                </a:spcBef>
              </a:pPr>
              <a:r>
                <a:rPr lang="en-US" sz="2400" b="1">
                  <a:solidFill>
                    <a:srgbClr val="0033CC"/>
                  </a:solidFill>
                </a:rPr>
                <a:t>New IP Hdr</a:t>
              </a:r>
              <a:r>
                <a:rPr lang="en-US" sz="1200">
                  <a:solidFill>
                    <a:srgbClr val="0033CC"/>
                  </a:solidFill>
                </a:rPr>
                <a:t>		</a:t>
              </a:r>
              <a:r>
                <a:rPr lang="en-US" sz="1400">
                  <a:solidFill>
                    <a:srgbClr val="0033CC"/>
                  </a:solidFill>
                </a:rPr>
                <a:t> </a:t>
              </a:r>
              <a:r>
                <a:rPr lang="en-US" sz="1400"/>
                <a:t>   </a:t>
              </a:r>
              <a:r>
                <a:rPr lang="en-US" sz="1400" b="1"/>
                <a:t>P</a:t>
              </a:r>
              <a:r>
                <a:rPr lang="en-US" sz="1600"/>
                <a:t>ayload	</a:t>
              </a:r>
              <a:r>
                <a:rPr lang="en-US" sz="1400"/>
                <a:t>	</a:t>
              </a:r>
              <a:endParaRPr lang="en-US" sz="2000"/>
            </a:p>
          </p:txBody>
        </p:sp>
        <p:sp>
          <p:nvSpPr>
            <p:cNvPr id="25" name="Rectangle 10"/>
            <p:cNvSpPr>
              <a:spLocks noChangeArrowheads="1"/>
            </p:cNvSpPr>
            <p:nvPr/>
          </p:nvSpPr>
          <p:spPr bwMode="auto">
            <a:xfrm>
              <a:off x="6858000" y="3903763"/>
              <a:ext cx="1066800" cy="533399"/>
            </a:xfrm>
            <a:prstGeom prst="rect">
              <a:avLst/>
            </a:prstGeom>
            <a:solidFill>
              <a:srgbClr val="00CCFF"/>
            </a:solidFill>
            <a:ln w="38100" algn="ctr">
              <a:solidFill>
                <a:srgbClr val="FF3300"/>
              </a:solidFill>
              <a:miter lim="800000"/>
              <a:headEnd/>
              <a:tailEnd/>
            </a:ln>
          </p:spPr>
          <p:txBody>
            <a:bodyPr/>
            <a:lstStyle/>
            <a:p>
              <a:pPr>
                <a:spcBef>
                  <a:spcPct val="50000"/>
                </a:spcBef>
              </a:pPr>
              <a:r>
                <a:rPr lang="en-US" sz="2400"/>
                <a:t>ESP Trl</a:t>
              </a:r>
            </a:p>
          </p:txBody>
        </p:sp>
        <p:sp>
          <p:nvSpPr>
            <p:cNvPr id="26" name="Rectangle 11"/>
            <p:cNvSpPr>
              <a:spLocks noChangeArrowheads="1"/>
            </p:cNvSpPr>
            <p:nvPr/>
          </p:nvSpPr>
          <p:spPr bwMode="auto">
            <a:xfrm>
              <a:off x="7853082" y="3903764"/>
              <a:ext cx="1290918" cy="533399"/>
            </a:xfrm>
            <a:prstGeom prst="rect">
              <a:avLst/>
            </a:prstGeom>
            <a:solidFill>
              <a:srgbClr val="00CCFF"/>
            </a:solidFill>
            <a:ln w="38100" algn="ctr">
              <a:solidFill>
                <a:srgbClr val="FF3300"/>
              </a:solidFill>
              <a:miter lim="800000"/>
              <a:headEnd/>
              <a:tailEnd/>
            </a:ln>
          </p:spPr>
          <p:txBody>
            <a:bodyPr/>
            <a:lstStyle/>
            <a:p>
              <a:pPr>
                <a:spcBef>
                  <a:spcPct val="50000"/>
                </a:spcBef>
              </a:pPr>
              <a:r>
                <a:rPr lang="en-US" sz="2200" dirty="0"/>
                <a:t>ESP </a:t>
              </a:r>
              <a:r>
                <a:rPr lang="en-US" sz="2200" dirty="0" err="1"/>
                <a:t>Auth</a:t>
              </a:r>
              <a:endParaRPr lang="en-US" sz="2200" dirty="0"/>
            </a:p>
          </p:txBody>
        </p:sp>
        <p:sp>
          <p:nvSpPr>
            <p:cNvPr id="27" name="Rectangle 9"/>
            <p:cNvSpPr>
              <a:spLocks noChangeArrowheads="1"/>
            </p:cNvSpPr>
            <p:nvPr/>
          </p:nvSpPr>
          <p:spPr bwMode="auto">
            <a:xfrm>
              <a:off x="1341120" y="3903763"/>
              <a:ext cx="1324535" cy="533400"/>
            </a:xfrm>
            <a:prstGeom prst="rect">
              <a:avLst/>
            </a:prstGeom>
            <a:solidFill>
              <a:srgbClr val="00CCFF"/>
            </a:solidFill>
            <a:ln w="38100" algn="ctr">
              <a:solidFill>
                <a:srgbClr val="FF3300"/>
              </a:solidFill>
              <a:miter lim="800000"/>
              <a:headEnd/>
              <a:tailEnd/>
            </a:ln>
          </p:spPr>
          <p:txBody>
            <a:bodyPr lIns="0" tIns="0" rIns="0" bIns="0"/>
            <a:lstStyle/>
            <a:p>
              <a:pPr algn="ctr">
                <a:spcBef>
                  <a:spcPct val="50000"/>
                </a:spcBef>
              </a:pPr>
              <a:r>
                <a:rPr lang="en-US" sz="2800"/>
                <a:t>ESP Hdr</a:t>
              </a:r>
            </a:p>
          </p:txBody>
        </p:sp>
        <p:grpSp>
          <p:nvGrpSpPr>
            <p:cNvPr id="28" name="Group 41"/>
            <p:cNvGrpSpPr>
              <a:grpSpLocks/>
            </p:cNvGrpSpPr>
            <p:nvPr/>
          </p:nvGrpSpPr>
          <p:grpSpPr bwMode="auto">
            <a:xfrm>
              <a:off x="2590800" y="3886994"/>
              <a:ext cx="4282440" cy="548681"/>
              <a:chOff x="2590800" y="3886994"/>
              <a:chExt cx="4282440" cy="548681"/>
            </a:xfrm>
          </p:grpSpPr>
          <p:sp>
            <p:nvSpPr>
              <p:cNvPr id="29" name="Rectangle 22"/>
              <p:cNvSpPr>
                <a:spLocks noChangeArrowheads="1"/>
              </p:cNvSpPr>
              <p:nvPr/>
            </p:nvSpPr>
            <p:spPr bwMode="auto">
              <a:xfrm>
                <a:off x="5284246" y="3901440"/>
                <a:ext cx="1588994" cy="534235"/>
              </a:xfrm>
              <a:prstGeom prst="rect">
                <a:avLst/>
              </a:prstGeom>
              <a:solidFill>
                <a:srgbClr val="FFFFFF"/>
              </a:solidFill>
              <a:ln w="9525" algn="ctr">
                <a:solidFill>
                  <a:srgbClr val="000000"/>
                </a:solidFill>
                <a:miter lim="800000"/>
                <a:headEnd/>
                <a:tailEnd/>
              </a:ln>
            </p:spPr>
            <p:txBody>
              <a:bodyPr/>
              <a:lstStyle/>
              <a:p>
                <a:pPr algn="ctr">
                  <a:spcBef>
                    <a:spcPct val="50000"/>
                  </a:spcBef>
                </a:pPr>
                <a:r>
                  <a:rPr lang="en-US" sz="2800"/>
                  <a:t>       Data</a:t>
                </a:r>
              </a:p>
            </p:txBody>
          </p:sp>
          <p:grpSp>
            <p:nvGrpSpPr>
              <p:cNvPr id="30" name="Group 39"/>
              <p:cNvGrpSpPr>
                <a:grpSpLocks/>
              </p:cNvGrpSpPr>
              <p:nvPr/>
            </p:nvGrpSpPr>
            <p:grpSpPr bwMode="auto">
              <a:xfrm>
                <a:off x="2590800" y="3886994"/>
                <a:ext cx="3200400" cy="548681"/>
                <a:chOff x="2590800" y="3886994"/>
                <a:chExt cx="3200400" cy="548681"/>
              </a:xfrm>
            </p:grpSpPr>
            <p:sp>
              <p:nvSpPr>
                <p:cNvPr id="31" name="Rectangle 21"/>
                <p:cNvSpPr>
                  <a:spLocks noChangeArrowheads="1"/>
                </p:cNvSpPr>
                <p:nvPr/>
              </p:nvSpPr>
              <p:spPr bwMode="auto">
                <a:xfrm>
                  <a:off x="2590800" y="3901440"/>
                  <a:ext cx="3200400"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a:t>  IP Hdr  TCP|UDP Hdr</a:t>
                  </a:r>
                </a:p>
              </p:txBody>
            </p:sp>
            <p:cxnSp>
              <p:nvCxnSpPr>
                <p:cNvPr id="32" name="Straight Connector 31"/>
                <p:cNvCxnSpPr/>
                <p:nvPr/>
              </p:nvCxnSpPr>
              <p:spPr>
                <a:xfrm rot="5400000">
                  <a:off x="3543861" y="4151546"/>
                  <a:ext cx="53228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885683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ESP: Tunnel Mode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sp>
        <p:nvSpPr>
          <p:cNvPr id="5" name="Text Box 19"/>
          <p:cNvSpPr txBox="1">
            <a:spLocks noChangeArrowheads="1"/>
          </p:cNvSpPr>
          <p:nvPr/>
        </p:nvSpPr>
        <p:spPr bwMode="auto">
          <a:xfrm>
            <a:off x="152400" y="2370138"/>
            <a:ext cx="2260600" cy="431800"/>
          </a:xfrm>
          <a:prstGeom prst="rect">
            <a:avLst/>
          </a:prstGeom>
          <a:solidFill>
            <a:schemeClr val="accent3">
              <a:lumMod val="60000"/>
              <a:lumOff val="40000"/>
            </a:schemeClr>
          </a:solidFill>
          <a:ln>
            <a:noFill/>
          </a:ln>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dirty="0" err="1">
                <a:latin typeface="Times New Roman" pitchFamily="18" charset="0"/>
              </a:rPr>
              <a:t>Gói</a:t>
            </a:r>
            <a:r>
              <a:rPr lang="en-US" sz="2400" dirty="0">
                <a:latin typeface="Times New Roman" pitchFamily="18" charset="0"/>
              </a:rPr>
              <a:t> tin IP ban </a:t>
            </a:r>
            <a:r>
              <a:rPr lang="en-US" sz="2400" dirty="0" err="1">
                <a:latin typeface="Times New Roman" pitchFamily="18" charset="0"/>
              </a:rPr>
              <a:t>đầu</a:t>
            </a:r>
            <a:endParaRPr lang="en-US" sz="2400" dirty="0">
              <a:latin typeface="Times New Roman" pitchFamily="18" charset="0"/>
            </a:endParaRPr>
          </a:p>
        </p:txBody>
      </p:sp>
      <p:grpSp>
        <p:nvGrpSpPr>
          <p:cNvPr id="7" name="Group 25"/>
          <p:cNvGrpSpPr>
            <a:grpSpLocks/>
          </p:cNvGrpSpPr>
          <p:nvPr/>
        </p:nvGrpSpPr>
        <p:grpSpPr bwMode="auto">
          <a:xfrm>
            <a:off x="2590800" y="2344738"/>
            <a:ext cx="4916488" cy="533400"/>
            <a:chOff x="481853" y="3124200"/>
            <a:chExt cx="4917141" cy="534235"/>
          </a:xfrm>
        </p:grpSpPr>
        <p:sp>
          <p:nvSpPr>
            <p:cNvPr id="8" name="Rectangle 21"/>
            <p:cNvSpPr>
              <a:spLocks noChangeArrowheads="1"/>
            </p:cNvSpPr>
            <p:nvPr/>
          </p:nvSpPr>
          <p:spPr bwMode="auto">
            <a:xfrm>
              <a:off x="481853" y="3124200"/>
              <a:ext cx="1266265"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a:t>IP Hdr</a:t>
              </a:r>
            </a:p>
          </p:txBody>
        </p:sp>
        <p:sp>
          <p:nvSpPr>
            <p:cNvPr id="9" name="Rectangle 22"/>
            <p:cNvSpPr>
              <a:spLocks noChangeArrowheads="1"/>
            </p:cNvSpPr>
            <p:nvPr/>
          </p:nvSpPr>
          <p:spPr bwMode="auto">
            <a:xfrm>
              <a:off x="3810000" y="3124200"/>
              <a:ext cx="1588994" cy="534235"/>
            </a:xfrm>
            <a:prstGeom prst="rect">
              <a:avLst/>
            </a:prstGeom>
            <a:solidFill>
              <a:srgbClr val="FFFFFF"/>
            </a:solidFill>
            <a:ln w="9525" algn="ctr">
              <a:solidFill>
                <a:srgbClr val="000000"/>
              </a:solidFill>
              <a:miter lim="800000"/>
              <a:headEnd/>
              <a:tailEnd/>
            </a:ln>
          </p:spPr>
          <p:txBody>
            <a:bodyPr/>
            <a:lstStyle/>
            <a:p>
              <a:pPr algn="ctr">
                <a:spcBef>
                  <a:spcPct val="50000"/>
                </a:spcBef>
              </a:pPr>
              <a:r>
                <a:rPr lang="en-US" sz="2800"/>
                <a:t>Data</a:t>
              </a:r>
            </a:p>
          </p:txBody>
        </p:sp>
        <p:sp>
          <p:nvSpPr>
            <p:cNvPr id="10" name="Rectangle 21"/>
            <p:cNvSpPr>
              <a:spLocks noChangeArrowheads="1"/>
            </p:cNvSpPr>
            <p:nvPr/>
          </p:nvSpPr>
          <p:spPr bwMode="auto">
            <a:xfrm>
              <a:off x="1752600" y="3124200"/>
              <a:ext cx="2057400"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a:t>TCP|UDP Hdr</a:t>
              </a:r>
            </a:p>
          </p:txBody>
        </p:sp>
      </p:grpSp>
      <p:grpSp>
        <p:nvGrpSpPr>
          <p:cNvPr id="11" name="Group 48"/>
          <p:cNvGrpSpPr>
            <a:grpSpLocks/>
          </p:cNvGrpSpPr>
          <p:nvPr/>
        </p:nvGrpSpPr>
        <p:grpSpPr bwMode="auto">
          <a:xfrm>
            <a:off x="228600" y="2895600"/>
            <a:ext cx="7315200" cy="992188"/>
            <a:chOff x="228600" y="2895600"/>
            <a:chExt cx="7315200" cy="991394"/>
          </a:xfrm>
        </p:grpSpPr>
        <p:cxnSp>
          <p:nvCxnSpPr>
            <p:cNvPr id="12" name="Straight Connector 11"/>
            <p:cNvCxnSpPr/>
            <p:nvPr/>
          </p:nvCxnSpPr>
          <p:spPr>
            <a:xfrm rot="10800000" flipV="1">
              <a:off x="228600" y="2895600"/>
              <a:ext cx="2362200" cy="989807"/>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6705996" y="3047604"/>
              <a:ext cx="989807" cy="6858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133967" y="3428572"/>
              <a:ext cx="913668" cy="3175"/>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44"/>
          <p:cNvGrpSpPr>
            <a:grpSpLocks/>
          </p:cNvGrpSpPr>
          <p:nvPr/>
        </p:nvGrpSpPr>
        <p:grpSpPr bwMode="auto">
          <a:xfrm>
            <a:off x="1355725" y="4572000"/>
            <a:ext cx="6492875" cy="1093788"/>
            <a:chOff x="1356360" y="4572000"/>
            <a:chExt cx="6492240" cy="1093756"/>
          </a:xfrm>
        </p:grpSpPr>
        <p:sp>
          <p:nvSpPr>
            <p:cNvPr id="16" name="Line 13"/>
            <p:cNvSpPr>
              <a:spLocks noChangeShapeType="1"/>
            </p:cNvSpPr>
            <p:nvPr/>
          </p:nvSpPr>
          <p:spPr bwMode="auto">
            <a:xfrm>
              <a:off x="2590800" y="4576493"/>
              <a:ext cx="1407" cy="71033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4"/>
            <p:cNvSpPr>
              <a:spLocks noChangeShapeType="1"/>
            </p:cNvSpPr>
            <p:nvPr/>
          </p:nvSpPr>
          <p:spPr bwMode="auto">
            <a:xfrm flipV="1">
              <a:off x="2590800" y="4909105"/>
              <a:ext cx="5257800" cy="45719"/>
            </a:xfrm>
            <a:prstGeom prst="line">
              <a:avLst/>
            </a:prstGeom>
            <a:noFill/>
            <a:ln w="28575">
              <a:solidFill>
                <a:srgbClr val="7030A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Text Box 15"/>
            <p:cNvSpPr txBox="1">
              <a:spLocks noChangeArrowheads="1"/>
            </p:cNvSpPr>
            <p:nvPr/>
          </p:nvSpPr>
          <p:spPr bwMode="auto">
            <a:xfrm>
              <a:off x="4572000" y="4724400"/>
              <a:ext cx="1974476" cy="356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b="1">
                  <a:latin typeface="Times New Roman" pitchFamily="18" charset="0"/>
                </a:rPr>
                <a:t>Được mã hoá</a:t>
              </a:r>
              <a:endParaRPr lang="en-US" sz="2400">
                <a:latin typeface="Times New Roman" pitchFamily="18" charset="0"/>
              </a:endParaRPr>
            </a:p>
          </p:txBody>
        </p:sp>
        <p:sp>
          <p:nvSpPr>
            <p:cNvPr id="19" name="Line 16"/>
            <p:cNvSpPr>
              <a:spLocks noChangeShapeType="1"/>
            </p:cNvSpPr>
            <p:nvPr/>
          </p:nvSpPr>
          <p:spPr bwMode="auto">
            <a:xfrm>
              <a:off x="1356360" y="4575630"/>
              <a:ext cx="1407" cy="106847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flipV="1">
              <a:off x="1371600" y="5598381"/>
              <a:ext cx="6477000" cy="45719"/>
            </a:xfrm>
            <a:prstGeom prst="line">
              <a:avLst/>
            </a:prstGeom>
            <a:noFill/>
            <a:ln w="28575">
              <a:solidFill>
                <a:srgbClr val="7030A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Text Box 18"/>
            <p:cNvSpPr txBox="1">
              <a:spLocks noChangeArrowheads="1"/>
            </p:cNvSpPr>
            <p:nvPr/>
          </p:nvSpPr>
          <p:spPr bwMode="auto">
            <a:xfrm>
              <a:off x="4038600" y="5287944"/>
              <a:ext cx="1938618" cy="3778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b="1">
                  <a:latin typeface="Times New Roman" pitchFamily="18" charset="0"/>
                </a:rPr>
                <a:t>Được xác thực</a:t>
              </a:r>
              <a:endParaRPr lang="en-US" sz="2400">
                <a:latin typeface="Times New Roman" pitchFamily="18" charset="0"/>
              </a:endParaRPr>
            </a:p>
          </p:txBody>
        </p:sp>
        <p:sp>
          <p:nvSpPr>
            <p:cNvPr id="22" name="Line 16"/>
            <p:cNvSpPr>
              <a:spLocks noChangeShapeType="1"/>
            </p:cNvSpPr>
            <p:nvPr/>
          </p:nvSpPr>
          <p:spPr bwMode="auto">
            <a:xfrm>
              <a:off x="7847193" y="4572000"/>
              <a:ext cx="1407" cy="1068471"/>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 name="Group 43"/>
          <p:cNvGrpSpPr>
            <a:grpSpLocks/>
          </p:cNvGrpSpPr>
          <p:nvPr/>
        </p:nvGrpSpPr>
        <p:grpSpPr bwMode="auto">
          <a:xfrm>
            <a:off x="0" y="3887788"/>
            <a:ext cx="9144000" cy="561975"/>
            <a:chOff x="0" y="3886994"/>
            <a:chExt cx="9144000" cy="562469"/>
          </a:xfrm>
        </p:grpSpPr>
        <p:sp>
          <p:nvSpPr>
            <p:cNvPr id="24" name="Rectangle 8"/>
            <p:cNvSpPr>
              <a:spLocks noChangeArrowheads="1"/>
            </p:cNvSpPr>
            <p:nvPr/>
          </p:nvSpPr>
          <p:spPr bwMode="auto">
            <a:xfrm>
              <a:off x="0" y="3913249"/>
              <a:ext cx="8332694" cy="536214"/>
            </a:xfrm>
            <a:prstGeom prst="rect">
              <a:avLst/>
            </a:prstGeom>
            <a:solidFill>
              <a:srgbClr val="FFFFFF"/>
            </a:solidFill>
            <a:ln w="9525" algn="ctr">
              <a:solidFill>
                <a:srgbClr val="000000"/>
              </a:solidFill>
              <a:miter lim="800000"/>
              <a:headEnd/>
              <a:tailEnd/>
            </a:ln>
          </p:spPr>
          <p:txBody>
            <a:bodyPr lIns="0" tIns="0" rIns="0" bIns="0"/>
            <a:lstStyle/>
            <a:p>
              <a:pPr>
                <a:spcBef>
                  <a:spcPct val="50000"/>
                </a:spcBef>
              </a:pPr>
              <a:r>
                <a:rPr lang="en-US" sz="2400" b="1">
                  <a:solidFill>
                    <a:srgbClr val="0033CC"/>
                  </a:solidFill>
                </a:rPr>
                <a:t>New IP Hdr</a:t>
              </a:r>
              <a:r>
                <a:rPr lang="en-US" sz="1200">
                  <a:solidFill>
                    <a:srgbClr val="0033CC"/>
                  </a:solidFill>
                </a:rPr>
                <a:t>		</a:t>
              </a:r>
              <a:r>
                <a:rPr lang="en-US" sz="1400">
                  <a:solidFill>
                    <a:srgbClr val="0033CC"/>
                  </a:solidFill>
                </a:rPr>
                <a:t> </a:t>
              </a:r>
              <a:r>
                <a:rPr lang="en-US" sz="1400"/>
                <a:t>   </a:t>
              </a:r>
              <a:r>
                <a:rPr lang="en-US" sz="1400" b="1"/>
                <a:t>P</a:t>
              </a:r>
              <a:r>
                <a:rPr lang="en-US" sz="1600"/>
                <a:t>ayload	</a:t>
              </a:r>
              <a:r>
                <a:rPr lang="en-US" sz="1400"/>
                <a:t>	</a:t>
              </a:r>
              <a:endParaRPr lang="en-US" sz="2000"/>
            </a:p>
          </p:txBody>
        </p:sp>
        <p:sp>
          <p:nvSpPr>
            <p:cNvPr id="25" name="Rectangle 10"/>
            <p:cNvSpPr>
              <a:spLocks noChangeArrowheads="1"/>
            </p:cNvSpPr>
            <p:nvPr/>
          </p:nvSpPr>
          <p:spPr bwMode="auto">
            <a:xfrm>
              <a:off x="6858000" y="3903763"/>
              <a:ext cx="1066800" cy="533399"/>
            </a:xfrm>
            <a:prstGeom prst="rect">
              <a:avLst/>
            </a:prstGeom>
            <a:solidFill>
              <a:srgbClr val="00CCFF"/>
            </a:solidFill>
            <a:ln w="38100" algn="ctr">
              <a:solidFill>
                <a:srgbClr val="FF3300"/>
              </a:solidFill>
              <a:miter lim="800000"/>
              <a:headEnd/>
              <a:tailEnd/>
            </a:ln>
          </p:spPr>
          <p:txBody>
            <a:bodyPr/>
            <a:lstStyle/>
            <a:p>
              <a:pPr>
                <a:spcBef>
                  <a:spcPct val="50000"/>
                </a:spcBef>
              </a:pPr>
              <a:r>
                <a:rPr lang="en-US" sz="2400"/>
                <a:t>ESP Trl</a:t>
              </a:r>
            </a:p>
          </p:txBody>
        </p:sp>
        <p:sp>
          <p:nvSpPr>
            <p:cNvPr id="26" name="Rectangle 11"/>
            <p:cNvSpPr>
              <a:spLocks noChangeArrowheads="1"/>
            </p:cNvSpPr>
            <p:nvPr/>
          </p:nvSpPr>
          <p:spPr bwMode="auto">
            <a:xfrm>
              <a:off x="7853082" y="3903764"/>
              <a:ext cx="1290918" cy="533399"/>
            </a:xfrm>
            <a:prstGeom prst="rect">
              <a:avLst/>
            </a:prstGeom>
            <a:solidFill>
              <a:srgbClr val="00CCFF"/>
            </a:solidFill>
            <a:ln w="38100" algn="ctr">
              <a:solidFill>
                <a:srgbClr val="FF3300"/>
              </a:solidFill>
              <a:miter lim="800000"/>
              <a:headEnd/>
              <a:tailEnd/>
            </a:ln>
          </p:spPr>
          <p:txBody>
            <a:bodyPr/>
            <a:lstStyle/>
            <a:p>
              <a:pPr>
                <a:spcBef>
                  <a:spcPct val="50000"/>
                </a:spcBef>
              </a:pPr>
              <a:r>
                <a:rPr lang="en-US" sz="2200" dirty="0"/>
                <a:t>ESP </a:t>
              </a:r>
              <a:r>
                <a:rPr lang="en-US" sz="2200" dirty="0" err="1"/>
                <a:t>Auth</a:t>
              </a:r>
              <a:endParaRPr lang="en-US" sz="2200" dirty="0"/>
            </a:p>
          </p:txBody>
        </p:sp>
        <p:sp>
          <p:nvSpPr>
            <p:cNvPr id="27" name="Rectangle 9"/>
            <p:cNvSpPr>
              <a:spLocks noChangeArrowheads="1"/>
            </p:cNvSpPr>
            <p:nvPr/>
          </p:nvSpPr>
          <p:spPr bwMode="auto">
            <a:xfrm>
              <a:off x="1341120" y="3903763"/>
              <a:ext cx="1324535" cy="533400"/>
            </a:xfrm>
            <a:prstGeom prst="rect">
              <a:avLst/>
            </a:prstGeom>
            <a:solidFill>
              <a:srgbClr val="00CCFF"/>
            </a:solidFill>
            <a:ln w="38100" algn="ctr">
              <a:solidFill>
                <a:srgbClr val="FF3300"/>
              </a:solidFill>
              <a:miter lim="800000"/>
              <a:headEnd/>
              <a:tailEnd/>
            </a:ln>
          </p:spPr>
          <p:txBody>
            <a:bodyPr lIns="0" tIns="0" rIns="0" bIns="0"/>
            <a:lstStyle/>
            <a:p>
              <a:pPr algn="ctr">
                <a:spcBef>
                  <a:spcPct val="50000"/>
                </a:spcBef>
              </a:pPr>
              <a:r>
                <a:rPr lang="en-US" sz="2800"/>
                <a:t>ESP Hdr</a:t>
              </a:r>
            </a:p>
          </p:txBody>
        </p:sp>
        <p:grpSp>
          <p:nvGrpSpPr>
            <p:cNvPr id="28" name="Group 41"/>
            <p:cNvGrpSpPr>
              <a:grpSpLocks/>
            </p:cNvGrpSpPr>
            <p:nvPr/>
          </p:nvGrpSpPr>
          <p:grpSpPr bwMode="auto">
            <a:xfrm>
              <a:off x="2590800" y="3886994"/>
              <a:ext cx="4282440" cy="548681"/>
              <a:chOff x="2590800" y="3886994"/>
              <a:chExt cx="4282440" cy="548681"/>
            </a:xfrm>
          </p:grpSpPr>
          <p:sp>
            <p:nvSpPr>
              <p:cNvPr id="29" name="Rectangle 22"/>
              <p:cNvSpPr>
                <a:spLocks noChangeArrowheads="1"/>
              </p:cNvSpPr>
              <p:nvPr/>
            </p:nvSpPr>
            <p:spPr bwMode="auto">
              <a:xfrm>
                <a:off x="5284246" y="3901440"/>
                <a:ext cx="1588994" cy="534235"/>
              </a:xfrm>
              <a:prstGeom prst="rect">
                <a:avLst/>
              </a:prstGeom>
              <a:solidFill>
                <a:srgbClr val="FFFFFF"/>
              </a:solidFill>
              <a:ln w="9525" algn="ctr">
                <a:solidFill>
                  <a:srgbClr val="000000"/>
                </a:solidFill>
                <a:miter lim="800000"/>
                <a:headEnd/>
                <a:tailEnd/>
              </a:ln>
            </p:spPr>
            <p:txBody>
              <a:bodyPr/>
              <a:lstStyle/>
              <a:p>
                <a:pPr algn="ctr">
                  <a:spcBef>
                    <a:spcPct val="50000"/>
                  </a:spcBef>
                </a:pPr>
                <a:r>
                  <a:rPr lang="en-US" sz="2800"/>
                  <a:t>       Data</a:t>
                </a:r>
              </a:p>
            </p:txBody>
          </p:sp>
          <p:grpSp>
            <p:nvGrpSpPr>
              <p:cNvPr id="30" name="Group 39"/>
              <p:cNvGrpSpPr>
                <a:grpSpLocks/>
              </p:cNvGrpSpPr>
              <p:nvPr/>
            </p:nvGrpSpPr>
            <p:grpSpPr bwMode="auto">
              <a:xfrm>
                <a:off x="2590800" y="3886994"/>
                <a:ext cx="3200400" cy="548681"/>
                <a:chOff x="2590800" y="3886994"/>
                <a:chExt cx="3200400" cy="548681"/>
              </a:xfrm>
            </p:grpSpPr>
            <p:sp>
              <p:nvSpPr>
                <p:cNvPr id="31" name="Rectangle 21"/>
                <p:cNvSpPr>
                  <a:spLocks noChangeArrowheads="1"/>
                </p:cNvSpPr>
                <p:nvPr/>
              </p:nvSpPr>
              <p:spPr bwMode="auto">
                <a:xfrm>
                  <a:off x="2590800" y="3901440"/>
                  <a:ext cx="3200400" cy="534235"/>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r>
                    <a:rPr lang="en-US" sz="2800"/>
                    <a:t>  IP Hdr  TCP|UDP Hdr</a:t>
                  </a:r>
                </a:p>
              </p:txBody>
            </p:sp>
            <p:cxnSp>
              <p:nvCxnSpPr>
                <p:cNvPr id="32" name="Straight Connector 31"/>
                <p:cNvCxnSpPr/>
                <p:nvPr/>
              </p:nvCxnSpPr>
              <p:spPr>
                <a:xfrm rot="5400000">
                  <a:off x="3543861" y="4151546"/>
                  <a:ext cx="53228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42" name="Oval Callout 41"/>
          <p:cNvSpPr/>
          <p:nvPr/>
        </p:nvSpPr>
        <p:spPr>
          <a:xfrm>
            <a:off x="685800" y="1018422"/>
            <a:ext cx="4267200" cy="1859716"/>
          </a:xfrm>
          <a:prstGeom prst="wedgeEllipseCallout">
            <a:avLst>
              <a:gd name="adj1" fmla="val -45695"/>
              <a:gd name="adj2" fmla="val 103716"/>
            </a:avLst>
          </a:prstGeom>
          <a:solidFill>
            <a:srgbClr val="FFFFCC"/>
          </a:solidFill>
          <a:ln w="28575">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lvl="2" algn="ctr">
              <a:lnSpc>
                <a:spcPct val="120000"/>
              </a:lnSpc>
            </a:pPr>
            <a:r>
              <a:rPr lang="en-US" sz="2800" smtClean="0">
                <a:solidFill>
                  <a:srgbClr val="0000FF"/>
                </a:solidFill>
                <a:latin typeface="Arial" pitchFamily="34" charset="0"/>
              </a:rPr>
              <a:t>Gói </a:t>
            </a:r>
            <a:r>
              <a:rPr lang="en-US" sz="2800" dirty="0">
                <a:solidFill>
                  <a:srgbClr val="0000FF"/>
                </a:solidFill>
                <a:latin typeface="Arial" pitchFamily="34" charset="0"/>
              </a:rPr>
              <a:t>IP </a:t>
            </a:r>
            <a:r>
              <a:rPr lang="en-US" sz="2800" dirty="0" err="1">
                <a:solidFill>
                  <a:srgbClr val="0000FF"/>
                </a:solidFill>
                <a:latin typeface="Arial" pitchFamily="34" charset="0"/>
              </a:rPr>
              <a:t>mới</a:t>
            </a:r>
            <a:r>
              <a:rPr lang="en-US" sz="2800" dirty="0">
                <a:solidFill>
                  <a:srgbClr val="0000FF"/>
                </a:solidFill>
                <a:latin typeface="Arial" pitchFamily="34" charset="0"/>
              </a:rPr>
              <a:t> </a:t>
            </a:r>
            <a:r>
              <a:rPr lang="en-US" sz="2800" dirty="0" err="1">
                <a:solidFill>
                  <a:srgbClr val="0000FF"/>
                </a:solidFill>
                <a:latin typeface="Arial" pitchFamily="34" charset="0"/>
              </a:rPr>
              <a:t>được</a:t>
            </a:r>
            <a:r>
              <a:rPr lang="en-US" sz="2800" dirty="0">
                <a:solidFill>
                  <a:srgbClr val="0000FF"/>
                </a:solidFill>
                <a:latin typeface="Arial" pitchFamily="34" charset="0"/>
              </a:rPr>
              <a:t> </a:t>
            </a:r>
            <a:r>
              <a:rPr lang="en-US" sz="2800" dirty="0" err="1">
                <a:solidFill>
                  <a:srgbClr val="0000FF"/>
                </a:solidFill>
                <a:latin typeface="Arial" pitchFamily="34" charset="0"/>
              </a:rPr>
              <a:t>xây</a:t>
            </a:r>
            <a:r>
              <a:rPr lang="en-US" sz="2800" dirty="0">
                <a:solidFill>
                  <a:srgbClr val="0000FF"/>
                </a:solidFill>
                <a:latin typeface="Arial" pitchFamily="34" charset="0"/>
              </a:rPr>
              <a:t> </a:t>
            </a:r>
            <a:r>
              <a:rPr lang="en-US" sz="2800" dirty="0" err="1">
                <a:solidFill>
                  <a:srgbClr val="0000FF"/>
                </a:solidFill>
                <a:latin typeface="Arial" pitchFamily="34" charset="0"/>
              </a:rPr>
              <a:t>dựng</a:t>
            </a:r>
            <a:r>
              <a:rPr lang="en-US" sz="2800" dirty="0">
                <a:solidFill>
                  <a:srgbClr val="0000FF"/>
                </a:solidFill>
                <a:latin typeface="Arial" pitchFamily="34" charset="0"/>
              </a:rPr>
              <a:t> </a:t>
            </a:r>
            <a:r>
              <a:rPr lang="en-US" sz="2800" dirty="0" err="1">
                <a:solidFill>
                  <a:srgbClr val="0000FF"/>
                </a:solidFill>
                <a:latin typeface="Arial" pitchFamily="34" charset="0"/>
              </a:rPr>
              <a:t>cùng</a:t>
            </a:r>
            <a:r>
              <a:rPr lang="en-US" sz="2800" dirty="0">
                <a:solidFill>
                  <a:srgbClr val="0000FF"/>
                </a:solidFill>
                <a:latin typeface="Arial" pitchFamily="34" charset="0"/>
              </a:rPr>
              <a:t> </a:t>
            </a:r>
            <a:r>
              <a:rPr lang="en-US" sz="2800" dirty="0" err="1">
                <a:solidFill>
                  <a:srgbClr val="0000FF"/>
                </a:solidFill>
                <a:latin typeface="Arial" pitchFamily="34" charset="0"/>
              </a:rPr>
              <a:t>với</a:t>
            </a:r>
            <a:r>
              <a:rPr lang="en-US" sz="2800" dirty="0">
                <a:solidFill>
                  <a:srgbClr val="0000FF"/>
                </a:solidFill>
                <a:latin typeface="Arial" pitchFamily="34" charset="0"/>
              </a:rPr>
              <a:t> </a:t>
            </a:r>
            <a:r>
              <a:rPr lang="en-US" sz="2800" dirty="0" err="1">
                <a:solidFill>
                  <a:srgbClr val="0000FF"/>
                </a:solidFill>
                <a:latin typeface="Arial" pitchFamily="34" charset="0"/>
              </a:rPr>
              <a:t>một</a:t>
            </a:r>
            <a:r>
              <a:rPr lang="en-US" sz="2800" dirty="0">
                <a:solidFill>
                  <a:srgbClr val="0000FF"/>
                </a:solidFill>
                <a:latin typeface="Arial" pitchFamily="34" charset="0"/>
              </a:rPr>
              <a:t> </a:t>
            </a:r>
            <a:r>
              <a:rPr lang="en-US" sz="2800" dirty="0" err="1">
                <a:solidFill>
                  <a:srgbClr val="0000FF"/>
                </a:solidFill>
                <a:latin typeface="Arial" pitchFamily="34" charset="0"/>
              </a:rPr>
              <a:t>tiêu</a:t>
            </a:r>
            <a:r>
              <a:rPr lang="en-US" sz="2800" dirty="0">
                <a:solidFill>
                  <a:srgbClr val="0000FF"/>
                </a:solidFill>
                <a:latin typeface="Arial" pitchFamily="34" charset="0"/>
              </a:rPr>
              <a:t> </a:t>
            </a:r>
            <a:r>
              <a:rPr lang="en-US" sz="2800" dirty="0" err="1">
                <a:solidFill>
                  <a:srgbClr val="0000FF"/>
                </a:solidFill>
                <a:latin typeface="Arial" pitchFamily="34" charset="0"/>
              </a:rPr>
              <a:t>đề</a:t>
            </a:r>
            <a:r>
              <a:rPr lang="en-US" sz="2800" dirty="0">
                <a:solidFill>
                  <a:srgbClr val="0000FF"/>
                </a:solidFill>
                <a:latin typeface="Arial" pitchFamily="34" charset="0"/>
              </a:rPr>
              <a:t> IP </a:t>
            </a:r>
            <a:r>
              <a:rPr lang="en-US" sz="2800" dirty="0" err="1">
                <a:solidFill>
                  <a:srgbClr val="0000FF"/>
                </a:solidFill>
                <a:latin typeface="Arial" pitchFamily="34" charset="0"/>
              </a:rPr>
              <a:t>mới</a:t>
            </a:r>
            <a:endParaRPr lang="en-US" sz="2800" dirty="0">
              <a:solidFill>
                <a:srgbClr val="0000FF"/>
              </a:solidFill>
              <a:latin typeface="Arial" pitchFamily="34" charset="0"/>
            </a:endParaRPr>
          </a:p>
        </p:txBody>
      </p:sp>
      <p:sp>
        <p:nvSpPr>
          <p:cNvPr id="43" name="Oval Callout 42"/>
          <p:cNvSpPr/>
          <p:nvPr/>
        </p:nvSpPr>
        <p:spPr>
          <a:xfrm>
            <a:off x="2133599" y="4724404"/>
            <a:ext cx="6364941" cy="2133596"/>
          </a:xfrm>
          <a:prstGeom prst="wedgeEllipseCallout">
            <a:avLst>
              <a:gd name="adj1" fmla="val -44063"/>
              <a:gd name="adj2" fmla="val -58879"/>
            </a:avLst>
          </a:prstGeom>
          <a:solidFill>
            <a:srgbClr val="FFFFCC"/>
          </a:solidFill>
          <a:ln w="28575">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lvl="2" algn="ctr">
              <a:lnSpc>
                <a:spcPct val="120000"/>
              </a:lnSpc>
            </a:pPr>
            <a:r>
              <a:rPr lang="en-US" sz="2600" smtClean="0">
                <a:solidFill>
                  <a:srgbClr val="0000FF"/>
                </a:solidFill>
                <a:latin typeface="Arial" pitchFamily="34" charset="0"/>
              </a:rPr>
              <a:t>ESP </a:t>
            </a:r>
            <a:r>
              <a:rPr lang="en-US" sz="2600" dirty="0" err="1">
                <a:solidFill>
                  <a:srgbClr val="0000FF"/>
                </a:solidFill>
                <a:latin typeface="Arial" pitchFamily="34" charset="0"/>
              </a:rPr>
              <a:t>bảo</a:t>
            </a:r>
            <a:r>
              <a:rPr lang="en-US" sz="2600" dirty="0">
                <a:solidFill>
                  <a:srgbClr val="0000FF"/>
                </a:solidFill>
                <a:latin typeface="Arial" pitchFamily="34" charset="0"/>
              </a:rPr>
              <a:t> </a:t>
            </a:r>
            <a:r>
              <a:rPr lang="en-US" sz="2600" dirty="0" err="1">
                <a:solidFill>
                  <a:srgbClr val="0000FF"/>
                </a:solidFill>
                <a:latin typeface="Arial" pitchFamily="34" charset="0"/>
              </a:rPr>
              <a:t>vệ</a:t>
            </a:r>
            <a:r>
              <a:rPr lang="en-US" sz="2600" dirty="0">
                <a:solidFill>
                  <a:srgbClr val="0000FF"/>
                </a:solidFill>
                <a:latin typeface="Arial" pitchFamily="34" charset="0"/>
              </a:rPr>
              <a:t> </a:t>
            </a:r>
            <a:r>
              <a:rPr lang="en-US" sz="2600" dirty="0" err="1">
                <a:solidFill>
                  <a:srgbClr val="0000FF"/>
                </a:solidFill>
                <a:latin typeface="Arial" pitchFamily="34" charset="0"/>
              </a:rPr>
              <a:t>cả</a:t>
            </a:r>
            <a:r>
              <a:rPr lang="en-US" sz="2600" dirty="0">
                <a:solidFill>
                  <a:srgbClr val="0000FF"/>
                </a:solidFill>
                <a:latin typeface="Arial" pitchFamily="34" charset="0"/>
              </a:rPr>
              <a:t> </a:t>
            </a:r>
            <a:r>
              <a:rPr lang="en-US" sz="2600" dirty="0" err="1">
                <a:solidFill>
                  <a:srgbClr val="0000FF"/>
                </a:solidFill>
                <a:latin typeface="Arial" pitchFamily="34" charset="0"/>
              </a:rPr>
              <a:t>gói</a:t>
            </a:r>
            <a:r>
              <a:rPr lang="en-US" sz="2600" dirty="0">
                <a:solidFill>
                  <a:srgbClr val="0000FF"/>
                </a:solidFill>
                <a:latin typeface="Arial" pitchFamily="34" charset="0"/>
              </a:rPr>
              <a:t> tin ban </a:t>
            </a:r>
            <a:r>
              <a:rPr lang="en-US" sz="2600" dirty="0" err="1">
                <a:solidFill>
                  <a:srgbClr val="0000FF"/>
                </a:solidFill>
                <a:latin typeface="Arial" pitchFamily="34" charset="0"/>
              </a:rPr>
              <a:t>đầu</a:t>
            </a:r>
            <a:r>
              <a:rPr lang="en-US" sz="2600" dirty="0">
                <a:solidFill>
                  <a:srgbClr val="0000FF"/>
                </a:solidFill>
                <a:latin typeface="Arial" pitchFamily="34" charset="0"/>
              </a:rPr>
              <a:t>, </a:t>
            </a:r>
            <a:r>
              <a:rPr lang="en-US" sz="2600" dirty="0" err="1">
                <a:solidFill>
                  <a:srgbClr val="0000FF"/>
                </a:solidFill>
                <a:latin typeface="Arial" pitchFamily="34" charset="0"/>
              </a:rPr>
              <a:t>bao</a:t>
            </a:r>
            <a:r>
              <a:rPr lang="en-US" sz="2600" dirty="0">
                <a:solidFill>
                  <a:srgbClr val="0000FF"/>
                </a:solidFill>
                <a:latin typeface="Arial" pitchFamily="34" charset="0"/>
              </a:rPr>
              <a:t> </a:t>
            </a:r>
            <a:r>
              <a:rPr lang="en-US" sz="2600" dirty="0" err="1">
                <a:solidFill>
                  <a:srgbClr val="0000FF"/>
                </a:solidFill>
                <a:latin typeface="Arial" pitchFamily="34" charset="0"/>
              </a:rPr>
              <a:t>gồm</a:t>
            </a:r>
            <a:r>
              <a:rPr lang="en-US" sz="2600" dirty="0">
                <a:solidFill>
                  <a:srgbClr val="0000FF"/>
                </a:solidFill>
                <a:latin typeface="Arial" pitchFamily="34" charset="0"/>
              </a:rPr>
              <a:t> </a:t>
            </a:r>
            <a:r>
              <a:rPr lang="en-US" sz="2600" dirty="0" err="1">
                <a:solidFill>
                  <a:srgbClr val="0000FF"/>
                </a:solidFill>
                <a:latin typeface="Arial" pitchFamily="34" charset="0"/>
              </a:rPr>
              <a:t>cả</a:t>
            </a:r>
            <a:r>
              <a:rPr lang="en-US" sz="2600" dirty="0">
                <a:solidFill>
                  <a:srgbClr val="0000FF"/>
                </a:solidFill>
                <a:latin typeface="Arial" pitchFamily="34" charset="0"/>
              </a:rPr>
              <a:t> </a:t>
            </a:r>
            <a:r>
              <a:rPr lang="en-US" sz="2600" dirty="0" err="1">
                <a:solidFill>
                  <a:srgbClr val="0000FF"/>
                </a:solidFill>
                <a:latin typeface="Arial" pitchFamily="34" charset="0"/>
              </a:rPr>
              <a:t>tiêu</a:t>
            </a:r>
            <a:r>
              <a:rPr lang="en-US" sz="2600" dirty="0">
                <a:solidFill>
                  <a:srgbClr val="0000FF"/>
                </a:solidFill>
                <a:latin typeface="Arial" pitchFamily="34" charset="0"/>
              </a:rPr>
              <a:t> </a:t>
            </a:r>
            <a:r>
              <a:rPr lang="en-US" sz="2600" dirty="0" err="1">
                <a:solidFill>
                  <a:srgbClr val="0000FF"/>
                </a:solidFill>
                <a:latin typeface="Arial" pitchFamily="34" charset="0"/>
              </a:rPr>
              <a:t>đề</a:t>
            </a:r>
            <a:r>
              <a:rPr lang="en-US" sz="2600" dirty="0">
                <a:solidFill>
                  <a:srgbClr val="0000FF"/>
                </a:solidFill>
                <a:latin typeface="Arial" pitchFamily="34" charset="0"/>
              </a:rPr>
              <a:t> IP </a:t>
            </a:r>
            <a:r>
              <a:rPr lang="en-US" sz="2600" dirty="0" err="1">
                <a:solidFill>
                  <a:srgbClr val="0000FF"/>
                </a:solidFill>
                <a:latin typeface="Arial" pitchFamily="34" charset="0"/>
              </a:rPr>
              <a:t>và</a:t>
            </a:r>
            <a:r>
              <a:rPr lang="en-US" sz="2600" dirty="0">
                <a:solidFill>
                  <a:srgbClr val="0000FF"/>
                </a:solidFill>
                <a:latin typeface="Arial" pitchFamily="34" charset="0"/>
              </a:rPr>
              <a:t> Payload = </a:t>
            </a:r>
            <a:r>
              <a:rPr lang="en-US" sz="2600" dirty="0" err="1">
                <a:solidFill>
                  <a:srgbClr val="0000FF"/>
                </a:solidFill>
                <a:latin typeface="Arial" pitchFamily="34" charset="0"/>
              </a:rPr>
              <a:t>TCP|UDP</a:t>
            </a:r>
            <a:r>
              <a:rPr lang="en-US" sz="2600" dirty="0">
                <a:solidFill>
                  <a:srgbClr val="0000FF"/>
                </a:solidFill>
                <a:latin typeface="Arial" pitchFamily="34" charset="0"/>
              </a:rPr>
              <a:t> Header + Data</a:t>
            </a:r>
          </a:p>
        </p:txBody>
      </p:sp>
    </p:spTree>
    <p:extLst>
      <p:ext uri="{BB962C8B-B14F-4D97-AF65-F5344CB8AC3E}">
        <p14:creationId xmlns:p14="http://schemas.microsoft.com/office/powerpoint/2010/main" val="1270812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strips(down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1" nodeType="clickEffect">
                                  <p:stCondLst>
                                    <p:cond delay="0"/>
                                  </p:stCondLst>
                                  <p:childTnLst>
                                    <p:animEffect transition="out" filter="diamond(in)">
                                      <p:cBhvr>
                                        <p:cTn id="11" dur="1000"/>
                                        <p:tgtEl>
                                          <p:spTgt spid="42"/>
                                        </p:tgtEl>
                                      </p:cBhvr>
                                    </p:animEffect>
                                    <p:set>
                                      <p:cBhvr>
                                        <p:cTn id="12" dur="1" fill="hold">
                                          <p:stCondLst>
                                            <p:cond delay="999"/>
                                          </p:stCondLst>
                                        </p:cTn>
                                        <p:tgtEl>
                                          <p:spTgt spid="42"/>
                                        </p:tgtEl>
                                        <p:attrNameLst>
                                          <p:attrName>style.visibility</p:attrName>
                                        </p:attrNameLst>
                                      </p:cBhvr>
                                      <p:to>
                                        <p:strVal val="hidden"/>
                                      </p:to>
                                    </p:set>
                                  </p:childTnLst>
                                </p:cTn>
                              </p:par>
                            </p:childTnLst>
                          </p:cTn>
                        </p:par>
                        <p:par>
                          <p:cTn id="13" fill="hold">
                            <p:stCondLst>
                              <p:cond delay="1000"/>
                            </p:stCondLst>
                            <p:childTnLst>
                              <p:par>
                                <p:cTn id="14" presetID="18" presetClass="entr" presetSubtype="12"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strips(downLeft)">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ESP: Tunnel Mode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grpSp>
        <p:nvGrpSpPr>
          <p:cNvPr id="5" name="Group 7"/>
          <p:cNvGrpSpPr>
            <a:grpSpLocks/>
          </p:cNvGrpSpPr>
          <p:nvPr/>
        </p:nvGrpSpPr>
        <p:grpSpPr bwMode="auto">
          <a:xfrm>
            <a:off x="0" y="2133600"/>
            <a:ext cx="9372600" cy="4038600"/>
            <a:chOff x="2741" y="2664"/>
            <a:chExt cx="7420" cy="2560"/>
          </a:xfrm>
        </p:grpSpPr>
        <p:sp>
          <p:nvSpPr>
            <p:cNvPr id="6" name="Text Box 8"/>
            <p:cNvSpPr txBox="1">
              <a:spLocks noChangeArrowheads="1"/>
            </p:cNvSpPr>
            <p:nvPr/>
          </p:nvSpPr>
          <p:spPr bwMode="auto">
            <a:xfrm>
              <a:off x="3321" y="4718"/>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500" b="1">
                  <a:latin typeface="Times New Roman" pitchFamily="18" charset="0"/>
                </a:rPr>
                <a:t>32 </a:t>
              </a:r>
              <a:endParaRPr lang="en-US" sz="3600">
                <a:latin typeface="Times New Roman" pitchFamily="18" charset="0"/>
              </a:endParaRPr>
            </a:p>
          </p:txBody>
        </p:sp>
        <p:sp>
          <p:nvSpPr>
            <p:cNvPr id="7" name="Text Box 9"/>
            <p:cNvSpPr txBox="1">
              <a:spLocks noChangeArrowheads="1"/>
            </p:cNvSpPr>
            <p:nvPr/>
          </p:nvSpPr>
          <p:spPr bwMode="auto">
            <a:xfrm>
              <a:off x="4941" y="4718"/>
              <a:ext cx="90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000" b="1">
                  <a:latin typeface="Times New Roman" pitchFamily="18" charset="0"/>
                </a:rPr>
                <a:t>32</a:t>
              </a:r>
              <a:endParaRPr lang="en-US" sz="2000">
                <a:latin typeface="Times New Roman" pitchFamily="18" charset="0"/>
              </a:endParaRPr>
            </a:p>
          </p:txBody>
        </p:sp>
        <p:sp>
          <p:nvSpPr>
            <p:cNvPr id="8" name="Text Box 10"/>
            <p:cNvSpPr txBox="1">
              <a:spLocks noChangeArrowheads="1"/>
            </p:cNvSpPr>
            <p:nvPr/>
          </p:nvSpPr>
          <p:spPr bwMode="auto">
            <a:xfrm>
              <a:off x="6381" y="4718"/>
              <a:ext cx="108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400" b="1">
                  <a:latin typeface="Times New Roman" pitchFamily="18" charset="0"/>
                </a:rPr>
                <a:t>0-255</a:t>
              </a:r>
              <a:endParaRPr lang="en-US" sz="2400">
                <a:latin typeface="Times New Roman" pitchFamily="18" charset="0"/>
              </a:endParaRPr>
            </a:p>
          </p:txBody>
        </p:sp>
        <p:sp>
          <p:nvSpPr>
            <p:cNvPr id="9" name="Text Box 11"/>
            <p:cNvSpPr txBox="1">
              <a:spLocks noChangeArrowheads="1"/>
            </p:cNvSpPr>
            <p:nvPr/>
          </p:nvSpPr>
          <p:spPr bwMode="auto">
            <a:xfrm>
              <a:off x="7821" y="4718"/>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400" b="1">
                  <a:latin typeface="Times New Roman" pitchFamily="18" charset="0"/>
                </a:rPr>
                <a:t>8</a:t>
              </a:r>
              <a:endParaRPr lang="en-US" sz="2400">
                <a:latin typeface="Times New Roman" pitchFamily="18" charset="0"/>
              </a:endParaRPr>
            </a:p>
          </p:txBody>
        </p:sp>
        <p:sp>
          <p:nvSpPr>
            <p:cNvPr id="10" name="Text Box 12"/>
            <p:cNvSpPr txBox="1">
              <a:spLocks noChangeArrowheads="1"/>
            </p:cNvSpPr>
            <p:nvPr/>
          </p:nvSpPr>
          <p:spPr bwMode="auto">
            <a:xfrm>
              <a:off x="8901" y="4718"/>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400" b="1">
                  <a:latin typeface="Times New Roman" pitchFamily="18" charset="0"/>
                </a:rPr>
                <a:t>8</a:t>
              </a:r>
              <a:endParaRPr lang="en-US" sz="2400">
                <a:latin typeface="Times New Roman" pitchFamily="18" charset="0"/>
              </a:endParaRPr>
            </a:p>
          </p:txBody>
        </p:sp>
        <p:sp>
          <p:nvSpPr>
            <p:cNvPr id="11" name="Text Box 13"/>
            <p:cNvSpPr txBox="1">
              <a:spLocks noChangeArrowheads="1"/>
            </p:cNvSpPr>
            <p:nvPr/>
          </p:nvSpPr>
          <p:spPr bwMode="auto">
            <a:xfrm>
              <a:off x="9441" y="4755"/>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000" b="1">
                  <a:latin typeface="Times New Roman" pitchFamily="18" charset="0"/>
                </a:rPr>
                <a:t>Bits</a:t>
              </a:r>
              <a:endParaRPr lang="en-US" sz="2000">
                <a:latin typeface="Times New Roman" pitchFamily="18" charset="0"/>
              </a:endParaRPr>
            </a:p>
          </p:txBody>
        </p:sp>
        <p:grpSp>
          <p:nvGrpSpPr>
            <p:cNvPr id="12" name="Group 14"/>
            <p:cNvGrpSpPr>
              <a:grpSpLocks/>
            </p:cNvGrpSpPr>
            <p:nvPr/>
          </p:nvGrpSpPr>
          <p:grpSpPr bwMode="auto">
            <a:xfrm>
              <a:off x="2741" y="2664"/>
              <a:ext cx="7020" cy="1961"/>
              <a:chOff x="3120" y="-258"/>
              <a:chExt cx="5850" cy="1852"/>
            </a:xfrm>
          </p:grpSpPr>
          <p:sp>
            <p:nvSpPr>
              <p:cNvPr id="13" name="Rectangle 15"/>
              <p:cNvSpPr>
                <a:spLocks noChangeArrowheads="1"/>
              </p:cNvSpPr>
              <p:nvPr/>
            </p:nvSpPr>
            <p:spPr bwMode="auto">
              <a:xfrm>
                <a:off x="3420" y="-258"/>
                <a:ext cx="4950" cy="463"/>
              </a:xfrm>
              <a:prstGeom prst="rect">
                <a:avLst/>
              </a:prstGeom>
              <a:solidFill>
                <a:srgbClr val="FFFFFF"/>
              </a:solidFill>
              <a:ln w="9525" algn="ctr">
                <a:solidFill>
                  <a:srgbClr val="000000"/>
                </a:solidFill>
                <a:miter lim="800000"/>
                <a:headEnd/>
                <a:tailEnd/>
              </a:ln>
            </p:spPr>
            <p:txBody>
              <a:bodyPr lIns="0" tIns="0" rIns="0" bIns="0"/>
              <a:lstStyle/>
              <a:p>
                <a:pPr>
                  <a:spcBef>
                    <a:spcPct val="50000"/>
                  </a:spcBef>
                </a:pPr>
                <a:r>
                  <a:rPr lang="en-US" sz="2800" dirty="0"/>
                  <a:t>  IP </a:t>
                </a:r>
                <a:r>
                  <a:rPr lang="en-US" sz="2800" dirty="0" err="1"/>
                  <a:t>Hdr</a:t>
                </a:r>
                <a:r>
                  <a:rPr lang="en-US" dirty="0"/>
                  <a:t>			</a:t>
                </a:r>
                <a:r>
                  <a:rPr lang="en-US" sz="1400" dirty="0"/>
                  <a:t>     </a:t>
                </a:r>
                <a:r>
                  <a:rPr lang="en-US" sz="3200" dirty="0"/>
                  <a:t>Payload	</a:t>
                </a:r>
                <a:r>
                  <a:rPr lang="en-US" dirty="0"/>
                  <a:t>		</a:t>
                </a:r>
                <a:endParaRPr lang="en-US" sz="2400" dirty="0"/>
              </a:p>
            </p:txBody>
          </p:sp>
          <p:sp>
            <p:nvSpPr>
              <p:cNvPr id="14" name="Rectangle 16"/>
              <p:cNvSpPr>
                <a:spLocks noChangeArrowheads="1"/>
              </p:cNvSpPr>
              <p:nvPr/>
            </p:nvSpPr>
            <p:spPr bwMode="auto">
              <a:xfrm>
                <a:off x="4170" y="-250"/>
                <a:ext cx="600" cy="456"/>
              </a:xfrm>
              <a:prstGeom prst="rect">
                <a:avLst/>
              </a:prstGeom>
              <a:solidFill>
                <a:srgbClr val="00CCFF"/>
              </a:solidFill>
              <a:ln w="38100" algn="ctr">
                <a:solidFill>
                  <a:srgbClr val="FF0000"/>
                </a:solidFill>
                <a:miter lim="800000"/>
                <a:headEnd/>
                <a:tailEnd/>
              </a:ln>
            </p:spPr>
            <p:txBody>
              <a:bodyPr lIns="0" tIns="0" rIns="0" bIns="0"/>
              <a:lstStyle/>
              <a:p>
                <a:pPr algn="ctr">
                  <a:spcBef>
                    <a:spcPct val="50000"/>
                  </a:spcBef>
                </a:pPr>
                <a:r>
                  <a:rPr lang="en-US" sz="2400"/>
                  <a:t>ESP Hdr</a:t>
                </a:r>
                <a:endParaRPr lang="en-US" sz="3600"/>
              </a:p>
            </p:txBody>
          </p:sp>
          <p:sp>
            <p:nvSpPr>
              <p:cNvPr id="15" name="Rectangle 17"/>
              <p:cNvSpPr>
                <a:spLocks noChangeArrowheads="1"/>
              </p:cNvSpPr>
              <p:nvPr/>
            </p:nvSpPr>
            <p:spPr bwMode="auto">
              <a:xfrm>
                <a:off x="7320" y="-250"/>
                <a:ext cx="600" cy="456"/>
              </a:xfrm>
              <a:prstGeom prst="rect">
                <a:avLst/>
              </a:prstGeom>
              <a:solidFill>
                <a:srgbClr val="00CCFF"/>
              </a:solidFill>
              <a:ln w="38100" algn="ctr">
                <a:solidFill>
                  <a:srgbClr val="FF0000"/>
                </a:solidFill>
                <a:miter lim="800000"/>
                <a:headEnd/>
                <a:tailEnd/>
              </a:ln>
            </p:spPr>
            <p:txBody>
              <a:bodyPr lIns="0" tIns="0" rIns="0" bIns="0"/>
              <a:lstStyle/>
              <a:p>
                <a:pPr algn="ctr">
                  <a:spcBef>
                    <a:spcPct val="50000"/>
                  </a:spcBef>
                </a:pPr>
                <a:r>
                  <a:rPr lang="en-US" sz="2400"/>
                  <a:t>ESP Trl</a:t>
                </a:r>
                <a:endParaRPr lang="en-US" sz="3600"/>
              </a:p>
            </p:txBody>
          </p:sp>
          <p:sp>
            <p:nvSpPr>
              <p:cNvPr id="16" name="Rectangle 18"/>
              <p:cNvSpPr>
                <a:spLocks noChangeArrowheads="1"/>
              </p:cNvSpPr>
              <p:nvPr/>
            </p:nvSpPr>
            <p:spPr bwMode="auto">
              <a:xfrm>
                <a:off x="7920" y="-250"/>
                <a:ext cx="750" cy="456"/>
              </a:xfrm>
              <a:prstGeom prst="rect">
                <a:avLst/>
              </a:prstGeom>
              <a:solidFill>
                <a:srgbClr val="00CCFF"/>
              </a:solidFill>
              <a:ln w="38100" algn="ctr">
                <a:solidFill>
                  <a:srgbClr val="FF0000"/>
                </a:solidFill>
                <a:miter lim="800000"/>
                <a:headEnd/>
                <a:tailEnd/>
              </a:ln>
            </p:spPr>
            <p:txBody>
              <a:bodyPr lIns="0" tIns="0" rIns="0" bIns="0"/>
              <a:lstStyle/>
              <a:p>
                <a:pPr algn="ctr">
                  <a:spcBef>
                    <a:spcPct val="50000"/>
                  </a:spcBef>
                </a:pPr>
                <a:r>
                  <a:rPr lang="en-US" sz="2400"/>
                  <a:t>ESP Auth</a:t>
                </a:r>
                <a:endParaRPr lang="en-US" sz="3600"/>
              </a:p>
            </p:txBody>
          </p:sp>
          <p:sp>
            <p:nvSpPr>
              <p:cNvPr id="17" name="Line 19"/>
              <p:cNvSpPr>
                <a:spLocks noChangeShapeType="1"/>
              </p:cNvSpPr>
              <p:nvPr/>
            </p:nvSpPr>
            <p:spPr bwMode="auto">
              <a:xfrm flipH="1">
                <a:off x="372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20"/>
              <p:cNvSpPr>
                <a:spLocks noChangeShapeType="1"/>
              </p:cNvSpPr>
              <p:nvPr/>
            </p:nvSpPr>
            <p:spPr bwMode="auto">
              <a:xfrm flipH="1">
                <a:off x="6870" y="206"/>
                <a:ext cx="450" cy="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21"/>
              <p:cNvSpPr>
                <a:spLocks noChangeShapeType="1"/>
              </p:cNvSpPr>
              <p:nvPr/>
            </p:nvSpPr>
            <p:spPr bwMode="auto">
              <a:xfrm>
                <a:off x="477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22"/>
              <p:cNvSpPr>
                <a:spLocks noChangeShapeType="1"/>
              </p:cNvSpPr>
              <p:nvPr/>
            </p:nvSpPr>
            <p:spPr bwMode="auto">
              <a:xfrm>
                <a:off x="7920" y="206"/>
                <a:ext cx="60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23"/>
              <p:cNvSpPr>
                <a:spLocks noChangeArrowheads="1"/>
              </p:cNvSpPr>
              <p:nvPr/>
            </p:nvSpPr>
            <p:spPr bwMode="auto">
              <a:xfrm>
                <a:off x="3120" y="977"/>
                <a:ext cx="19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800" dirty="0" err="1"/>
                  <a:t>SecurityParameters</a:t>
                </a:r>
                <a:endParaRPr lang="en-US" sz="2800" dirty="0"/>
              </a:p>
              <a:p>
                <a:pPr algn="ctr"/>
                <a:r>
                  <a:rPr lang="en-US" sz="2800" dirty="0"/>
                  <a:t>Index (</a:t>
                </a:r>
                <a:r>
                  <a:rPr lang="en-US" sz="2800" dirty="0" err="1"/>
                  <a:t>SPI</a:t>
                </a:r>
                <a:r>
                  <a:rPr lang="en-US" sz="2800" dirty="0"/>
                  <a:t>)</a:t>
                </a:r>
              </a:p>
            </p:txBody>
          </p:sp>
          <p:sp>
            <p:nvSpPr>
              <p:cNvPr id="22" name="Rectangle 24"/>
              <p:cNvSpPr>
                <a:spLocks noChangeArrowheads="1"/>
              </p:cNvSpPr>
              <p:nvPr/>
            </p:nvSpPr>
            <p:spPr bwMode="auto">
              <a:xfrm>
                <a:off x="4920" y="977"/>
                <a:ext cx="1050" cy="617"/>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dirty="0"/>
                  <a:t>Sequence</a:t>
                </a:r>
              </a:p>
              <a:p>
                <a:pPr algn="ctr">
                  <a:spcBef>
                    <a:spcPts val="600"/>
                  </a:spcBef>
                </a:pPr>
                <a:r>
                  <a:rPr lang="en-US" sz="2800" dirty="0"/>
                  <a:t>Number</a:t>
                </a:r>
              </a:p>
            </p:txBody>
          </p:sp>
          <p:sp>
            <p:nvSpPr>
              <p:cNvPr id="23" name="Rectangle 25"/>
              <p:cNvSpPr>
                <a:spLocks noChangeArrowheads="1"/>
              </p:cNvSpPr>
              <p:nvPr/>
            </p:nvSpPr>
            <p:spPr bwMode="auto">
              <a:xfrm>
                <a:off x="6270" y="977"/>
                <a:ext cx="900" cy="617"/>
              </a:xfrm>
              <a:prstGeom prst="rect">
                <a:avLst/>
              </a:prstGeom>
              <a:solidFill>
                <a:srgbClr val="FFFFFF"/>
              </a:solidFill>
              <a:ln w="9525" algn="ctr">
                <a:solidFill>
                  <a:srgbClr val="000000"/>
                </a:solidFill>
                <a:miter lim="800000"/>
                <a:headEnd/>
                <a:tailEnd/>
              </a:ln>
            </p:spPr>
            <p:txBody>
              <a:bodyPr lIns="0" tIns="0" rIns="0" bIns="0"/>
              <a:lstStyle/>
              <a:p>
                <a:pPr algn="ctr">
                  <a:spcBef>
                    <a:spcPct val="50000"/>
                  </a:spcBef>
                </a:pPr>
                <a:endParaRPr lang="en-US" sz="900"/>
              </a:p>
              <a:p>
                <a:pPr algn="ctr">
                  <a:spcBef>
                    <a:spcPct val="50000"/>
                  </a:spcBef>
                </a:pPr>
                <a:r>
                  <a:rPr lang="en-US" sz="2800"/>
                  <a:t>Padding</a:t>
                </a:r>
                <a:endParaRPr lang="en-US" sz="4000"/>
              </a:p>
            </p:txBody>
          </p:sp>
          <p:sp>
            <p:nvSpPr>
              <p:cNvPr id="24" name="Rectangle 26"/>
              <p:cNvSpPr>
                <a:spLocks noChangeArrowheads="1"/>
              </p:cNvSpPr>
              <p:nvPr/>
            </p:nvSpPr>
            <p:spPr bwMode="auto">
              <a:xfrm>
                <a:off x="71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Pad</a:t>
                </a:r>
              </a:p>
              <a:p>
                <a:pPr algn="ctr"/>
                <a:r>
                  <a:rPr lang="en-US" sz="2800"/>
                  <a:t>Length</a:t>
                </a:r>
              </a:p>
            </p:txBody>
          </p:sp>
          <p:sp>
            <p:nvSpPr>
              <p:cNvPr id="25" name="Rectangle 27"/>
              <p:cNvSpPr>
                <a:spLocks noChangeArrowheads="1"/>
              </p:cNvSpPr>
              <p:nvPr/>
            </p:nvSpPr>
            <p:spPr bwMode="auto">
              <a:xfrm>
                <a:off x="8070" y="977"/>
                <a:ext cx="900" cy="617"/>
              </a:xfrm>
              <a:prstGeom prst="rect">
                <a:avLst/>
              </a:prstGeom>
              <a:solidFill>
                <a:srgbClr val="FFFFFF"/>
              </a:solidFill>
              <a:ln w="9525" algn="ctr">
                <a:solidFill>
                  <a:srgbClr val="000000"/>
                </a:solidFill>
                <a:miter lim="800000"/>
                <a:headEnd/>
                <a:tailEnd/>
              </a:ln>
            </p:spPr>
            <p:txBody>
              <a:bodyPr/>
              <a:lstStyle/>
              <a:p>
                <a:pPr algn="ctr"/>
                <a:r>
                  <a:rPr lang="en-US" sz="2800" dirty="0"/>
                  <a:t>Next</a:t>
                </a:r>
              </a:p>
              <a:p>
                <a:pPr algn="ctr"/>
                <a:r>
                  <a:rPr lang="en-US" sz="2800" dirty="0"/>
                  <a:t>Header</a:t>
                </a:r>
              </a:p>
            </p:txBody>
          </p:sp>
        </p:grpSp>
      </p:grpSp>
    </p:spTree>
    <p:extLst>
      <p:ext uri="{BB962C8B-B14F-4D97-AF65-F5344CB8AC3E}">
        <p14:creationId xmlns:p14="http://schemas.microsoft.com/office/powerpoint/2010/main" val="4366191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75432066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Khuôn dạng dữ liệu gói tin ESP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grpSp>
        <p:nvGrpSpPr>
          <p:cNvPr id="5" name="Group 7"/>
          <p:cNvGrpSpPr>
            <a:grpSpLocks/>
          </p:cNvGrpSpPr>
          <p:nvPr/>
        </p:nvGrpSpPr>
        <p:grpSpPr bwMode="auto">
          <a:xfrm>
            <a:off x="304800" y="1219200"/>
            <a:ext cx="8991600" cy="3221038"/>
            <a:chOff x="2741" y="2664"/>
            <a:chExt cx="7420" cy="2397"/>
          </a:xfrm>
        </p:grpSpPr>
        <p:sp>
          <p:nvSpPr>
            <p:cNvPr id="6" name="Text Box 8"/>
            <p:cNvSpPr txBox="1">
              <a:spLocks noChangeArrowheads="1"/>
            </p:cNvSpPr>
            <p:nvPr/>
          </p:nvSpPr>
          <p:spPr bwMode="auto">
            <a:xfrm>
              <a:off x="3321" y="4535"/>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32</a:t>
              </a:r>
              <a:r>
                <a:rPr lang="en-US" sz="2800" b="1">
                  <a:latin typeface="Times New Roman" pitchFamily="18" charset="0"/>
                </a:rPr>
                <a:t> </a:t>
              </a:r>
              <a:endParaRPr lang="en-US" sz="4000">
                <a:latin typeface="Times New Roman" pitchFamily="18" charset="0"/>
              </a:endParaRPr>
            </a:p>
          </p:txBody>
        </p:sp>
        <p:sp>
          <p:nvSpPr>
            <p:cNvPr id="7" name="Text Box 9"/>
            <p:cNvSpPr txBox="1">
              <a:spLocks noChangeArrowheads="1"/>
            </p:cNvSpPr>
            <p:nvPr/>
          </p:nvSpPr>
          <p:spPr bwMode="auto">
            <a:xfrm>
              <a:off x="4941" y="4592"/>
              <a:ext cx="90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32</a:t>
              </a:r>
              <a:endParaRPr lang="en-US" sz="2400">
                <a:latin typeface="Times New Roman" pitchFamily="18" charset="0"/>
              </a:endParaRPr>
            </a:p>
          </p:txBody>
        </p:sp>
        <p:sp>
          <p:nvSpPr>
            <p:cNvPr id="8" name="Text Box 10"/>
            <p:cNvSpPr txBox="1">
              <a:spLocks noChangeArrowheads="1"/>
            </p:cNvSpPr>
            <p:nvPr/>
          </p:nvSpPr>
          <p:spPr bwMode="auto">
            <a:xfrm>
              <a:off x="6381" y="4592"/>
              <a:ext cx="108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0-255</a:t>
              </a:r>
              <a:endParaRPr lang="en-US" sz="2400">
                <a:latin typeface="Times New Roman" pitchFamily="18" charset="0"/>
              </a:endParaRPr>
            </a:p>
          </p:txBody>
        </p:sp>
        <p:sp>
          <p:nvSpPr>
            <p:cNvPr id="9" name="Text Box 11"/>
            <p:cNvSpPr txBox="1">
              <a:spLocks noChangeArrowheads="1"/>
            </p:cNvSpPr>
            <p:nvPr/>
          </p:nvSpPr>
          <p:spPr bwMode="auto">
            <a:xfrm>
              <a:off x="7821" y="4577"/>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b="1">
                  <a:latin typeface="Times New Roman" pitchFamily="18" charset="0"/>
                </a:rPr>
                <a:t>8</a:t>
              </a:r>
              <a:endParaRPr lang="en-US" sz="2800">
                <a:latin typeface="Times New Roman" pitchFamily="18" charset="0"/>
              </a:endParaRPr>
            </a:p>
          </p:txBody>
        </p:sp>
        <p:sp>
          <p:nvSpPr>
            <p:cNvPr id="10" name="Text Box 12"/>
            <p:cNvSpPr txBox="1">
              <a:spLocks noChangeArrowheads="1"/>
            </p:cNvSpPr>
            <p:nvPr/>
          </p:nvSpPr>
          <p:spPr bwMode="auto">
            <a:xfrm>
              <a:off x="8901" y="4577"/>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b="1">
                  <a:latin typeface="Times New Roman" pitchFamily="18" charset="0"/>
                </a:rPr>
                <a:t>8</a:t>
              </a:r>
              <a:endParaRPr lang="en-US" sz="2800">
                <a:latin typeface="Times New Roman" pitchFamily="18" charset="0"/>
              </a:endParaRPr>
            </a:p>
          </p:txBody>
        </p:sp>
        <p:sp>
          <p:nvSpPr>
            <p:cNvPr id="11" name="Text Box 13"/>
            <p:cNvSpPr txBox="1">
              <a:spLocks noChangeArrowheads="1"/>
            </p:cNvSpPr>
            <p:nvPr/>
          </p:nvSpPr>
          <p:spPr bwMode="auto">
            <a:xfrm>
              <a:off x="9441" y="4577"/>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Bits</a:t>
              </a:r>
              <a:endParaRPr lang="en-US" sz="2400">
                <a:latin typeface="Times New Roman" pitchFamily="18" charset="0"/>
              </a:endParaRPr>
            </a:p>
          </p:txBody>
        </p:sp>
        <p:grpSp>
          <p:nvGrpSpPr>
            <p:cNvPr id="12" name="Group 14"/>
            <p:cNvGrpSpPr>
              <a:grpSpLocks/>
            </p:cNvGrpSpPr>
            <p:nvPr/>
          </p:nvGrpSpPr>
          <p:grpSpPr bwMode="auto">
            <a:xfrm>
              <a:off x="2741" y="2664"/>
              <a:ext cx="7020" cy="1961"/>
              <a:chOff x="3120" y="-258"/>
              <a:chExt cx="5850" cy="1852"/>
            </a:xfrm>
          </p:grpSpPr>
          <p:sp>
            <p:nvSpPr>
              <p:cNvPr id="13" name="Rectangle 15"/>
              <p:cNvSpPr>
                <a:spLocks noChangeArrowheads="1"/>
              </p:cNvSpPr>
              <p:nvPr/>
            </p:nvSpPr>
            <p:spPr bwMode="auto">
              <a:xfrm>
                <a:off x="3420" y="-258"/>
                <a:ext cx="4950" cy="463"/>
              </a:xfrm>
              <a:prstGeom prst="rect">
                <a:avLst/>
              </a:prstGeom>
              <a:solidFill>
                <a:srgbClr val="FFFFFF"/>
              </a:solidFill>
              <a:ln w="9525" algn="ctr">
                <a:solidFill>
                  <a:srgbClr val="000000"/>
                </a:solidFill>
                <a:miter lim="800000"/>
                <a:headEnd/>
                <a:tailEnd/>
              </a:ln>
            </p:spPr>
            <p:txBody>
              <a:bodyPr lIns="0" tIns="0" rIns="0" bIns="0"/>
              <a:lstStyle/>
              <a:p>
                <a:r>
                  <a:rPr lang="en-US" sz="2800" dirty="0"/>
                  <a:t>  </a:t>
                </a:r>
                <a:r>
                  <a:rPr lang="en-US" sz="2800"/>
                  <a:t>IP </a:t>
                </a:r>
                <a:r>
                  <a:rPr lang="en-US" sz="2800" smtClean="0"/>
                  <a:t>Hdr</a:t>
                </a:r>
                <a:r>
                  <a:rPr lang="en-US" smtClean="0"/>
                  <a:t>			</a:t>
                </a:r>
                <a:r>
                  <a:rPr lang="en-US" sz="1400" smtClean="0"/>
                  <a:t>     </a:t>
                </a:r>
                <a:r>
                  <a:rPr lang="en-US" sz="3200" dirty="0"/>
                  <a:t>Payload	</a:t>
                </a:r>
                <a:r>
                  <a:rPr lang="en-US" dirty="0"/>
                  <a:t>		</a:t>
                </a:r>
                <a:endParaRPr lang="en-US" sz="2400" dirty="0"/>
              </a:p>
            </p:txBody>
          </p:sp>
          <p:sp>
            <p:nvSpPr>
              <p:cNvPr id="14" name="Rectangle 16"/>
              <p:cNvSpPr>
                <a:spLocks noChangeArrowheads="1"/>
              </p:cNvSpPr>
              <p:nvPr/>
            </p:nvSpPr>
            <p:spPr bwMode="auto">
              <a:xfrm>
                <a:off x="4170" y="-250"/>
                <a:ext cx="60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Hdr</a:t>
                </a:r>
                <a:endParaRPr lang="en-US" sz="3600"/>
              </a:p>
            </p:txBody>
          </p:sp>
          <p:sp>
            <p:nvSpPr>
              <p:cNvPr id="15" name="Rectangle 17"/>
              <p:cNvSpPr>
                <a:spLocks noChangeArrowheads="1"/>
              </p:cNvSpPr>
              <p:nvPr/>
            </p:nvSpPr>
            <p:spPr bwMode="auto">
              <a:xfrm>
                <a:off x="7320" y="-250"/>
                <a:ext cx="60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smtClean="0"/>
                  <a:t>ESP Trl</a:t>
                </a:r>
                <a:endParaRPr lang="en-US" sz="3600"/>
              </a:p>
            </p:txBody>
          </p:sp>
          <p:sp>
            <p:nvSpPr>
              <p:cNvPr id="16" name="Rectangle 18"/>
              <p:cNvSpPr>
                <a:spLocks noChangeArrowheads="1"/>
              </p:cNvSpPr>
              <p:nvPr/>
            </p:nvSpPr>
            <p:spPr bwMode="auto">
              <a:xfrm>
                <a:off x="7920" y="-250"/>
                <a:ext cx="75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Auth</a:t>
                </a:r>
                <a:endParaRPr lang="en-US" sz="3600"/>
              </a:p>
            </p:txBody>
          </p:sp>
          <p:sp>
            <p:nvSpPr>
              <p:cNvPr id="17" name="Line 19"/>
              <p:cNvSpPr>
                <a:spLocks noChangeShapeType="1"/>
              </p:cNvSpPr>
              <p:nvPr/>
            </p:nvSpPr>
            <p:spPr bwMode="auto">
              <a:xfrm flipH="1">
                <a:off x="372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8" name="Line 20"/>
              <p:cNvSpPr>
                <a:spLocks noChangeShapeType="1"/>
              </p:cNvSpPr>
              <p:nvPr/>
            </p:nvSpPr>
            <p:spPr bwMode="auto">
              <a:xfrm flipH="1">
                <a:off x="6870" y="206"/>
                <a:ext cx="450" cy="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9" name="Line 21"/>
              <p:cNvSpPr>
                <a:spLocks noChangeShapeType="1"/>
              </p:cNvSpPr>
              <p:nvPr/>
            </p:nvSpPr>
            <p:spPr bwMode="auto">
              <a:xfrm>
                <a:off x="477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0" name="Line 22"/>
              <p:cNvSpPr>
                <a:spLocks noChangeShapeType="1"/>
              </p:cNvSpPr>
              <p:nvPr/>
            </p:nvSpPr>
            <p:spPr bwMode="auto">
              <a:xfrm>
                <a:off x="7920" y="206"/>
                <a:ext cx="60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1" name="Rectangle 23"/>
              <p:cNvSpPr>
                <a:spLocks noChangeArrowheads="1"/>
              </p:cNvSpPr>
              <p:nvPr/>
            </p:nvSpPr>
            <p:spPr bwMode="auto">
              <a:xfrm>
                <a:off x="3120" y="977"/>
                <a:ext cx="19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400" dirty="0" err="1"/>
                  <a:t>SecurityParameters</a:t>
                </a:r>
                <a:endParaRPr lang="en-US" sz="2400" dirty="0"/>
              </a:p>
              <a:p>
                <a:pPr algn="ctr"/>
                <a:r>
                  <a:rPr lang="en-US" sz="2400" dirty="0"/>
                  <a:t>Index (</a:t>
                </a:r>
                <a:r>
                  <a:rPr lang="en-US" sz="2400" dirty="0" err="1"/>
                  <a:t>SPI</a:t>
                </a:r>
                <a:r>
                  <a:rPr lang="en-US" sz="2400" dirty="0"/>
                  <a:t>)</a:t>
                </a:r>
              </a:p>
            </p:txBody>
          </p:sp>
          <p:sp>
            <p:nvSpPr>
              <p:cNvPr id="22" name="Rectangle 24"/>
              <p:cNvSpPr>
                <a:spLocks noChangeArrowheads="1"/>
              </p:cNvSpPr>
              <p:nvPr/>
            </p:nvSpPr>
            <p:spPr bwMode="auto">
              <a:xfrm>
                <a:off x="4920" y="977"/>
                <a:ext cx="10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800"/>
                  <a:t>Sequence</a:t>
                </a:r>
              </a:p>
              <a:p>
                <a:pPr algn="ctr"/>
                <a:r>
                  <a:rPr lang="en-US" sz="2800"/>
                  <a:t>Number</a:t>
                </a:r>
              </a:p>
            </p:txBody>
          </p:sp>
          <p:sp>
            <p:nvSpPr>
              <p:cNvPr id="23" name="Rectangle 25"/>
              <p:cNvSpPr>
                <a:spLocks noChangeArrowheads="1"/>
              </p:cNvSpPr>
              <p:nvPr/>
            </p:nvSpPr>
            <p:spPr bwMode="auto">
              <a:xfrm>
                <a:off x="6270" y="977"/>
                <a:ext cx="900" cy="617"/>
              </a:xfrm>
              <a:prstGeom prst="rect">
                <a:avLst/>
              </a:prstGeom>
              <a:solidFill>
                <a:srgbClr val="FFFFFF"/>
              </a:solidFill>
              <a:ln w="9525" algn="ctr">
                <a:solidFill>
                  <a:srgbClr val="000000"/>
                </a:solidFill>
                <a:miter lim="800000"/>
                <a:headEnd/>
                <a:tailEnd/>
              </a:ln>
            </p:spPr>
            <p:txBody>
              <a:bodyPr lIns="0" tIns="0" rIns="0" bIns="0"/>
              <a:lstStyle/>
              <a:p>
                <a:pPr algn="ctr"/>
                <a:endParaRPr lang="en-US" sz="900"/>
              </a:p>
              <a:p>
                <a:pPr algn="ctr"/>
                <a:r>
                  <a:rPr lang="en-US" sz="2800"/>
                  <a:t>Padding</a:t>
                </a:r>
                <a:endParaRPr lang="en-US" sz="4000"/>
              </a:p>
            </p:txBody>
          </p:sp>
          <p:sp>
            <p:nvSpPr>
              <p:cNvPr id="24" name="Rectangle 26"/>
              <p:cNvSpPr>
                <a:spLocks noChangeArrowheads="1"/>
              </p:cNvSpPr>
              <p:nvPr/>
            </p:nvSpPr>
            <p:spPr bwMode="auto">
              <a:xfrm>
                <a:off x="71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Pad</a:t>
                </a:r>
              </a:p>
              <a:p>
                <a:pPr algn="ctr"/>
                <a:r>
                  <a:rPr lang="en-US" sz="2800"/>
                  <a:t>Length</a:t>
                </a:r>
              </a:p>
            </p:txBody>
          </p:sp>
          <p:sp>
            <p:nvSpPr>
              <p:cNvPr id="25" name="Rectangle 27"/>
              <p:cNvSpPr>
                <a:spLocks noChangeArrowheads="1"/>
              </p:cNvSpPr>
              <p:nvPr/>
            </p:nvSpPr>
            <p:spPr bwMode="auto">
              <a:xfrm>
                <a:off x="80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Next</a:t>
                </a:r>
              </a:p>
              <a:p>
                <a:pPr algn="ctr"/>
                <a:r>
                  <a:rPr lang="en-US" sz="2800"/>
                  <a:t>Header</a:t>
                </a:r>
              </a:p>
            </p:txBody>
          </p:sp>
        </p:grpSp>
      </p:grpSp>
      <p:sp>
        <p:nvSpPr>
          <p:cNvPr id="26" name="TextBox 25"/>
          <p:cNvSpPr txBox="1">
            <a:spLocks noChangeArrowheads="1"/>
          </p:cNvSpPr>
          <p:nvPr/>
        </p:nvSpPr>
        <p:spPr bwMode="auto">
          <a:xfrm>
            <a:off x="533399" y="4383088"/>
            <a:ext cx="6581749" cy="2315528"/>
          </a:xfrm>
          <a:prstGeom prst="wedgeRoundRectCallout">
            <a:avLst>
              <a:gd name="adj1" fmla="val -29227"/>
              <a:gd name="adj2" fmla="val -69956"/>
              <a:gd name="adj3" fmla="val 16667"/>
            </a:avLst>
          </a:prstGeom>
          <a:solidFill>
            <a:schemeClr val="accent3">
              <a:lumMod val="60000"/>
              <a:lumOff val="40000"/>
            </a:schemeClr>
          </a:solidFill>
          <a:ln>
            <a:noFill/>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600" b="1" dirty="0" err="1"/>
              <a:t>SPI</a:t>
            </a:r>
            <a:r>
              <a:rPr lang="en-US" sz="2600" b="1" dirty="0"/>
              <a:t>:</a:t>
            </a:r>
          </a:p>
          <a:p>
            <a:pPr eaLnBrk="1" hangingPunct="1">
              <a:buFontTx/>
              <a:buChar char="-"/>
            </a:pPr>
            <a:r>
              <a:rPr lang="en-US" sz="2600" dirty="0" err="1"/>
              <a:t>Mỗi</a:t>
            </a:r>
            <a:r>
              <a:rPr lang="en-US" sz="2600" dirty="0"/>
              <a:t> </a:t>
            </a:r>
            <a:r>
              <a:rPr lang="en-US" sz="2600" dirty="0" err="1"/>
              <a:t>bên</a:t>
            </a:r>
            <a:r>
              <a:rPr lang="en-US" sz="2600" dirty="0"/>
              <a:t> </a:t>
            </a:r>
            <a:r>
              <a:rPr lang="en-US" sz="2600" dirty="0" err="1"/>
              <a:t>liên</a:t>
            </a:r>
            <a:r>
              <a:rPr lang="en-US" sz="2600" dirty="0"/>
              <a:t> </a:t>
            </a:r>
            <a:r>
              <a:rPr lang="en-US" sz="2600" dirty="0" err="1"/>
              <a:t>lạc</a:t>
            </a:r>
            <a:r>
              <a:rPr lang="en-US" sz="2600" dirty="0"/>
              <a:t> </a:t>
            </a:r>
            <a:r>
              <a:rPr lang="en-US" sz="2600" dirty="0" err="1"/>
              <a:t>tùy</a:t>
            </a:r>
            <a:r>
              <a:rPr lang="en-US" sz="2600" dirty="0"/>
              <a:t> </a:t>
            </a:r>
            <a:r>
              <a:rPr lang="en-US" sz="2600" dirty="0" err="1"/>
              <a:t>chọn</a:t>
            </a:r>
            <a:r>
              <a:rPr lang="en-US" sz="2600" dirty="0"/>
              <a:t> </a:t>
            </a:r>
            <a:r>
              <a:rPr lang="en-US" sz="2600" dirty="0" err="1"/>
              <a:t>gtri</a:t>
            </a:r>
            <a:r>
              <a:rPr lang="en-US" sz="2600" dirty="0"/>
              <a:t> </a:t>
            </a:r>
            <a:r>
              <a:rPr lang="en-US" sz="2600" dirty="0" err="1"/>
              <a:t>SPI</a:t>
            </a:r>
            <a:endParaRPr lang="en-US" sz="2600" dirty="0"/>
          </a:p>
          <a:p>
            <a:pPr eaLnBrk="1" hangingPunct="1">
              <a:buFontTx/>
              <a:buChar char="-"/>
            </a:pPr>
            <a:r>
              <a:rPr lang="en-US" sz="2600" dirty="0" err="1"/>
              <a:t>Bên</a:t>
            </a:r>
            <a:r>
              <a:rPr lang="en-US" sz="2600" dirty="0"/>
              <a:t> </a:t>
            </a:r>
            <a:r>
              <a:rPr lang="en-US" sz="2600" dirty="0" err="1"/>
              <a:t>nhận</a:t>
            </a:r>
            <a:r>
              <a:rPr lang="en-US" sz="2600" dirty="0"/>
              <a:t> </a:t>
            </a:r>
            <a:r>
              <a:rPr lang="en-US" sz="2600" dirty="0" err="1"/>
              <a:t>dựa</a:t>
            </a:r>
            <a:r>
              <a:rPr lang="en-US" sz="2600" dirty="0"/>
              <a:t> </a:t>
            </a:r>
            <a:r>
              <a:rPr lang="en-US" sz="2600" dirty="0" err="1"/>
              <a:t>vào</a:t>
            </a:r>
            <a:r>
              <a:rPr lang="en-US" sz="2600" dirty="0"/>
              <a:t> </a:t>
            </a:r>
            <a:r>
              <a:rPr lang="en-US" sz="2600" b="1" dirty="0" err="1"/>
              <a:t>SPI</a:t>
            </a:r>
            <a:r>
              <a:rPr lang="en-US" sz="2600" b="1" dirty="0"/>
              <a:t>, đ/c IP </a:t>
            </a:r>
            <a:r>
              <a:rPr lang="en-US" sz="2600" b="1" dirty="0" err="1"/>
              <a:t>đích</a:t>
            </a:r>
            <a:r>
              <a:rPr lang="en-US" sz="2600" dirty="0"/>
              <a:t>, </a:t>
            </a:r>
            <a:r>
              <a:rPr lang="en-US" sz="2600" dirty="0" err="1"/>
              <a:t>gthức</a:t>
            </a:r>
            <a:r>
              <a:rPr lang="en-US" sz="2600" dirty="0"/>
              <a:t> </a:t>
            </a:r>
            <a:r>
              <a:rPr lang="en-US" sz="2600" dirty="0" err="1"/>
              <a:t>IPSec</a:t>
            </a:r>
            <a:r>
              <a:rPr lang="en-US" sz="2600" dirty="0"/>
              <a:t> </a:t>
            </a:r>
            <a:r>
              <a:rPr lang="en-US" sz="2600" b="1" dirty="0"/>
              <a:t>(ESP</a:t>
            </a:r>
            <a:r>
              <a:rPr lang="en-US" sz="2600" dirty="0"/>
              <a:t>) =&gt; </a:t>
            </a:r>
            <a:r>
              <a:rPr lang="en-US" sz="2600" dirty="0" err="1"/>
              <a:t>xđ</a:t>
            </a:r>
            <a:r>
              <a:rPr lang="en-US" sz="2600" dirty="0"/>
              <a:t> </a:t>
            </a:r>
            <a:r>
              <a:rPr lang="en-US" sz="2600" dirty="0" err="1"/>
              <a:t>một</a:t>
            </a:r>
            <a:r>
              <a:rPr lang="en-US" sz="2600" dirty="0"/>
              <a:t> SA </a:t>
            </a:r>
            <a:r>
              <a:rPr lang="en-US" sz="2600" dirty="0" err="1"/>
              <a:t>duy</a:t>
            </a:r>
            <a:r>
              <a:rPr lang="en-US" sz="2600" dirty="0"/>
              <a:t> </a:t>
            </a:r>
            <a:r>
              <a:rPr lang="en-US" sz="2600" dirty="0" err="1"/>
              <a:t>nhất</a:t>
            </a:r>
            <a:r>
              <a:rPr lang="en-US" sz="2600" dirty="0"/>
              <a:t> </a:t>
            </a:r>
            <a:r>
              <a:rPr lang="en-US" sz="2600" dirty="0" err="1"/>
              <a:t>để</a:t>
            </a:r>
            <a:r>
              <a:rPr lang="en-US" sz="2600" dirty="0"/>
              <a:t> </a:t>
            </a:r>
            <a:r>
              <a:rPr lang="en-US" sz="2600" dirty="0" err="1"/>
              <a:t>áp</a:t>
            </a:r>
            <a:r>
              <a:rPr lang="en-US" sz="2600" dirty="0"/>
              <a:t> </a:t>
            </a:r>
            <a:r>
              <a:rPr lang="en-US" sz="2600" dirty="0" err="1"/>
              <a:t>cho</a:t>
            </a:r>
            <a:r>
              <a:rPr lang="en-US" sz="2600" dirty="0"/>
              <a:t> </a:t>
            </a:r>
            <a:r>
              <a:rPr lang="en-US" sz="2600" dirty="0" err="1"/>
              <a:t>gói</a:t>
            </a:r>
            <a:r>
              <a:rPr lang="en-US" sz="2600" dirty="0"/>
              <a:t> tin </a:t>
            </a:r>
            <a:r>
              <a:rPr lang="en-US" sz="2600" dirty="0" err="1"/>
              <a:t>nhận</a:t>
            </a:r>
            <a:r>
              <a:rPr lang="en-US" sz="2600" dirty="0"/>
              <a:t> </a:t>
            </a:r>
            <a:r>
              <a:rPr lang="en-US" sz="2600" dirty="0" err="1"/>
              <a:t>được</a:t>
            </a:r>
            <a:r>
              <a:rPr lang="en-US" sz="2600" dirty="0"/>
              <a:t>.</a:t>
            </a:r>
          </a:p>
        </p:txBody>
      </p:sp>
    </p:spTree>
    <p:extLst>
      <p:ext uri="{BB962C8B-B14F-4D97-AF65-F5344CB8AC3E}">
        <p14:creationId xmlns:p14="http://schemas.microsoft.com/office/powerpoint/2010/main" val="983336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6"/>
                                        </p:tgtEl>
                                        <p:attrNameLst>
                                          <p:attrName>ppt_x</p:attrName>
                                        </p:attrNameLst>
                                      </p:cBhvr>
                                      <p:tavLst>
                                        <p:tav tm="0">
                                          <p:val>
                                            <p:strVal val="ppt_x"/>
                                          </p:val>
                                        </p:tav>
                                        <p:tav tm="100000">
                                          <p:val>
                                            <p:strVal val="ppt_x"/>
                                          </p:val>
                                        </p:tav>
                                      </p:tavLst>
                                    </p:anim>
                                    <p:anim calcmode="lin" valueType="num">
                                      <p:cBhvr additive="base">
                                        <p:cTn id="13" dur="500"/>
                                        <p:tgtEl>
                                          <p:spTgt spid="26"/>
                                        </p:tgtEl>
                                        <p:attrNameLst>
                                          <p:attrName>ppt_y</p:attrName>
                                        </p:attrNameLst>
                                      </p:cBhvr>
                                      <p:tavLst>
                                        <p:tav tm="0">
                                          <p:val>
                                            <p:strVal val="ppt_y"/>
                                          </p:val>
                                        </p:tav>
                                        <p:tav tm="100000">
                                          <p:val>
                                            <p:strVal val="1+ppt_h/2"/>
                                          </p:val>
                                        </p:tav>
                                      </p:tavLst>
                                    </p:anim>
                                    <p:set>
                                      <p:cBhvr>
                                        <p:cTn id="1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Khuôn dạng dữ liệu gói tin ESP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grpSp>
        <p:nvGrpSpPr>
          <p:cNvPr id="5" name="Group 7"/>
          <p:cNvGrpSpPr>
            <a:grpSpLocks/>
          </p:cNvGrpSpPr>
          <p:nvPr/>
        </p:nvGrpSpPr>
        <p:grpSpPr bwMode="auto">
          <a:xfrm>
            <a:off x="304800" y="1219200"/>
            <a:ext cx="8991600" cy="3221038"/>
            <a:chOff x="2741" y="2664"/>
            <a:chExt cx="7420" cy="2397"/>
          </a:xfrm>
        </p:grpSpPr>
        <p:sp>
          <p:nvSpPr>
            <p:cNvPr id="6" name="Text Box 8"/>
            <p:cNvSpPr txBox="1">
              <a:spLocks noChangeArrowheads="1"/>
            </p:cNvSpPr>
            <p:nvPr/>
          </p:nvSpPr>
          <p:spPr bwMode="auto">
            <a:xfrm>
              <a:off x="3321" y="4535"/>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32</a:t>
              </a:r>
              <a:r>
                <a:rPr lang="en-US" sz="2800" b="1">
                  <a:latin typeface="Times New Roman" pitchFamily="18" charset="0"/>
                </a:rPr>
                <a:t> </a:t>
              </a:r>
              <a:endParaRPr lang="en-US" sz="4000">
                <a:latin typeface="Times New Roman" pitchFamily="18" charset="0"/>
              </a:endParaRPr>
            </a:p>
          </p:txBody>
        </p:sp>
        <p:sp>
          <p:nvSpPr>
            <p:cNvPr id="7" name="Text Box 9"/>
            <p:cNvSpPr txBox="1">
              <a:spLocks noChangeArrowheads="1"/>
            </p:cNvSpPr>
            <p:nvPr/>
          </p:nvSpPr>
          <p:spPr bwMode="auto">
            <a:xfrm>
              <a:off x="4941" y="4592"/>
              <a:ext cx="90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32</a:t>
              </a:r>
              <a:endParaRPr lang="en-US" sz="2400">
                <a:latin typeface="Times New Roman" pitchFamily="18" charset="0"/>
              </a:endParaRPr>
            </a:p>
          </p:txBody>
        </p:sp>
        <p:sp>
          <p:nvSpPr>
            <p:cNvPr id="8" name="Text Box 10"/>
            <p:cNvSpPr txBox="1">
              <a:spLocks noChangeArrowheads="1"/>
            </p:cNvSpPr>
            <p:nvPr/>
          </p:nvSpPr>
          <p:spPr bwMode="auto">
            <a:xfrm>
              <a:off x="6381" y="4592"/>
              <a:ext cx="108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0-255</a:t>
              </a:r>
              <a:endParaRPr lang="en-US" sz="2400">
                <a:latin typeface="Times New Roman" pitchFamily="18" charset="0"/>
              </a:endParaRPr>
            </a:p>
          </p:txBody>
        </p:sp>
        <p:sp>
          <p:nvSpPr>
            <p:cNvPr id="9" name="Text Box 11"/>
            <p:cNvSpPr txBox="1">
              <a:spLocks noChangeArrowheads="1"/>
            </p:cNvSpPr>
            <p:nvPr/>
          </p:nvSpPr>
          <p:spPr bwMode="auto">
            <a:xfrm>
              <a:off x="7821" y="4577"/>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b="1">
                  <a:latin typeface="Times New Roman" pitchFamily="18" charset="0"/>
                </a:rPr>
                <a:t>8</a:t>
              </a:r>
              <a:endParaRPr lang="en-US" sz="2800">
                <a:latin typeface="Times New Roman" pitchFamily="18" charset="0"/>
              </a:endParaRPr>
            </a:p>
          </p:txBody>
        </p:sp>
        <p:sp>
          <p:nvSpPr>
            <p:cNvPr id="10" name="Text Box 12"/>
            <p:cNvSpPr txBox="1">
              <a:spLocks noChangeArrowheads="1"/>
            </p:cNvSpPr>
            <p:nvPr/>
          </p:nvSpPr>
          <p:spPr bwMode="auto">
            <a:xfrm>
              <a:off x="8901" y="4577"/>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b="1">
                  <a:latin typeface="Times New Roman" pitchFamily="18" charset="0"/>
                </a:rPr>
                <a:t>8</a:t>
              </a:r>
              <a:endParaRPr lang="en-US" sz="2800">
                <a:latin typeface="Times New Roman" pitchFamily="18" charset="0"/>
              </a:endParaRPr>
            </a:p>
          </p:txBody>
        </p:sp>
        <p:sp>
          <p:nvSpPr>
            <p:cNvPr id="11" name="Text Box 13"/>
            <p:cNvSpPr txBox="1">
              <a:spLocks noChangeArrowheads="1"/>
            </p:cNvSpPr>
            <p:nvPr/>
          </p:nvSpPr>
          <p:spPr bwMode="auto">
            <a:xfrm>
              <a:off x="9441" y="4577"/>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Bits</a:t>
              </a:r>
              <a:endParaRPr lang="en-US" sz="2400">
                <a:latin typeface="Times New Roman" pitchFamily="18" charset="0"/>
              </a:endParaRPr>
            </a:p>
          </p:txBody>
        </p:sp>
        <p:grpSp>
          <p:nvGrpSpPr>
            <p:cNvPr id="12" name="Group 14"/>
            <p:cNvGrpSpPr>
              <a:grpSpLocks/>
            </p:cNvGrpSpPr>
            <p:nvPr/>
          </p:nvGrpSpPr>
          <p:grpSpPr bwMode="auto">
            <a:xfrm>
              <a:off x="2741" y="2664"/>
              <a:ext cx="7020" cy="1961"/>
              <a:chOff x="3120" y="-258"/>
              <a:chExt cx="5850" cy="1852"/>
            </a:xfrm>
          </p:grpSpPr>
          <p:sp>
            <p:nvSpPr>
              <p:cNvPr id="13" name="Rectangle 15"/>
              <p:cNvSpPr>
                <a:spLocks noChangeArrowheads="1"/>
              </p:cNvSpPr>
              <p:nvPr/>
            </p:nvSpPr>
            <p:spPr bwMode="auto">
              <a:xfrm>
                <a:off x="3420" y="-258"/>
                <a:ext cx="4950" cy="463"/>
              </a:xfrm>
              <a:prstGeom prst="rect">
                <a:avLst/>
              </a:prstGeom>
              <a:solidFill>
                <a:srgbClr val="FFFFFF"/>
              </a:solidFill>
              <a:ln w="9525" algn="ctr">
                <a:solidFill>
                  <a:srgbClr val="000000"/>
                </a:solidFill>
                <a:miter lim="800000"/>
                <a:headEnd/>
                <a:tailEnd/>
              </a:ln>
            </p:spPr>
            <p:txBody>
              <a:bodyPr lIns="0" tIns="0" rIns="0" bIns="0"/>
              <a:lstStyle/>
              <a:p>
                <a:r>
                  <a:rPr lang="en-US" sz="2400"/>
                  <a:t>  IP Hdr</a:t>
                </a:r>
                <a:r>
                  <a:rPr lang="en-US" sz="1600"/>
                  <a:t>			</a:t>
                </a:r>
                <a:r>
                  <a:rPr lang="en-US" sz="1200"/>
                  <a:t>     </a:t>
                </a:r>
                <a:r>
                  <a:rPr lang="en-US" sz="2800"/>
                  <a:t>Payload	</a:t>
                </a:r>
                <a:r>
                  <a:rPr lang="en-US" sz="1600"/>
                  <a:t>		</a:t>
                </a:r>
                <a:endParaRPr lang="en-US" sz="2000"/>
              </a:p>
            </p:txBody>
          </p:sp>
          <p:sp>
            <p:nvSpPr>
              <p:cNvPr id="14" name="Rectangle 16"/>
              <p:cNvSpPr>
                <a:spLocks noChangeArrowheads="1"/>
              </p:cNvSpPr>
              <p:nvPr/>
            </p:nvSpPr>
            <p:spPr bwMode="auto">
              <a:xfrm>
                <a:off x="4170" y="-250"/>
                <a:ext cx="60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Hdr</a:t>
                </a:r>
                <a:endParaRPr lang="en-US" sz="3600"/>
              </a:p>
            </p:txBody>
          </p:sp>
          <p:sp>
            <p:nvSpPr>
              <p:cNvPr id="15" name="Rectangle 17"/>
              <p:cNvSpPr>
                <a:spLocks noChangeArrowheads="1"/>
              </p:cNvSpPr>
              <p:nvPr/>
            </p:nvSpPr>
            <p:spPr bwMode="auto">
              <a:xfrm>
                <a:off x="7320" y="-250"/>
                <a:ext cx="60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Trl</a:t>
                </a:r>
                <a:endParaRPr lang="en-US" sz="3600"/>
              </a:p>
            </p:txBody>
          </p:sp>
          <p:sp>
            <p:nvSpPr>
              <p:cNvPr id="16" name="Rectangle 18"/>
              <p:cNvSpPr>
                <a:spLocks noChangeArrowheads="1"/>
              </p:cNvSpPr>
              <p:nvPr/>
            </p:nvSpPr>
            <p:spPr bwMode="auto">
              <a:xfrm>
                <a:off x="7920" y="-250"/>
                <a:ext cx="75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Auth</a:t>
                </a:r>
                <a:endParaRPr lang="en-US" sz="3600"/>
              </a:p>
            </p:txBody>
          </p:sp>
          <p:sp>
            <p:nvSpPr>
              <p:cNvPr id="17" name="Line 19"/>
              <p:cNvSpPr>
                <a:spLocks noChangeShapeType="1"/>
              </p:cNvSpPr>
              <p:nvPr/>
            </p:nvSpPr>
            <p:spPr bwMode="auto">
              <a:xfrm flipH="1">
                <a:off x="372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8" name="Line 20"/>
              <p:cNvSpPr>
                <a:spLocks noChangeShapeType="1"/>
              </p:cNvSpPr>
              <p:nvPr/>
            </p:nvSpPr>
            <p:spPr bwMode="auto">
              <a:xfrm flipH="1">
                <a:off x="6870" y="206"/>
                <a:ext cx="450" cy="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9" name="Line 21"/>
              <p:cNvSpPr>
                <a:spLocks noChangeShapeType="1"/>
              </p:cNvSpPr>
              <p:nvPr/>
            </p:nvSpPr>
            <p:spPr bwMode="auto">
              <a:xfrm>
                <a:off x="477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0" name="Line 22"/>
              <p:cNvSpPr>
                <a:spLocks noChangeShapeType="1"/>
              </p:cNvSpPr>
              <p:nvPr/>
            </p:nvSpPr>
            <p:spPr bwMode="auto">
              <a:xfrm>
                <a:off x="7920" y="206"/>
                <a:ext cx="60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1" name="Rectangle 23"/>
              <p:cNvSpPr>
                <a:spLocks noChangeArrowheads="1"/>
              </p:cNvSpPr>
              <p:nvPr/>
            </p:nvSpPr>
            <p:spPr bwMode="auto">
              <a:xfrm>
                <a:off x="3120" y="977"/>
                <a:ext cx="19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800" dirty="0" err="1"/>
                  <a:t>SecurityParameters</a:t>
                </a:r>
                <a:endParaRPr lang="en-US" sz="2800" dirty="0"/>
              </a:p>
              <a:p>
                <a:pPr algn="ctr"/>
                <a:r>
                  <a:rPr lang="en-US" sz="2800" dirty="0"/>
                  <a:t>Index (</a:t>
                </a:r>
                <a:r>
                  <a:rPr lang="en-US" sz="2800" dirty="0" err="1"/>
                  <a:t>SPI</a:t>
                </a:r>
                <a:r>
                  <a:rPr lang="en-US" sz="2800" dirty="0"/>
                  <a:t>)</a:t>
                </a:r>
              </a:p>
            </p:txBody>
          </p:sp>
          <p:sp>
            <p:nvSpPr>
              <p:cNvPr id="22" name="Rectangle 24"/>
              <p:cNvSpPr>
                <a:spLocks noChangeArrowheads="1"/>
              </p:cNvSpPr>
              <p:nvPr/>
            </p:nvSpPr>
            <p:spPr bwMode="auto">
              <a:xfrm>
                <a:off x="4920" y="977"/>
                <a:ext cx="10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800"/>
                  <a:t>Sequence</a:t>
                </a:r>
              </a:p>
              <a:p>
                <a:pPr algn="ctr"/>
                <a:r>
                  <a:rPr lang="en-US" sz="2800"/>
                  <a:t>Number</a:t>
                </a:r>
              </a:p>
            </p:txBody>
          </p:sp>
          <p:sp>
            <p:nvSpPr>
              <p:cNvPr id="23" name="Rectangle 25"/>
              <p:cNvSpPr>
                <a:spLocks noChangeArrowheads="1"/>
              </p:cNvSpPr>
              <p:nvPr/>
            </p:nvSpPr>
            <p:spPr bwMode="auto">
              <a:xfrm>
                <a:off x="6270" y="977"/>
                <a:ext cx="900" cy="617"/>
              </a:xfrm>
              <a:prstGeom prst="rect">
                <a:avLst/>
              </a:prstGeom>
              <a:solidFill>
                <a:srgbClr val="FFFFFF"/>
              </a:solidFill>
              <a:ln w="9525" algn="ctr">
                <a:solidFill>
                  <a:srgbClr val="000000"/>
                </a:solidFill>
                <a:miter lim="800000"/>
                <a:headEnd/>
                <a:tailEnd/>
              </a:ln>
            </p:spPr>
            <p:txBody>
              <a:bodyPr lIns="0" tIns="0" rIns="0" bIns="0"/>
              <a:lstStyle/>
              <a:p>
                <a:pPr algn="ctr"/>
                <a:endParaRPr lang="en-US" sz="900"/>
              </a:p>
              <a:p>
                <a:pPr algn="ctr"/>
                <a:r>
                  <a:rPr lang="en-US" sz="2800"/>
                  <a:t>Padding</a:t>
                </a:r>
                <a:endParaRPr lang="en-US" sz="4000"/>
              </a:p>
            </p:txBody>
          </p:sp>
          <p:sp>
            <p:nvSpPr>
              <p:cNvPr id="24" name="Rectangle 26"/>
              <p:cNvSpPr>
                <a:spLocks noChangeArrowheads="1"/>
              </p:cNvSpPr>
              <p:nvPr/>
            </p:nvSpPr>
            <p:spPr bwMode="auto">
              <a:xfrm>
                <a:off x="71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Pad</a:t>
                </a:r>
              </a:p>
              <a:p>
                <a:pPr algn="ctr"/>
                <a:r>
                  <a:rPr lang="en-US" sz="2800"/>
                  <a:t>Length</a:t>
                </a:r>
              </a:p>
            </p:txBody>
          </p:sp>
          <p:sp>
            <p:nvSpPr>
              <p:cNvPr id="25" name="Rectangle 27"/>
              <p:cNvSpPr>
                <a:spLocks noChangeArrowheads="1"/>
              </p:cNvSpPr>
              <p:nvPr/>
            </p:nvSpPr>
            <p:spPr bwMode="auto">
              <a:xfrm>
                <a:off x="80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Next</a:t>
                </a:r>
              </a:p>
              <a:p>
                <a:pPr algn="ctr"/>
                <a:r>
                  <a:rPr lang="en-US" sz="2800"/>
                  <a:t>Header</a:t>
                </a:r>
              </a:p>
            </p:txBody>
          </p:sp>
        </p:grpSp>
      </p:grpSp>
      <p:sp>
        <p:nvSpPr>
          <p:cNvPr id="26" name="TextBox 25"/>
          <p:cNvSpPr txBox="1">
            <a:spLocks noChangeArrowheads="1"/>
          </p:cNvSpPr>
          <p:nvPr/>
        </p:nvSpPr>
        <p:spPr bwMode="auto">
          <a:xfrm>
            <a:off x="1007647" y="4464050"/>
            <a:ext cx="6495280" cy="2009061"/>
          </a:xfrm>
          <a:prstGeom prst="wedgeRoundRectCallout">
            <a:avLst>
              <a:gd name="adj1" fmla="val -17900"/>
              <a:gd name="adj2" fmla="val -79731"/>
              <a:gd name="adj3" fmla="val 16667"/>
            </a:avLst>
          </a:prstGeom>
          <a:solidFill>
            <a:schemeClr val="accent3">
              <a:lumMod val="60000"/>
              <a:lumOff val="40000"/>
            </a:schemeClr>
          </a:solidFill>
          <a:ln>
            <a:noFill/>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b="1" dirty="0"/>
              <a:t>Sequence Number:</a:t>
            </a:r>
          </a:p>
          <a:p>
            <a:pPr eaLnBrk="1" hangingPunct="1">
              <a:buFontTx/>
              <a:buChar char="-"/>
            </a:pPr>
            <a:r>
              <a:rPr lang="en-US" sz="2800" dirty="0"/>
              <a:t> </a:t>
            </a:r>
            <a:r>
              <a:rPr lang="en-US" sz="2800" dirty="0" err="1"/>
              <a:t>Khởi</a:t>
            </a:r>
            <a:r>
              <a:rPr lang="en-US" sz="2800" dirty="0"/>
              <a:t> </a:t>
            </a:r>
            <a:r>
              <a:rPr lang="en-US" sz="2800" dirty="0" err="1"/>
              <a:t>tạo</a:t>
            </a:r>
            <a:r>
              <a:rPr lang="en-US" sz="2800" dirty="0"/>
              <a:t> </a:t>
            </a:r>
            <a:r>
              <a:rPr lang="en-US" sz="2800" dirty="0" err="1"/>
              <a:t>bằng</a:t>
            </a:r>
            <a:r>
              <a:rPr lang="en-US" sz="2800" dirty="0"/>
              <a:t> 0</a:t>
            </a:r>
          </a:p>
          <a:p>
            <a:pPr eaLnBrk="1" hangingPunct="1">
              <a:buFontTx/>
              <a:buChar char="-"/>
            </a:pPr>
            <a:r>
              <a:rPr lang="en-US" sz="2800" dirty="0"/>
              <a:t> </a:t>
            </a:r>
            <a:r>
              <a:rPr lang="en-US" sz="2800" dirty="0" err="1"/>
              <a:t>Tăng</a:t>
            </a:r>
            <a:r>
              <a:rPr lang="en-US" sz="2800" dirty="0"/>
              <a:t> </a:t>
            </a:r>
            <a:r>
              <a:rPr lang="en-US" sz="2800" dirty="0" err="1"/>
              <a:t>lên</a:t>
            </a:r>
            <a:r>
              <a:rPr lang="en-US" sz="2800" dirty="0"/>
              <a:t> 1 </a:t>
            </a:r>
            <a:r>
              <a:rPr lang="en-US" sz="2800" dirty="0" err="1"/>
              <a:t>nếu</a:t>
            </a:r>
            <a:r>
              <a:rPr lang="en-US" sz="2800" dirty="0"/>
              <a:t> </a:t>
            </a:r>
            <a:r>
              <a:rPr lang="en-US" sz="2800" dirty="0" err="1"/>
              <a:t>mỗi</a:t>
            </a:r>
            <a:r>
              <a:rPr lang="en-US" sz="2800" dirty="0"/>
              <a:t> </a:t>
            </a:r>
            <a:r>
              <a:rPr lang="en-US" sz="2800" dirty="0" err="1"/>
              <a:t>gói</a:t>
            </a:r>
            <a:r>
              <a:rPr lang="en-US" sz="2800" dirty="0"/>
              <a:t> tin </a:t>
            </a:r>
            <a:r>
              <a:rPr lang="en-US" sz="2800" dirty="0" err="1"/>
              <a:t>được</a:t>
            </a:r>
            <a:r>
              <a:rPr lang="en-US" sz="2800" dirty="0"/>
              <a:t> </a:t>
            </a:r>
            <a:r>
              <a:rPr lang="en-US" sz="2800" dirty="0" err="1"/>
              <a:t>gửi</a:t>
            </a:r>
            <a:endParaRPr lang="en-US" sz="2800" dirty="0"/>
          </a:p>
          <a:p>
            <a:pPr eaLnBrk="1" hangingPunct="1">
              <a:buFontTx/>
              <a:buChar char="-"/>
            </a:pPr>
            <a:r>
              <a:rPr lang="en-US" sz="2800" dirty="0"/>
              <a:t> </a:t>
            </a:r>
            <a:r>
              <a:rPr lang="en-US" sz="2800" dirty="0" err="1"/>
              <a:t>Để</a:t>
            </a:r>
            <a:r>
              <a:rPr lang="en-US" sz="2800" dirty="0"/>
              <a:t> </a:t>
            </a:r>
            <a:r>
              <a:rPr lang="en-US" sz="2800" dirty="0" err="1"/>
              <a:t>chống</a:t>
            </a:r>
            <a:r>
              <a:rPr lang="en-US" sz="2800" dirty="0"/>
              <a:t> </a:t>
            </a:r>
            <a:r>
              <a:rPr lang="en-US" sz="2800" dirty="0" err="1"/>
              <a:t>trùng</a:t>
            </a:r>
            <a:r>
              <a:rPr lang="en-US" sz="2800" dirty="0"/>
              <a:t> </a:t>
            </a:r>
            <a:r>
              <a:rPr lang="en-US" sz="2800" dirty="0" err="1"/>
              <a:t>lặp</a:t>
            </a:r>
            <a:r>
              <a:rPr lang="en-US" sz="2800" dirty="0"/>
              <a:t> </a:t>
            </a:r>
            <a:r>
              <a:rPr lang="en-US" sz="2800" dirty="0" err="1"/>
              <a:t>gói</a:t>
            </a:r>
            <a:r>
              <a:rPr lang="en-US" sz="2800" dirty="0"/>
              <a:t> tin</a:t>
            </a:r>
          </a:p>
        </p:txBody>
      </p:sp>
    </p:spTree>
    <p:extLst>
      <p:ext uri="{BB962C8B-B14F-4D97-AF65-F5344CB8AC3E}">
        <p14:creationId xmlns:p14="http://schemas.microsoft.com/office/powerpoint/2010/main" val="4255615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6"/>
                                        </p:tgtEl>
                                        <p:attrNameLst>
                                          <p:attrName>ppt_x</p:attrName>
                                        </p:attrNameLst>
                                      </p:cBhvr>
                                      <p:tavLst>
                                        <p:tav tm="0">
                                          <p:val>
                                            <p:strVal val="ppt_x"/>
                                          </p:val>
                                        </p:tav>
                                        <p:tav tm="100000">
                                          <p:val>
                                            <p:strVal val="ppt_x"/>
                                          </p:val>
                                        </p:tav>
                                      </p:tavLst>
                                    </p:anim>
                                    <p:anim calcmode="lin" valueType="num">
                                      <p:cBhvr additive="base">
                                        <p:cTn id="13" dur="500"/>
                                        <p:tgtEl>
                                          <p:spTgt spid="26"/>
                                        </p:tgtEl>
                                        <p:attrNameLst>
                                          <p:attrName>ppt_y</p:attrName>
                                        </p:attrNameLst>
                                      </p:cBhvr>
                                      <p:tavLst>
                                        <p:tav tm="0">
                                          <p:val>
                                            <p:strVal val="ppt_y"/>
                                          </p:val>
                                        </p:tav>
                                        <p:tav tm="100000">
                                          <p:val>
                                            <p:strVal val="1+ppt_h/2"/>
                                          </p:val>
                                        </p:tav>
                                      </p:tavLst>
                                    </p:anim>
                                    <p:set>
                                      <p:cBhvr>
                                        <p:cTn id="1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Khuôn dạng dữ liệu gói tin ESP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grpSp>
        <p:nvGrpSpPr>
          <p:cNvPr id="5" name="Group 7"/>
          <p:cNvGrpSpPr>
            <a:grpSpLocks/>
          </p:cNvGrpSpPr>
          <p:nvPr/>
        </p:nvGrpSpPr>
        <p:grpSpPr bwMode="auto">
          <a:xfrm>
            <a:off x="304800" y="1219200"/>
            <a:ext cx="8991600" cy="3221038"/>
            <a:chOff x="2741" y="2664"/>
            <a:chExt cx="7420" cy="2397"/>
          </a:xfrm>
        </p:grpSpPr>
        <p:sp>
          <p:nvSpPr>
            <p:cNvPr id="6" name="Text Box 8"/>
            <p:cNvSpPr txBox="1">
              <a:spLocks noChangeArrowheads="1"/>
            </p:cNvSpPr>
            <p:nvPr/>
          </p:nvSpPr>
          <p:spPr bwMode="auto">
            <a:xfrm>
              <a:off x="3321" y="4535"/>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32</a:t>
              </a:r>
              <a:r>
                <a:rPr lang="en-US" sz="2800" b="1">
                  <a:latin typeface="Times New Roman" pitchFamily="18" charset="0"/>
                </a:rPr>
                <a:t> </a:t>
              </a:r>
              <a:endParaRPr lang="en-US" sz="4000">
                <a:latin typeface="Times New Roman" pitchFamily="18" charset="0"/>
              </a:endParaRPr>
            </a:p>
          </p:txBody>
        </p:sp>
        <p:sp>
          <p:nvSpPr>
            <p:cNvPr id="7" name="Text Box 9"/>
            <p:cNvSpPr txBox="1">
              <a:spLocks noChangeArrowheads="1"/>
            </p:cNvSpPr>
            <p:nvPr/>
          </p:nvSpPr>
          <p:spPr bwMode="auto">
            <a:xfrm>
              <a:off x="4941" y="4592"/>
              <a:ext cx="90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32</a:t>
              </a:r>
              <a:endParaRPr lang="en-US" sz="2400">
                <a:latin typeface="Times New Roman" pitchFamily="18" charset="0"/>
              </a:endParaRPr>
            </a:p>
          </p:txBody>
        </p:sp>
        <p:sp>
          <p:nvSpPr>
            <p:cNvPr id="8" name="Text Box 10"/>
            <p:cNvSpPr txBox="1">
              <a:spLocks noChangeArrowheads="1"/>
            </p:cNvSpPr>
            <p:nvPr/>
          </p:nvSpPr>
          <p:spPr bwMode="auto">
            <a:xfrm>
              <a:off x="6381" y="4592"/>
              <a:ext cx="108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0-255</a:t>
              </a:r>
              <a:endParaRPr lang="en-US" sz="2400">
                <a:latin typeface="Times New Roman" pitchFamily="18" charset="0"/>
              </a:endParaRPr>
            </a:p>
          </p:txBody>
        </p:sp>
        <p:sp>
          <p:nvSpPr>
            <p:cNvPr id="9" name="Text Box 11"/>
            <p:cNvSpPr txBox="1">
              <a:spLocks noChangeArrowheads="1"/>
            </p:cNvSpPr>
            <p:nvPr/>
          </p:nvSpPr>
          <p:spPr bwMode="auto">
            <a:xfrm>
              <a:off x="7821" y="4577"/>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b="1">
                  <a:latin typeface="Times New Roman" pitchFamily="18" charset="0"/>
                </a:rPr>
                <a:t>8</a:t>
              </a:r>
              <a:endParaRPr lang="en-US" sz="2800">
                <a:latin typeface="Times New Roman" pitchFamily="18" charset="0"/>
              </a:endParaRPr>
            </a:p>
          </p:txBody>
        </p:sp>
        <p:sp>
          <p:nvSpPr>
            <p:cNvPr id="10" name="Text Box 12"/>
            <p:cNvSpPr txBox="1">
              <a:spLocks noChangeArrowheads="1"/>
            </p:cNvSpPr>
            <p:nvPr/>
          </p:nvSpPr>
          <p:spPr bwMode="auto">
            <a:xfrm>
              <a:off x="8901" y="4577"/>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b="1">
                  <a:latin typeface="Times New Roman" pitchFamily="18" charset="0"/>
                </a:rPr>
                <a:t>8</a:t>
              </a:r>
              <a:endParaRPr lang="en-US" sz="2800">
                <a:latin typeface="Times New Roman" pitchFamily="18" charset="0"/>
              </a:endParaRPr>
            </a:p>
          </p:txBody>
        </p:sp>
        <p:sp>
          <p:nvSpPr>
            <p:cNvPr id="11" name="Text Box 13"/>
            <p:cNvSpPr txBox="1">
              <a:spLocks noChangeArrowheads="1"/>
            </p:cNvSpPr>
            <p:nvPr/>
          </p:nvSpPr>
          <p:spPr bwMode="auto">
            <a:xfrm>
              <a:off x="9441" y="4577"/>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Bits</a:t>
              </a:r>
              <a:endParaRPr lang="en-US" sz="2400">
                <a:latin typeface="Times New Roman" pitchFamily="18" charset="0"/>
              </a:endParaRPr>
            </a:p>
          </p:txBody>
        </p:sp>
        <p:grpSp>
          <p:nvGrpSpPr>
            <p:cNvPr id="12" name="Group 14"/>
            <p:cNvGrpSpPr>
              <a:grpSpLocks/>
            </p:cNvGrpSpPr>
            <p:nvPr/>
          </p:nvGrpSpPr>
          <p:grpSpPr bwMode="auto">
            <a:xfrm>
              <a:off x="2741" y="2664"/>
              <a:ext cx="7020" cy="1961"/>
              <a:chOff x="3120" y="-258"/>
              <a:chExt cx="5850" cy="1852"/>
            </a:xfrm>
          </p:grpSpPr>
          <p:sp>
            <p:nvSpPr>
              <p:cNvPr id="13" name="Rectangle 15"/>
              <p:cNvSpPr>
                <a:spLocks noChangeArrowheads="1"/>
              </p:cNvSpPr>
              <p:nvPr/>
            </p:nvSpPr>
            <p:spPr bwMode="auto">
              <a:xfrm>
                <a:off x="3420" y="-258"/>
                <a:ext cx="4950" cy="463"/>
              </a:xfrm>
              <a:prstGeom prst="rect">
                <a:avLst/>
              </a:prstGeom>
              <a:solidFill>
                <a:srgbClr val="FFFFFF"/>
              </a:solidFill>
              <a:ln w="9525" algn="ctr">
                <a:solidFill>
                  <a:srgbClr val="000000"/>
                </a:solidFill>
                <a:miter lim="800000"/>
                <a:headEnd/>
                <a:tailEnd/>
              </a:ln>
            </p:spPr>
            <p:txBody>
              <a:bodyPr lIns="0" tIns="0" rIns="0" bIns="0"/>
              <a:lstStyle/>
              <a:p>
                <a:r>
                  <a:rPr lang="en-US" sz="2800"/>
                  <a:t>  IP Hdr</a:t>
                </a:r>
                <a:r>
                  <a:rPr lang="en-US"/>
                  <a:t>		</a:t>
                </a:r>
                <a:r>
                  <a:rPr lang="en-US" sz="1400" smtClean="0"/>
                  <a:t>     </a:t>
                </a:r>
                <a:r>
                  <a:rPr lang="en-US" sz="3200"/>
                  <a:t>Payload	</a:t>
                </a:r>
                <a:r>
                  <a:rPr lang="en-US"/>
                  <a:t>		</a:t>
                </a:r>
                <a:endParaRPr lang="en-US" sz="2400"/>
              </a:p>
            </p:txBody>
          </p:sp>
          <p:sp>
            <p:nvSpPr>
              <p:cNvPr id="14" name="Rectangle 16"/>
              <p:cNvSpPr>
                <a:spLocks noChangeArrowheads="1"/>
              </p:cNvSpPr>
              <p:nvPr/>
            </p:nvSpPr>
            <p:spPr bwMode="auto">
              <a:xfrm>
                <a:off x="4170" y="-250"/>
                <a:ext cx="60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Hdr</a:t>
                </a:r>
                <a:endParaRPr lang="en-US" sz="3600"/>
              </a:p>
            </p:txBody>
          </p:sp>
          <p:sp>
            <p:nvSpPr>
              <p:cNvPr id="15" name="Rectangle 17"/>
              <p:cNvSpPr>
                <a:spLocks noChangeArrowheads="1"/>
              </p:cNvSpPr>
              <p:nvPr/>
            </p:nvSpPr>
            <p:spPr bwMode="auto">
              <a:xfrm>
                <a:off x="7320" y="-250"/>
                <a:ext cx="60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Trl</a:t>
                </a:r>
                <a:endParaRPr lang="en-US" sz="3600"/>
              </a:p>
            </p:txBody>
          </p:sp>
          <p:sp>
            <p:nvSpPr>
              <p:cNvPr id="16" name="Rectangle 18"/>
              <p:cNvSpPr>
                <a:spLocks noChangeArrowheads="1"/>
              </p:cNvSpPr>
              <p:nvPr/>
            </p:nvSpPr>
            <p:spPr bwMode="auto">
              <a:xfrm>
                <a:off x="7920" y="-250"/>
                <a:ext cx="75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Auth</a:t>
                </a:r>
                <a:endParaRPr lang="en-US" sz="3600"/>
              </a:p>
            </p:txBody>
          </p:sp>
          <p:sp>
            <p:nvSpPr>
              <p:cNvPr id="17" name="Line 19"/>
              <p:cNvSpPr>
                <a:spLocks noChangeShapeType="1"/>
              </p:cNvSpPr>
              <p:nvPr/>
            </p:nvSpPr>
            <p:spPr bwMode="auto">
              <a:xfrm flipH="1">
                <a:off x="372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8" name="Line 20"/>
              <p:cNvSpPr>
                <a:spLocks noChangeShapeType="1"/>
              </p:cNvSpPr>
              <p:nvPr/>
            </p:nvSpPr>
            <p:spPr bwMode="auto">
              <a:xfrm flipH="1">
                <a:off x="6870" y="206"/>
                <a:ext cx="450" cy="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9" name="Line 21"/>
              <p:cNvSpPr>
                <a:spLocks noChangeShapeType="1"/>
              </p:cNvSpPr>
              <p:nvPr/>
            </p:nvSpPr>
            <p:spPr bwMode="auto">
              <a:xfrm>
                <a:off x="477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0" name="Line 22"/>
              <p:cNvSpPr>
                <a:spLocks noChangeShapeType="1"/>
              </p:cNvSpPr>
              <p:nvPr/>
            </p:nvSpPr>
            <p:spPr bwMode="auto">
              <a:xfrm>
                <a:off x="7920" y="206"/>
                <a:ext cx="60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1" name="Rectangle 23"/>
              <p:cNvSpPr>
                <a:spLocks noChangeArrowheads="1"/>
              </p:cNvSpPr>
              <p:nvPr/>
            </p:nvSpPr>
            <p:spPr bwMode="auto">
              <a:xfrm>
                <a:off x="3120" y="977"/>
                <a:ext cx="19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800" dirty="0" err="1"/>
                  <a:t>SecurityParameters</a:t>
                </a:r>
                <a:endParaRPr lang="en-US" sz="2800" dirty="0"/>
              </a:p>
              <a:p>
                <a:pPr algn="ctr"/>
                <a:r>
                  <a:rPr lang="en-US" sz="2800" dirty="0"/>
                  <a:t>Index (</a:t>
                </a:r>
                <a:r>
                  <a:rPr lang="en-US" sz="2800" dirty="0" err="1"/>
                  <a:t>SPI</a:t>
                </a:r>
                <a:r>
                  <a:rPr lang="en-US" sz="2800" dirty="0"/>
                  <a:t>)</a:t>
                </a:r>
              </a:p>
            </p:txBody>
          </p:sp>
          <p:sp>
            <p:nvSpPr>
              <p:cNvPr id="22" name="Rectangle 24"/>
              <p:cNvSpPr>
                <a:spLocks noChangeArrowheads="1"/>
              </p:cNvSpPr>
              <p:nvPr/>
            </p:nvSpPr>
            <p:spPr bwMode="auto">
              <a:xfrm>
                <a:off x="4920" y="977"/>
                <a:ext cx="10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800"/>
                  <a:t>Sequence</a:t>
                </a:r>
              </a:p>
              <a:p>
                <a:pPr algn="ctr"/>
                <a:r>
                  <a:rPr lang="en-US" sz="2800"/>
                  <a:t>Number</a:t>
                </a:r>
              </a:p>
            </p:txBody>
          </p:sp>
          <p:sp>
            <p:nvSpPr>
              <p:cNvPr id="23" name="Rectangle 25"/>
              <p:cNvSpPr>
                <a:spLocks noChangeArrowheads="1"/>
              </p:cNvSpPr>
              <p:nvPr/>
            </p:nvSpPr>
            <p:spPr bwMode="auto">
              <a:xfrm>
                <a:off x="6270" y="977"/>
                <a:ext cx="900" cy="617"/>
              </a:xfrm>
              <a:prstGeom prst="rect">
                <a:avLst/>
              </a:prstGeom>
              <a:solidFill>
                <a:srgbClr val="FFFFFF"/>
              </a:solidFill>
              <a:ln w="9525" algn="ctr">
                <a:solidFill>
                  <a:srgbClr val="000000"/>
                </a:solidFill>
                <a:miter lim="800000"/>
                <a:headEnd/>
                <a:tailEnd/>
              </a:ln>
            </p:spPr>
            <p:txBody>
              <a:bodyPr lIns="0" tIns="0" rIns="0" bIns="0"/>
              <a:lstStyle/>
              <a:p>
                <a:pPr algn="ctr"/>
                <a:endParaRPr lang="en-US" sz="900"/>
              </a:p>
              <a:p>
                <a:pPr algn="ctr"/>
                <a:r>
                  <a:rPr lang="en-US" sz="2800"/>
                  <a:t>Padding</a:t>
                </a:r>
                <a:endParaRPr lang="en-US" sz="4000"/>
              </a:p>
            </p:txBody>
          </p:sp>
          <p:sp>
            <p:nvSpPr>
              <p:cNvPr id="24" name="Rectangle 26"/>
              <p:cNvSpPr>
                <a:spLocks noChangeArrowheads="1"/>
              </p:cNvSpPr>
              <p:nvPr/>
            </p:nvSpPr>
            <p:spPr bwMode="auto">
              <a:xfrm>
                <a:off x="71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Pad</a:t>
                </a:r>
              </a:p>
              <a:p>
                <a:pPr algn="ctr"/>
                <a:r>
                  <a:rPr lang="en-US" sz="2800"/>
                  <a:t>Length</a:t>
                </a:r>
              </a:p>
            </p:txBody>
          </p:sp>
          <p:sp>
            <p:nvSpPr>
              <p:cNvPr id="25" name="Rectangle 27"/>
              <p:cNvSpPr>
                <a:spLocks noChangeArrowheads="1"/>
              </p:cNvSpPr>
              <p:nvPr/>
            </p:nvSpPr>
            <p:spPr bwMode="auto">
              <a:xfrm>
                <a:off x="80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Next</a:t>
                </a:r>
              </a:p>
              <a:p>
                <a:pPr algn="ctr"/>
                <a:r>
                  <a:rPr lang="en-US" sz="2800"/>
                  <a:t>Header</a:t>
                </a:r>
              </a:p>
            </p:txBody>
          </p:sp>
        </p:grpSp>
      </p:grpSp>
      <p:sp>
        <p:nvSpPr>
          <p:cNvPr id="26" name="TextBox 25"/>
          <p:cNvSpPr txBox="1">
            <a:spLocks noChangeArrowheads="1"/>
          </p:cNvSpPr>
          <p:nvPr/>
        </p:nvSpPr>
        <p:spPr bwMode="auto">
          <a:xfrm>
            <a:off x="1371601" y="4464050"/>
            <a:ext cx="6458514" cy="1055608"/>
          </a:xfrm>
          <a:prstGeom prst="wedgeRoundRectCallout">
            <a:avLst>
              <a:gd name="adj1" fmla="val -9625"/>
              <a:gd name="adj2" fmla="val -291211"/>
              <a:gd name="adj3" fmla="val 16667"/>
            </a:avLst>
          </a:prstGeom>
          <a:solidFill>
            <a:schemeClr val="accent3">
              <a:lumMod val="60000"/>
              <a:lumOff val="40000"/>
            </a:schemeClr>
          </a:solidFill>
          <a:ln>
            <a:noFill/>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b="1" dirty="0"/>
              <a:t>Payload:</a:t>
            </a:r>
          </a:p>
          <a:p>
            <a:pPr eaLnBrk="1" hangingPunct="1">
              <a:buFontTx/>
              <a:buChar char="-"/>
            </a:pPr>
            <a:r>
              <a:rPr lang="en-US" sz="2800" dirty="0"/>
              <a:t> </a:t>
            </a:r>
            <a:r>
              <a:rPr lang="en-US" sz="2800" dirty="0" err="1"/>
              <a:t>Là</a:t>
            </a:r>
            <a:r>
              <a:rPr lang="en-US" sz="2800" dirty="0"/>
              <a:t> </a:t>
            </a:r>
            <a:r>
              <a:rPr lang="en-US" sz="2800" dirty="0" err="1"/>
              <a:t>phần</a:t>
            </a:r>
            <a:r>
              <a:rPr lang="en-US" sz="2800" dirty="0"/>
              <a:t> payload data </a:t>
            </a:r>
            <a:r>
              <a:rPr lang="en-US" sz="2800" dirty="0" err="1"/>
              <a:t>được</a:t>
            </a:r>
            <a:r>
              <a:rPr lang="en-US" sz="2800" dirty="0"/>
              <a:t> </a:t>
            </a:r>
            <a:r>
              <a:rPr lang="en-US" sz="2800" dirty="0" err="1"/>
              <a:t>mã</a:t>
            </a:r>
            <a:r>
              <a:rPr lang="en-US" sz="2800" dirty="0"/>
              <a:t> </a:t>
            </a:r>
            <a:r>
              <a:rPr lang="en-US" sz="2800" dirty="0" err="1"/>
              <a:t>hóa</a:t>
            </a:r>
            <a:endParaRPr lang="en-US" sz="2800" dirty="0"/>
          </a:p>
        </p:txBody>
      </p:sp>
    </p:spTree>
    <p:extLst>
      <p:ext uri="{BB962C8B-B14F-4D97-AF65-F5344CB8AC3E}">
        <p14:creationId xmlns:p14="http://schemas.microsoft.com/office/powerpoint/2010/main" val="2928944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6"/>
                                        </p:tgtEl>
                                        <p:attrNameLst>
                                          <p:attrName>ppt_x</p:attrName>
                                        </p:attrNameLst>
                                      </p:cBhvr>
                                      <p:tavLst>
                                        <p:tav tm="0">
                                          <p:val>
                                            <p:strVal val="ppt_x"/>
                                          </p:val>
                                        </p:tav>
                                        <p:tav tm="100000">
                                          <p:val>
                                            <p:strVal val="ppt_x"/>
                                          </p:val>
                                        </p:tav>
                                      </p:tavLst>
                                    </p:anim>
                                    <p:anim calcmode="lin" valueType="num">
                                      <p:cBhvr additive="base">
                                        <p:cTn id="13" dur="500"/>
                                        <p:tgtEl>
                                          <p:spTgt spid="26"/>
                                        </p:tgtEl>
                                        <p:attrNameLst>
                                          <p:attrName>ppt_y</p:attrName>
                                        </p:attrNameLst>
                                      </p:cBhvr>
                                      <p:tavLst>
                                        <p:tav tm="0">
                                          <p:val>
                                            <p:strVal val="ppt_y"/>
                                          </p:val>
                                        </p:tav>
                                        <p:tav tm="100000">
                                          <p:val>
                                            <p:strVal val="1+ppt_h/2"/>
                                          </p:val>
                                        </p:tav>
                                      </p:tavLst>
                                    </p:anim>
                                    <p:set>
                                      <p:cBhvr>
                                        <p:cTn id="1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Khuôn dạng dữ liệu gói tin ESP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grpSp>
        <p:nvGrpSpPr>
          <p:cNvPr id="5" name="Group 7"/>
          <p:cNvGrpSpPr>
            <a:grpSpLocks/>
          </p:cNvGrpSpPr>
          <p:nvPr/>
        </p:nvGrpSpPr>
        <p:grpSpPr bwMode="auto">
          <a:xfrm>
            <a:off x="304800" y="1219200"/>
            <a:ext cx="8991600" cy="3221038"/>
            <a:chOff x="2741" y="2664"/>
            <a:chExt cx="7420" cy="2397"/>
          </a:xfrm>
        </p:grpSpPr>
        <p:sp>
          <p:nvSpPr>
            <p:cNvPr id="6" name="Text Box 8"/>
            <p:cNvSpPr txBox="1">
              <a:spLocks noChangeArrowheads="1"/>
            </p:cNvSpPr>
            <p:nvPr/>
          </p:nvSpPr>
          <p:spPr bwMode="auto">
            <a:xfrm>
              <a:off x="3321" y="4535"/>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32</a:t>
              </a:r>
              <a:r>
                <a:rPr lang="en-US" sz="2800" b="1">
                  <a:latin typeface="Times New Roman" pitchFamily="18" charset="0"/>
                </a:rPr>
                <a:t> </a:t>
              </a:r>
              <a:endParaRPr lang="en-US" sz="4000">
                <a:latin typeface="Times New Roman" pitchFamily="18" charset="0"/>
              </a:endParaRPr>
            </a:p>
          </p:txBody>
        </p:sp>
        <p:sp>
          <p:nvSpPr>
            <p:cNvPr id="7" name="Text Box 9"/>
            <p:cNvSpPr txBox="1">
              <a:spLocks noChangeArrowheads="1"/>
            </p:cNvSpPr>
            <p:nvPr/>
          </p:nvSpPr>
          <p:spPr bwMode="auto">
            <a:xfrm>
              <a:off x="4941" y="4592"/>
              <a:ext cx="90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32</a:t>
              </a:r>
              <a:endParaRPr lang="en-US" sz="2400">
                <a:latin typeface="Times New Roman" pitchFamily="18" charset="0"/>
              </a:endParaRPr>
            </a:p>
          </p:txBody>
        </p:sp>
        <p:sp>
          <p:nvSpPr>
            <p:cNvPr id="8" name="Text Box 10"/>
            <p:cNvSpPr txBox="1">
              <a:spLocks noChangeArrowheads="1"/>
            </p:cNvSpPr>
            <p:nvPr/>
          </p:nvSpPr>
          <p:spPr bwMode="auto">
            <a:xfrm>
              <a:off x="6381" y="4592"/>
              <a:ext cx="108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0-255</a:t>
              </a:r>
              <a:endParaRPr lang="en-US" sz="2400">
                <a:latin typeface="Times New Roman" pitchFamily="18" charset="0"/>
              </a:endParaRPr>
            </a:p>
          </p:txBody>
        </p:sp>
        <p:sp>
          <p:nvSpPr>
            <p:cNvPr id="9" name="Text Box 11"/>
            <p:cNvSpPr txBox="1">
              <a:spLocks noChangeArrowheads="1"/>
            </p:cNvSpPr>
            <p:nvPr/>
          </p:nvSpPr>
          <p:spPr bwMode="auto">
            <a:xfrm>
              <a:off x="7821" y="4577"/>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b="1">
                  <a:latin typeface="Times New Roman" pitchFamily="18" charset="0"/>
                </a:rPr>
                <a:t>8</a:t>
              </a:r>
              <a:endParaRPr lang="en-US" sz="2800">
                <a:latin typeface="Times New Roman" pitchFamily="18" charset="0"/>
              </a:endParaRPr>
            </a:p>
          </p:txBody>
        </p:sp>
        <p:sp>
          <p:nvSpPr>
            <p:cNvPr id="10" name="Text Box 12"/>
            <p:cNvSpPr txBox="1">
              <a:spLocks noChangeArrowheads="1"/>
            </p:cNvSpPr>
            <p:nvPr/>
          </p:nvSpPr>
          <p:spPr bwMode="auto">
            <a:xfrm>
              <a:off x="8901" y="4577"/>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b="1">
                  <a:latin typeface="Times New Roman" pitchFamily="18" charset="0"/>
                </a:rPr>
                <a:t>8</a:t>
              </a:r>
              <a:endParaRPr lang="en-US" sz="2800">
                <a:latin typeface="Times New Roman" pitchFamily="18" charset="0"/>
              </a:endParaRPr>
            </a:p>
          </p:txBody>
        </p:sp>
        <p:sp>
          <p:nvSpPr>
            <p:cNvPr id="11" name="Text Box 13"/>
            <p:cNvSpPr txBox="1">
              <a:spLocks noChangeArrowheads="1"/>
            </p:cNvSpPr>
            <p:nvPr/>
          </p:nvSpPr>
          <p:spPr bwMode="auto">
            <a:xfrm>
              <a:off x="9441" y="4577"/>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Bits</a:t>
              </a:r>
              <a:endParaRPr lang="en-US" sz="2400">
                <a:latin typeface="Times New Roman" pitchFamily="18" charset="0"/>
              </a:endParaRPr>
            </a:p>
          </p:txBody>
        </p:sp>
        <p:grpSp>
          <p:nvGrpSpPr>
            <p:cNvPr id="12" name="Group 14"/>
            <p:cNvGrpSpPr>
              <a:grpSpLocks/>
            </p:cNvGrpSpPr>
            <p:nvPr/>
          </p:nvGrpSpPr>
          <p:grpSpPr bwMode="auto">
            <a:xfrm>
              <a:off x="2741" y="2664"/>
              <a:ext cx="7020" cy="1961"/>
              <a:chOff x="3120" y="-258"/>
              <a:chExt cx="5850" cy="1852"/>
            </a:xfrm>
          </p:grpSpPr>
          <p:sp>
            <p:nvSpPr>
              <p:cNvPr id="13" name="Rectangle 15"/>
              <p:cNvSpPr>
                <a:spLocks noChangeArrowheads="1"/>
              </p:cNvSpPr>
              <p:nvPr/>
            </p:nvSpPr>
            <p:spPr bwMode="auto">
              <a:xfrm>
                <a:off x="3420" y="-258"/>
                <a:ext cx="4950" cy="463"/>
              </a:xfrm>
              <a:prstGeom prst="rect">
                <a:avLst/>
              </a:prstGeom>
              <a:solidFill>
                <a:srgbClr val="FFFFFF"/>
              </a:solidFill>
              <a:ln w="9525" algn="ctr">
                <a:solidFill>
                  <a:srgbClr val="000000"/>
                </a:solidFill>
                <a:miter lim="800000"/>
                <a:headEnd/>
                <a:tailEnd/>
              </a:ln>
            </p:spPr>
            <p:txBody>
              <a:bodyPr lIns="0" tIns="0" rIns="0" bIns="0"/>
              <a:lstStyle/>
              <a:p>
                <a:r>
                  <a:rPr lang="en-US" sz="2800"/>
                  <a:t>  IP Hdr</a:t>
                </a:r>
                <a:r>
                  <a:rPr lang="en-US"/>
                  <a:t>		</a:t>
                </a:r>
                <a:r>
                  <a:rPr lang="en-US" sz="1400" smtClean="0"/>
                  <a:t>     </a:t>
                </a:r>
                <a:r>
                  <a:rPr lang="en-US" sz="3200"/>
                  <a:t>Payload	</a:t>
                </a:r>
                <a:r>
                  <a:rPr lang="en-US"/>
                  <a:t>		</a:t>
                </a:r>
                <a:endParaRPr lang="en-US" sz="2400"/>
              </a:p>
            </p:txBody>
          </p:sp>
          <p:sp>
            <p:nvSpPr>
              <p:cNvPr id="14" name="Rectangle 16"/>
              <p:cNvSpPr>
                <a:spLocks noChangeArrowheads="1"/>
              </p:cNvSpPr>
              <p:nvPr/>
            </p:nvSpPr>
            <p:spPr bwMode="auto">
              <a:xfrm>
                <a:off x="4170" y="-250"/>
                <a:ext cx="60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Hdr</a:t>
                </a:r>
                <a:endParaRPr lang="en-US" sz="3600"/>
              </a:p>
            </p:txBody>
          </p:sp>
          <p:sp>
            <p:nvSpPr>
              <p:cNvPr id="15" name="Rectangle 17"/>
              <p:cNvSpPr>
                <a:spLocks noChangeArrowheads="1"/>
              </p:cNvSpPr>
              <p:nvPr/>
            </p:nvSpPr>
            <p:spPr bwMode="auto">
              <a:xfrm>
                <a:off x="7320" y="-250"/>
                <a:ext cx="60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Trl</a:t>
                </a:r>
                <a:endParaRPr lang="en-US" sz="3600"/>
              </a:p>
            </p:txBody>
          </p:sp>
          <p:sp>
            <p:nvSpPr>
              <p:cNvPr id="16" name="Rectangle 18"/>
              <p:cNvSpPr>
                <a:spLocks noChangeArrowheads="1"/>
              </p:cNvSpPr>
              <p:nvPr/>
            </p:nvSpPr>
            <p:spPr bwMode="auto">
              <a:xfrm>
                <a:off x="7920" y="-250"/>
                <a:ext cx="75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Auth</a:t>
                </a:r>
                <a:endParaRPr lang="en-US" sz="3600"/>
              </a:p>
            </p:txBody>
          </p:sp>
          <p:sp>
            <p:nvSpPr>
              <p:cNvPr id="17" name="Line 19"/>
              <p:cNvSpPr>
                <a:spLocks noChangeShapeType="1"/>
              </p:cNvSpPr>
              <p:nvPr/>
            </p:nvSpPr>
            <p:spPr bwMode="auto">
              <a:xfrm flipH="1">
                <a:off x="372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8" name="Line 20"/>
              <p:cNvSpPr>
                <a:spLocks noChangeShapeType="1"/>
              </p:cNvSpPr>
              <p:nvPr/>
            </p:nvSpPr>
            <p:spPr bwMode="auto">
              <a:xfrm flipH="1">
                <a:off x="6870" y="206"/>
                <a:ext cx="450" cy="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9" name="Line 21"/>
              <p:cNvSpPr>
                <a:spLocks noChangeShapeType="1"/>
              </p:cNvSpPr>
              <p:nvPr/>
            </p:nvSpPr>
            <p:spPr bwMode="auto">
              <a:xfrm>
                <a:off x="477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0" name="Line 22"/>
              <p:cNvSpPr>
                <a:spLocks noChangeShapeType="1"/>
              </p:cNvSpPr>
              <p:nvPr/>
            </p:nvSpPr>
            <p:spPr bwMode="auto">
              <a:xfrm>
                <a:off x="7920" y="206"/>
                <a:ext cx="60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1" name="Rectangle 23"/>
              <p:cNvSpPr>
                <a:spLocks noChangeArrowheads="1"/>
              </p:cNvSpPr>
              <p:nvPr/>
            </p:nvSpPr>
            <p:spPr bwMode="auto">
              <a:xfrm>
                <a:off x="3120" y="977"/>
                <a:ext cx="19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800" dirty="0" err="1"/>
                  <a:t>SecurityParameters</a:t>
                </a:r>
                <a:endParaRPr lang="en-US" sz="2800" dirty="0"/>
              </a:p>
              <a:p>
                <a:pPr algn="ctr"/>
                <a:r>
                  <a:rPr lang="en-US" sz="2800" dirty="0"/>
                  <a:t>Index (</a:t>
                </a:r>
                <a:r>
                  <a:rPr lang="en-US" sz="2800" dirty="0" err="1"/>
                  <a:t>SPI</a:t>
                </a:r>
                <a:r>
                  <a:rPr lang="en-US" sz="2800" dirty="0"/>
                  <a:t>)</a:t>
                </a:r>
              </a:p>
            </p:txBody>
          </p:sp>
          <p:sp>
            <p:nvSpPr>
              <p:cNvPr id="22" name="Rectangle 24"/>
              <p:cNvSpPr>
                <a:spLocks noChangeArrowheads="1"/>
              </p:cNvSpPr>
              <p:nvPr/>
            </p:nvSpPr>
            <p:spPr bwMode="auto">
              <a:xfrm>
                <a:off x="4920" y="977"/>
                <a:ext cx="10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800"/>
                  <a:t>Sequence</a:t>
                </a:r>
              </a:p>
              <a:p>
                <a:pPr algn="ctr"/>
                <a:r>
                  <a:rPr lang="en-US" sz="2800"/>
                  <a:t>Number</a:t>
                </a:r>
              </a:p>
            </p:txBody>
          </p:sp>
          <p:sp>
            <p:nvSpPr>
              <p:cNvPr id="23" name="Rectangle 25"/>
              <p:cNvSpPr>
                <a:spLocks noChangeArrowheads="1"/>
              </p:cNvSpPr>
              <p:nvPr/>
            </p:nvSpPr>
            <p:spPr bwMode="auto">
              <a:xfrm>
                <a:off x="6270" y="977"/>
                <a:ext cx="900" cy="617"/>
              </a:xfrm>
              <a:prstGeom prst="rect">
                <a:avLst/>
              </a:prstGeom>
              <a:solidFill>
                <a:srgbClr val="FFFFFF"/>
              </a:solidFill>
              <a:ln w="9525" algn="ctr">
                <a:solidFill>
                  <a:srgbClr val="000000"/>
                </a:solidFill>
                <a:miter lim="800000"/>
                <a:headEnd/>
                <a:tailEnd/>
              </a:ln>
            </p:spPr>
            <p:txBody>
              <a:bodyPr lIns="0" tIns="0" rIns="0" bIns="0"/>
              <a:lstStyle/>
              <a:p>
                <a:pPr algn="ctr"/>
                <a:endParaRPr lang="en-US" sz="900"/>
              </a:p>
              <a:p>
                <a:pPr algn="ctr"/>
                <a:r>
                  <a:rPr lang="en-US" sz="2800"/>
                  <a:t>Padding</a:t>
                </a:r>
                <a:endParaRPr lang="en-US" sz="4000"/>
              </a:p>
            </p:txBody>
          </p:sp>
          <p:sp>
            <p:nvSpPr>
              <p:cNvPr id="24" name="Rectangle 26"/>
              <p:cNvSpPr>
                <a:spLocks noChangeArrowheads="1"/>
              </p:cNvSpPr>
              <p:nvPr/>
            </p:nvSpPr>
            <p:spPr bwMode="auto">
              <a:xfrm>
                <a:off x="71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Pad</a:t>
                </a:r>
              </a:p>
              <a:p>
                <a:pPr algn="ctr"/>
                <a:r>
                  <a:rPr lang="en-US" sz="2800"/>
                  <a:t>Length</a:t>
                </a:r>
              </a:p>
            </p:txBody>
          </p:sp>
          <p:sp>
            <p:nvSpPr>
              <p:cNvPr id="25" name="Rectangle 27"/>
              <p:cNvSpPr>
                <a:spLocks noChangeArrowheads="1"/>
              </p:cNvSpPr>
              <p:nvPr/>
            </p:nvSpPr>
            <p:spPr bwMode="auto">
              <a:xfrm>
                <a:off x="80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Next</a:t>
                </a:r>
              </a:p>
              <a:p>
                <a:pPr algn="ctr"/>
                <a:r>
                  <a:rPr lang="en-US" sz="2800"/>
                  <a:t>Header</a:t>
                </a:r>
              </a:p>
            </p:txBody>
          </p:sp>
        </p:grpSp>
      </p:grpSp>
      <p:sp>
        <p:nvSpPr>
          <p:cNvPr id="26" name="TextBox 25"/>
          <p:cNvSpPr txBox="1">
            <a:spLocks noChangeArrowheads="1"/>
          </p:cNvSpPr>
          <p:nvPr/>
        </p:nvSpPr>
        <p:spPr bwMode="auto">
          <a:xfrm>
            <a:off x="-38100" y="4349871"/>
            <a:ext cx="8570540" cy="1940957"/>
          </a:xfrm>
          <a:prstGeom prst="wedgeRoundRectCallout">
            <a:avLst>
              <a:gd name="adj1" fmla="val 17212"/>
              <a:gd name="adj2" fmla="val -65927"/>
              <a:gd name="adj3" fmla="val 16667"/>
            </a:avLst>
          </a:prstGeom>
          <a:solidFill>
            <a:schemeClr val="accent3">
              <a:lumMod val="60000"/>
              <a:lumOff val="40000"/>
            </a:schemeClr>
          </a:solidFill>
          <a:ln>
            <a:noFill/>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700" b="1" dirty="0"/>
              <a:t>Padding (0-255 bytes):</a:t>
            </a:r>
          </a:p>
          <a:p>
            <a:pPr eaLnBrk="1" hangingPunct="1">
              <a:buFontTx/>
              <a:buChar char="-"/>
            </a:pPr>
            <a:r>
              <a:rPr lang="en-US" sz="2700" dirty="0" err="1">
                <a:cs typeface="Arial" pitchFamily="34" charset="0"/>
              </a:rPr>
              <a:t>Là</a:t>
            </a:r>
            <a:r>
              <a:rPr lang="en-US" sz="2700" dirty="0">
                <a:cs typeface="Arial" pitchFamily="34" charset="0"/>
              </a:rPr>
              <a:t> </a:t>
            </a:r>
            <a:r>
              <a:rPr lang="en-US" sz="2700" dirty="0" err="1">
                <a:cs typeface="Arial" pitchFamily="34" charset="0"/>
              </a:rPr>
              <a:t>phần</a:t>
            </a:r>
            <a:r>
              <a:rPr lang="en-US" sz="2700" dirty="0">
                <a:cs typeface="Arial" pitchFamily="34" charset="0"/>
              </a:rPr>
              <a:t> </a:t>
            </a:r>
            <a:r>
              <a:rPr lang="en-US" sz="2700" dirty="0" err="1">
                <a:cs typeface="Arial" pitchFamily="34" charset="0"/>
              </a:rPr>
              <a:t>dữ</a:t>
            </a:r>
            <a:r>
              <a:rPr lang="en-US" sz="2700" dirty="0">
                <a:cs typeface="Arial" pitchFamily="34" charset="0"/>
              </a:rPr>
              <a:t> </a:t>
            </a:r>
            <a:r>
              <a:rPr lang="en-US" sz="2700" dirty="0" err="1">
                <a:cs typeface="Arial" pitchFamily="34" charset="0"/>
              </a:rPr>
              <a:t>liệu</a:t>
            </a:r>
            <a:r>
              <a:rPr lang="en-US" sz="2700" dirty="0">
                <a:cs typeface="Arial" pitchFamily="34" charset="0"/>
              </a:rPr>
              <a:t> </a:t>
            </a:r>
            <a:r>
              <a:rPr lang="en-US" sz="2700" dirty="0" err="1">
                <a:cs typeface="Arial" pitchFamily="34" charset="0"/>
              </a:rPr>
              <a:t>được</a:t>
            </a:r>
            <a:r>
              <a:rPr lang="en-US" sz="2700" dirty="0">
                <a:cs typeface="Arial" pitchFamily="34" charset="0"/>
              </a:rPr>
              <a:t> </a:t>
            </a:r>
            <a:r>
              <a:rPr lang="en-US" sz="2700" dirty="0" err="1">
                <a:cs typeface="Arial" pitchFamily="34" charset="0"/>
              </a:rPr>
              <a:t>thêm</a:t>
            </a:r>
            <a:r>
              <a:rPr lang="en-US" sz="2700" dirty="0">
                <a:cs typeface="Arial" pitchFamily="34" charset="0"/>
              </a:rPr>
              <a:t> </a:t>
            </a:r>
            <a:r>
              <a:rPr lang="en-US" sz="2700" dirty="0" err="1">
                <a:cs typeface="Arial" pitchFamily="34" charset="0"/>
              </a:rPr>
              <a:t>vào</a:t>
            </a:r>
            <a:r>
              <a:rPr lang="en-US" sz="2700" dirty="0">
                <a:cs typeface="Arial" pitchFamily="34" charset="0"/>
              </a:rPr>
              <a:t> </a:t>
            </a:r>
            <a:r>
              <a:rPr lang="en-US" sz="2700" dirty="0" err="1">
                <a:cs typeface="Arial" pitchFamily="34" charset="0"/>
              </a:rPr>
              <a:t>gói</a:t>
            </a:r>
            <a:r>
              <a:rPr lang="en-US" sz="2700" dirty="0">
                <a:cs typeface="Arial" pitchFamily="34" charset="0"/>
              </a:rPr>
              <a:t> tin (</a:t>
            </a:r>
            <a:r>
              <a:rPr lang="en-US" sz="2700" dirty="0" err="1">
                <a:cs typeface="Arial" pitchFamily="34" charset="0"/>
              </a:rPr>
              <a:t>trước</a:t>
            </a:r>
            <a:r>
              <a:rPr lang="en-US" sz="2700" dirty="0">
                <a:cs typeface="Arial" pitchFamily="34" charset="0"/>
              </a:rPr>
              <a:t> </a:t>
            </a:r>
            <a:r>
              <a:rPr lang="en-US" sz="2700" dirty="0" err="1">
                <a:cs typeface="Arial" pitchFamily="34" charset="0"/>
              </a:rPr>
              <a:t>khi</a:t>
            </a:r>
            <a:r>
              <a:rPr lang="en-US" sz="2700" dirty="0">
                <a:cs typeface="Arial" pitchFamily="34" charset="0"/>
              </a:rPr>
              <a:t> </a:t>
            </a:r>
            <a:r>
              <a:rPr lang="en-US" sz="2700" dirty="0" err="1">
                <a:cs typeface="Arial" pitchFamily="34" charset="0"/>
              </a:rPr>
              <a:t>mã</a:t>
            </a:r>
            <a:r>
              <a:rPr lang="en-US" sz="2700" dirty="0">
                <a:cs typeface="Arial" pitchFamily="34" charset="0"/>
              </a:rPr>
              <a:t> </a:t>
            </a:r>
            <a:r>
              <a:rPr lang="en-US" sz="2700" dirty="0" err="1">
                <a:cs typeface="Arial" pitchFamily="34" charset="0"/>
              </a:rPr>
              <a:t>hóa</a:t>
            </a:r>
            <a:r>
              <a:rPr lang="en-US" sz="2700" dirty="0">
                <a:cs typeface="Arial" pitchFamily="34" charset="0"/>
              </a:rPr>
              <a:t>) </a:t>
            </a:r>
            <a:r>
              <a:rPr lang="en-US" sz="2700" err="1">
                <a:cs typeface="Arial" pitchFamily="34" charset="0"/>
              </a:rPr>
              <a:t>để</a:t>
            </a:r>
            <a:r>
              <a:rPr lang="en-US" sz="2700">
                <a:cs typeface="Arial" pitchFamily="34" charset="0"/>
              </a:rPr>
              <a:t> </a:t>
            </a:r>
            <a:r>
              <a:rPr lang="vi-VN" sz="2700" smtClean="0">
                <a:cs typeface="Arial" pitchFamily="34" charset="0"/>
              </a:rPr>
              <a:t>được kích thước </a:t>
            </a:r>
            <a:r>
              <a:rPr lang="en-US" sz="2700" smtClean="0">
                <a:cs typeface="Arial" pitchFamily="34" charset="0"/>
              </a:rPr>
              <a:t>là </a:t>
            </a:r>
            <a:r>
              <a:rPr lang="vi-VN" sz="2700" smtClean="0">
                <a:cs typeface="Arial" pitchFamily="34" charset="0"/>
              </a:rPr>
              <a:t>bội của khối</a:t>
            </a:r>
            <a:endParaRPr lang="en-US" sz="2700" dirty="0">
              <a:cs typeface="Arial" pitchFamily="34" charset="0"/>
            </a:endParaRPr>
          </a:p>
          <a:p>
            <a:pPr eaLnBrk="1" hangingPunct="1">
              <a:buFontTx/>
              <a:buChar char="-"/>
            </a:pPr>
            <a:r>
              <a:rPr lang="en-US" sz="2700" dirty="0">
                <a:cs typeface="Arial" pitchFamily="34" charset="0"/>
              </a:rPr>
              <a:t> </a:t>
            </a:r>
            <a:r>
              <a:rPr lang="en-US" sz="2700" dirty="0" err="1">
                <a:cs typeface="Arial" pitchFamily="34" charset="0"/>
              </a:rPr>
              <a:t>Nó</a:t>
            </a:r>
            <a:r>
              <a:rPr lang="en-US" sz="2700" dirty="0">
                <a:cs typeface="Arial" pitchFamily="34" charset="0"/>
              </a:rPr>
              <a:t> </a:t>
            </a:r>
            <a:r>
              <a:rPr lang="en-US" sz="2700" err="1">
                <a:cs typeface="Arial" pitchFamily="34" charset="0"/>
              </a:rPr>
              <a:t>cũng</a:t>
            </a:r>
            <a:r>
              <a:rPr lang="en-US" sz="2700">
                <a:cs typeface="Arial" pitchFamily="34" charset="0"/>
              </a:rPr>
              <a:t> </a:t>
            </a:r>
            <a:r>
              <a:rPr lang="en-US" sz="2700" smtClean="0">
                <a:cs typeface="Arial" pitchFamily="34" charset="0"/>
              </a:rPr>
              <a:t>che </a:t>
            </a:r>
            <a:r>
              <a:rPr lang="en-US" sz="2700" dirty="0" err="1">
                <a:cs typeface="Arial" pitchFamily="34" charset="0"/>
              </a:rPr>
              <a:t>dấu</a:t>
            </a:r>
            <a:r>
              <a:rPr lang="en-US" sz="2700" dirty="0">
                <a:cs typeface="Arial" pitchFamily="34" charset="0"/>
              </a:rPr>
              <a:t> </a:t>
            </a:r>
            <a:r>
              <a:rPr lang="en-US" sz="2700" dirty="0" err="1">
                <a:cs typeface="Arial" pitchFamily="34" charset="0"/>
              </a:rPr>
              <a:t>độ</a:t>
            </a:r>
            <a:r>
              <a:rPr lang="en-US" sz="2700" dirty="0">
                <a:cs typeface="Arial" pitchFamily="34" charset="0"/>
              </a:rPr>
              <a:t> </a:t>
            </a:r>
            <a:r>
              <a:rPr lang="en-US" sz="2700" dirty="0" err="1">
                <a:cs typeface="Arial" pitchFamily="34" charset="0"/>
              </a:rPr>
              <a:t>dài</a:t>
            </a:r>
            <a:r>
              <a:rPr lang="en-US" sz="2700" dirty="0">
                <a:cs typeface="Arial" pitchFamily="34" charset="0"/>
              </a:rPr>
              <a:t> </a:t>
            </a:r>
            <a:r>
              <a:rPr lang="en-US" sz="2700" dirty="0" err="1">
                <a:cs typeface="Arial" pitchFamily="34" charset="0"/>
              </a:rPr>
              <a:t>thực</a:t>
            </a:r>
            <a:r>
              <a:rPr lang="en-US" sz="2700" dirty="0">
                <a:cs typeface="Arial" pitchFamily="34" charset="0"/>
              </a:rPr>
              <a:t> </a:t>
            </a:r>
            <a:r>
              <a:rPr lang="en-US" sz="2700" err="1">
                <a:cs typeface="Arial" pitchFamily="34" charset="0"/>
              </a:rPr>
              <a:t>của</a:t>
            </a:r>
            <a:r>
              <a:rPr lang="en-US" sz="2700">
                <a:cs typeface="Arial" pitchFamily="34" charset="0"/>
              </a:rPr>
              <a:t> </a:t>
            </a:r>
            <a:r>
              <a:rPr lang="en-US" sz="2700" smtClean="0">
                <a:cs typeface="Arial" pitchFamily="34" charset="0"/>
              </a:rPr>
              <a:t>Payload</a:t>
            </a:r>
            <a:endParaRPr lang="en-US" sz="2700" dirty="0">
              <a:cs typeface="Arial" pitchFamily="34" charset="0"/>
            </a:endParaRPr>
          </a:p>
        </p:txBody>
      </p:sp>
    </p:spTree>
    <p:extLst>
      <p:ext uri="{BB962C8B-B14F-4D97-AF65-F5344CB8AC3E}">
        <p14:creationId xmlns:p14="http://schemas.microsoft.com/office/powerpoint/2010/main" val="3286408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6"/>
                                        </p:tgtEl>
                                        <p:attrNameLst>
                                          <p:attrName>ppt_x</p:attrName>
                                        </p:attrNameLst>
                                      </p:cBhvr>
                                      <p:tavLst>
                                        <p:tav tm="0">
                                          <p:val>
                                            <p:strVal val="ppt_x"/>
                                          </p:val>
                                        </p:tav>
                                        <p:tav tm="100000">
                                          <p:val>
                                            <p:strVal val="ppt_x"/>
                                          </p:val>
                                        </p:tav>
                                      </p:tavLst>
                                    </p:anim>
                                    <p:anim calcmode="lin" valueType="num">
                                      <p:cBhvr additive="base">
                                        <p:cTn id="13" dur="500"/>
                                        <p:tgtEl>
                                          <p:spTgt spid="26"/>
                                        </p:tgtEl>
                                        <p:attrNameLst>
                                          <p:attrName>ppt_y</p:attrName>
                                        </p:attrNameLst>
                                      </p:cBhvr>
                                      <p:tavLst>
                                        <p:tav tm="0">
                                          <p:val>
                                            <p:strVal val="ppt_y"/>
                                          </p:val>
                                        </p:tav>
                                        <p:tav tm="100000">
                                          <p:val>
                                            <p:strVal val="1+ppt_h/2"/>
                                          </p:val>
                                        </p:tav>
                                      </p:tavLst>
                                    </p:anim>
                                    <p:set>
                                      <p:cBhvr>
                                        <p:cTn id="1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Khuôn dạng dữ liệu gói tin ESP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grpSp>
        <p:nvGrpSpPr>
          <p:cNvPr id="5" name="Group 7"/>
          <p:cNvGrpSpPr>
            <a:grpSpLocks/>
          </p:cNvGrpSpPr>
          <p:nvPr/>
        </p:nvGrpSpPr>
        <p:grpSpPr bwMode="auto">
          <a:xfrm>
            <a:off x="304800" y="1219200"/>
            <a:ext cx="8991600" cy="3221038"/>
            <a:chOff x="2741" y="2664"/>
            <a:chExt cx="7420" cy="2397"/>
          </a:xfrm>
        </p:grpSpPr>
        <p:sp>
          <p:nvSpPr>
            <p:cNvPr id="6" name="Text Box 8"/>
            <p:cNvSpPr txBox="1">
              <a:spLocks noChangeArrowheads="1"/>
            </p:cNvSpPr>
            <p:nvPr/>
          </p:nvSpPr>
          <p:spPr bwMode="auto">
            <a:xfrm>
              <a:off x="3321" y="4535"/>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32</a:t>
              </a:r>
              <a:r>
                <a:rPr lang="en-US" sz="2800" b="1">
                  <a:latin typeface="Times New Roman" pitchFamily="18" charset="0"/>
                </a:rPr>
                <a:t> </a:t>
              </a:r>
              <a:endParaRPr lang="en-US" sz="4000">
                <a:latin typeface="Times New Roman" pitchFamily="18" charset="0"/>
              </a:endParaRPr>
            </a:p>
          </p:txBody>
        </p:sp>
        <p:sp>
          <p:nvSpPr>
            <p:cNvPr id="7" name="Text Box 9"/>
            <p:cNvSpPr txBox="1">
              <a:spLocks noChangeArrowheads="1"/>
            </p:cNvSpPr>
            <p:nvPr/>
          </p:nvSpPr>
          <p:spPr bwMode="auto">
            <a:xfrm>
              <a:off x="4941" y="4592"/>
              <a:ext cx="90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32</a:t>
              </a:r>
              <a:endParaRPr lang="en-US" sz="2400">
                <a:latin typeface="Times New Roman" pitchFamily="18" charset="0"/>
              </a:endParaRPr>
            </a:p>
          </p:txBody>
        </p:sp>
        <p:sp>
          <p:nvSpPr>
            <p:cNvPr id="8" name="Text Box 10"/>
            <p:cNvSpPr txBox="1">
              <a:spLocks noChangeArrowheads="1"/>
            </p:cNvSpPr>
            <p:nvPr/>
          </p:nvSpPr>
          <p:spPr bwMode="auto">
            <a:xfrm>
              <a:off x="6381" y="4592"/>
              <a:ext cx="108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0-255</a:t>
              </a:r>
              <a:endParaRPr lang="en-US" sz="2400">
                <a:latin typeface="Times New Roman" pitchFamily="18" charset="0"/>
              </a:endParaRPr>
            </a:p>
          </p:txBody>
        </p:sp>
        <p:sp>
          <p:nvSpPr>
            <p:cNvPr id="9" name="Text Box 11"/>
            <p:cNvSpPr txBox="1">
              <a:spLocks noChangeArrowheads="1"/>
            </p:cNvSpPr>
            <p:nvPr/>
          </p:nvSpPr>
          <p:spPr bwMode="auto">
            <a:xfrm>
              <a:off x="7821" y="4577"/>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b="1">
                  <a:latin typeface="Times New Roman" pitchFamily="18" charset="0"/>
                </a:rPr>
                <a:t>8</a:t>
              </a:r>
              <a:endParaRPr lang="en-US" sz="2800">
                <a:latin typeface="Times New Roman" pitchFamily="18" charset="0"/>
              </a:endParaRPr>
            </a:p>
          </p:txBody>
        </p:sp>
        <p:sp>
          <p:nvSpPr>
            <p:cNvPr id="10" name="Text Box 12"/>
            <p:cNvSpPr txBox="1">
              <a:spLocks noChangeArrowheads="1"/>
            </p:cNvSpPr>
            <p:nvPr/>
          </p:nvSpPr>
          <p:spPr bwMode="auto">
            <a:xfrm>
              <a:off x="8901" y="4577"/>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b="1">
                  <a:latin typeface="Times New Roman" pitchFamily="18" charset="0"/>
                </a:rPr>
                <a:t>8</a:t>
              </a:r>
              <a:endParaRPr lang="en-US" sz="2800">
                <a:latin typeface="Times New Roman" pitchFamily="18" charset="0"/>
              </a:endParaRPr>
            </a:p>
          </p:txBody>
        </p:sp>
        <p:sp>
          <p:nvSpPr>
            <p:cNvPr id="11" name="Text Box 13"/>
            <p:cNvSpPr txBox="1">
              <a:spLocks noChangeArrowheads="1"/>
            </p:cNvSpPr>
            <p:nvPr/>
          </p:nvSpPr>
          <p:spPr bwMode="auto">
            <a:xfrm>
              <a:off x="9441" y="4577"/>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Bits</a:t>
              </a:r>
              <a:endParaRPr lang="en-US" sz="2400">
                <a:latin typeface="Times New Roman" pitchFamily="18" charset="0"/>
              </a:endParaRPr>
            </a:p>
          </p:txBody>
        </p:sp>
        <p:grpSp>
          <p:nvGrpSpPr>
            <p:cNvPr id="12" name="Group 14"/>
            <p:cNvGrpSpPr>
              <a:grpSpLocks/>
            </p:cNvGrpSpPr>
            <p:nvPr/>
          </p:nvGrpSpPr>
          <p:grpSpPr bwMode="auto">
            <a:xfrm>
              <a:off x="2741" y="2664"/>
              <a:ext cx="7020" cy="1961"/>
              <a:chOff x="3120" y="-258"/>
              <a:chExt cx="5850" cy="1852"/>
            </a:xfrm>
          </p:grpSpPr>
          <p:sp>
            <p:nvSpPr>
              <p:cNvPr id="13" name="Rectangle 15"/>
              <p:cNvSpPr>
                <a:spLocks noChangeArrowheads="1"/>
              </p:cNvSpPr>
              <p:nvPr/>
            </p:nvSpPr>
            <p:spPr bwMode="auto">
              <a:xfrm>
                <a:off x="3420" y="-258"/>
                <a:ext cx="4950" cy="463"/>
              </a:xfrm>
              <a:prstGeom prst="rect">
                <a:avLst/>
              </a:prstGeom>
              <a:solidFill>
                <a:srgbClr val="FFFFFF"/>
              </a:solidFill>
              <a:ln w="9525" algn="ctr">
                <a:solidFill>
                  <a:srgbClr val="000000"/>
                </a:solidFill>
                <a:miter lim="800000"/>
                <a:headEnd/>
                <a:tailEnd/>
              </a:ln>
            </p:spPr>
            <p:txBody>
              <a:bodyPr lIns="0" tIns="0" rIns="0" bIns="0"/>
              <a:lstStyle/>
              <a:p>
                <a:r>
                  <a:rPr lang="en-US" sz="2800" dirty="0"/>
                  <a:t>  IP </a:t>
                </a:r>
                <a:r>
                  <a:rPr lang="en-US" sz="2800" dirty="0" err="1"/>
                  <a:t>Hdr</a:t>
                </a:r>
                <a:r>
                  <a:rPr lang="en-US" sz="1600" dirty="0"/>
                  <a:t>			</a:t>
                </a:r>
                <a:r>
                  <a:rPr lang="en-US" sz="1200" dirty="0"/>
                  <a:t>     </a:t>
                </a:r>
                <a:r>
                  <a:rPr lang="en-US" sz="2800" dirty="0"/>
                  <a:t>Payload	</a:t>
                </a:r>
                <a:r>
                  <a:rPr lang="en-US" sz="1600" dirty="0"/>
                  <a:t>		</a:t>
                </a:r>
                <a:endParaRPr lang="en-US" sz="2000" dirty="0"/>
              </a:p>
            </p:txBody>
          </p:sp>
          <p:sp>
            <p:nvSpPr>
              <p:cNvPr id="14" name="Rectangle 16"/>
              <p:cNvSpPr>
                <a:spLocks noChangeArrowheads="1"/>
              </p:cNvSpPr>
              <p:nvPr/>
            </p:nvSpPr>
            <p:spPr bwMode="auto">
              <a:xfrm>
                <a:off x="4170" y="-250"/>
                <a:ext cx="60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Hdr</a:t>
                </a:r>
                <a:endParaRPr lang="en-US" sz="3600"/>
              </a:p>
            </p:txBody>
          </p:sp>
          <p:sp>
            <p:nvSpPr>
              <p:cNvPr id="15" name="Rectangle 17"/>
              <p:cNvSpPr>
                <a:spLocks noChangeArrowheads="1"/>
              </p:cNvSpPr>
              <p:nvPr/>
            </p:nvSpPr>
            <p:spPr bwMode="auto">
              <a:xfrm>
                <a:off x="7320" y="-250"/>
                <a:ext cx="60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Trl</a:t>
                </a:r>
                <a:endParaRPr lang="en-US" sz="3600"/>
              </a:p>
            </p:txBody>
          </p:sp>
          <p:sp>
            <p:nvSpPr>
              <p:cNvPr id="16" name="Rectangle 18"/>
              <p:cNvSpPr>
                <a:spLocks noChangeArrowheads="1"/>
              </p:cNvSpPr>
              <p:nvPr/>
            </p:nvSpPr>
            <p:spPr bwMode="auto">
              <a:xfrm>
                <a:off x="7920" y="-250"/>
                <a:ext cx="75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Auth</a:t>
                </a:r>
                <a:endParaRPr lang="en-US" sz="3600"/>
              </a:p>
            </p:txBody>
          </p:sp>
          <p:sp>
            <p:nvSpPr>
              <p:cNvPr id="17" name="Line 19"/>
              <p:cNvSpPr>
                <a:spLocks noChangeShapeType="1"/>
              </p:cNvSpPr>
              <p:nvPr/>
            </p:nvSpPr>
            <p:spPr bwMode="auto">
              <a:xfrm flipH="1">
                <a:off x="372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8" name="Line 20"/>
              <p:cNvSpPr>
                <a:spLocks noChangeShapeType="1"/>
              </p:cNvSpPr>
              <p:nvPr/>
            </p:nvSpPr>
            <p:spPr bwMode="auto">
              <a:xfrm flipH="1">
                <a:off x="6870" y="206"/>
                <a:ext cx="450" cy="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9" name="Line 21"/>
              <p:cNvSpPr>
                <a:spLocks noChangeShapeType="1"/>
              </p:cNvSpPr>
              <p:nvPr/>
            </p:nvSpPr>
            <p:spPr bwMode="auto">
              <a:xfrm>
                <a:off x="477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0" name="Line 22"/>
              <p:cNvSpPr>
                <a:spLocks noChangeShapeType="1"/>
              </p:cNvSpPr>
              <p:nvPr/>
            </p:nvSpPr>
            <p:spPr bwMode="auto">
              <a:xfrm>
                <a:off x="7920" y="206"/>
                <a:ext cx="60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1" name="Rectangle 23"/>
              <p:cNvSpPr>
                <a:spLocks noChangeArrowheads="1"/>
              </p:cNvSpPr>
              <p:nvPr/>
            </p:nvSpPr>
            <p:spPr bwMode="auto">
              <a:xfrm>
                <a:off x="3120" y="977"/>
                <a:ext cx="19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800"/>
                  <a:t>SecurityParameters</a:t>
                </a:r>
              </a:p>
              <a:p>
                <a:pPr algn="ctr"/>
                <a:r>
                  <a:rPr lang="en-US" sz="2800"/>
                  <a:t>Index (SPI)</a:t>
                </a:r>
              </a:p>
            </p:txBody>
          </p:sp>
          <p:sp>
            <p:nvSpPr>
              <p:cNvPr id="22" name="Rectangle 24"/>
              <p:cNvSpPr>
                <a:spLocks noChangeArrowheads="1"/>
              </p:cNvSpPr>
              <p:nvPr/>
            </p:nvSpPr>
            <p:spPr bwMode="auto">
              <a:xfrm>
                <a:off x="4920" y="977"/>
                <a:ext cx="10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800"/>
                  <a:t>Sequence</a:t>
                </a:r>
              </a:p>
              <a:p>
                <a:pPr algn="ctr"/>
                <a:r>
                  <a:rPr lang="en-US" sz="2800"/>
                  <a:t>Number</a:t>
                </a:r>
              </a:p>
            </p:txBody>
          </p:sp>
          <p:sp>
            <p:nvSpPr>
              <p:cNvPr id="23" name="Rectangle 25"/>
              <p:cNvSpPr>
                <a:spLocks noChangeArrowheads="1"/>
              </p:cNvSpPr>
              <p:nvPr/>
            </p:nvSpPr>
            <p:spPr bwMode="auto">
              <a:xfrm>
                <a:off x="6270" y="977"/>
                <a:ext cx="900" cy="617"/>
              </a:xfrm>
              <a:prstGeom prst="rect">
                <a:avLst/>
              </a:prstGeom>
              <a:solidFill>
                <a:srgbClr val="FFFFFF"/>
              </a:solidFill>
              <a:ln w="9525" algn="ctr">
                <a:solidFill>
                  <a:srgbClr val="000000"/>
                </a:solidFill>
                <a:miter lim="800000"/>
                <a:headEnd/>
                <a:tailEnd/>
              </a:ln>
            </p:spPr>
            <p:txBody>
              <a:bodyPr lIns="0" tIns="0" rIns="0" bIns="0"/>
              <a:lstStyle/>
              <a:p>
                <a:pPr algn="ctr"/>
                <a:endParaRPr lang="en-US" sz="900"/>
              </a:p>
              <a:p>
                <a:pPr algn="ctr"/>
                <a:r>
                  <a:rPr lang="en-US" sz="2800"/>
                  <a:t>Padding</a:t>
                </a:r>
                <a:endParaRPr lang="en-US" sz="4000"/>
              </a:p>
            </p:txBody>
          </p:sp>
          <p:sp>
            <p:nvSpPr>
              <p:cNvPr id="24" name="Rectangle 26"/>
              <p:cNvSpPr>
                <a:spLocks noChangeArrowheads="1"/>
              </p:cNvSpPr>
              <p:nvPr/>
            </p:nvSpPr>
            <p:spPr bwMode="auto">
              <a:xfrm>
                <a:off x="71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Pad</a:t>
                </a:r>
              </a:p>
              <a:p>
                <a:pPr algn="ctr"/>
                <a:r>
                  <a:rPr lang="en-US" sz="2800"/>
                  <a:t>Length</a:t>
                </a:r>
              </a:p>
            </p:txBody>
          </p:sp>
          <p:sp>
            <p:nvSpPr>
              <p:cNvPr id="25" name="Rectangle 27"/>
              <p:cNvSpPr>
                <a:spLocks noChangeArrowheads="1"/>
              </p:cNvSpPr>
              <p:nvPr/>
            </p:nvSpPr>
            <p:spPr bwMode="auto">
              <a:xfrm>
                <a:off x="80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Next</a:t>
                </a:r>
              </a:p>
              <a:p>
                <a:pPr algn="ctr"/>
                <a:r>
                  <a:rPr lang="en-US" sz="2800"/>
                  <a:t>Header</a:t>
                </a:r>
              </a:p>
            </p:txBody>
          </p:sp>
        </p:grpSp>
      </p:grpSp>
      <p:sp>
        <p:nvSpPr>
          <p:cNvPr id="26" name="TextBox 25"/>
          <p:cNvSpPr txBox="1">
            <a:spLocks noChangeArrowheads="1"/>
          </p:cNvSpPr>
          <p:nvPr/>
        </p:nvSpPr>
        <p:spPr bwMode="auto">
          <a:xfrm>
            <a:off x="3358551" y="4464050"/>
            <a:ext cx="5016876" cy="1532334"/>
          </a:xfrm>
          <a:prstGeom prst="wedgeRoundRectCallout">
            <a:avLst>
              <a:gd name="adj1" fmla="val 24733"/>
              <a:gd name="adj2" fmla="val -82955"/>
              <a:gd name="adj3" fmla="val 16667"/>
            </a:avLst>
          </a:prstGeom>
          <a:solidFill>
            <a:schemeClr val="accent3">
              <a:lumMod val="60000"/>
              <a:lumOff val="40000"/>
            </a:schemeClr>
          </a:solidFill>
          <a:ln>
            <a:noFill/>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b="1" dirty="0"/>
              <a:t>Pad Length:</a:t>
            </a:r>
          </a:p>
          <a:p>
            <a:pPr eaLnBrk="1" hangingPunct="1">
              <a:buFontTx/>
              <a:buChar char="-"/>
            </a:pPr>
            <a:r>
              <a:rPr lang="en-US" sz="2800" dirty="0" err="1">
                <a:cs typeface="Arial" pitchFamily="34" charset="0"/>
              </a:rPr>
              <a:t>Trường</a:t>
            </a:r>
            <a:r>
              <a:rPr lang="en-US" sz="2800" dirty="0">
                <a:cs typeface="Arial" pitchFamily="34" charset="0"/>
              </a:rPr>
              <a:t> </a:t>
            </a:r>
            <a:r>
              <a:rPr lang="en-US" sz="2800" dirty="0" err="1">
                <a:cs typeface="Arial" pitchFamily="34" charset="0"/>
              </a:rPr>
              <a:t>này</a:t>
            </a:r>
            <a:r>
              <a:rPr lang="en-US" sz="2800" dirty="0">
                <a:cs typeface="Arial" pitchFamily="34" charset="0"/>
              </a:rPr>
              <a:t> </a:t>
            </a:r>
            <a:r>
              <a:rPr lang="en-US" sz="2800" dirty="0" err="1">
                <a:cs typeface="Arial" pitchFamily="34" charset="0"/>
              </a:rPr>
              <a:t>xác</a:t>
            </a:r>
            <a:r>
              <a:rPr lang="en-US" sz="2800" dirty="0">
                <a:cs typeface="Arial" pitchFamily="34" charset="0"/>
              </a:rPr>
              <a:t> </a:t>
            </a:r>
            <a:r>
              <a:rPr lang="en-US" sz="2800" dirty="0" err="1">
                <a:cs typeface="Arial" pitchFamily="34" charset="0"/>
              </a:rPr>
              <a:t>định</a:t>
            </a:r>
            <a:r>
              <a:rPr lang="en-US" sz="2800" dirty="0">
                <a:cs typeface="Arial" pitchFamily="34" charset="0"/>
              </a:rPr>
              <a:t> </a:t>
            </a:r>
            <a:r>
              <a:rPr lang="en-US" sz="2800" dirty="0" err="1">
                <a:cs typeface="Arial" pitchFamily="34" charset="0"/>
              </a:rPr>
              <a:t>số</a:t>
            </a:r>
            <a:r>
              <a:rPr lang="en-US" sz="2800" dirty="0">
                <a:cs typeface="Arial" pitchFamily="34" charset="0"/>
              </a:rPr>
              <a:t> byte padding </a:t>
            </a:r>
            <a:r>
              <a:rPr lang="en-US" sz="2800" dirty="0" err="1">
                <a:cs typeface="Arial" pitchFamily="34" charset="0"/>
              </a:rPr>
              <a:t>đã</a:t>
            </a:r>
            <a:r>
              <a:rPr lang="en-US" sz="2800" dirty="0">
                <a:cs typeface="Arial" pitchFamily="34" charset="0"/>
              </a:rPr>
              <a:t> </a:t>
            </a:r>
            <a:r>
              <a:rPr lang="en-US" sz="2800" dirty="0" err="1">
                <a:cs typeface="Arial" pitchFamily="34" charset="0"/>
              </a:rPr>
              <a:t>thêm</a:t>
            </a:r>
            <a:r>
              <a:rPr lang="en-US" sz="2800" dirty="0">
                <a:cs typeface="Arial" pitchFamily="34" charset="0"/>
              </a:rPr>
              <a:t> </a:t>
            </a:r>
            <a:r>
              <a:rPr lang="en-US" sz="2800" dirty="0" err="1">
                <a:cs typeface="Arial" pitchFamily="34" charset="0"/>
              </a:rPr>
              <a:t>vào</a:t>
            </a:r>
            <a:endParaRPr lang="en-US" sz="2800" dirty="0">
              <a:cs typeface="Arial" pitchFamily="34" charset="0"/>
            </a:endParaRPr>
          </a:p>
        </p:txBody>
      </p:sp>
    </p:spTree>
    <p:extLst>
      <p:ext uri="{BB962C8B-B14F-4D97-AF65-F5344CB8AC3E}">
        <p14:creationId xmlns:p14="http://schemas.microsoft.com/office/powerpoint/2010/main" val="3674512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6"/>
                                        </p:tgtEl>
                                        <p:attrNameLst>
                                          <p:attrName>ppt_x</p:attrName>
                                        </p:attrNameLst>
                                      </p:cBhvr>
                                      <p:tavLst>
                                        <p:tav tm="0">
                                          <p:val>
                                            <p:strVal val="ppt_x"/>
                                          </p:val>
                                        </p:tav>
                                        <p:tav tm="100000">
                                          <p:val>
                                            <p:strVal val="ppt_x"/>
                                          </p:val>
                                        </p:tav>
                                      </p:tavLst>
                                    </p:anim>
                                    <p:anim calcmode="lin" valueType="num">
                                      <p:cBhvr additive="base">
                                        <p:cTn id="13" dur="500"/>
                                        <p:tgtEl>
                                          <p:spTgt spid="26"/>
                                        </p:tgtEl>
                                        <p:attrNameLst>
                                          <p:attrName>ppt_y</p:attrName>
                                        </p:attrNameLst>
                                      </p:cBhvr>
                                      <p:tavLst>
                                        <p:tav tm="0">
                                          <p:val>
                                            <p:strVal val="ppt_y"/>
                                          </p:val>
                                        </p:tav>
                                        <p:tav tm="100000">
                                          <p:val>
                                            <p:strVal val="1+ppt_h/2"/>
                                          </p:val>
                                        </p:tav>
                                      </p:tavLst>
                                    </p:anim>
                                    <p:set>
                                      <p:cBhvr>
                                        <p:cTn id="1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Khuôn dạng dữ liệu gói tin ESP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grpSp>
        <p:nvGrpSpPr>
          <p:cNvPr id="5" name="Group 7"/>
          <p:cNvGrpSpPr>
            <a:grpSpLocks/>
          </p:cNvGrpSpPr>
          <p:nvPr/>
        </p:nvGrpSpPr>
        <p:grpSpPr bwMode="auto">
          <a:xfrm>
            <a:off x="304800" y="1219200"/>
            <a:ext cx="8991600" cy="3221038"/>
            <a:chOff x="2741" y="2664"/>
            <a:chExt cx="7420" cy="2397"/>
          </a:xfrm>
        </p:grpSpPr>
        <p:sp>
          <p:nvSpPr>
            <p:cNvPr id="6" name="Text Box 8"/>
            <p:cNvSpPr txBox="1">
              <a:spLocks noChangeArrowheads="1"/>
            </p:cNvSpPr>
            <p:nvPr/>
          </p:nvSpPr>
          <p:spPr bwMode="auto">
            <a:xfrm>
              <a:off x="3321" y="4535"/>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32</a:t>
              </a:r>
              <a:r>
                <a:rPr lang="en-US" sz="2800" b="1">
                  <a:latin typeface="Times New Roman" pitchFamily="18" charset="0"/>
                </a:rPr>
                <a:t> </a:t>
              </a:r>
              <a:endParaRPr lang="en-US" sz="4000">
                <a:latin typeface="Times New Roman" pitchFamily="18" charset="0"/>
              </a:endParaRPr>
            </a:p>
          </p:txBody>
        </p:sp>
        <p:sp>
          <p:nvSpPr>
            <p:cNvPr id="7" name="Text Box 9"/>
            <p:cNvSpPr txBox="1">
              <a:spLocks noChangeArrowheads="1"/>
            </p:cNvSpPr>
            <p:nvPr/>
          </p:nvSpPr>
          <p:spPr bwMode="auto">
            <a:xfrm>
              <a:off x="4941" y="4592"/>
              <a:ext cx="90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32</a:t>
              </a:r>
              <a:endParaRPr lang="en-US" sz="2400">
                <a:latin typeface="Times New Roman" pitchFamily="18" charset="0"/>
              </a:endParaRPr>
            </a:p>
          </p:txBody>
        </p:sp>
        <p:sp>
          <p:nvSpPr>
            <p:cNvPr id="8" name="Text Box 10"/>
            <p:cNvSpPr txBox="1">
              <a:spLocks noChangeArrowheads="1"/>
            </p:cNvSpPr>
            <p:nvPr/>
          </p:nvSpPr>
          <p:spPr bwMode="auto">
            <a:xfrm>
              <a:off x="6381" y="4592"/>
              <a:ext cx="108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0-255</a:t>
              </a:r>
              <a:endParaRPr lang="en-US" sz="2400">
                <a:latin typeface="Times New Roman" pitchFamily="18" charset="0"/>
              </a:endParaRPr>
            </a:p>
          </p:txBody>
        </p:sp>
        <p:sp>
          <p:nvSpPr>
            <p:cNvPr id="9" name="Text Box 11"/>
            <p:cNvSpPr txBox="1">
              <a:spLocks noChangeArrowheads="1"/>
            </p:cNvSpPr>
            <p:nvPr/>
          </p:nvSpPr>
          <p:spPr bwMode="auto">
            <a:xfrm>
              <a:off x="7821" y="4577"/>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b="1">
                  <a:latin typeface="Times New Roman" pitchFamily="18" charset="0"/>
                </a:rPr>
                <a:t>8</a:t>
              </a:r>
              <a:endParaRPr lang="en-US" sz="2800">
                <a:latin typeface="Times New Roman" pitchFamily="18" charset="0"/>
              </a:endParaRPr>
            </a:p>
          </p:txBody>
        </p:sp>
        <p:sp>
          <p:nvSpPr>
            <p:cNvPr id="10" name="Text Box 12"/>
            <p:cNvSpPr txBox="1">
              <a:spLocks noChangeArrowheads="1"/>
            </p:cNvSpPr>
            <p:nvPr/>
          </p:nvSpPr>
          <p:spPr bwMode="auto">
            <a:xfrm>
              <a:off x="8901" y="4577"/>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b="1">
                  <a:latin typeface="Times New Roman" pitchFamily="18" charset="0"/>
                </a:rPr>
                <a:t>8</a:t>
              </a:r>
              <a:endParaRPr lang="en-US" sz="2800">
                <a:latin typeface="Times New Roman" pitchFamily="18" charset="0"/>
              </a:endParaRPr>
            </a:p>
          </p:txBody>
        </p:sp>
        <p:sp>
          <p:nvSpPr>
            <p:cNvPr id="11" name="Text Box 13"/>
            <p:cNvSpPr txBox="1">
              <a:spLocks noChangeArrowheads="1"/>
            </p:cNvSpPr>
            <p:nvPr/>
          </p:nvSpPr>
          <p:spPr bwMode="auto">
            <a:xfrm>
              <a:off x="9441" y="4577"/>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Bits</a:t>
              </a:r>
              <a:endParaRPr lang="en-US" sz="2400">
                <a:latin typeface="Times New Roman" pitchFamily="18" charset="0"/>
              </a:endParaRPr>
            </a:p>
          </p:txBody>
        </p:sp>
        <p:grpSp>
          <p:nvGrpSpPr>
            <p:cNvPr id="12" name="Group 14"/>
            <p:cNvGrpSpPr>
              <a:grpSpLocks/>
            </p:cNvGrpSpPr>
            <p:nvPr/>
          </p:nvGrpSpPr>
          <p:grpSpPr bwMode="auto">
            <a:xfrm>
              <a:off x="2741" y="2664"/>
              <a:ext cx="7020" cy="1961"/>
              <a:chOff x="3120" y="-258"/>
              <a:chExt cx="5850" cy="1852"/>
            </a:xfrm>
          </p:grpSpPr>
          <p:sp>
            <p:nvSpPr>
              <p:cNvPr id="13" name="Rectangle 15"/>
              <p:cNvSpPr>
                <a:spLocks noChangeArrowheads="1"/>
              </p:cNvSpPr>
              <p:nvPr/>
            </p:nvSpPr>
            <p:spPr bwMode="auto">
              <a:xfrm>
                <a:off x="3420" y="-258"/>
                <a:ext cx="4950" cy="463"/>
              </a:xfrm>
              <a:prstGeom prst="rect">
                <a:avLst/>
              </a:prstGeom>
              <a:solidFill>
                <a:srgbClr val="FFFFFF"/>
              </a:solidFill>
              <a:ln w="9525" algn="ctr">
                <a:solidFill>
                  <a:srgbClr val="000000"/>
                </a:solidFill>
                <a:miter lim="800000"/>
                <a:headEnd/>
                <a:tailEnd/>
              </a:ln>
            </p:spPr>
            <p:txBody>
              <a:bodyPr lIns="0" tIns="0" rIns="0" bIns="0"/>
              <a:lstStyle/>
              <a:p>
                <a:r>
                  <a:rPr lang="en-US" sz="2800" dirty="0"/>
                  <a:t>  IP </a:t>
                </a:r>
                <a:r>
                  <a:rPr lang="en-US" sz="2800" dirty="0" err="1"/>
                  <a:t>Hdr</a:t>
                </a:r>
                <a:r>
                  <a:rPr lang="en-US" dirty="0"/>
                  <a:t>			</a:t>
                </a:r>
                <a:r>
                  <a:rPr lang="en-US" sz="1400" dirty="0"/>
                  <a:t>     </a:t>
                </a:r>
                <a:r>
                  <a:rPr lang="en-US" sz="3200" dirty="0"/>
                  <a:t>Payload	</a:t>
                </a:r>
                <a:r>
                  <a:rPr lang="en-US" dirty="0"/>
                  <a:t>		</a:t>
                </a:r>
                <a:endParaRPr lang="en-US" sz="2400" dirty="0"/>
              </a:p>
            </p:txBody>
          </p:sp>
          <p:sp>
            <p:nvSpPr>
              <p:cNvPr id="14" name="Rectangle 16"/>
              <p:cNvSpPr>
                <a:spLocks noChangeArrowheads="1"/>
              </p:cNvSpPr>
              <p:nvPr/>
            </p:nvSpPr>
            <p:spPr bwMode="auto">
              <a:xfrm>
                <a:off x="4170" y="-250"/>
                <a:ext cx="60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Hdr</a:t>
                </a:r>
                <a:endParaRPr lang="en-US" sz="3600"/>
              </a:p>
            </p:txBody>
          </p:sp>
          <p:sp>
            <p:nvSpPr>
              <p:cNvPr id="15" name="Rectangle 17"/>
              <p:cNvSpPr>
                <a:spLocks noChangeArrowheads="1"/>
              </p:cNvSpPr>
              <p:nvPr/>
            </p:nvSpPr>
            <p:spPr bwMode="auto">
              <a:xfrm>
                <a:off x="7320" y="-250"/>
                <a:ext cx="60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Trl</a:t>
                </a:r>
                <a:endParaRPr lang="en-US" sz="3600"/>
              </a:p>
            </p:txBody>
          </p:sp>
          <p:sp>
            <p:nvSpPr>
              <p:cNvPr id="16" name="Rectangle 18"/>
              <p:cNvSpPr>
                <a:spLocks noChangeArrowheads="1"/>
              </p:cNvSpPr>
              <p:nvPr/>
            </p:nvSpPr>
            <p:spPr bwMode="auto">
              <a:xfrm>
                <a:off x="7920" y="-250"/>
                <a:ext cx="75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Auth</a:t>
                </a:r>
                <a:endParaRPr lang="en-US" sz="3600"/>
              </a:p>
            </p:txBody>
          </p:sp>
          <p:sp>
            <p:nvSpPr>
              <p:cNvPr id="17" name="Line 19"/>
              <p:cNvSpPr>
                <a:spLocks noChangeShapeType="1"/>
              </p:cNvSpPr>
              <p:nvPr/>
            </p:nvSpPr>
            <p:spPr bwMode="auto">
              <a:xfrm flipH="1">
                <a:off x="372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8" name="Line 20"/>
              <p:cNvSpPr>
                <a:spLocks noChangeShapeType="1"/>
              </p:cNvSpPr>
              <p:nvPr/>
            </p:nvSpPr>
            <p:spPr bwMode="auto">
              <a:xfrm flipH="1">
                <a:off x="6870" y="206"/>
                <a:ext cx="450" cy="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9" name="Line 21"/>
              <p:cNvSpPr>
                <a:spLocks noChangeShapeType="1"/>
              </p:cNvSpPr>
              <p:nvPr/>
            </p:nvSpPr>
            <p:spPr bwMode="auto">
              <a:xfrm>
                <a:off x="477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0" name="Line 22"/>
              <p:cNvSpPr>
                <a:spLocks noChangeShapeType="1"/>
              </p:cNvSpPr>
              <p:nvPr/>
            </p:nvSpPr>
            <p:spPr bwMode="auto">
              <a:xfrm>
                <a:off x="7920" y="206"/>
                <a:ext cx="60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1" name="Rectangle 23"/>
              <p:cNvSpPr>
                <a:spLocks noChangeArrowheads="1"/>
              </p:cNvSpPr>
              <p:nvPr/>
            </p:nvSpPr>
            <p:spPr bwMode="auto">
              <a:xfrm>
                <a:off x="3120" y="977"/>
                <a:ext cx="19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800" dirty="0" err="1"/>
                  <a:t>SecurityParameters</a:t>
                </a:r>
                <a:endParaRPr lang="en-US" sz="2800" dirty="0"/>
              </a:p>
              <a:p>
                <a:pPr algn="ctr"/>
                <a:r>
                  <a:rPr lang="en-US" sz="2800" dirty="0"/>
                  <a:t>Index (</a:t>
                </a:r>
                <a:r>
                  <a:rPr lang="en-US" sz="2800" dirty="0" err="1"/>
                  <a:t>SPI</a:t>
                </a:r>
                <a:r>
                  <a:rPr lang="en-US" sz="2800" dirty="0"/>
                  <a:t>)</a:t>
                </a:r>
              </a:p>
            </p:txBody>
          </p:sp>
          <p:sp>
            <p:nvSpPr>
              <p:cNvPr id="22" name="Rectangle 24"/>
              <p:cNvSpPr>
                <a:spLocks noChangeArrowheads="1"/>
              </p:cNvSpPr>
              <p:nvPr/>
            </p:nvSpPr>
            <p:spPr bwMode="auto">
              <a:xfrm>
                <a:off x="4920" y="977"/>
                <a:ext cx="10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800"/>
                  <a:t>Sequence</a:t>
                </a:r>
              </a:p>
              <a:p>
                <a:pPr algn="ctr"/>
                <a:r>
                  <a:rPr lang="en-US" sz="2800"/>
                  <a:t>Number</a:t>
                </a:r>
              </a:p>
            </p:txBody>
          </p:sp>
          <p:sp>
            <p:nvSpPr>
              <p:cNvPr id="23" name="Rectangle 25"/>
              <p:cNvSpPr>
                <a:spLocks noChangeArrowheads="1"/>
              </p:cNvSpPr>
              <p:nvPr/>
            </p:nvSpPr>
            <p:spPr bwMode="auto">
              <a:xfrm>
                <a:off x="6270" y="977"/>
                <a:ext cx="900" cy="617"/>
              </a:xfrm>
              <a:prstGeom prst="rect">
                <a:avLst/>
              </a:prstGeom>
              <a:solidFill>
                <a:srgbClr val="FFFFFF"/>
              </a:solidFill>
              <a:ln w="9525" algn="ctr">
                <a:solidFill>
                  <a:srgbClr val="000000"/>
                </a:solidFill>
                <a:miter lim="800000"/>
                <a:headEnd/>
                <a:tailEnd/>
              </a:ln>
            </p:spPr>
            <p:txBody>
              <a:bodyPr lIns="0" tIns="0" rIns="0" bIns="0"/>
              <a:lstStyle/>
              <a:p>
                <a:pPr algn="ctr"/>
                <a:endParaRPr lang="en-US" sz="900"/>
              </a:p>
              <a:p>
                <a:pPr algn="ctr"/>
                <a:r>
                  <a:rPr lang="en-US" sz="2800"/>
                  <a:t>Padding</a:t>
                </a:r>
                <a:endParaRPr lang="en-US" sz="4000"/>
              </a:p>
            </p:txBody>
          </p:sp>
          <p:sp>
            <p:nvSpPr>
              <p:cNvPr id="24" name="Rectangle 26"/>
              <p:cNvSpPr>
                <a:spLocks noChangeArrowheads="1"/>
              </p:cNvSpPr>
              <p:nvPr/>
            </p:nvSpPr>
            <p:spPr bwMode="auto">
              <a:xfrm>
                <a:off x="71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Pad</a:t>
                </a:r>
              </a:p>
              <a:p>
                <a:pPr algn="ctr"/>
                <a:r>
                  <a:rPr lang="en-US" sz="2800"/>
                  <a:t>Length</a:t>
                </a:r>
              </a:p>
            </p:txBody>
          </p:sp>
          <p:sp>
            <p:nvSpPr>
              <p:cNvPr id="25" name="Rectangle 27"/>
              <p:cNvSpPr>
                <a:spLocks noChangeArrowheads="1"/>
              </p:cNvSpPr>
              <p:nvPr/>
            </p:nvSpPr>
            <p:spPr bwMode="auto">
              <a:xfrm>
                <a:off x="80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Next</a:t>
                </a:r>
              </a:p>
              <a:p>
                <a:pPr algn="ctr"/>
                <a:r>
                  <a:rPr lang="en-US" sz="2800"/>
                  <a:t>Header</a:t>
                </a:r>
              </a:p>
            </p:txBody>
          </p:sp>
        </p:grpSp>
      </p:grpSp>
      <p:sp>
        <p:nvSpPr>
          <p:cNvPr id="26" name="TextBox 25"/>
          <p:cNvSpPr txBox="1">
            <a:spLocks noChangeArrowheads="1"/>
          </p:cNvSpPr>
          <p:nvPr/>
        </p:nvSpPr>
        <p:spPr bwMode="auto">
          <a:xfrm>
            <a:off x="1022025" y="4611319"/>
            <a:ext cx="7634378" cy="2009061"/>
          </a:xfrm>
          <a:prstGeom prst="wedgeRoundRectCallout">
            <a:avLst>
              <a:gd name="adj1" fmla="val 38423"/>
              <a:gd name="adj2" fmla="val -84134"/>
              <a:gd name="adj3" fmla="val 16667"/>
            </a:avLst>
          </a:prstGeom>
          <a:solidFill>
            <a:schemeClr val="accent3">
              <a:lumMod val="60000"/>
              <a:lumOff val="40000"/>
            </a:schemeClr>
          </a:solidFill>
          <a:ln>
            <a:noFill/>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b="1" dirty="0"/>
              <a:t>Next Header:</a:t>
            </a:r>
          </a:p>
          <a:p>
            <a:pPr eaLnBrk="1" hangingPunct="1">
              <a:buFontTx/>
              <a:buChar char="-"/>
            </a:pPr>
            <a:r>
              <a:rPr lang="en-US" sz="2800" b="1" smtClean="0">
                <a:cs typeface="Arial" pitchFamily="34" charset="0"/>
              </a:rPr>
              <a:t>Tunnel Mode</a:t>
            </a:r>
            <a:r>
              <a:rPr lang="vi-VN" sz="2800" smtClean="0">
                <a:cs typeface="Arial" pitchFamily="34" charset="0"/>
              </a:rPr>
              <a:t>:</a:t>
            </a:r>
            <a:r>
              <a:rPr lang="en-US" sz="2800" smtClean="0">
                <a:cs typeface="Arial" pitchFamily="34" charset="0"/>
              </a:rPr>
              <a:t> </a:t>
            </a:r>
            <a:r>
              <a:rPr lang="vi-VN" sz="2800" smtClean="0">
                <a:cs typeface="Arial" pitchFamily="34" charset="0"/>
              </a:rPr>
              <a:t>luôn là 4 (</a:t>
            </a:r>
            <a:r>
              <a:rPr lang="en-US" sz="2800" smtClean="0">
                <a:cs typeface="Arial" pitchFamily="34" charset="0"/>
              </a:rPr>
              <a:t>IP</a:t>
            </a:r>
            <a:r>
              <a:rPr lang="vi-VN" sz="2800" smtClean="0">
                <a:cs typeface="Arial" pitchFamily="34" charset="0"/>
              </a:rPr>
              <a:t>-</a:t>
            </a:r>
            <a:r>
              <a:rPr lang="en-US" sz="2800" smtClean="0">
                <a:cs typeface="Arial" pitchFamily="34" charset="0"/>
              </a:rPr>
              <a:t>in-IP)</a:t>
            </a:r>
            <a:endParaRPr lang="vi-VN" sz="2800" smtClean="0">
              <a:cs typeface="Arial" pitchFamily="34" charset="0"/>
            </a:endParaRPr>
          </a:p>
          <a:p>
            <a:pPr eaLnBrk="1" hangingPunct="1">
              <a:buFontTx/>
              <a:buChar char="-"/>
            </a:pPr>
            <a:r>
              <a:rPr lang="en-US" sz="2800" b="1" smtClean="0">
                <a:cs typeface="Arial" pitchFamily="34" charset="0"/>
              </a:rPr>
              <a:t>Transport Mode</a:t>
            </a:r>
            <a:r>
              <a:rPr lang="vi-VN" sz="2800" smtClean="0">
                <a:cs typeface="Arial" pitchFamily="34" charset="0"/>
              </a:rPr>
              <a:t>: là số hiệu giao thức tầng transport (6 cho TCP, 17 cho UDP,...)</a:t>
            </a:r>
            <a:endParaRPr lang="en-US" sz="2800" dirty="0">
              <a:cs typeface="Arial" pitchFamily="34" charset="0"/>
            </a:endParaRPr>
          </a:p>
        </p:txBody>
      </p:sp>
    </p:spTree>
    <p:extLst>
      <p:ext uri="{BB962C8B-B14F-4D97-AF65-F5344CB8AC3E}">
        <p14:creationId xmlns:p14="http://schemas.microsoft.com/office/powerpoint/2010/main" val="769572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6"/>
                                        </p:tgtEl>
                                        <p:attrNameLst>
                                          <p:attrName>ppt_x</p:attrName>
                                        </p:attrNameLst>
                                      </p:cBhvr>
                                      <p:tavLst>
                                        <p:tav tm="0">
                                          <p:val>
                                            <p:strVal val="ppt_x"/>
                                          </p:val>
                                        </p:tav>
                                        <p:tav tm="100000">
                                          <p:val>
                                            <p:strVal val="ppt_x"/>
                                          </p:val>
                                        </p:tav>
                                      </p:tavLst>
                                    </p:anim>
                                    <p:anim calcmode="lin" valueType="num">
                                      <p:cBhvr additive="base">
                                        <p:cTn id="13" dur="500"/>
                                        <p:tgtEl>
                                          <p:spTgt spid="26"/>
                                        </p:tgtEl>
                                        <p:attrNameLst>
                                          <p:attrName>ppt_y</p:attrName>
                                        </p:attrNameLst>
                                      </p:cBhvr>
                                      <p:tavLst>
                                        <p:tav tm="0">
                                          <p:val>
                                            <p:strVal val="ppt_y"/>
                                          </p:val>
                                        </p:tav>
                                        <p:tav tm="100000">
                                          <p:val>
                                            <p:strVal val="1+ppt_h/2"/>
                                          </p:val>
                                        </p:tav>
                                      </p:tavLst>
                                    </p:anim>
                                    <p:set>
                                      <p:cBhvr>
                                        <p:cTn id="1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Khuôn dạng dữ liệu gói tin ESP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grpSp>
        <p:nvGrpSpPr>
          <p:cNvPr id="5" name="Group 7"/>
          <p:cNvGrpSpPr>
            <a:grpSpLocks/>
          </p:cNvGrpSpPr>
          <p:nvPr/>
        </p:nvGrpSpPr>
        <p:grpSpPr bwMode="auto">
          <a:xfrm>
            <a:off x="304800" y="1219200"/>
            <a:ext cx="8991600" cy="3221038"/>
            <a:chOff x="2741" y="2664"/>
            <a:chExt cx="7420" cy="2397"/>
          </a:xfrm>
        </p:grpSpPr>
        <p:sp>
          <p:nvSpPr>
            <p:cNvPr id="6" name="Text Box 8"/>
            <p:cNvSpPr txBox="1">
              <a:spLocks noChangeArrowheads="1"/>
            </p:cNvSpPr>
            <p:nvPr/>
          </p:nvSpPr>
          <p:spPr bwMode="auto">
            <a:xfrm>
              <a:off x="3321" y="4535"/>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32</a:t>
              </a:r>
              <a:r>
                <a:rPr lang="en-US" sz="2800" b="1">
                  <a:latin typeface="Times New Roman" pitchFamily="18" charset="0"/>
                </a:rPr>
                <a:t> </a:t>
              </a:r>
              <a:endParaRPr lang="en-US" sz="4000">
                <a:latin typeface="Times New Roman" pitchFamily="18" charset="0"/>
              </a:endParaRPr>
            </a:p>
          </p:txBody>
        </p:sp>
        <p:sp>
          <p:nvSpPr>
            <p:cNvPr id="7" name="Text Box 9"/>
            <p:cNvSpPr txBox="1">
              <a:spLocks noChangeArrowheads="1"/>
            </p:cNvSpPr>
            <p:nvPr/>
          </p:nvSpPr>
          <p:spPr bwMode="auto">
            <a:xfrm>
              <a:off x="4941" y="4592"/>
              <a:ext cx="90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32</a:t>
              </a:r>
              <a:endParaRPr lang="en-US" sz="2400">
                <a:latin typeface="Times New Roman" pitchFamily="18" charset="0"/>
              </a:endParaRPr>
            </a:p>
          </p:txBody>
        </p:sp>
        <p:sp>
          <p:nvSpPr>
            <p:cNvPr id="8" name="Text Box 10"/>
            <p:cNvSpPr txBox="1">
              <a:spLocks noChangeArrowheads="1"/>
            </p:cNvSpPr>
            <p:nvPr/>
          </p:nvSpPr>
          <p:spPr bwMode="auto">
            <a:xfrm>
              <a:off x="6381" y="4592"/>
              <a:ext cx="108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smtClean="0">
                  <a:latin typeface="Times New Roman" pitchFamily="18" charset="0"/>
                </a:rPr>
                <a:t>0-255</a:t>
              </a:r>
              <a:endParaRPr lang="en-US" sz="2400">
                <a:latin typeface="Times New Roman" pitchFamily="18" charset="0"/>
              </a:endParaRPr>
            </a:p>
          </p:txBody>
        </p:sp>
        <p:sp>
          <p:nvSpPr>
            <p:cNvPr id="9" name="Text Box 11"/>
            <p:cNvSpPr txBox="1">
              <a:spLocks noChangeArrowheads="1"/>
            </p:cNvSpPr>
            <p:nvPr/>
          </p:nvSpPr>
          <p:spPr bwMode="auto">
            <a:xfrm>
              <a:off x="7821" y="4577"/>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b="1">
                  <a:latin typeface="Times New Roman" pitchFamily="18" charset="0"/>
                </a:rPr>
                <a:t>8</a:t>
              </a:r>
              <a:endParaRPr lang="en-US" sz="2800">
                <a:latin typeface="Times New Roman" pitchFamily="18" charset="0"/>
              </a:endParaRPr>
            </a:p>
          </p:txBody>
        </p:sp>
        <p:sp>
          <p:nvSpPr>
            <p:cNvPr id="10" name="Text Box 12"/>
            <p:cNvSpPr txBox="1">
              <a:spLocks noChangeArrowheads="1"/>
            </p:cNvSpPr>
            <p:nvPr/>
          </p:nvSpPr>
          <p:spPr bwMode="auto">
            <a:xfrm>
              <a:off x="8901" y="4577"/>
              <a:ext cx="5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b="1">
                  <a:latin typeface="Times New Roman" pitchFamily="18" charset="0"/>
                </a:rPr>
                <a:t>8</a:t>
              </a:r>
              <a:endParaRPr lang="en-US" sz="2800">
                <a:latin typeface="Times New Roman" pitchFamily="18" charset="0"/>
              </a:endParaRPr>
            </a:p>
          </p:txBody>
        </p:sp>
        <p:sp>
          <p:nvSpPr>
            <p:cNvPr id="11" name="Text Box 13"/>
            <p:cNvSpPr txBox="1">
              <a:spLocks noChangeArrowheads="1"/>
            </p:cNvSpPr>
            <p:nvPr/>
          </p:nvSpPr>
          <p:spPr bwMode="auto">
            <a:xfrm>
              <a:off x="9441" y="4577"/>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b="1">
                  <a:latin typeface="Times New Roman" pitchFamily="18" charset="0"/>
                </a:rPr>
                <a:t>Bits</a:t>
              </a:r>
              <a:endParaRPr lang="en-US" sz="2400">
                <a:latin typeface="Times New Roman" pitchFamily="18" charset="0"/>
              </a:endParaRPr>
            </a:p>
          </p:txBody>
        </p:sp>
        <p:grpSp>
          <p:nvGrpSpPr>
            <p:cNvPr id="12" name="Group 14"/>
            <p:cNvGrpSpPr>
              <a:grpSpLocks/>
            </p:cNvGrpSpPr>
            <p:nvPr/>
          </p:nvGrpSpPr>
          <p:grpSpPr bwMode="auto">
            <a:xfrm>
              <a:off x="2741" y="2664"/>
              <a:ext cx="7020" cy="1961"/>
              <a:chOff x="3120" y="-258"/>
              <a:chExt cx="5850" cy="1852"/>
            </a:xfrm>
          </p:grpSpPr>
          <p:sp>
            <p:nvSpPr>
              <p:cNvPr id="13" name="Rectangle 15"/>
              <p:cNvSpPr>
                <a:spLocks noChangeArrowheads="1"/>
              </p:cNvSpPr>
              <p:nvPr/>
            </p:nvSpPr>
            <p:spPr bwMode="auto">
              <a:xfrm>
                <a:off x="3420" y="-258"/>
                <a:ext cx="4950" cy="463"/>
              </a:xfrm>
              <a:prstGeom prst="rect">
                <a:avLst/>
              </a:prstGeom>
              <a:solidFill>
                <a:srgbClr val="FFFFFF"/>
              </a:solidFill>
              <a:ln w="9525" algn="ctr">
                <a:solidFill>
                  <a:srgbClr val="000000"/>
                </a:solidFill>
                <a:miter lim="800000"/>
                <a:headEnd/>
                <a:tailEnd/>
              </a:ln>
            </p:spPr>
            <p:txBody>
              <a:bodyPr lIns="0" tIns="0" rIns="0" bIns="0"/>
              <a:lstStyle/>
              <a:p>
                <a:r>
                  <a:rPr lang="en-US" sz="2800"/>
                  <a:t>  IP Hdr</a:t>
                </a:r>
                <a:r>
                  <a:rPr lang="en-US"/>
                  <a:t>			</a:t>
                </a:r>
                <a:r>
                  <a:rPr lang="en-US" sz="1400"/>
                  <a:t>     </a:t>
                </a:r>
                <a:r>
                  <a:rPr lang="en-US" sz="3200"/>
                  <a:t>Payload	</a:t>
                </a:r>
                <a:r>
                  <a:rPr lang="en-US"/>
                  <a:t>		</a:t>
                </a:r>
                <a:endParaRPr lang="en-US" sz="2400"/>
              </a:p>
            </p:txBody>
          </p:sp>
          <p:sp>
            <p:nvSpPr>
              <p:cNvPr id="14" name="Rectangle 16"/>
              <p:cNvSpPr>
                <a:spLocks noChangeArrowheads="1"/>
              </p:cNvSpPr>
              <p:nvPr/>
            </p:nvSpPr>
            <p:spPr bwMode="auto">
              <a:xfrm>
                <a:off x="4170" y="-250"/>
                <a:ext cx="60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Hdr</a:t>
                </a:r>
                <a:endParaRPr lang="en-US" sz="3600"/>
              </a:p>
            </p:txBody>
          </p:sp>
          <p:sp>
            <p:nvSpPr>
              <p:cNvPr id="15" name="Rectangle 17"/>
              <p:cNvSpPr>
                <a:spLocks noChangeArrowheads="1"/>
              </p:cNvSpPr>
              <p:nvPr/>
            </p:nvSpPr>
            <p:spPr bwMode="auto">
              <a:xfrm>
                <a:off x="7320" y="-250"/>
                <a:ext cx="60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Trl</a:t>
                </a:r>
                <a:endParaRPr lang="en-US" sz="3600"/>
              </a:p>
            </p:txBody>
          </p:sp>
          <p:sp>
            <p:nvSpPr>
              <p:cNvPr id="16" name="Rectangle 18"/>
              <p:cNvSpPr>
                <a:spLocks noChangeArrowheads="1"/>
              </p:cNvSpPr>
              <p:nvPr/>
            </p:nvSpPr>
            <p:spPr bwMode="auto">
              <a:xfrm>
                <a:off x="7920" y="-250"/>
                <a:ext cx="750" cy="456"/>
              </a:xfrm>
              <a:prstGeom prst="rect">
                <a:avLst/>
              </a:prstGeom>
              <a:solidFill>
                <a:srgbClr val="00CCFF"/>
              </a:solidFill>
              <a:ln w="38100" algn="ctr">
                <a:solidFill>
                  <a:srgbClr val="FF0000"/>
                </a:solidFill>
                <a:miter lim="800000"/>
                <a:headEnd/>
                <a:tailEnd/>
              </a:ln>
            </p:spPr>
            <p:txBody>
              <a:bodyPr lIns="0" tIns="0" rIns="0" bIns="0"/>
              <a:lstStyle/>
              <a:p>
                <a:pPr algn="ctr"/>
                <a:r>
                  <a:rPr lang="en-US" sz="2400"/>
                  <a:t>ESP Auth</a:t>
                </a:r>
                <a:endParaRPr lang="en-US" sz="3600"/>
              </a:p>
            </p:txBody>
          </p:sp>
          <p:sp>
            <p:nvSpPr>
              <p:cNvPr id="17" name="Line 19"/>
              <p:cNvSpPr>
                <a:spLocks noChangeShapeType="1"/>
              </p:cNvSpPr>
              <p:nvPr/>
            </p:nvSpPr>
            <p:spPr bwMode="auto">
              <a:xfrm flipH="1">
                <a:off x="372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8" name="Line 20"/>
              <p:cNvSpPr>
                <a:spLocks noChangeShapeType="1"/>
              </p:cNvSpPr>
              <p:nvPr/>
            </p:nvSpPr>
            <p:spPr bwMode="auto">
              <a:xfrm flipH="1">
                <a:off x="6870" y="206"/>
                <a:ext cx="450" cy="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9" name="Line 21"/>
              <p:cNvSpPr>
                <a:spLocks noChangeShapeType="1"/>
              </p:cNvSpPr>
              <p:nvPr/>
            </p:nvSpPr>
            <p:spPr bwMode="auto">
              <a:xfrm>
                <a:off x="4770" y="206"/>
                <a:ext cx="45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0" name="Line 22"/>
              <p:cNvSpPr>
                <a:spLocks noChangeShapeType="1"/>
              </p:cNvSpPr>
              <p:nvPr/>
            </p:nvSpPr>
            <p:spPr bwMode="auto">
              <a:xfrm>
                <a:off x="7920" y="206"/>
                <a:ext cx="60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1" name="Rectangle 23"/>
              <p:cNvSpPr>
                <a:spLocks noChangeArrowheads="1"/>
              </p:cNvSpPr>
              <p:nvPr/>
            </p:nvSpPr>
            <p:spPr bwMode="auto">
              <a:xfrm>
                <a:off x="3120" y="977"/>
                <a:ext cx="19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800" dirty="0" err="1"/>
                  <a:t>SecurityParameters</a:t>
                </a:r>
                <a:endParaRPr lang="en-US" sz="2800" dirty="0"/>
              </a:p>
              <a:p>
                <a:pPr algn="ctr"/>
                <a:r>
                  <a:rPr lang="en-US" sz="2800" dirty="0"/>
                  <a:t>Index (</a:t>
                </a:r>
                <a:r>
                  <a:rPr lang="en-US" sz="2800" dirty="0" err="1"/>
                  <a:t>SPI</a:t>
                </a:r>
                <a:r>
                  <a:rPr lang="en-US" sz="2800" dirty="0"/>
                  <a:t>)</a:t>
                </a:r>
              </a:p>
            </p:txBody>
          </p:sp>
          <p:sp>
            <p:nvSpPr>
              <p:cNvPr id="22" name="Rectangle 24"/>
              <p:cNvSpPr>
                <a:spLocks noChangeArrowheads="1"/>
              </p:cNvSpPr>
              <p:nvPr/>
            </p:nvSpPr>
            <p:spPr bwMode="auto">
              <a:xfrm>
                <a:off x="4920" y="977"/>
                <a:ext cx="1050" cy="617"/>
              </a:xfrm>
              <a:prstGeom prst="rect">
                <a:avLst/>
              </a:prstGeom>
              <a:solidFill>
                <a:srgbClr val="FFFFFF"/>
              </a:solidFill>
              <a:ln w="9525" algn="ctr">
                <a:solidFill>
                  <a:srgbClr val="000000"/>
                </a:solidFill>
                <a:miter lim="800000"/>
                <a:headEnd/>
                <a:tailEnd/>
              </a:ln>
            </p:spPr>
            <p:txBody>
              <a:bodyPr lIns="0" tIns="0" rIns="0" bIns="0"/>
              <a:lstStyle/>
              <a:p>
                <a:pPr algn="ctr"/>
                <a:r>
                  <a:rPr lang="en-US" sz="2800"/>
                  <a:t>Sequence</a:t>
                </a:r>
              </a:p>
              <a:p>
                <a:pPr algn="ctr"/>
                <a:r>
                  <a:rPr lang="en-US" sz="2800"/>
                  <a:t>Number</a:t>
                </a:r>
              </a:p>
            </p:txBody>
          </p:sp>
          <p:sp>
            <p:nvSpPr>
              <p:cNvPr id="23" name="Rectangle 25"/>
              <p:cNvSpPr>
                <a:spLocks noChangeArrowheads="1"/>
              </p:cNvSpPr>
              <p:nvPr/>
            </p:nvSpPr>
            <p:spPr bwMode="auto">
              <a:xfrm>
                <a:off x="6270" y="977"/>
                <a:ext cx="900" cy="617"/>
              </a:xfrm>
              <a:prstGeom prst="rect">
                <a:avLst/>
              </a:prstGeom>
              <a:solidFill>
                <a:srgbClr val="FFFFFF"/>
              </a:solidFill>
              <a:ln w="9525" algn="ctr">
                <a:solidFill>
                  <a:srgbClr val="000000"/>
                </a:solidFill>
                <a:miter lim="800000"/>
                <a:headEnd/>
                <a:tailEnd/>
              </a:ln>
            </p:spPr>
            <p:txBody>
              <a:bodyPr lIns="0" tIns="0" rIns="0" bIns="0"/>
              <a:lstStyle/>
              <a:p>
                <a:pPr algn="ctr"/>
                <a:endParaRPr lang="en-US" sz="900"/>
              </a:p>
              <a:p>
                <a:pPr algn="ctr"/>
                <a:r>
                  <a:rPr lang="en-US" sz="2800"/>
                  <a:t>Padding</a:t>
                </a:r>
                <a:endParaRPr lang="en-US" sz="4000"/>
              </a:p>
            </p:txBody>
          </p:sp>
          <p:sp>
            <p:nvSpPr>
              <p:cNvPr id="24" name="Rectangle 26"/>
              <p:cNvSpPr>
                <a:spLocks noChangeArrowheads="1"/>
              </p:cNvSpPr>
              <p:nvPr/>
            </p:nvSpPr>
            <p:spPr bwMode="auto">
              <a:xfrm>
                <a:off x="71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Pad</a:t>
                </a:r>
              </a:p>
              <a:p>
                <a:pPr algn="ctr"/>
                <a:r>
                  <a:rPr lang="en-US" sz="2800"/>
                  <a:t>Length</a:t>
                </a:r>
              </a:p>
            </p:txBody>
          </p:sp>
          <p:sp>
            <p:nvSpPr>
              <p:cNvPr id="25" name="Rectangle 27"/>
              <p:cNvSpPr>
                <a:spLocks noChangeArrowheads="1"/>
              </p:cNvSpPr>
              <p:nvPr/>
            </p:nvSpPr>
            <p:spPr bwMode="auto">
              <a:xfrm>
                <a:off x="8070" y="977"/>
                <a:ext cx="900" cy="617"/>
              </a:xfrm>
              <a:prstGeom prst="rect">
                <a:avLst/>
              </a:prstGeom>
              <a:solidFill>
                <a:srgbClr val="FFFFFF"/>
              </a:solidFill>
              <a:ln w="9525" algn="ctr">
                <a:solidFill>
                  <a:srgbClr val="000000"/>
                </a:solidFill>
                <a:miter lim="800000"/>
                <a:headEnd/>
                <a:tailEnd/>
              </a:ln>
            </p:spPr>
            <p:txBody>
              <a:bodyPr/>
              <a:lstStyle/>
              <a:p>
                <a:pPr algn="ctr"/>
                <a:r>
                  <a:rPr lang="en-US" sz="2800"/>
                  <a:t>Next</a:t>
                </a:r>
              </a:p>
              <a:p>
                <a:pPr algn="ctr"/>
                <a:r>
                  <a:rPr lang="en-US" sz="2800"/>
                  <a:t>Header</a:t>
                </a:r>
              </a:p>
            </p:txBody>
          </p:sp>
        </p:grpSp>
      </p:grpSp>
      <p:sp>
        <p:nvSpPr>
          <p:cNvPr id="26" name="TextBox 25"/>
          <p:cNvSpPr txBox="1">
            <a:spLocks noChangeArrowheads="1"/>
          </p:cNvSpPr>
          <p:nvPr/>
        </p:nvSpPr>
        <p:spPr bwMode="auto">
          <a:xfrm>
            <a:off x="533400" y="4494213"/>
            <a:ext cx="8534400" cy="2009061"/>
          </a:xfrm>
          <a:prstGeom prst="wedgeRoundRectCallout">
            <a:avLst>
              <a:gd name="adj1" fmla="val 34747"/>
              <a:gd name="adj2" fmla="val -175499"/>
              <a:gd name="adj3" fmla="val 16667"/>
            </a:avLst>
          </a:prstGeom>
          <a:solidFill>
            <a:schemeClr val="accent3">
              <a:lumMod val="60000"/>
              <a:lumOff val="40000"/>
            </a:schemeClr>
          </a:solidFill>
          <a:ln>
            <a:noFill/>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Authentication Data:</a:t>
            </a:r>
          </a:p>
          <a:p>
            <a:pPr eaLnBrk="1" hangingPunct="1"/>
            <a:r>
              <a:rPr lang="en-US" sz="2800" smtClean="0">
                <a:cs typeface="Arial" pitchFamily="34" charset="0"/>
              </a:rPr>
              <a:t>ICV </a:t>
            </a:r>
            <a:r>
              <a:rPr lang="en-US" sz="2800" dirty="0">
                <a:cs typeface="Arial" pitchFamily="34" charset="0"/>
              </a:rPr>
              <a:t>= </a:t>
            </a:r>
            <a:r>
              <a:rPr lang="en-US" sz="2800" dirty="0" err="1">
                <a:cs typeface="Arial" pitchFamily="34" charset="0"/>
              </a:rPr>
              <a:t>HMAC</a:t>
            </a:r>
            <a:r>
              <a:rPr lang="en-US" sz="2800" dirty="0">
                <a:cs typeface="Arial" pitchFamily="34" charset="0"/>
              </a:rPr>
              <a:t>(ESP </a:t>
            </a:r>
            <a:r>
              <a:rPr lang="en-US" sz="2800" dirty="0" err="1">
                <a:cs typeface="Arial" pitchFamily="34" charset="0"/>
              </a:rPr>
              <a:t>Hdr</a:t>
            </a:r>
            <a:r>
              <a:rPr lang="en-US" sz="2800" dirty="0">
                <a:cs typeface="Arial" pitchFamily="34" charset="0"/>
              </a:rPr>
              <a:t> + Payload + </a:t>
            </a:r>
            <a:r>
              <a:rPr lang="en-US" sz="2800" dirty="0" err="1">
                <a:cs typeface="Arial" pitchFamily="34" charset="0"/>
              </a:rPr>
              <a:t>ESPTrl</a:t>
            </a:r>
            <a:r>
              <a:rPr lang="en-US" sz="2800" dirty="0">
                <a:cs typeface="Arial" pitchFamily="34" charset="0"/>
              </a:rPr>
              <a:t> + </a:t>
            </a:r>
            <a:r>
              <a:rPr lang="en-US" sz="2800">
                <a:cs typeface="Arial" pitchFamily="34" charset="0"/>
              </a:rPr>
              <a:t>Key</a:t>
            </a:r>
            <a:r>
              <a:rPr lang="en-US" sz="2800" smtClean="0">
                <a:cs typeface="Arial" pitchFamily="34" charset="0"/>
              </a:rPr>
              <a:t>)</a:t>
            </a:r>
            <a:endParaRPr lang="vi-VN" sz="2800" smtClean="0">
              <a:cs typeface="Arial" pitchFamily="34" charset="0"/>
            </a:endParaRPr>
          </a:p>
          <a:p>
            <a:pPr eaLnBrk="1" hangingPunct="1"/>
            <a:r>
              <a:rPr lang="vi-VN" sz="2800" b="1" i="1" smtClean="0">
                <a:cs typeface="Arial" pitchFamily="34" charset="0"/>
              </a:rPr>
              <a:t>Lưu ý</a:t>
            </a:r>
            <a:r>
              <a:rPr lang="vi-VN" sz="2800" smtClean="0">
                <a:cs typeface="Arial" pitchFamily="34" charset="0"/>
              </a:rPr>
              <a:t>: trong ESP, phần IP Header không được xác thực (trong AH thì có)</a:t>
            </a:r>
            <a:endParaRPr lang="en-US" sz="2800" dirty="0">
              <a:cs typeface="Arial" pitchFamily="34" charset="0"/>
            </a:endParaRPr>
          </a:p>
        </p:txBody>
      </p:sp>
    </p:spTree>
    <p:extLst>
      <p:ext uri="{BB962C8B-B14F-4D97-AF65-F5344CB8AC3E}">
        <p14:creationId xmlns:p14="http://schemas.microsoft.com/office/powerpoint/2010/main" val="1217725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6"/>
                                        </p:tgtEl>
                                        <p:attrNameLst>
                                          <p:attrName>ppt_x</p:attrName>
                                        </p:attrNameLst>
                                      </p:cBhvr>
                                      <p:tavLst>
                                        <p:tav tm="0">
                                          <p:val>
                                            <p:strVal val="ppt_x"/>
                                          </p:val>
                                        </p:tav>
                                        <p:tav tm="100000">
                                          <p:val>
                                            <p:strVal val="ppt_x"/>
                                          </p:val>
                                        </p:tav>
                                      </p:tavLst>
                                    </p:anim>
                                    <p:anim calcmode="lin" valueType="num">
                                      <p:cBhvr additive="base">
                                        <p:cTn id="13" dur="500"/>
                                        <p:tgtEl>
                                          <p:spTgt spid="26"/>
                                        </p:tgtEl>
                                        <p:attrNameLst>
                                          <p:attrName>ppt_y</p:attrName>
                                        </p:attrNameLst>
                                      </p:cBhvr>
                                      <p:tavLst>
                                        <p:tav tm="0">
                                          <p:val>
                                            <p:strVal val="ppt_y"/>
                                          </p:val>
                                        </p:tav>
                                        <p:tav tm="100000">
                                          <p:val>
                                            <p:strVal val="1+ppt_h/2"/>
                                          </p:val>
                                        </p:tav>
                                      </p:tavLst>
                                    </p:anim>
                                    <p:set>
                                      <p:cBhvr>
                                        <p:cTn id="1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Sinh viên tự đọc</a:t>
            </a:r>
            <a:br>
              <a:rPr lang="en-US"/>
            </a:br>
            <a:r>
              <a:rPr lang="en-US"/>
              <a:t>Xử lý gói tin ESP đầu vào </a:t>
            </a:r>
            <a:r>
              <a:rPr lang="en-US" smtClean="0"/>
              <a:t>và </a:t>
            </a:r>
            <a:r>
              <a:rPr lang="en-US"/>
              <a:t>đầu </a:t>
            </a:r>
            <a:r>
              <a:rPr lang="en-US" smtClean="0"/>
              <a:t>ra</a:t>
            </a:r>
            <a:endParaRPr lang="en-US"/>
          </a:p>
        </p:txBody>
      </p:sp>
      <p:sp>
        <p:nvSpPr>
          <p:cNvPr id="2" name="Slide Number Placeholder 1"/>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8575217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Sơ đồ sử dụng ESP ở chế độ Tunnel</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66799"/>
            <a:ext cx="8975934" cy="51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9197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ESP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35139"/>
            <a:ext cx="7620001" cy="554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H="1">
            <a:off x="1981200" y="2667000"/>
            <a:ext cx="1371600" cy="748506"/>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152400" y="3200400"/>
            <a:ext cx="1828800" cy="430213"/>
          </a:xfrm>
          <a:prstGeom prst="rect">
            <a:avLst/>
          </a:prstGeom>
          <a:solidFill>
            <a:schemeClr val="accent5">
              <a:lumMod val="40000"/>
              <a:lumOff val="60000"/>
            </a:schemeClr>
          </a:solid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200" b="1" dirty="0">
                <a:cs typeface="Arial" pitchFamily="34" charset="0"/>
              </a:rPr>
              <a:t>ESP Header</a:t>
            </a:r>
          </a:p>
        </p:txBody>
      </p:sp>
      <p:cxnSp>
        <p:nvCxnSpPr>
          <p:cNvPr id="10" name="Straight Connector 9"/>
          <p:cNvCxnSpPr/>
          <p:nvPr/>
        </p:nvCxnSpPr>
        <p:spPr>
          <a:xfrm>
            <a:off x="3352800" y="2667000"/>
            <a:ext cx="2743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6029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smtClean="0"/>
              <a:t>Kiến thức</a:t>
            </a:r>
          </a:p>
          <a:p>
            <a:pPr lvl="1">
              <a:buFont typeface="Wingdings" panose="05000000000000000000" pitchFamily="2" charset="2"/>
              <a:buChar char="§"/>
            </a:pPr>
            <a:r>
              <a:rPr lang="en-US" smtClean="0"/>
              <a:t>Hiểu được cơ chế hoạt động của các giao thức AH, ESP và IKE</a:t>
            </a:r>
          </a:p>
          <a:p>
            <a:pPr>
              <a:buFont typeface="Wingdings" panose="05000000000000000000" pitchFamily="2" charset="2"/>
              <a:buChar char="q"/>
            </a:pPr>
            <a:r>
              <a:rPr lang="vi-VN" b="1" smtClean="0"/>
              <a:t>Kỹ năng</a:t>
            </a:r>
          </a:p>
          <a:p>
            <a:pPr lvl="1">
              <a:buFont typeface="Wingdings" panose="05000000000000000000" pitchFamily="2" charset="2"/>
              <a:buChar char="§"/>
            </a:pPr>
            <a:r>
              <a:rPr lang="vi-VN" smtClean="0"/>
              <a:t>Phân tích hoạt động của </a:t>
            </a:r>
            <a:r>
              <a:rPr lang="en-US" smtClean="0"/>
              <a:t>các giao thức AH, ESP ở các chế độ Transport hoặc Tunnel </a:t>
            </a:r>
            <a:r>
              <a:rPr lang="vi-VN" smtClean="0"/>
              <a:t>qua việc chặn thu lưu lượng mạng</a:t>
            </a:r>
            <a:r>
              <a:rPr lang="en-US" smtClean="0"/>
              <a:t>.</a:t>
            </a:r>
            <a:endParaRPr lang="vi-VN" dirty="0"/>
          </a:p>
        </p:txBody>
      </p:sp>
      <p:sp>
        <p:nvSpPr>
          <p:cNvPr id="3" name="Title 2"/>
          <p:cNvSpPr>
            <a:spLocks noGrp="1"/>
          </p:cNvSpPr>
          <p:nvPr>
            <p:ph type="title"/>
          </p:nvPr>
        </p:nvSpPr>
        <p:spPr/>
        <p:txBody>
          <a:bodyPr/>
          <a:lstStyle/>
          <a:p>
            <a:r>
              <a:rPr lang="vi-VN" smtClean="0"/>
              <a:t>Mục tiêu bài học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dirty="0"/>
          </a:p>
        </p:txBody>
      </p:sp>
    </p:spTree>
    <p:extLst>
      <p:ext uri="{BB962C8B-B14F-4D97-AF65-F5344CB8AC3E}">
        <p14:creationId xmlns:p14="http://schemas.microsoft.com/office/powerpoint/2010/main" val="41888514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ESP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200939"/>
            <a:ext cx="6934200" cy="504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flipH="1">
            <a:off x="1981200" y="2465388"/>
            <a:ext cx="1866899" cy="91440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152400" y="3227388"/>
            <a:ext cx="2667000" cy="1108075"/>
          </a:xfrm>
          <a:prstGeom prst="rect">
            <a:avLst/>
          </a:prstGeom>
          <a:solidFill>
            <a:schemeClr val="accent5">
              <a:lumMod val="40000"/>
              <a:lumOff val="60000"/>
            </a:schemeClr>
          </a:solid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200" b="1" dirty="0" err="1">
                <a:cs typeface="Arial" pitchFamily="34" charset="0"/>
              </a:rPr>
              <a:t>SPI</a:t>
            </a:r>
            <a:r>
              <a:rPr lang="en-US" sz="2200" dirty="0">
                <a:cs typeface="Arial" pitchFamily="34" charset="0"/>
              </a:rPr>
              <a:t>=</a:t>
            </a:r>
            <a:r>
              <a:rPr lang="en-US" sz="2200" dirty="0" err="1">
                <a:cs typeface="Arial" pitchFamily="34" charset="0"/>
              </a:rPr>
              <a:t>df30de3c</a:t>
            </a:r>
            <a:r>
              <a:rPr lang="en-US" sz="2200" dirty="0">
                <a:cs typeface="Arial" pitchFamily="34" charset="0"/>
              </a:rPr>
              <a:t>, </a:t>
            </a:r>
            <a:r>
              <a:rPr lang="en-US" sz="2200" b="1" dirty="0">
                <a:cs typeface="Arial" pitchFamily="34" charset="0"/>
              </a:rPr>
              <a:t>Sequence Number </a:t>
            </a:r>
            <a:r>
              <a:rPr lang="en-US" sz="2200" dirty="0">
                <a:cs typeface="Arial" pitchFamily="34" charset="0"/>
              </a:rPr>
              <a:t>=00000001</a:t>
            </a:r>
          </a:p>
        </p:txBody>
      </p:sp>
      <p:cxnSp>
        <p:nvCxnSpPr>
          <p:cNvPr id="10" name="Straight Connector 9"/>
          <p:cNvCxnSpPr/>
          <p:nvPr/>
        </p:nvCxnSpPr>
        <p:spPr>
          <a:xfrm>
            <a:off x="3810000" y="2465388"/>
            <a:ext cx="2514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0" y="5140325"/>
            <a:ext cx="2667000" cy="1108075"/>
          </a:xfrm>
          <a:prstGeom prst="rect">
            <a:avLst/>
          </a:prstGeom>
          <a:solidFill>
            <a:schemeClr val="accent5">
              <a:lumMod val="40000"/>
              <a:lumOff val="60000"/>
            </a:schemeClr>
          </a:solid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200" dirty="0" err="1">
                <a:cs typeface="Arial" pitchFamily="34" charset="0"/>
              </a:rPr>
              <a:t>Phần</a:t>
            </a:r>
            <a:r>
              <a:rPr lang="en-US" sz="2200" dirty="0">
                <a:cs typeface="Arial" pitchFamily="34" charset="0"/>
              </a:rPr>
              <a:t> </a:t>
            </a:r>
            <a:r>
              <a:rPr lang="en-US" sz="2200" dirty="0" err="1">
                <a:cs typeface="Arial" pitchFamily="34" charset="0"/>
              </a:rPr>
              <a:t>dữ</a:t>
            </a:r>
            <a:r>
              <a:rPr lang="en-US" sz="2200" dirty="0">
                <a:cs typeface="Arial" pitchFamily="34" charset="0"/>
              </a:rPr>
              <a:t> </a:t>
            </a:r>
            <a:r>
              <a:rPr lang="en-US" sz="2200" dirty="0" err="1">
                <a:cs typeface="Arial" pitchFamily="34" charset="0"/>
              </a:rPr>
              <a:t>liệu</a:t>
            </a:r>
            <a:r>
              <a:rPr lang="en-US" sz="2200" dirty="0">
                <a:cs typeface="Arial" pitchFamily="34" charset="0"/>
              </a:rPr>
              <a:t> </a:t>
            </a:r>
            <a:r>
              <a:rPr lang="en-US" sz="2200" dirty="0" err="1">
                <a:cs typeface="Arial" pitchFamily="34" charset="0"/>
              </a:rPr>
              <a:t>không</a:t>
            </a:r>
            <a:r>
              <a:rPr lang="en-US" sz="2200" dirty="0">
                <a:cs typeface="Arial" pitchFamily="34" charset="0"/>
              </a:rPr>
              <a:t> </a:t>
            </a:r>
            <a:r>
              <a:rPr lang="en-US" sz="2200" dirty="0" err="1">
                <a:cs typeface="Arial" pitchFamily="34" charset="0"/>
              </a:rPr>
              <a:t>thể</a:t>
            </a:r>
            <a:r>
              <a:rPr lang="en-US" sz="2200" dirty="0">
                <a:cs typeface="Arial" pitchFamily="34" charset="0"/>
              </a:rPr>
              <a:t> </a:t>
            </a:r>
            <a:r>
              <a:rPr lang="en-US" sz="2200" dirty="0" err="1">
                <a:cs typeface="Arial" pitchFamily="34" charset="0"/>
              </a:rPr>
              <a:t>xác</a:t>
            </a:r>
            <a:r>
              <a:rPr lang="en-US" sz="2200" dirty="0">
                <a:cs typeface="Arial" pitchFamily="34" charset="0"/>
              </a:rPr>
              <a:t> </a:t>
            </a:r>
            <a:r>
              <a:rPr lang="en-US" sz="2200" dirty="0" err="1">
                <a:cs typeface="Arial" pitchFamily="34" charset="0"/>
              </a:rPr>
              <a:t>định</a:t>
            </a:r>
            <a:r>
              <a:rPr lang="en-US" sz="2200" dirty="0">
                <a:cs typeface="Arial" pitchFamily="34" charset="0"/>
              </a:rPr>
              <a:t> </a:t>
            </a:r>
            <a:r>
              <a:rPr lang="en-US" sz="2200" dirty="0" err="1">
                <a:cs typeface="Arial" pitchFamily="34" charset="0"/>
              </a:rPr>
              <a:t>được</a:t>
            </a:r>
            <a:r>
              <a:rPr lang="en-US" sz="2200" dirty="0">
                <a:cs typeface="Arial" pitchFamily="34" charset="0"/>
              </a:rPr>
              <a:t>, </a:t>
            </a:r>
            <a:r>
              <a:rPr lang="en-US" sz="2200" dirty="0" err="1">
                <a:cs typeface="Arial" pitchFamily="34" charset="0"/>
              </a:rPr>
              <a:t>vì</a:t>
            </a:r>
            <a:r>
              <a:rPr lang="en-US" sz="2200" dirty="0">
                <a:cs typeface="Arial" pitchFamily="34" charset="0"/>
              </a:rPr>
              <a:t> </a:t>
            </a:r>
            <a:r>
              <a:rPr lang="en-US" sz="2200" dirty="0" err="1">
                <a:cs typeface="Arial" pitchFamily="34" charset="0"/>
              </a:rPr>
              <a:t>được</a:t>
            </a:r>
            <a:r>
              <a:rPr lang="en-US" sz="2200" dirty="0">
                <a:cs typeface="Arial" pitchFamily="34" charset="0"/>
              </a:rPr>
              <a:t> </a:t>
            </a:r>
            <a:r>
              <a:rPr lang="en-US" sz="2200" dirty="0" err="1">
                <a:cs typeface="Arial" pitchFamily="34" charset="0"/>
              </a:rPr>
              <a:t>mã</a:t>
            </a:r>
            <a:r>
              <a:rPr lang="en-US" sz="2200" dirty="0">
                <a:cs typeface="Arial" pitchFamily="34" charset="0"/>
              </a:rPr>
              <a:t> </a:t>
            </a:r>
            <a:r>
              <a:rPr lang="en-US" sz="2200" dirty="0" err="1">
                <a:cs typeface="Arial" pitchFamily="34" charset="0"/>
              </a:rPr>
              <a:t>hóa</a:t>
            </a:r>
            <a:endParaRPr lang="en-US" sz="2200" dirty="0">
              <a:cs typeface="Arial" pitchFamily="34" charset="0"/>
            </a:endParaRPr>
          </a:p>
        </p:txBody>
      </p:sp>
      <p:cxnSp>
        <p:nvCxnSpPr>
          <p:cNvPr id="12" name="Straight Arrow Connector 11"/>
          <p:cNvCxnSpPr/>
          <p:nvPr/>
        </p:nvCxnSpPr>
        <p:spPr>
          <a:xfrm flipH="1">
            <a:off x="2514600" y="2922588"/>
            <a:ext cx="2552700" cy="2563812"/>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349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nodeType="click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3" presetClass="exit" presetSubtype="10" fill="hold" nodeType="withEffect">
                                  <p:stCondLst>
                                    <p:cond delay="0"/>
                                  </p:stCondLst>
                                  <p:childTnLst>
                                    <p:animEffect transition="out" filter="blinds(horizontal)">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10000"/>
          </a:bodyPr>
          <a:lstStyle/>
          <a:p>
            <a:r>
              <a:rPr lang="en-US" smtClean="0"/>
              <a:t>ESP là giao thức đảm bảo tính toàn vẹn, xác thực và bí mật, chống replay gói tin cũ.</a:t>
            </a:r>
          </a:p>
          <a:p>
            <a:r>
              <a:rPr lang="en-US" smtClean="0"/>
              <a:t>Hoạt động trong 2 chế độ: Transport và Tunnel</a:t>
            </a:r>
          </a:p>
          <a:p>
            <a:r>
              <a:rPr lang="en-US" smtClean="0"/>
              <a:t>ESP version</a:t>
            </a:r>
            <a:r>
              <a:rPr lang="vi-VN" smtClean="0"/>
              <a:t> 1:</a:t>
            </a:r>
            <a:r>
              <a:rPr lang="en-US" smtClean="0"/>
              <a:t> chỉ mã hóa phần Payload data.</a:t>
            </a:r>
          </a:p>
          <a:p>
            <a:r>
              <a:rPr lang="en-US" smtClean="0"/>
              <a:t>ESP version 2: đảm bảo cả toàn vẹn và xác thực</a:t>
            </a:r>
          </a:p>
          <a:p>
            <a:r>
              <a:rPr lang="en-US" smtClean="0"/>
              <a:t>ESP version 3: hỗ trợ thêm thuật toán </a:t>
            </a:r>
            <a:r>
              <a:rPr lang="vi-VN" smtClean="0"/>
              <a:t>AES</a:t>
            </a:r>
            <a:r>
              <a:rPr lang="en-US" smtClean="0"/>
              <a:t> </a:t>
            </a:r>
            <a:r>
              <a:rPr lang="vi-VN" smtClean="0"/>
              <a:t>Counter Mode</a:t>
            </a:r>
            <a:endParaRPr lang="en-US" smtClean="0"/>
          </a:p>
          <a:p>
            <a:r>
              <a:rPr lang="en-US" smtClean="0"/>
              <a:t>ESP Tunnel thường sử dụng phổ biến trong IPSec vì nó mã hóa IP Header gốc, có thể che giấu đ/c source, dest thật của gói tin</a:t>
            </a:r>
          </a:p>
          <a:p>
            <a:endParaRPr lang="en-US" dirty="0"/>
          </a:p>
        </p:txBody>
      </p:sp>
      <p:sp>
        <p:nvSpPr>
          <p:cNvPr id="3" name="Title 2"/>
          <p:cNvSpPr>
            <a:spLocks noGrp="1"/>
          </p:cNvSpPr>
          <p:nvPr>
            <p:ph type="title"/>
          </p:nvPr>
        </p:nvSpPr>
        <p:spPr/>
        <p:txBody>
          <a:bodyPr/>
          <a:lstStyle/>
          <a:p>
            <a:r>
              <a:rPr lang="en-US" smtClean="0"/>
              <a:t>Tóm lược về ESP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23204223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Bảng so sánh giữa giao thức AH và ESP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0" y="1371600"/>
            <a:ext cx="917343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65620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233505827"/>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94658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sz="3200" smtClean="0"/>
              <a:t>Nhu cầu kết hợp:</a:t>
            </a:r>
          </a:p>
          <a:p>
            <a:pPr lvl="1"/>
            <a:r>
              <a:rPr lang="vi-VN" sz="2800" smtClean="0"/>
              <a:t>AH xác thực toàn bộ gói tin, bao gồm cả IP header, nhưng không mã hóa</a:t>
            </a:r>
          </a:p>
          <a:p>
            <a:pPr lvl="1"/>
            <a:r>
              <a:rPr lang="vi-VN" sz="2800" smtClean="0"/>
              <a:t>ESP mã hóa nhưng không xác thực IP header</a:t>
            </a:r>
          </a:p>
          <a:p>
            <a:r>
              <a:rPr lang="vi-VN" sz="3200" smtClean="0"/>
              <a:t>Logic kết hợp:</a:t>
            </a:r>
          </a:p>
          <a:p>
            <a:pPr lvl="1"/>
            <a:r>
              <a:rPr lang="vi-VN" sz="2800" smtClean="0"/>
              <a:t>AH xác thực </a:t>
            </a:r>
            <a:r>
              <a:rPr lang="vi-VN" sz="2800" b="1" smtClean="0">
                <a:solidFill>
                  <a:srgbClr val="00FF00"/>
                </a:solidFill>
              </a:rPr>
              <a:t>toàn bộ </a:t>
            </a:r>
            <a:r>
              <a:rPr lang="vi-VN" sz="2800" smtClean="0"/>
              <a:t>gói tin nên sẽ được áp dụng sau (bao ngoài), còn ESP được thực hiện trước.</a:t>
            </a:r>
          </a:p>
          <a:p>
            <a:pPr lvl="1"/>
            <a:r>
              <a:rPr lang="vi-VN" sz="2800" smtClean="0"/>
              <a:t>Mode (tunnel hay transport) của IPsec sẽ do mode của AH quyết định; còn ESP luôn ở transport mode.</a:t>
            </a:r>
            <a:endParaRPr lang="en-US" sz="2800" dirty="0"/>
          </a:p>
        </p:txBody>
      </p:sp>
      <p:sp>
        <p:nvSpPr>
          <p:cNvPr id="3" name="Title 2"/>
          <p:cNvSpPr>
            <a:spLocks noGrp="1"/>
          </p:cNvSpPr>
          <p:nvPr>
            <p:ph type="title"/>
          </p:nvPr>
        </p:nvSpPr>
        <p:spPr/>
        <p:txBody>
          <a:bodyPr/>
          <a:lstStyle/>
          <a:p>
            <a:r>
              <a:rPr lang="en-US" smtClean="0"/>
              <a:t>Kết hợp AH và ESP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37284355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Kết hợp AH và </a:t>
            </a:r>
            <a:r>
              <a:rPr lang="vi-VN" smtClean="0"/>
              <a:t>ESP:</a:t>
            </a:r>
            <a:r>
              <a:rPr lang="en-US" smtClean="0"/>
              <a:t> </a:t>
            </a:r>
            <a:r>
              <a:rPr lang="vi-VN" smtClean="0"/>
              <a:t>Tunnel Mode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839200" cy="5867400"/>
          </a:xfrm>
          <a:prstGeom prst="rect">
            <a:avLst/>
          </a:prstGeom>
          <a:noFill/>
          <a:ln>
            <a:noFill/>
          </a:ln>
        </p:spPr>
      </p:pic>
    </p:spTree>
    <p:extLst>
      <p:ext uri="{BB962C8B-B14F-4D97-AF65-F5344CB8AC3E}">
        <p14:creationId xmlns:p14="http://schemas.microsoft.com/office/powerpoint/2010/main" val="21259695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763000" cy="5867400"/>
          </a:xfrm>
          <a:prstGeom prst="rect">
            <a:avLst/>
          </a:prstGeom>
          <a:noFill/>
          <a:ln>
            <a:noFill/>
          </a:ln>
        </p:spPr>
      </p:pic>
      <p:sp>
        <p:nvSpPr>
          <p:cNvPr id="3" name="Title 2"/>
          <p:cNvSpPr>
            <a:spLocks noGrp="1"/>
          </p:cNvSpPr>
          <p:nvPr>
            <p:ph type="title"/>
          </p:nvPr>
        </p:nvSpPr>
        <p:spPr/>
        <p:txBody>
          <a:bodyPr/>
          <a:lstStyle/>
          <a:p>
            <a:r>
              <a:rPr lang="en-US" smtClean="0"/>
              <a:t>Kết hợp AH và </a:t>
            </a:r>
            <a:r>
              <a:rPr lang="vi-VN" smtClean="0"/>
              <a:t>ESP:</a:t>
            </a:r>
            <a:r>
              <a:rPr lang="en-US" smtClean="0"/>
              <a:t> </a:t>
            </a:r>
            <a:r>
              <a:rPr lang="vi-VN" smtClean="0"/>
              <a:t>Transport Mode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Tree>
    <p:extLst>
      <p:ext uri="{BB962C8B-B14F-4D97-AF65-F5344CB8AC3E}">
        <p14:creationId xmlns:p14="http://schemas.microsoft.com/office/powerpoint/2010/main" val="11828578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052328374"/>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4992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smtClean="0"/>
              <a:t>Bản </a:t>
            </a:r>
            <a:r>
              <a:rPr lang="vi-VN"/>
              <a:t>thân IPSec không có khả năng thiết lập </a:t>
            </a:r>
            <a:r>
              <a:rPr lang="vi-VN" smtClean="0"/>
              <a:t>SA. Do </a:t>
            </a:r>
            <a:r>
              <a:rPr lang="vi-VN"/>
              <a:t>đó quá trình </a:t>
            </a:r>
            <a:r>
              <a:rPr lang="vi-VN" smtClean="0"/>
              <a:t>gồm </a:t>
            </a:r>
            <a:r>
              <a:rPr lang="vi-VN"/>
              <a:t>2 phần:</a:t>
            </a:r>
          </a:p>
          <a:p>
            <a:pPr lvl="1"/>
            <a:r>
              <a:rPr lang="vi-VN"/>
              <a:t>Dùng IKE để thoả thuận các SA</a:t>
            </a:r>
          </a:p>
          <a:p>
            <a:pPr lvl="1"/>
            <a:r>
              <a:rPr lang="vi-VN"/>
              <a:t>Sử dụng SA để thực thi </a:t>
            </a:r>
            <a:r>
              <a:rPr lang="vi-VN" smtClean="0"/>
              <a:t>IPsec</a:t>
            </a:r>
            <a:endParaRPr lang="vi-VN"/>
          </a:p>
        </p:txBody>
      </p:sp>
      <p:sp>
        <p:nvSpPr>
          <p:cNvPr id="3" name="Title 2"/>
          <p:cNvSpPr>
            <a:spLocks noGrp="1"/>
          </p:cNvSpPr>
          <p:nvPr>
            <p:ph type="title"/>
          </p:nvPr>
        </p:nvSpPr>
        <p:spPr/>
        <p:txBody>
          <a:bodyPr/>
          <a:lstStyle/>
          <a:p>
            <a:r>
              <a:rPr lang="en-US" smtClean="0"/>
              <a:t>Giao thức trao đổi khoá Internet (IKE)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spTree>
    <p:extLst>
      <p:ext uri="{BB962C8B-B14F-4D97-AF65-F5344CB8AC3E}">
        <p14:creationId xmlns:p14="http://schemas.microsoft.com/office/powerpoint/2010/main" val="21563549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r>
              <a:rPr lang="vi-VN" smtClean="0"/>
              <a:t>Mô tả bởi </a:t>
            </a:r>
            <a:r>
              <a:rPr lang="en-US" smtClean="0"/>
              <a:t>RFC 2409</a:t>
            </a:r>
          </a:p>
          <a:p>
            <a:r>
              <a:rPr lang="vi-VN"/>
              <a:t>Đ</a:t>
            </a:r>
            <a:r>
              <a:rPr lang="en-US" smtClean="0"/>
              <a:t>ể quản lý, trao đổi khóa trong IPSec</a:t>
            </a:r>
          </a:p>
          <a:p>
            <a:pPr lvl="1"/>
            <a:r>
              <a:rPr lang="vi-VN" smtClean="0"/>
              <a:t>T</a:t>
            </a:r>
            <a:r>
              <a:rPr lang="en-US" smtClean="0"/>
              <a:t>hương lượng và tạo tự động các IPSec SA giữa các bên IPSec.</a:t>
            </a:r>
          </a:p>
          <a:p>
            <a:pPr lvl="1"/>
            <a:r>
              <a:rPr lang="vi-VN" smtClean="0"/>
              <a:t>X</a:t>
            </a:r>
            <a:r>
              <a:rPr lang="en-US" smtClean="0"/>
              <a:t>oá các khoá, SA khi phiên kết thúc</a:t>
            </a:r>
            <a:r>
              <a:rPr lang="vi-VN" smtClean="0"/>
              <a:t>.</a:t>
            </a:r>
            <a:endParaRPr lang="en-US" smtClean="0"/>
          </a:p>
          <a:p>
            <a:r>
              <a:rPr lang="vi-VN" smtClean="0"/>
              <a:t>IKE chạy ở cổng UDP 500</a:t>
            </a:r>
          </a:p>
        </p:txBody>
      </p:sp>
      <p:sp>
        <p:nvSpPr>
          <p:cNvPr id="3" name="Title 2"/>
          <p:cNvSpPr>
            <a:spLocks noGrp="1"/>
          </p:cNvSpPr>
          <p:nvPr>
            <p:ph type="title"/>
          </p:nvPr>
        </p:nvSpPr>
        <p:spPr/>
        <p:txBody>
          <a:bodyPr/>
          <a:lstStyle/>
          <a:p>
            <a:r>
              <a:rPr lang="vi-VN"/>
              <a:t>IKE = Internet Key Exchange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spTree>
    <p:extLst>
      <p:ext uri="{BB962C8B-B14F-4D97-AF65-F5344CB8AC3E}">
        <p14:creationId xmlns:p14="http://schemas.microsoft.com/office/powerpoint/2010/main" val="28992703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457200" indent="-457200">
              <a:buFont typeface="+mj-lt"/>
              <a:buAutoNum type="arabicPeriod"/>
            </a:pPr>
            <a:r>
              <a:rPr lang="vi-VN" smtClean="0"/>
              <a:t>Giáo trình "Giao thức an toàn mạng máy tính"// </a:t>
            </a:r>
            <a:r>
              <a:rPr lang="vi-VN" b="1" smtClean="0"/>
              <a:t>Chương 3 "Các giao thức bảo mật mạng riêng ảo“</a:t>
            </a:r>
            <a:r>
              <a:rPr lang="en-US" smtClean="0"/>
              <a:t>, năm 2013.</a:t>
            </a:r>
            <a:endParaRPr lang="vi-VN" smtClean="0"/>
          </a:p>
          <a:p>
            <a:pPr marL="457200" indent="-457200">
              <a:buFont typeface="+mj-lt"/>
              <a:buAutoNum type="arabicPeriod"/>
            </a:pPr>
            <a:r>
              <a:rPr lang="vi-VN" smtClean="0"/>
              <a:t>Giáo trình “</a:t>
            </a:r>
            <a:r>
              <a:rPr lang="en-US" b="1" smtClean="0"/>
              <a:t>An toàn mạng riêng ảo</a:t>
            </a:r>
            <a:r>
              <a:rPr lang="vi-VN" smtClean="0"/>
              <a:t>“</a:t>
            </a:r>
            <a:r>
              <a:rPr lang="en-US" smtClean="0"/>
              <a:t>, năm 2007.</a:t>
            </a:r>
          </a:p>
          <a:p>
            <a:pPr marL="457200" indent="-457200">
              <a:buFont typeface="+mj-lt"/>
              <a:buAutoNum type="arabicPeriod"/>
            </a:pPr>
            <a:r>
              <a:rPr lang="en-US" smtClean="0"/>
              <a:t>William Stalling, Cryptography and Network Security Principles and Practice (5e)</a:t>
            </a:r>
            <a:r>
              <a:rPr lang="vi-VN" smtClean="0"/>
              <a:t>//</a:t>
            </a:r>
            <a:r>
              <a:rPr lang="en-US" b="1" smtClean="0"/>
              <a:t>Part 3, chapter 16 – pp. 483- 527</a:t>
            </a:r>
            <a:r>
              <a:rPr lang="en-US" smtClean="0"/>
              <a:t>, Prentice Hall, 2011</a:t>
            </a:r>
            <a:endParaRPr lang="en-US" dirty="0" smtClean="0"/>
          </a:p>
        </p:txBody>
      </p:sp>
      <p:sp>
        <p:nvSpPr>
          <p:cNvPr id="3" name="Title 2"/>
          <p:cNvSpPr>
            <a:spLocks noGrp="1"/>
          </p:cNvSpPr>
          <p:nvPr>
            <p:ph type="title"/>
          </p:nvPr>
        </p:nvSpPr>
        <p:spPr/>
        <p:txBody>
          <a:bodyPr/>
          <a:lstStyle/>
          <a:p>
            <a:r>
              <a:rPr lang="vi-VN" smtClean="0"/>
              <a:t>Tài liệu tham khảo</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5661622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mtClean="0"/>
              <a:t>Đ</a:t>
            </a:r>
            <a:r>
              <a:rPr lang="vi-VN" smtClean="0"/>
              <a:t>ược xây dựng dựa trên hai giao thức: </a:t>
            </a:r>
            <a:endParaRPr lang="en-US" smtClean="0"/>
          </a:p>
          <a:p>
            <a:pPr lvl="1"/>
            <a:r>
              <a:rPr lang="vi-VN" smtClean="0"/>
              <a:t>Giao thức </a:t>
            </a:r>
            <a:r>
              <a:rPr lang="en-US" smtClean="0"/>
              <a:t>phân phối </a:t>
            </a:r>
            <a:r>
              <a:rPr lang="vi-VN" smtClean="0"/>
              <a:t>khóa Oakley</a:t>
            </a:r>
            <a:r>
              <a:rPr lang="en-US" smtClean="0"/>
              <a:t> (Key Di</a:t>
            </a:r>
            <a:r>
              <a:rPr lang="vi-VN" smtClean="0"/>
              <a:t>stribution, dựa trên DH</a:t>
            </a:r>
            <a:r>
              <a:rPr lang="en-US" smtClean="0"/>
              <a:t>) – RFC 2412</a:t>
            </a:r>
          </a:p>
          <a:p>
            <a:pPr lvl="1"/>
            <a:r>
              <a:rPr lang="en-US" smtClean="0"/>
              <a:t>G</a:t>
            </a:r>
            <a:r>
              <a:rPr lang="vi-VN" smtClean="0"/>
              <a:t>iao thức quản lý khóa ISAKMP</a:t>
            </a:r>
            <a:r>
              <a:rPr lang="en-US" smtClean="0"/>
              <a:t> (Key Management) – RFC 2408</a:t>
            </a:r>
          </a:p>
          <a:p>
            <a:pPr lvl="1"/>
            <a:r>
              <a:rPr lang="en-US" smtClean="0"/>
              <a:t>SKEME</a:t>
            </a:r>
            <a:r>
              <a:rPr lang="vi-VN" smtClean="0"/>
              <a:t> (</a:t>
            </a:r>
            <a:r>
              <a:rPr lang="en-US" smtClean="0"/>
              <a:t>một giao thức trao đổi khóa khác)</a:t>
            </a:r>
          </a:p>
          <a:p>
            <a:r>
              <a:rPr lang="en-US" smtClean="0"/>
              <a:t>IKE Có thể được sử dụng bên ngoài IPSec</a:t>
            </a:r>
          </a:p>
          <a:p>
            <a:r>
              <a:rPr lang="en-US" smtClean="0"/>
              <a:t>IKE hiện đã được phát triển với 2 phiên bản, phiên bản IKEv1 và IKEv2. </a:t>
            </a:r>
          </a:p>
          <a:p>
            <a:endParaRPr lang="en-US" smtClean="0"/>
          </a:p>
          <a:p>
            <a:endParaRPr lang="en-US" dirty="0"/>
          </a:p>
        </p:txBody>
      </p:sp>
      <p:sp>
        <p:nvSpPr>
          <p:cNvPr id="3" name="Title 2"/>
          <p:cNvSpPr>
            <a:spLocks noGrp="1"/>
          </p:cNvSpPr>
          <p:nvPr>
            <p:ph type="title"/>
          </p:nvPr>
        </p:nvSpPr>
        <p:spPr/>
        <p:txBody>
          <a:bodyPr/>
          <a:lstStyle/>
          <a:p>
            <a:r>
              <a:rPr lang="vi-VN"/>
              <a:t>IKE = Internet Key Exchange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spTree>
    <p:extLst>
      <p:ext uri="{BB962C8B-B14F-4D97-AF65-F5344CB8AC3E}">
        <p14:creationId xmlns:p14="http://schemas.microsoft.com/office/powerpoint/2010/main" val="31153086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Thuật toán trao đổi khóa Diffie-Hellman</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58" y="776806"/>
            <a:ext cx="8912042" cy="478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p:cNvSpPr txBox="1">
            <a:spLocks noChangeArrowheads="1"/>
          </p:cNvSpPr>
          <p:nvPr/>
        </p:nvSpPr>
        <p:spPr bwMode="auto">
          <a:xfrm>
            <a:off x="2209800" y="5821813"/>
            <a:ext cx="3810000" cy="83099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a:t>p – </a:t>
            </a:r>
            <a:r>
              <a:rPr lang="en-US" sz="2400" dirty="0" err="1"/>
              <a:t>là</a:t>
            </a:r>
            <a:r>
              <a:rPr lang="en-US" sz="2400" dirty="0"/>
              <a:t> </a:t>
            </a:r>
            <a:r>
              <a:rPr lang="en-US" sz="2400" dirty="0" err="1"/>
              <a:t>số</a:t>
            </a:r>
            <a:r>
              <a:rPr lang="en-US" sz="2400" dirty="0"/>
              <a:t> </a:t>
            </a:r>
            <a:r>
              <a:rPr lang="en-US" sz="2400" dirty="0" err="1"/>
              <a:t>nguyên</a:t>
            </a:r>
            <a:r>
              <a:rPr lang="en-US" sz="2400" dirty="0"/>
              <a:t> </a:t>
            </a:r>
            <a:r>
              <a:rPr lang="en-US" sz="2400" dirty="0" err="1"/>
              <a:t>tố</a:t>
            </a:r>
            <a:r>
              <a:rPr lang="en-US" sz="2400" dirty="0"/>
              <a:t> </a:t>
            </a:r>
            <a:r>
              <a:rPr lang="en-US" sz="2400" dirty="0" err="1"/>
              <a:t>rất</a:t>
            </a:r>
            <a:r>
              <a:rPr lang="en-US" sz="2400" dirty="0"/>
              <a:t> </a:t>
            </a:r>
            <a:r>
              <a:rPr lang="en-US" sz="2400" dirty="0" err="1"/>
              <a:t>lớn</a:t>
            </a:r>
            <a:endParaRPr lang="en-US" sz="2400" dirty="0"/>
          </a:p>
          <a:p>
            <a:pPr eaLnBrk="1" hangingPunct="1"/>
            <a:r>
              <a:rPr lang="en-US" sz="2400" dirty="0"/>
              <a:t>g- </a:t>
            </a:r>
            <a:r>
              <a:rPr lang="en-US" sz="2400" dirty="0" err="1"/>
              <a:t>là</a:t>
            </a:r>
            <a:r>
              <a:rPr lang="en-US" sz="2400" dirty="0"/>
              <a:t> </a:t>
            </a:r>
            <a:r>
              <a:rPr lang="en-US" sz="2400" dirty="0" err="1"/>
              <a:t>phần</a:t>
            </a:r>
            <a:r>
              <a:rPr lang="en-US" sz="2400" dirty="0"/>
              <a:t> </a:t>
            </a:r>
            <a:r>
              <a:rPr lang="en-US" sz="2400" dirty="0" err="1"/>
              <a:t>tử</a:t>
            </a:r>
            <a:r>
              <a:rPr lang="en-US" sz="2400" dirty="0"/>
              <a:t> </a:t>
            </a:r>
            <a:r>
              <a:rPr lang="en-US" sz="2400" dirty="0" err="1"/>
              <a:t>sinh</a:t>
            </a:r>
            <a:r>
              <a:rPr lang="en-US" sz="2400" dirty="0"/>
              <a:t> </a:t>
            </a:r>
            <a:r>
              <a:rPr lang="en-US" sz="2400" dirty="0" err="1"/>
              <a:t>của</a:t>
            </a:r>
            <a:r>
              <a:rPr lang="en-US" sz="2400" dirty="0"/>
              <a:t> Z</a:t>
            </a:r>
            <a:r>
              <a:rPr lang="en-US" sz="2400" baseline="30000" dirty="0"/>
              <a:t>*</a:t>
            </a:r>
            <a:r>
              <a:rPr lang="en-US" sz="2400" baseline="-25000" dirty="0"/>
              <a:t>p</a:t>
            </a:r>
            <a:endParaRPr lang="en-US" sz="2400" dirty="0"/>
          </a:p>
        </p:txBody>
      </p:sp>
    </p:spTree>
    <p:extLst>
      <p:ext uri="{BB962C8B-B14F-4D97-AF65-F5344CB8AC3E}">
        <p14:creationId xmlns:p14="http://schemas.microsoft.com/office/powerpoint/2010/main" val="13079053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en-US" smtClean="0"/>
              <a:t>IPSec cần các SA để bảo vệ lưu lượng</a:t>
            </a:r>
          </a:p>
          <a:p>
            <a:r>
              <a:rPr lang="en-US" smtClean="0"/>
              <a:t>Nếu chưa có các SA, IPSec sẽ yêu cầu IKE cung cấp các IPSec SA.</a:t>
            </a:r>
          </a:p>
          <a:p>
            <a:r>
              <a:rPr lang="en-US" smtClean="0"/>
              <a:t>IKE mở một phiên quản lý với các bên tham gia, và thương lượng tất cả các SA và cho IPSec.</a:t>
            </a:r>
          </a:p>
          <a:p>
            <a:r>
              <a:rPr lang="en-US" smtClean="0"/>
              <a:t>IPSec bắt đầu thực hiện bảo vệ lưu lượng.</a:t>
            </a:r>
            <a:endParaRPr lang="en-US" dirty="0"/>
          </a:p>
        </p:txBody>
      </p:sp>
      <p:sp>
        <p:nvSpPr>
          <p:cNvPr id="3" name="Title 2"/>
          <p:cNvSpPr>
            <a:spLocks noGrp="1"/>
          </p:cNvSpPr>
          <p:nvPr>
            <p:ph type="title"/>
          </p:nvPr>
        </p:nvSpPr>
        <p:spPr/>
        <p:txBody>
          <a:bodyPr/>
          <a:lstStyle/>
          <a:p>
            <a:r>
              <a:rPr lang="en-US" smtClean="0"/>
              <a:t> Mối quan hệ giữa IPSec và IKE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dirty="0"/>
          </a:p>
        </p:txBody>
      </p:sp>
    </p:spTree>
    <p:extLst>
      <p:ext uri="{BB962C8B-B14F-4D97-AF65-F5344CB8AC3E}">
        <p14:creationId xmlns:p14="http://schemas.microsoft.com/office/powerpoint/2010/main" val="26504293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 Mối quan hệ giữa IPSec và IKE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8289572"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89491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2 pha của </a:t>
            </a:r>
            <a:r>
              <a:rPr lang="en-US" smtClean="0"/>
              <a:t>IKE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a:p>
        </p:txBody>
      </p:sp>
    </p:spTree>
    <p:extLst>
      <p:ext uri="{BB962C8B-B14F-4D97-AF65-F5344CB8AC3E}">
        <p14:creationId xmlns:p14="http://schemas.microsoft.com/office/powerpoint/2010/main" val="14126793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smtClean="0"/>
              <a:t>Xác thực 2 chiều</a:t>
            </a:r>
            <a:endParaRPr lang="en-US"/>
          </a:p>
          <a:p>
            <a:r>
              <a:rPr lang="vi-VN" smtClean="0"/>
              <a:t>Thỏa thuận khóa Diffie-Hellman</a:t>
            </a:r>
            <a:endParaRPr lang="en-US"/>
          </a:p>
          <a:p>
            <a:r>
              <a:rPr lang="vi-VN" smtClean="0"/>
              <a:t>Thương thảo thuật toán mật mã</a:t>
            </a:r>
            <a:endParaRPr lang="en-US"/>
          </a:p>
          <a:p>
            <a:r>
              <a:rPr lang="vi-VN" smtClean="0"/>
              <a:t>Thiết lập IPsec SA</a:t>
            </a:r>
            <a:endParaRPr lang="en-US"/>
          </a:p>
        </p:txBody>
      </p:sp>
      <p:sp>
        <p:nvSpPr>
          <p:cNvPr id="3" name="Title 2"/>
          <p:cNvSpPr>
            <a:spLocks noGrp="1"/>
          </p:cNvSpPr>
          <p:nvPr>
            <p:ph type="title"/>
          </p:nvPr>
        </p:nvSpPr>
        <p:spPr/>
        <p:txBody>
          <a:bodyPr/>
          <a:lstStyle/>
          <a:p>
            <a:r>
              <a:rPr lang="vi-VN" smtClean="0"/>
              <a:t>Nhiệm vụ của IKE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a:p>
        </p:txBody>
      </p:sp>
    </p:spTree>
    <p:extLst>
      <p:ext uri="{BB962C8B-B14F-4D97-AF65-F5344CB8AC3E}">
        <p14:creationId xmlns:p14="http://schemas.microsoft.com/office/powerpoint/2010/main" val="31749884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vi-VN"/>
              <a:t>Pha 1:</a:t>
            </a:r>
          </a:p>
          <a:p>
            <a:pPr lvl="1"/>
            <a:r>
              <a:rPr lang="vi-VN" smtClean="0"/>
              <a:t>Mục </a:t>
            </a:r>
            <a:r>
              <a:rPr lang="vi-VN"/>
              <a:t>tiêu: Xác thực các bên tham gia và cung cấp bảo vệ cho việc thương lượng ở pha 2.</a:t>
            </a:r>
          </a:p>
          <a:p>
            <a:pPr lvl="1"/>
            <a:r>
              <a:rPr lang="vi-VN" smtClean="0"/>
              <a:t>Sử </a:t>
            </a:r>
            <a:r>
              <a:rPr lang="vi-VN"/>
              <a:t>dụng Diffie-Hellman để sinh một khóa bí mật chia sẻ cho việc mã hóa sau này. </a:t>
            </a:r>
          </a:p>
          <a:p>
            <a:pPr lvl="1"/>
            <a:r>
              <a:rPr lang="vi-VN" smtClean="0"/>
              <a:t>Kết </a:t>
            </a:r>
            <a:r>
              <a:rPr lang="vi-VN"/>
              <a:t>quả là một IKE SA (2 hướng)</a:t>
            </a:r>
          </a:p>
          <a:p>
            <a:r>
              <a:rPr lang="vi-VN"/>
              <a:t>Pha 2:</a:t>
            </a:r>
          </a:p>
          <a:p>
            <a:pPr lvl="1"/>
            <a:r>
              <a:rPr lang="vi-VN" smtClean="0"/>
              <a:t>Mục </a:t>
            </a:r>
            <a:r>
              <a:rPr lang="vi-VN"/>
              <a:t>đích chính là thỏa thuận được các khóa mật mã sử dụng để  bảo vệ đường truyền cho các thực thể, và các SA (IPSec SA)cho trao đổi dữ </a:t>
            </a:r>
            <a:r>
              <a:rPr lang="vi-VN" smtClean="0"/>
              <a:t>liệu</a:t>
            </a:r>
            <a:endParaRPr lang="en-US"/>
          </a:p>
        </p:txBody>
      </p:sp>
      <p:sp>
        <p:nvSpPr>
          <p:cNvPr id="3" name="Title 2"/>
          <p:cNvSpPr>
            <a:spLocks noGrp="1"/>
          </p:cNvSpPr>
          <p:nvPr>
            <p:ph type="title"/>
          </p:nvPr>
        </p:nvSpPr>
        <p:spPr/>
        <p:txBody>
          <a:bodyPr/>
          <a:lstStyle/>
          <a:p>
            <a:r>
              <a:rPr lang="vi-VN" smtClean="0"/>
              <a:t>2 pha của IKE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a:p>
        </p:txBody>
      </p:sp>
    </p:spTree>
    <p:extLst>
      <p:ext uri="{BB962C8B-B14F-4D97-AF65-F5344CB8AC3E}">
        <p14:creationId xmlns:p14="http://schemas.microsoft.com/office/powerpoint/2010/main" val="10677387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a:t>IKE pha 1:</a:t>
            </a:r>
          </a:p>
          <a:p>
            <a:pPr lvl="1"/>
            <a:r>
              <a:rPr lang="vi-VN"/>
              <a:t>Sử dụng </a:t>
            </a:r>
            <a:r>
              <a:rPr lang="vi-VN">
                <a:solidFill>
                  <a:srgbClr val="0000FF"/>
                </a:solidFill>
              </a:rPr>
              <a:t>Main mode</a:t>
            </a:r>
            <a:r>
              <a:rPr lang="vi-VN"/>
              <a:t> hoặc </a:t>
            </a:r>
            <a:r>
              <a:rPr lang="vi-VN">
                <a:solidFill>
                  <a:srgbClr val="0000FF"/>
                </a:solidFill>
              </a:rPr>
              <a:t>aggressive mode</a:t>
            </a:r>
            <a:r>
              <a:rPr lang="vi-VN"/>
              <a:t>.</a:t>
            </a:r>
          </a:p>
          <a:p>
            <a:pPr lvl="1"/>
            <a:r>
              <a:rPr lang="vi-VN"/>
              <a:t>Thương lượng IKE SA</a:t>
            </a:r>
          </a:p>
          <a:p>
            <a:pPr lvl="2"/>
            <a:r>
              <a:rPr lang="vi-VN"/>
              <a:t>Để thiết lập một phiên IKA an toàn</a:t>
            </a:r>
          </a:p>
          <a:p>
            <a:r>
              <a:rPr lang="vi-VN"/>
              <a:t>IKE pha 2:</a:t>
            </a:r>
          </a:p>
          <a:p>
            <a:pPr lvl="1"/>
            <a:r>
              <a:rPr lang="vi-VN"/>
              <a:t>Sử dụng </a:t>
            </a:r>
            <a:r>
              <a:rPr lang="vi-VN">
                <a:solidFill>
                  <a:srgbClr val="0000FF"/>
                </a:solidFill>
              </a:rPr>
              <a:t>Quick mode</a:t>
            </a:r>
          </a:p>
          <a:p>
            <a:pPr lvl="2"/>
            <a:r>
              <a:rPr lang="vi-VN"/>
              <a:t>Thương lượng các IPSec </a:t>
            </a:r>
            <a:r>
              <a:rPr lang="vi-VN" smtClean="0"/>
              <a:t>SA</a:t>
            </a:r>
          </a:p>
          <a:p>
            <a:pPr lvl="1"/>
            <a:r>
              <a:rPr lang="vi-VN" smtClean="0"/>
              <a:t>Có thể thực hiện nhiều lần pha 2 để tạo nhiều IPsec SA</a:t>
            </a:r>
            <a:endParaRPr lang="en-US"/>
          </a:p>
        </p:txBody>
      </p:sp>
      <p:sp>
        <p:nvSpPr>
          <p:cNvPr id="3" name="Title 2"/>
          <p:cNvSpPr>
            <a:spLocks noGrp="1"/>
          </p:cNvSpPr>
          <p:nvPr>
            <p:ph type="title"/>
          </p:nvPr>
        </p:nvSpPr>
        <p:spPr/>
        <p:txBody>
          <a:bodyPr/>
          <a:lstStyle/>
          <a:p>
            <a:r>
              <a:rPr lang="en-US"/>
              <a:t>2 pha của IKE</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a:p>
        </p:txBody>
      </p:sp>
    </p:spTree>
    <p:extLst>
      <p:ext uri="{BB962C8B-B14F-4D97-AF65-F5344CB8AC3E}">
        <p14:creationId xmlns:p14="http://schemas.microsoft.com/office/powerpoint/2010/main" val="727051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IKE</a:t>
            </a:r>
            <a:r>
              <a:rPr lang="vi-VN" smtClean="0"/>
              <a:t> Phases &amp;</a:t>
            </a:r>
            <a:r>
              <a:rPr lang="en-US" smtClean="0"/>
              <a:t> </a:t>
            </a:r>
            <a:r>
              <a:rPr lang="en-US"/>
              <a:t>Modes</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a:p>
        </p:txBody>
      </p:sp>
      <p:pic>
        <p:nvPicPr>
          <p:cNvPr id="5" name="Picture 2" descr="Kết quả hình ảnh cho modes of I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49" y="1143000"/>
            <a:ext cx="8529851"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096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pha của IKE</a:t>
            </a:r>
          </a:p>
        </p:txBody>
      </p:sp>
      <p:sp>
        <p:nvSpPr>
          <p:cNvPr id="3" name="Slide Number Placeholder 2"/>
          <p:cNvSpPr>
            <a:spLocks noGrp="1"/>
          </p:cNvSpPr>
          <p:nvPr>
            <p:ph type="sldNum" sz="quarter" idx="12"/>
          </p:nvPr>
        </p:nvSpPr>
        <p:spPr/>
        <p:txBody>
          <a:bodyPr/>
          <a:lstStyle/>
          <a:p>
            <a:fld id="{3E15BD7C-E074-4D4A-84C3-500EE5B9C190}" type="slidenum">
              <a:rPr lang="ru-RU" smtClean="0"/>
              <a:pPr/>
              <a:t>49</a:t>
            </a:fld>
            <a:endParaRPr lang="ru-RU"/>
          </a:p>
        </p:txBody>
      </p:sp>
      <p:pic>
        <p:nvPicPr>
          <p:cNvPr id="4"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58001" y="857270"/>
            <a:ext cx="7827997" cy="5688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6224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Giao thức IPsec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a:p>
        </p:txBody>
      </p:sp>
      <p:sp>
        <p:nvSpPr>
          <p:cNvPr id="6" name="AutoShape 52"/>
          <p:cNvSpPr>
            <a:spLocks noChangeArrowheads="1"/>
          </p:cNvSpPr>
          <p:nvPr/>
        </p:nvSpPr>
        <p:spPr bwMode="gray">
          <a:xfrm>
            <a:off x="1155701" y="1143000"/>
            <a:ext cx="6921498" cy="584200"/>
          </a:xfrm>
          <a:prstGeom prst="roundRect">
            <a:avLst>
              <a:gd name="adj" fmla="val 50000"/>
            </a:avLst>
          </a:prstGeom>
          <a:solidFill>
            <a:srgbClr val="00FF00"/>
          </a:solidFill>
          <a:ln w="28575" algn="ctr">
            <a:solidFill>
              <a:schemeClr val="tx1"/>
            </a:solidFill>
            <a:round/>
            <a:headEnd/>
            <a:tailEnd/>
          </a:ln>
          <a:effectLst/>
          <a:extLst/>
        </p:spPr>
        <p:txBody>
          <a:bodyPr wrap="none" anchor="ctr"/>
          <a:lstStyle/>
          <a:p>
            <a:pPr eaLnBrk="0" hangingPunct="0"/>
            <a:r>
              <a:rPr lang="en-US" sz="3200" dirty="0" err="1">
                <a:latin typeface="Arial" pitchFamily="34" charset="0"/>
                <a:ea typeface="Tahoma" pitchFamily="34" charset="0"/>
                <a:cs typeface="Arial" pitchFamily="34" charset="0"/>
              </a:rPr>
              <a:t>Giới</a:t>
            </a:r>
            <a:r>
              <a:rPr lang="en-US" sz="3200" dirty="0">
                <a:latin typeface="Arial" pitchFamily="34" charset="0"/>
                <a:ea typeface="Tahoma" pitchFamily="34" charset="0"/>
                <a:cs typeface="Arial" pitchFamily="34" charset="0"/>
              </a:rPr>
              <a:t> </a:t>
            </a:r>
            <a:r>
              <a:rPr lang="en-US" sz="3200" dirty="0" err="1">
                <a:latin typeface="Arial" pitchFamily="34" charset="0"/>
                <a:ea typeface="Tahoma" pitchFamily="34" charset="0"/>
                <a:cs typeface="Arial" pitchFamily="34" charset="0"/>
              </a:rPr>
              <a:t>thiệu</a:t>
            </a:r>
            <a:r>
              <a:rPr lang="en-US" sz="3200" dirty="0">
                <a:latin typeface="Arial" pitchFamily="34" charset="0"/>
                <a:ea typeface="Tahoma" pitchFamily="34" charset="0"/>
                <a:cs typeface="Arial" pitchFamily="34" charset="0"/>
              </a:rPr>
              <a:t> </a:t>
            </a:r>
            <a:r>
              <a:rPr lang="en-US" sz="3200" dirty="0" err="1">
                <a:latin typeface="Arial" pitchFamily="34" charset="0"/>
                <a:ea typeface="Tahoma" pitchFamily="34" charset="0"/>
                <a:cs typeface="Arial" pitchFamily="34" charset="0"/>
              </a:rPr>
              <a:t>về</a:t>
            </a:r>
            <a:r>
              <a:rPr lang="en-US" sz="3200" dirty="0">
                <a:latin typeface="Arial" pitchFamily="34" charset="0"/>
                <a:ea typeface="Tahoma" pitchFamily="34" charset="0"/>
                <a:cs typeface="Arial" pitchFamily="34" charset="0"/>
              </a:rPr>
              <a:t> </a:t>
            </a:r>
            <a:r>
              <a:rPr lang="en-US" sz="3200" dirty="0" err="1">
                <a:latin typeface="Arial" pitchFamily="34" charset="0"/>
                <a:ea typeface="Tahoma" pitchFamily="34" charset="0"/>
                <a:cs typeface="Arial" pitchFamily="34" charset="0"/>
              </a:rPr>
              <a:t>IPSec</a:t>
            </a:r>
            <a:endParaRPr lang="en-US" sz="3200" dirty="0">
              <a:latin typeface="Arial" pitchFamily="34" charset="0"/>
              <a:ea typeface="Tahoma" pitchFamily="34" charset="0"/>
              <a:cs typeface="Arial" pitchFamily="34" charset="0"/>
            </a:endParaRPr>
          </a:p>
        </p:txBody>
      </p:sp>
      <p:sp>
        <p:nvSpPr>
          <p:cNvPr id="7" name="AutoShape 51"/>
          <p:cNvSpPr>
            <a:spLocks noChangeArrowheads="1"/>
          </p:cNvSpPr>
          <p:nvPr/>
        </p:nvSpPr>
        <p:spPr bwMode="gray">
          <a:xfrm>
            <a:off x="1143000" y="2860674"/>
            <a:ext cx="6934199" cy="593726"/>
          </a:xfrm>
          <a:prstGeom prst="roundRect">
            <a:avLst>
              <a:gd name="adj" fmla="val 50000"/>
            </a:avLst>
          </a:prstGeom>
          <a:solidFill>
            <a:srgbClr val="00FF00"/>
          </a:solidFill>
          <a:ln w="28575" algn="ctr">
            <a:solidFill>
              <a:schemeClr val="tx1"/>
            </a:solidFill>
            <a:round/>
            <a:headEnd/>
            <a:tailEnd/>
          </a:ln>
          <a:effectLst/>
          <a:extLst/>
        </p:spPr>
        <p:txBody>
          <a:bodyPr wrap="none" anchor="ctr"/>
          <a:lstStyle/>
          <a:p>
            <a:pPr lvl="0"/>
            <a:endParaRPr lang="en-US" sz="3200" dirty="0" smtClean="0">
              <a:latin typeface="Arial" pitchFamily="34" charset="0"/>
              <a:ea typeface="Tahoma" pitchFamily="34" charset="0"/>
              <a:cs typeface="Arial" pitchFamily="34" charset="0"/>
            </a:endParaRPr>
          </a:p>
          <a:p>
            <a:pPr lvl="0"/>
            <a:r>
              <a:rPr lang="x-none" sz="3200" smtClean="0">
                <a:latin typeface="Arial" pitchFamily="34" charset="0"/>
                <a:ea typeface="Tahoma" pitchFamily="34" charset="0"/>
                <a:cs typeface="Arial" pitchFamily="34" charset="0"/>
              </a:rPr>
              <a:t>G</a:t>
            </a:r>
            <a:r>
              <a:rPr lang="en-US" sz="3200" dirty="0" err="1" smtClean="0">
                <a:latin typeface="Arial" pitchFamily="34" charset="0"/>
                <a:ea typeface="Tahoma" pitchFamily="34" charset="0"/>
                <a:cs typeface="Arial" pitchFamily="34" charset="0"/>
              </a:rPr>
              <a:t>iao</a:t>
            </a:r>
            <a:r>
              <a:rPr lang="en-US" sz="3200" dirty="0" smtClean="0">
                <a:latin typeface="Arial" pitchFamily="34" charset="0"/>
                <a:ea typeface="Tahoma" pitchFamily="34" charset="0"/>
                <a:cs typeface="Arial" pitchFamily="34" charset="0"/>
              </a:rPr>
              <a:t> </a:t>
            </a:r>
            <a:r>
              <a:rPr lang="en-US" sz="3200" dirty="0" err="1" smtClean="0">
                <a:latin typeface="Arial" pitchFamily="34" charset="0"/>
                <a:ea typeface="Tahoma" pitchFamily="34" charset="0"/>
                <a:cs typeface="Arial" pitchFamily="34" charset="0"/>
              </a:rPr>
              <a:t>thức</a:t>
            </a:r>
            <a:r>
              <a:rPr lang="en-US" sz="3200" dirty="0" smtClean="0">
                <a:latin typeface="Arial" pitchFamily="34" charset="0"/>
                <a:ea typeface="Tahoma" pitchFamily="34" charset="0"/>
                <a:cs typeface="Arial" pitchFamily="34" charset="0"/>
              </a:rPr>
              <a:t> </a:t>
            </a:r>
            <a:r>
              <a:rPr lang="en-US" sz="3200" dirty="0" err="1" smtClean="0">
                <a:latin typeface="Arial" pitchFamily="34" charset="0"/>
                <a:ea typeface="Tahoma" pitchFamily="34" charset="0"/>
                <a:cs typeface="Arial" pitchFamily="34" charset="0"/>
              </a:rPr>
              <a:t>xác</a:t>
            </a:r>
            <a:r>
              <a:rPr lang="en-US" sz="3200" dirty="0" smtClean="0">
                <a:latin typeface="Arial" pitchFamily="34" charset="0"/>
                <a:ea typeface="Tahoma" pitchFamily="34" charset="0"/>
                <a:cs typeface="Arial" pitchFamily="34" charset="0"/>
              </a:rPr>
              <a:t> </a:t>
            </a:r>
            <a:r>
              <a:rPr lang="en-US" sz="3200" dirty="0" err="1" smtClean="0">
                <a:latin typeface="Arial" pitchFamily="34" charset="0"/>
                <a:ea typeface="Tahoma" pitchFamily="34" charset="0"/>
                <a:cs typeface="Arial" pitchFamily="34" charset="0"/>
              </a:rPr>
              <a:t>thực</a:t>
            </a:r>
            <a:r>
              <a:rPr lang="en-US" sz="3200" dirty="0" smtClean="0">
                <a:latin typeface="Arial" pitchFamily="34" charset="0"/>
                <a:ea typeface="Tahoma" pitchFamily="34" charset="0"/>
                <a:cs typeface="Arial" pitchFamily="34" charset="0"/>
              </a:rPr>
              <a:t> </a:t>
            </a:r>
            <a:r>
              <a:rPr lang="en-US" sz="3200" dirty="0" err="1" smtClean="0">
                <a:latin typeface="Arial" pitchFamily="34" charset="0"/>
                <a:ea typeface="Tahoma" pitchFamily="34" charset="0"/>
                <a:cs typeface="Arial" pitchFamily="34" charset="0"/>
              </a:rPr>
              <a:t>tiêu</a:t>
            </a:r>
            <a:r>
              <a:rPr lang="en-US" sz="3200" dirty="0" smtClean="0">
                <a:latin typeface="Arial" pitchFamily="34" charset="0"/>
                <a:ea typeface="Tahoma" pitchFamily="34" charset="0"/>
                <a:cs typeface="Arial" pitchFamily="34" charset="0"/>
              </a:rPr>
              <a:t> </a:t>
            </a:r>
            <a:r>
              <a:rPr lang="en-US" sz="3200" dirty="0" err="1" smtClean="0">
                <a:latin typeface="Arial" pitchFamily="34" charset="0"/>
                <a:ea typeface="Tahoma" pitchFamily="34" charset="0"/>
                <a:cs typeface="Arial" pitchFamily="34" charset="0"/>
              </a:rPr>
              <a:t>đề</a:t>
            </a:r>
            <a:r>
              <a:rPr lang="en-US" sz="3200" dirty="0" smtClean="0">
                <a:latin typeface="Arial" pitchFamily="34" charset="0"/>
                <a:ea typeface="Tahoma" pitchFamily="34" charset="0"/>
                <a:cs typeface="Arial" pitchFamily="34" charset="0"/>
              </a:rPr>
              <a:t> (AH) </a:t>
            </a:r>
          </a:p>
          <a:p>
            <a:pPr lvl="0"/>
            <a:endParaRPr lang="en-US" sz="3200" dirty="0">
              <a:latin typeface="Arial" pitchFamily="34" charset="0"/>
              <a:ea typeface="Tahoma" pitchFamily="34" charset="0"/>
              <a:cs typeface="Arial" pitchFamily="34" charset="0"/>
            </a:endParaRPr>
          </a:p>
        </p:txBody>
      </p:sp>
      <p:sp>
        <p:nvSpPr>
          <p:cNvPr id="8" name="AutoShape 51"/>
          <p:cNvSpPr>
            <a:spLocks noChangeArrowheads="1"/>
          </p:cNvSpPr>
          <p:nvPr/>
        </p:nvSpPr>
        <p:spPr bwMode="gray">
          <a:xfrm>
            <a:off x="1143001" y="2028827"/>
            <a:ext cx="6934199" cy="536573"/>
          </a:xfrm>
          <a:prstGeom prst="roundRect">
            <a:avLst>
              <a:gd name="adj" fmla="val 50000"/>
            </a:avLst>
          </a:prstGeom>
          <a:solidFill>
            <a:srgbClr val="00FF00"/>
          </a:solidFill>
          <a:ln w="28575" algn="ctr">
            <a:solidFill>
              <a:schemeClr val="tx1"/>
            </a:solidFill>
            <a:round/>
            <a:headEnd/>
            <a:tailEnd/>
          </a:ln>
          <a:effectLst/>
          <a:extLst/>
        </p:spPr>
        <p:txBody>
          <a:bodyPr wrap="none" anchor="ctr"/>
          <a:lstStyle/>
          <a:p>
            <a:pPr lvl="0"/>
            <a:endParaRPr lang="en-US" sz="3200" dirty="0" smtClean="0">
              <a:latin typeface="Arial" pitchFamily="34" charset="0"/>
              <a:ea typeface="Tahoma" pitchFamily="34" charset="0"/>
              <a:cs typeface="Arial" pitchFamily="34" charset="0"/>
            </a:endParaRPr>
          </a:p>
          <a:p>
            <a:pPr lvl="0"/>
            <a:r>
              <a:rPr lang="en-US" sz="3200" dirty="0" err="1" smtClean="0">
                <a:latin typeface="Arial" pitchFamily="34" charset="0"/>
                <a:ea typeface="Tahoma" pitchFamily="34" charset="0"/>
                <a:cs typeface="Arial" pitchFamily="34" charset="0"/>
              </a:rPr>
              <a:t>Tổ</a:t>
            </a:r>
            <a:r>
              <a:rPr lang="en-US" sz="3200" dirty="0" smtClean="0">
                <a:latin typeface="Arial" pitchFamily="34" charset="0"/>
                <a:ea typeface="Tahoma" pitchFamily="34" charset="0"/>
                <a:cs typeface="Arial" pitchFamily="34" charset="0"/>
              </a:rPr>
              <a:t> </a:t>
            </a:r>
            <a:r>
              <a:rPr lang="en-US" sz="3200" dirty="0" err="1" smtClean="0">
                <a:latin typeface="Arial" pitchFamily="34" charset="0"/>
                <a:ea typeface="Tahoma" pitchFamily="34" charset="0"/>
                <a:cs typeface="Arial" pitchFamily="34" charset="0"/>
              </a:rPr>
              <a:t>hợp</a:t>
            </a:r>
            <a:r>
              <a:rPr lang="en-US" sz="3200" dirty="0" smtClean="0">
                <a:latin typeface="Arial" pitchFamily="34" charset="0"/>
                <a:ea typeface="Tahoma" pitchFamily="34" charset="0"/>
                <a:cs typeface="Arial" pitchFamily="34" charset="0"/>
              </a:rPr>
              <a:t> an </a:t>
            </a:r>
            <a:r>
              <a:rPr lang="en-US" sz="3200" dirty="0" err="1" smtClean="0">
                <a:latin typeface="Arial" pitchFamily="34" charset="0"/>
                <a:ea typeface="Tahoma" pitchFamily="34" charset="0"/>
                <a:cs typeface="Arial" pitchFamily="34" charset="0"/>
              </a:rPr>
              <a:t>toàn</a:t>
            </a:r>
            <a:r>
              <a:rPr lang="en-US" sz="3200" dirty="0" smtClean="0">
                <a:latin typeface="Arial" pitchFamily="34" charset="0"/>
                <a:ea typeface="Tahoma" pitchFamily="34" charset="0"/>
                <a:cs typeface="Arial" pitchFamily="34" charset="0"/>
              </a:rPr>
              <a:t> (SA) </a:t>
            </a:r>
            <a:r>
              <a:rPr lang="en-US" sz="3200" dirty="0" err="1" smtClean="0">
                <a:latin typeface="Arial" pitchFamily="34" charset="0"/>
                <a:ea typeface="Tahoma" pitchFamily="34" charset="0"/>
                <a:cs typeface="Arial" pitchFamily="34" charset="0"/>
              </a:rPr>
              <a:t>trong</a:t>
            </a:r>
            <a:r>
              <a:rPr lang="en-US" sz="3200" dirty="0" smtClean="0">
                <a:latin typeface="Arial" pitchFamily="34" charset="0"/>
                <a:ea typeface="Tahoma" pitchFamily="34" charset="0"/>
                <a:cs typeface="Arial" pitchFamily="34" charset="0"/>
              </a:rPr>
              <a:t> </a:t>
            </a:r>
            <a:r>
              <a:rPr lang="en-US" sz="3200" dirty="0" err="1" smtClean="0">
                <a:latin typeface="Arial" pitchFamily="34" charset="0"/>
                <a:ea typeface="Tahoma" pitchFamily="34" charset="0"/>
                <a:cs typeface="Arial" pitchFamily="34" charset="0"/>
              </a:rPr>
              <a:t>IPSec</a:t>
            </a:r>
            <a:endParaRPr lang="en-US" sz="3200" dirty="0" smtClean="0">
              <a:latin typeface="Arial" pitchFamily="34" charset="0"/>
              <a:ea typeface="Tahoma" pitchFamily="34" charset="0"/>
              <a:cs typeface="Arial" pitchFamily="34" charset="0"/>
            </a:endParaRPr>
          </a:p>
          <a:p>
            <a:pPr lvl="0"/>
            <a:endParaRPr lang="en-US" sz="3200" dirty="0">
              <a:latin typeface="Arial" pitchFamily="34" charset="0"/>
              <a:ea typeface="Tahoma" pitchFamily="34" charset="0"/>
              <a:cs typeface="Arial" pitchFamily="34" charset="0"/>
            </a:endParaRPr>
          </a:p>
        </p:txBody>
      </p:sp>
      <p:sp>
        <p:nvSpPr>
          <p:cNvPr id="9" name="AutoShape 51"/>
          <p:cNvSpPr>
            <a:spLocks noChangeArrowheads="1"/>
          </p:cNvSpPr>
          <p:nvPr/>
        </p:nvSpPr>
        <p:spPr bwMode="gray">
          <a:xfrm>
            <a:off x="1143002" y="3733800"/>
            <a:ext cx="6934197" cy="540056"/>
          </a:xfrm>
          <a:prstGeom prst="roundRect">
            <a:avLst>
              <a:gd name="adj" fmla="val 50000"/>
            </a:avLst>
          </a:prstGeom>
          <a:noFill/>
          <a:ln w="28575" algn="ctr">
            <a:solidFill>
              <a:schemeClr val="tx1"/>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endParaRPr lang="en-US" sz="3200" smtClean="0">
              <a:latin typeface="Arial" pitchFamily="34" charset="0"/>
              <a:ea typeface="Tahoma" pitchFamily="34" charset="0"/>
              <a:cs typeface="Arial" pitchFamily="34" charset="0"/>
            </a:endParaRPr>
          </a:p>
          <a:p>
            <a:pPr lvl="0"/>
            <a:r>
              <a:rPr lang="x-none" sz="3200" smtClean="0">
                <a:latin typeface="Arial" pitchFamily="34" charset="0"/>
                <a:ea typeface="Tahoma" pitchFamily="34" charset="0"/>
                <a:cs typeface="Arial" pitchFamily="34" charset="0"/>
              </a:rPr>
              <a:t>G</a:t>
            </a:r>
            <a:r>
              <a:rPr lang="en-US" sz="3200" smtClean="0">
                <a:latin typeface="Arial" pitchFamily="34" charset="0"/>
                <a:ea typeface="Tahoma" pitchFamily="34" charset="0"/>
                <a:cs typeface="Arial" pitchFamily="34" charset="0"/>
              </a:rPr>
              <a:t>iao thức ESP</a:t>
            </a:r>
            <a:endParaRPr lang="en-US" sz="3200" b="1" smtClean="0">
              <a:solidFill>
                <a:schemeClr val="tx2"/>
              </a:solidFill>
              <a:latin typeface="Arial" pitchFamily="34" charset="0"/>
              <a:ea typeface="Tahoma" pitchFamily="34" charset="0"/>
              <a:cs typeface="Arial" pitchFamily="34" charset="0"/>
            </a:endParaRPr>
          </a:p>
          <a:p>
            <a:pPr lvl="0"/>
            <a:endParaRPr lang="en-US" sz="3200">
              <a:latin typeface="Arial" pitchFamily="34" charset="0"/>
              <a:ea typeface="Tahoma" pitchFamily="34" charset="0"/>
              <a:cs typeface="Arial" pitchFamily="34" charset="0"/>
            </a:endParaRPr>
          </a:p>
        </p:txBody>
      </p:sp>
      <p:sp>
        <p:nvSpPr>
          <p:cNvPr id="10" name="AutoShape 51"/>
          <p:cNvSpPr>
            <a:spLocks noChangeArrowheads="1"/>
          </p:cNvSpPr>
          <p:nvPr/>
        </p:nvSpPr>
        <p:spPr bwMode="gray">
          <a:xfrm>
            <a:off x="1143002" y="4495800"/>
            <a:ext cx="6934197" cy="514601"/>
          </a:xfrm>
          <a:prstGeom prst="roundRect">
            <a:avLst>
              <a:gd name="adj" fmla="val 50000"/>
            </a:avLst>
          </a:prstGeom>
          <a:noFill/>
          <a:ln w="28575" algn="ctr">
            <a:solidFill>
              <a:schemeClr val="tx1"/>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endParaRPr lang="en-US" sz="3200" dirty="0" smtClean="0">
              <a:latin typeface="Arial" pitchFamily="34" charset="0"/>
              <a:ea typeface="Tahoma" pitchFamily="34" charset="0"/>
              <a:cs typeface="Arial" pitchFamily="34" charset="0"/>
            </a:endParaRPr>
          </a:p>
          <a:p>
            <a:endParaRPr lang="en-US" sz="3200" dirty="0">
              <a:latin typeface="Arial" pitchFamily="34" charset="0"/>
              <a:ea typeface="Tahoma" pitchFamily="34" charset="0"/>
              <a:cs typeface="Arial" pitchFamily="34" charset="0"/>
            </a:endParaRPr>
          </a:p>
          <a:p>
            <a:r>
              <a:rPr lang="en-US" sz="3200" dirty="0" err="1" smtClean="0">
                <a:latin typeface="Arial" pitchFamily="34" charset="0"/>
                <a:ea typeface="Tahoma" pitchFamily="34" charset="0"/>
                <a:cs typeface="Arial" pitchFamily="34" charset="0"/>
              </a:rPr>
              <a:t>Sự</a:t>
            </a:r>
            <a:r>
              <a:rPr lang="en-US" sz="3200" dirty="0" smtClean="0">
                <a:latin typeface="Arial" pitchFamily="34" charset="0"/>
                <a:ea typeface="Tahoma" pitchFamily="34" charset="0"/>
                <a:cs typeface="Arial" pitchFamily="34" charset="0"/>
              </a:rPr>
              <a:t> </a:t>
            </a:r>
            <a:r>
              <a:rPr lang="en-US" sz="3200" dirty="0" err="1">
                <a:latin typeface="Arial" pitchFamily="34" charset="0"/>
                <a:ea typeface="Tahoma" pitchFamily="34" charset="0"/>
                <a:cs typeface="Arial" pitchFamily="34" charset="0"/>
              </a:rPr>
              <a:t>kết</a:t>
            </a:r>
            <a:r>
              <a:rPr lang="en-US" sz="3200" dirty="0">
                <a:latin typeface="Arial" pitchFamily="34" charset="0"/>
                <a:ea typeface="Tahoma" pitchFamily="34" charset="0"/>
                <a:cs typeface="Arial" pitchFamily="34" charset="0"/>
              </a:rPr>
              <a:t> </a:t>
            </a:r>
            <a:r>
              <a:rPr lang="en-US" sz="3200" dirty="0" err="1">
                <a:latin typeface="Arial" pitchFamily="34" charset="0"/>
                <a:ea typeface="Tahoma" pitchFamily="34" charset="0"/>
                <a:cs typeface="Arial" pitchFamily="34" charset="0"/>
              </a:rPr>
              <a:t>hợp</a:t>
            </a:r>
            <a:r>
              <a:rPr lang="en-US" sz="3200" dirty="0">
                <a:latin typeface="Arial" pitchFamily="34" charset="0"/>
                <a:ea typeface="Tahoma" pitchFamily="34" charset="0"/>
                <a:cs typeface="Arial" pitchFamily="34" charset="0"/>
              </a:rPr>
              <a:t> </a:t>
            </a:r>
            <a:r>
              <a:rPr lang="en-US" sz="3200" dirty="0" err="1">
                <a:latin typeface="Arial" pitchFamily="34" charset="0"/>
                <a:ea typeface="Tahoma" pitchFamily="34" charset="0"/>
                <a:cs typeface="Arial" pitchFamily="34" charset="0"/>
              </a:rPr>
              <a:t>của</a:t>
            </a:r>
            <a:r>
              <a:rPr lang="en-US" sz="3200" dirty="0">
                <a:latin typeface="Arial" pitchFamily="34" charset="0"/>
                <a:ea typeface="Tahoma" pitchFamily="34" charset="0"/>
                <a:cs typeface="Arial" pitchFamily="34" charset="0"/>
              </a:rPr>
              <a:t> AH </a:t>
            </a:r>
            <a:r>
              <a:rPr lang="en-US" sz="3200" dirty="0" err="1">
                <a:latin typeface="Arial" pitchFamily="34" charset="0"/>
                <a:ea typeface="Tahoma" pitchFamily="34" charset="0"/>
                <a:cs typeface="Arial" pitchFamily="34" charset="0"/>
              </a:rPr>
              <a:t>và</a:t>
            </a:r>
            <a:r>
              <a:rPr lang="en-US" sz="3200" dirty="0">
                <a:latin typeface="Arial" pitchFamily="34" charset="0"/>
                <a:ea typeface="Tahoma" pitchFamily="34" charset="0"/>
                <a:cs typeface="Arial" pitchFamily="34" charset="0"/>
              </a:rPr>
              <a:t> ESP</a:t>
            </a:r>
          </a:p>
          <a:p>
            <a:pPr lvl="0"/>
            <a:endParaRPr lang="en-US" sz="3200" b="1" dirty="0" smtClean="0">
              <a:solidFill>
                <a:schemeClr val="tx2"/>
              </a:solidFill>
              <a:latin typeface="Arial" pitchFamily="34" charset="0"/>
              <a:ea typeface="Tahoma" pitchFamily="34" charset="0"/>
              <a:cs typeface="Arial" pitchFamily="34" charset="0"/>
            </a:endParaRPr>
          </a:p>
          <a:p>
            <a:pPr lvl="0"/>
            <a:endParaRPr lang="en-US" sz="3200" dirty="0">
              <a:latin typeface="Arial" pitchFamily="34" charset="0"/>
              <a:ea typeface="Tahoma" pitchFamily="34" charset="0"/>
              <a:cs typeface="Arial" pitchFamily="34" charset="0"/>
            </a:endParaRPr>
          </a:p>
        </p:txBody>
      </p:sp>
      <p:sp>
        <p:nvSpPr>
          <p:cNvPr id="11" name="AutoShape 51"/>
          <p:cNvSpPr>
            <a:spLocks noChangeArrowheads="1"/>
          </p:cNvSpPr>
          <p:nvPr/>
        </p:nvSpPr>
        <p:spPr bwMode="gray">
          <a:xfrm>
            <a:off x="1143002" y="5352799"/>
            <a:ext cx="6934197" cy="514601"/>
          </a:xfrm>
          <a:prstGeom prst="roundRect">
            <a:avLst>
              <a:gd name="adj" fmla="val 50000"/>
            </a:avLst>
          </a:prstGeom>
          <a:noFill/>
          <a:ln w="28575" algn="ctr">
            <a:solidFill>
              <a:schemeClr val="tx1"/>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endParaRPr lang="en-US" sz="3200" dirty="0" smtClean="0">
              <a:latin typeface="Arial" pitchFamily="34" charset="0"/>
              <a:ea typeface="Tahoma" pitchFamily="34" charset="0"/>
              <a:cs typeface="Arial" pitchFamily="34" charset="0"/>
            </a:endParaRPr>
          </a:p>
          <a:p>
            <a:endParaRPr lang="en-US" sz="3200" dirty="0">
              <a:latin typeface="Arial" pitchFamily="34" charset="0"/>
              <a:ea typeface="Tahoma" pitchFamily="34" charset="0"/>
              <a:cs typeface="Arial" pitchFamily="34" charset="0"/>
            </a:endParaRPr>
          </a:p>
          <a:p>
            <a:pPr marL="0" lvl="1"/>
            <a:endParaRPr lang="en-US" sz="3200" dirty="0" smtClean="0">
              <a:latin typeface="Arial" pitchFamily="34" charset="0"/>
              <a:ea typeface="Tahoma" pitchFamily="34" charset="0"/>
              <a:cs typeface="Arial" pitchFamily="34" charset="0"/>
            </a:endParaRPr>
          </a:p>
          <a:p>
            <a:pPr marL="0" lvl="1"/>
            <a:r>
              <a:rPr lang="en-US" sz="3200" dirty="0" err="1" smtClean="0">
                <a:latin typeface="Arial" pitchFamily="34" charset="0"/>
                <a:ea typeface="Tahoma" pitchFamily="34" charset="0"/>
                <a:cs typeface="Arial" pitchFamily="34" charset="0"/>
              </a:rPr>
              <a:t>Giao</a:t>
            </a:r>
            <a:r>
              <a:rPr lang="en-US" sz="3200" dirty="0" smtClean="0">
                <a:latin typeface="Arial" pitchFamily="34" charset="0"/>
                <a:ea typeface="Tahoma" pitchFamily="34" charset="0"/>
                <a:cs typeface="Arial" pitchFamily="34" charset="0"/>
              </a:rPr>
              <a:t> </a:t>
            </a:r>
            <a:r>
              <a:rPr lang="en-US" sz="3200" dirty="0" err="1">
                <a:latin typeface="Arial" pitchFamily="34" charset="0"/>
                <a:ea typeface="Tahoma" pitchFamily="34" charset="0"/>
                <a:cs typeface="Arial" pitchFamily="34" charset="0"/>
              </a:rPr>
              <a:t>thức</a:t>
            </a:r>
            <a:r>
              <a:rPr lang="en-US" sz="3200" dirty="0">
                <a:latin typeface="Arial" pitchFamily="34" charset="0"/>
                <a:ea typeface="Tahoma" pitchFamily="34" charset="0"/>
                <a:cs typeface="Arial" pitchFamily="34" charset="0"/>
              </a:rPr>
              <a:t> </a:t>
            </a:r>
            <a:r>
              <a:rPr lang="en-US" sz="3200" dirty="0" err="1">
                <a:latin typeface="Arial" pitchFamily="34" charset="0"/>
                <a:ea typeface="Tahoma" pitchFamily="34" charset="0"/>
                <a:cs typeface="Arial" pitchFamily="34" charset="0"/>
              </a:rPr>
              <a:t>trao</a:t>
            </a:r>
            <a:r>
              <a:rPr lang="en-US" sz="3200" dirty="0">
                <a:latin typeface="Arial" pitchFamily="34" charset="0"/>
                <a:ea typeface="Tahoma" pitchFamily="34" charset="0"/>
                <a:cs typeface="Arial" pitchFamily="34" charset="0"/>
              </a:rPr>
              <a:t> </a:t>
            </a:r>
            <a:r>
              <a:rPr lang="en-US" sz="3200" dirty="0" err="1">
                <a:latin typeface="Arial" pitchFamily="34" charset="0"/>
                <a:ea typeface="Tahoma" pitchFamily="34" charset="0"/>
                <a:cs typeface="Arial" pitchFamily="34" charset="0"/>
              </a:rPr>
              <a:t>đổi</a:t>
            </a:r>
            <a:r>
              <a:rPr lang="en-US" sz="3200" dirty="0">
                <a:latin typeface="Arial" pitchFamily="34" charset="0"/>
                <a:ea typeface="Tahoma" pitchFamily="34" charset="0"/>
                <a:cs typeface="Arial" pitchFamily="34" charset="0"/>
              </a:rPr>
              <a:t> </a:t>
            </a:r>
            <a:r>
              <a:rPr lang="en-US" sz="3200" dirty="0" err="1">
                <a:latin typeface="Arial" pitchFamily="34" charset="0"/>
                <a:ea typeface="Tahoma" pitchFamily="34" charset="0"/>
                <a:cs typeface="Arial" pitchFamily="34" charset="0"/>
              </a:rPr>
              <a:t>khóa</a:t>
            </a:r>
            <a:r>
              <a:rPr lang="en-US" sz="3200" dirty="0">
                <a:latin typeface="Arial" pitchFamily="34" charset="0"/>
                <a:ea typeface="Tahoma" pitchFamily="34" charset="0"/>
                <a:cs typeface="Arial" pitchFamily="34" charset="0"/>
              </a:rPr>
              <a:t> IKE</a:t>
            </a:r>
          </a:p>
          <a:p>
            <a:endParaRPr lang="en-US" sz="3200" dirty="0">
              <a:latin typeface="Arial" pitchFamily="34" charset="0"/>
              <a:ea typeface="Tahoma" pitchFamily="34" charset="0"/>
              <a:cs typeface="Arial" pitchFamily="34" charset="0"/>
            </a:endParaRPr>
          </a:p>
          <a:p>
            <a:pPr lvl="0"/>
            <a:endParaRPr lang="en-US" sz="3200" dirty="0" smtClean="0">
              <a:solidFill>
                <a:schemeClr val="tx2"/>
              </a:solidFill>
              <a:latin typeface="Arial" pitchFamily="34" charset="0"/>
              <a:ea typeface="Tahoma" pitchFamily="34" charset="0"/>
              <a:cs typeface="Arial" pitchFamily="34" charset="0"/>
            </a:endParaRPr>
          </a:p>
          <a:p>
            <a:pPr lvl="0"/>
            <a:endParaRPr lang="en-US" sz="3200" dirty="0">
              <a:latin typeface="Arial" pitchFamily="34" charset="0"/>
              <a:ea typeface="Tahoma" pitchFamily="34" charset="0"/>
              <a:cs typeface="Arial" pitchFamily="34" charset="0"/>
            </a:endParaRPr>
          </a:p>
        </p:txBody>
      </p:sp>
    </p:spTree>
    <p:extLst>
      <p:ext uri="{BB962C8B-B14F-4D97-AF65-F5344CB8AC3E}">
        <p14:creationId xmlns:p14="http://schemas.microsoft.com/office/powerpoint/2010/main" val="6483778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pha của IKE</a:t>
            </a:r>
          </a:p>
        </p:txBody>
      </p:sp>
      <p:sp>
        <p:nvSpPr>
          <p:cNvPr id="3" name="Slide Number Placeholder 2"/>
          <p:cNvSpPr>
            <a:spLocks noGrp="1"/>
          </p:cNvSpPr>
          <p:nvPr>
            <p:ph type="sldNum" sz="quarter" idx="12"/>
          </p:nvPr>
        </p:nvSpPr>
        <p:spPr/>
        <p:txBody>
          <a:bodyPr/>
          <a:lstStyle/>
          <a:p>
            <a:fld id="{3E15BD7C-E074-4D4A-84C3-500EE5B9C190}" type="slidenum">
              <a:rPr lang="ru-RU" smtClean="0"/>
              <a:pPr/>
              <a:t>50</a:t>
            </a:fld>
            <a:endParaRPr lang="ru-RU"/>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914400"/>
            <a:ext cx="8610600" cy="5071440"/>
          </a:xfrm>
          <a:prstGeom prst="rect">
            <a:avLst/>
          </a:prstGeom>
        </p:spPr>
      </p:pic>
    </p:spTree>
    <p:extLst>
      <p:ext uri="{BB962C8B-B14F-4D97-AF65-F5344CB8AC3E}">
        <p14:creationId xmlns:p14="http://schemas.microsoft.com/office/powerpoint/2010/main" val="35296722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IKE pha 1</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a:p>
        </p:txBody>
      </p:sp>
    </p:spTree>
    <p:extLst>
      <p:ext uri="{BB962C8B-B14F-4D97-AF65-F5344CB8AC3E}">
        <p14:creationId xmlns:p14="http://schemas.microsoft.com/office/powerpoint/2010/main" val="33846160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IKE pha 1</a:t>
            </a:r>
          </a:p>
        </p:txBody>
      </p:sp>
      <p:sp>
        <p:nvSpPr>
          <p:cNvPr id="3" name="Slide Number Placeholder 2"/>
          <p:cNvSpPr>
            <a:spLocks noGrp="1"/>
          </p:cNvSpPr>
          <p:nvPr>
            <p:ph type="sldNum" sz="quarter" idx="12"/>
          </p:nvPr>
        </p:nvSpPr>
        <p:spPr/>
        <p:txBody>
          <a:bodyPr/>
          <a:lstStyle/>
          <a:p>
            <a:fld id="{3E15BD7C-E074-4D4A-84C3-500EE5B9C190}" type="slidenum">
              <a:rPr lang="ru-RU" smtClean="0"/>
              <a:pPr/>
              <a:t>52</a:t>
            </a:fld>
            <a:endParaRPr lang="ru-RU"/>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94" y="1027117"/>
            <a:ext cx="8580611" cy="480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2656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normAutofit/>
          </a:bodyPr>
          <a:lstStyle/>
          <a:p>
            <a:pPr marL="457200" indent="-457200">
              <a:buFont typeface="+mj-lt"/>
              <a:buAutoNum type="arabicPeriod"/>
            </a:pPr>
            <a:r>
              <a:rPr lang="en-US" smtClean="0"/>
              <a:t>Thỏa </a:t>
            </a:r>
            <a:r>
              <a:rPr lang="en-US"/>
              <a:t>thuận IKE SA</a:t>
            </a:r>
          </a:p>
          <a:p>
            <a:pPr lvl="1">
              <a:buFont typeface="Wingdings" panose="05000000000000000000" pitchFamily="2" charset="2"/>
              <a:buChar char="§"/>
            </a:pPr>
            <a:r>
              <a:rPr lang="en-US"/>
              <a:t>Encryption algorithm</a:t>
            </a:r>
          </a:p>
          <a:p>
            <a:pPr lvl="1">
              <a:buFont typeface="Wingdings" panose="05000000000000000000" pitchFamily="2" charset="2"/>
              <a:buChar char="§"/>
            </a:pPr>
            <a:r>
              <a:rPr lang="en-US"/>
              <a:t>Hashing MAC algorithm</a:t>
            </a:r>
          </a:p>
          <a:p>
            <a:pPr lvl="1">
              <a:buFont typeface="Wingdings" panose="05000000000000000000" pitchFamily="2" charset="2"/>
              <a:buChar char="§"/>
            </a:pPr>
            <a:r>
              <a:rPr lang="en-US"/>
              <a:t>Peer authentication procedure</a:t>
            </a:r>
          </a:p>
          <a:p>
            <a:pPr lvl="1">
              <a:buFont typeface="Wingdings" panose="05000000000000000000" pitchFamily="2" charset="2"/>
              <a:buChar char="§"/>
            </a:pPr>
            <a:r>
              <a:rPr lang="en-US"/>
              <a:t>DH group for initial key exchange</a:t>
            </a:r>
          </a:p>
          <a:p>
            <a:pPr lvl="1">
              <a:buFont typeface="Wingdings" panose="05000000000000000000" pitchFamily="2" charset="2"/>
              <a:buChar char="§"/>
            </a:pPr>
            <a:r>
              <a:rPr lang="en-US"/>
              <a:t>SA lifetime</a:t>
            </a:r>
          </a:p>
          <a:p>
            <a:pPr marL="457200" indent="-457200">
              <a:buFont typeface="+mj-lt"/>
              <a:buAutoNum type="arabicPeriod" startAt="2"/>
            </a:pPr>
            <a:r>
              <a:rPr lang="en-US"/>
              <a:t>Thỏa</a:t>
            </a:r>
            <a:r>
              <a:rPr lang="en-US" smtClean="0"/>
              <a:t> </a:t>
            </a:r>
            <a:r>
              <a:rPr lang="en-US"/>
              <a:t>thuận khóa dùng </a:t>
            </a:r>
            <a:r>
              <a:rPr lang="en-US" smtClean="0"/>
              <a:t>chung</a:t>
            </a:r>
            <a:endParaRPr lang="vi-VN" smtClean="0"/>
          </a:p>
          <a:p>
            <a:pPr marL="457200" indent="-457200">
              <a:buFont typeface="+mj-lt"/>
              <a:buAutoNum type="arabicPeriod" startAt="2"/>
            </a:pPr>
            <a:r>
              <a:rPr lang="en-US"/>
              <a:t>Xác thực hai bên </a:t>
            </a:r>
            <a:r>
              <a:rPr lang="en-US" smtClean="0"/>
              <a:t>IKE</a:t>
            </a:r>
            <a:endParaRPr lang="en-US"/>
          </a:p>
        </p:txBody>
      </p:sp>
      <p:sp>
        <p:nvSpPr>
          <p:cNvPr id="4" name="Title 3"/>
          <p:cNvSpPr>
            <a:spLocks noGrp="1"/>
          </p:cNvSpPr>
          <p:nvPr>
            <p:ph type="title"/>
          </p:nvPr>
        </p:nvSpPr>
        <p:spPr/>
        <p:txBody>
          <a:bodyPr/>
          <a:lstStyle/>
          <a:p>
            <a:r>
              <a:rPr lang="en-US"/>
              <a:t>IKE pha 1 (Bảo vệ IKE sesion</a:t>
            </a:r>
            <a:r>
              <a:rPr lang="en-US" smtClean="0"/>
              <a: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53</a:t>
            </a:fld>
            <a:endParaRPr lang="ru-RU"/>
          </a:p>
        </p:txBody>
      </p:sp>
    </p:spTree>
    <p:extLst>
      <p:ext uri="{BB962C8B-B14F-4D97-AF65-F5344CB8AC3E}">
        <p14:creationId xmlns:p14="http://schemas.microsoft.com/office/powerpoint/2010/main" val="17152281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4000" smtClean="0">
                <a:latin typeface="Arial" pitchFamily="34" charset="0"/>
              </a:rPr>
              <a:t>Để </a:t>
            </a:r>
            <a:r>
              <a:rPr lang="en-US" sz="4000">
                <a:latin typeface="Arial" pitchFamily="34" charset="0"/>
              </a:rPr>
              <a:t>thiết lập IKE SA, các bên tham gia phải xác thực lẫn nhau (2-chiều)</a:t>
            </a:r>
          </a:p>
          <a:p>
            <a:r>
              <a:rPr lang="en-US" sz="4000">
                <a:latin typeface="Arial" pitchFamily="34" charset="0"/>
              </a:rPr>
              <a:t>Các phương pháp xác thực:</a:t>
            </a:r>
          </a:p>
          <a:p>
            <a:pPr lvl="1"/>
            <a:r>
              <a:rPr lang="en-US" sz="3600">
                <a:latin typeface="Arial" pitchFamily="34" charset="0"/>
              </a:rPr>
              <a:t>Dùng khóa bí mật chia sẻ trước</a:t>
            </a:r>
          </a:p>
          <a:p>
            <a:pPr lvl="1"/>
            <a:r>
              <a:rPr lang="en-US" sz="3600">
                <a:latin typeface="Arial" pitchFamily="34" charset="0"/>
              </a:rPr>
              <a:t>Dùng các số Nonce được mã hóa RSA</a:t>
            </a:r>
          </a:p>
          <a:p>
            <a:pPr lvl="1"/>
            <a:r>
              <a:rPr lang="en-US" sz="3600">
                <a:latin typeface="Arial" pitchFamily="34" charset="0"/>
              </a:rPr>
              <a:t>Chữ ký số RSA</a:t>
            </a:r>
          </a:p>
          <a:p>
            <a:pPr lvl="1"/>
            <a:r>
              <a:rPr lang="en-US" sz="3600" smtClean="0">
                <a:latin typeface="Arial" pitchFamily="34" charset="0"/>
              </a:rPr>
              <a:t>….</a:t>
            </a:r>
            <a:endParaRPr lang="en-US"/>
          </a:p>
        </p:txBody>
      </p:sp>
      <p:sp>
        <p:nvSpPr>
          <p:cNvPr id="3" name="Title 2"/>
          <p:cNvSpPr>
            <a:spLocks noGrp="1"/>
          </p:cNvSpPr>
          <p:nvPr>
            <p:ph type="title"/>
          </p:nvPr>
        </p:nvSpPr>
        <p:spPr/>
        <p:txBody>
          <a:bodyPr/>
          <a:lstStyle/>
          <a:p>
            <a:r>
              <a:rPr lang="vi-VN" smtClean="0"/>
              <a:t>Pha 1: </a:t>
            </a:r>
            <a:r>
              <a:rPr lang="en-US" smtClean="0"/>
              <a:t>Xác </a:t>
            </a:r>
            <a:r>
              <a:rPr lang="en-US"/>
              <a:t>thực các </a:t>
            </a:r>
            <a:r>
              <a:rPr lang="en-US" smtClean="0"/>
              <a:t>bên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54</a:t>
            </a:fld>
            <a:endParaRPr lang="ru-RU"/>
          </a:p>
        </p:txBody>
      </p:sp>
    </p:spTree>
    <p:extLst>
      <p:ext uri="{BB962C8B-B14F-4D97-AF65-F5344CB8AC3E}">
        <p14:creationId xmlns:p14="http://schemas.microsoft.com/office/powerpoint/2010/main" val="381987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en-US" b="1" smtClean="0"/>
              <a:t>Main </a:t>
            </a:r>
            <a:r>
              <a:rPr lang="en-US" b="1"/>
              <a:t>mode: </a:t>
            </a:r>
            <a:endParaRPr lang="vi-VN" b="1" smtClean="0"/>
          </a:p>
          <a:p>
            <a:pPr lvl="1"/>
            <a:r>
              <a:rPr lang="en-US" smtClean="0"/>
              <a:t>Initiator </a:t>
            </a:r>
            <a:r>
              <a:rPr lang="vi-VN" smtClean="0"/>
              <a:t>đề xuất một số nhóm DH</a:t>
            </a:r>
          </a:p>
          <a:p>
            <a:pPr lvl="1"/>
            <a:r>
              <a:rPr lang="en-US" smtClean="0"/>
              <a:t>Responder </a:t>
            </a:r>
            <a:r>
              <a:rPr lang="vi-VN" smtClean="0"/>
              <a:t>chọn một nhóm.</a:t>
            </a:r>
            <a:endParaRPr lang="en-US"/>
          </a:p>
          <a:p>
            <a:r>
              <a:rPr lang="en-US" b="1"/>
              <a:t>Aggressive mode: </a:t>
            </a:r>
            <a:endParaRPr lang="vi-VN" b="1" smtClean="0"/>
          </a:p>
          <a:p>
            <a:pPr lvl="1"/>
            <a:r>
              <a:rPr lang="en-US" smtClean="0"/>
              <a:t>Initiator </a:t>
            </a:r>
            <a:r>
              <a:rPr lang="vi-VN" smtClean="0"/>
              <a:t>đưa ra một nhóm DH duy nhất</a:t>
            </a:r>
          </a:p>
          <a:p>
            <a:pPr lvl="1"/>
            <a:r>
              <a:rPr lang="vi-VN" smtClean="0"/>
              <a:t>R</a:t>
            </a:r>
            <a:r>
              <a:rPr lang="en-US" smtClean="0"/>
              <a:t>esponder</a:t>
            </a:r>
            <a:r>
              <a:rPr lang="vi-VN" smtClean="0"/>
              <a:t> phải sử dụng nhóm đó.</a:t>
            </a:r>
            <a:endParaRPr lang="en-US"/>
          </a:p>
        </p:txBody>
      </p:sp>
      <p:sp>
        <p:nvSpPr>
          <p:cNvPr id="3" name="Title 2"/>
          <p:cNvSpPr>
            <a:spLocks noGrp="1"/>
          </p:cNvSpPr>
          <p:nvPr>
            <p:ph type="title"/>
          </p:nvPr>
        </p:nvSpPr>
        <p:spPr/>
        <p:txBody>
          <a:bodyPr/>
          <a:lstStyle/>
          <a:p>
            <a:r>
              <a:rPr lang="vi-VN" smtClean="0"/>
              <a:t>Pha 1: Trao đổi tham số Diffie-Hellman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55</a:t>
            </a:fld>
            <a:endParaRPr lang="ru-RU"/>
          </a:p>
        </p:txBody>
      </p:sp>
    </p:spTree>
    <p:extLst>
      <p:ext uri="{BB962C8B-B14F-4D97-AF65-F5344CB8AC3E}">
        <p14:creationId xmlns:p14="http://schemas.microsoft.com/office/powerpoint/2010/main" val="17920625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Main mode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56</a:t>
            </a:fld>
            <a:endParaRPr lang="ru-RU"/>
          </a:p>
        </p:txBody>
      </p:sp>
      <p:pic>
        <p:nvPicPr>
          <p:cNvPr id="5" name="Picture 4"/>
          <p:cNvPicPr>
            <a:picLocks noChangeAspect="1"/>
          </p:cNvPicPr>
          <p:nvPr/>
        </p:nvPicPr>
        <p:blipFill>
          <a:blip r:embed="rId3"/>
          <a:stretch>
            <a:fillRect/>
          </a:stretch>
        </p:blipFill>
        <p:spPr>
          <a:xfrm>
            <a:off x="417679" y="1066800"/>
            <a:ext cx="8269121" cy="4800600"/>
          </a:xfrm>
          <a:prstGeom prst="rect">
            <a:avLst/>
          </a:prstGeom>
        </p:spPr>
      </p:pic>
    </p:spTree>
    <p:extLst>
      <p:ext uri="{BB962C8B-B14F-4D97-AF65-F5344CB8AC3E}">
        <p14:creationId xmlns:p14="http://schemas.microsoft.com/office/powerpoint/2010/main" val="32643716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0671" y="2738893"/>
            <a:ext cx="8850929" cy="3585707"/>
          </a:xfrm>
          <a:prstGeom prst="rect">
            <a:avLst/>
          </a:prstGeom>
        </p:spPr>
      </p:pic>
      <p:sp>
        <p:nvSpPr>
          <p:cNvPr id="3" name="Title 2"/>
          <p:cNvSpPr>
            <a:spLocks noGrp="1"/>
          </p:cNvSpPr>
          <p:nvPr>
            <p:ph type="title"/>
          </p:nvPr>
        </p:nvSpPr>
        <p:spPr/>
        <p:txBody>
          <a:bodyPr/>
          <a:lstStyle/>
          <a:p>
            <a:r>
              <a:rPr lang="vi-VN" smtClean="0"/>
              <a:t>Main mode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57</a:t>
            </a:fld>
            <a:endParaRPr lang="ru-RU"/>
          </a:p>
        </p:txBody>
      </p:sp>
      <p:sp>
        <p:nvSpPr>
          <p:cNvPr id="11" name="Rounded Rectangular Callout 10"/>
          <p:cNvSpPr/>
          <p:nvPr/>
        </p:nvSpPr>
        <p:spPr>
          <a:xfrm>
            <a:off x="5314950" y="907971"/>
            <a:ext cx="3810000" cy="1587648"/>
          </a:xfrm>
          <a:prstGeom prst="wedgeRoundRectCallout">
            <a:avLst>
              <a:gd name="adj1" fmla="val 13738"/>
              <a:gd name="adj2" fmla="val 14183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smtClean="0">
                <a:solidFill>
                  <a:schemeClr val="tx1"/>
                </a:solidFill>
              </a:rPr>
              <a:t>SA: Chọn một SA từ danh sách đưa ra bởi Initiator</a:t>
            </a:r>
            <a:endParaRPr lang="en-US" sz="2400" dirty="0">
              <a:solidFill>
                <a:schemeClr val="tx1"/>
              </a:solidFill>
            </a:endParaRPr>
          </a:p>
        </p:txBody>
      </p:sp>
      <p:sp>
        <p:nvSpPr>
          <p:cNvPr id="12" name="Rounded Rectangular Callout 11"/>
          <p:cNvSpPr/>
          <p:nvPr/>
        </p:nvSpPr>
        <p:spPr>
          <a:xfrm>
            <a:off x="152400" y="851706"/>
            <a:ext cx="4419600" cy="1586694"/>
          </a:xfrm>
          <a:prstGeom prst="wedgeRoundRectCallout">
            <a:avLst>
              <a:gd name="adj1" fmla="val -28161"/>
              <a:gd name="adj2" fmla="val 12012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smtClean="0">
                <a:solidFill>
                  <a:schemeClr val="tx1"/>
                </a:solidFill>
              </a:rPr>
              <a:t>SAs: Một danh sách các SA:</a:t>
            </a:r>
            <a:endParaRPr lang="en-US" sz="2400" dirty="0">
              <a:solidFill>
                <a:schemeClr val="tx1"/>
              </a:solidFill>
            </a:endParaRPr>
          </a:p>
          <a:p>
            <a:pPr>
              <a:defRPr/>
            </a:pPr>
            <a:r>
              <a:rPr lang="en-US" sz="2400" smtClean="0">
                <a:solidFill>
                  <a:schemeClr val="tx1"/>
                </a:solidFill>
              </a:rPr>
              <a:t>HMAC, DH Group, Key length, Authentication mothod...</a:t>
            </a:r>
            <a:endParaRPr lang="en-US" sz="2400" dirty="0">
              <a:solidFill>
                <a:schemeClr val="tx1"/>
              </a:solidFill>
            </a:endParaRPr>
          </a:p>
        </p:txBody>
      </p:sp>
    </p:spTree>
    <p:extLst>
      <p:ext uri="{BB962C8B-B14F-4D97-AF65-F5344CB8AC3E}">
        <p14:creationId xmlns:p14="http://schemas.microsoft.com/office/powerpoint/2010/main" val="16399866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40671" y="2738893"/>
            <a:ext cx="8850929" cy="3585707"/>
          </a:xfrm>
          <a:prstGeom prst="rect">
            <a:avLst/>
          </a:prstGeom>
        </p:spPr>
      </p:pic>
      <p:sp>
        <p:nvSpPr>
          <p:cNvPr id="3" name="Title 2"/>
          <p:cNvSpPr>
            <a:spLocks noGrp="1"/>
          </p:cNvSpPr>
          <p:nvPr>
            <p:ph type="title"/>
          </p:nvPr>
        </p:nvSpPr>
        <p:spPr/>
        <p:txBody>
          <a:bodyPr/>
          <a:lstStyle/>
          <a:p>
            <a:r>
              <a:rPr lang="vi-VN" smtClean="0"/>
              <a:t>Main mode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58</a:t>
            </a:fld>
            <a:endParaRPr lang="ru-RU"/>
          </a:p>
        </p:txBody>
      </p:sp>
      <p:grpSp>
        <p:nvGrpSpPr>
          <p:cNvPr id="10" name="Group 9"/>
          <p:cNvGrpSpPr/>
          <p:nvPr/>
        </p:nvGrpSpPr>
        <p:grpSpPr>
          <a:xfrm>
            <a:off x="1227745" y="781050"/>
            <a:ext cx="6688510" cy="4019550"/>
            <a:chOff x="1227745" y="781050"/>
            <a:chExt cx="6688510" cy="4019550"/>
          </a:xfrm>
        </p:grpSpPr>
        <p:cxnSp>
          <p:nvCxnSpPr>
            <p:cNvPr id="6" name="Straight Arrow Connector 5"/>
            <p:cNvCxnSpPr/>
            <p:nvPr/>
          </p:nvCxnSpPr>
          <p:spPr>
            <a:xfrm flipH="1">
              <a:off x="1981200" y="2138403"/>
              <a:ext cx="1143000" cy="220499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638800" y="2138403"/>
              <a:ext cx="1447800" cy="266219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227745" y="781050"/>
              <a:ext cx="6688510" cy="135735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Arial" panose="020B0604020202020204" pitchFamily="34" charset="0"/>
                <a:buChar char="•"/>
                <a:defRPr/>
              </a:pPr>
              <a:r>
                <a:rPr lang="en-US" sz="2400" smtClean="0">
                  <a:solidFill>
                    <a:schemeClr val="tx1"/>
                  </a:solidFill>
                </a:rPr>
                <a:t>N: Nonce, là thách đố xác thực</a:t>
              </a:r>
            </a:p>
            <a:p>
              <a:pPr marL="342900" indent="-342900">
                <a:buFont typeface="Arial" panose="020B0604020202020204" pitchFamily="34" charset="0"/>
                <a:buChar char="•"/>
                <a:defRPr/>
              </a:pPr>
              <a:r>
                <a:rPr lang="en-US" sz="2400" smtClean="0">
                  <a:solidFill>
                    <a:schemeClr val="tx1"/>
                  </a:solidFill>
                </a:rPr>
                <a:t>KE: Diffie-Hellman Key Exchange (Y = g</a:t>
              </a:r>
              <a:r>
                <a:rPr lang="en-US" sz="2400" baseline="30000" smtClean="0">
                  <a:solidFill>
                    <a:schemeClr val="tx1"/>
                  </a:solidFill>
                </a:rPr>
                <a:t>X</a:t>
              </a:r>
              <a:r>
                <a:rPr lang="en-US" sz="2400" smtClean="0">
                  <a:solidFill>
                    <a:schemeClr val="tx1"/>
                  </a:solidFill>
                </a:rPr>
                <a:t> mod p)</a:t>
              </a:r>
              <a:endParaRPr lang="en-US" sz="2400" dirty="0">
                <a:solidFill>
                  <a:schemeClr val="tx1"/>
                </a:solidFill>
              </a:endParaRPr>
            </a:p>
          </p:txBody>
        </p:sp>
      </p:grpSp>
    </p:spTree>
    <p:extLst>
      <p:ext uri="{BB962C8B-B14F-4D97-AF65-F5344CB8AC3E}">
        <p14:creationId xmlns:p14="http://schemas.microsoft.com/office/powerpoint/2010/main" val="1383323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40671" y="2738893"/>
            <a:ext cx="8850929" cy="3585707"/>
          </a:xfrm>
          <a:prstGeom prst="rect">
            <a:avLst/>
          </a:prstGeom>
        </p:spPr>
      </p:pic>
      <p:sp>
        <p:nvSpPr>
          <p:cNvPr id="3" name="Title 2"/>
          <p:cNvSpPr>
            <a:spLocks noGrp="1"/>
          </p:cNvSpPr>
          <p:nvPr>
            <p:ph type="title"/>
          </p:nvPr>
        </p:nvSpPr>
        <p:spPr/>
        <p:txBody>
          <a:bodyPr/>
          <a:lstStyle/>
          <a:p>
            <a:r>
              <a:rPr lang="vi-VN" smtClean="0"/>
              <a:t>Main mode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a:p>
        </p:txBody>
      </p:sp>
      <p:grpSp>
        <p:nvGrpSpPr>
          <p:cNvPr id="10" name="Group 9"/>
          <p:cNvGrpSpPr/>
          <p:nvPr/>
        </p:nvGrpSpPr>
        <p:grpSpPr>
          <a:xfrm>
            <a:off x="1227745" y="781049"/>
            <a:ext cx="6688510" cy="4857751"/>
            <a:chOff x="1227745" y="781049"/>
            <a:chExt cx="6688510" cy="4857751"/>
          </a:xfrm>
        </p:grpSpPr>
        <p:cxnSp>
          <p:nvCxnSpPr>
            <p:cNvPr id="6" name="Straight Arrow Connector 5"/>
            <p:cNvCxnSpPr/>
            <p:nvPr/>
          </p:nvCxnSpPr>
          <p:spPr>
            <a:xfrm flipH="1">
              <a:off x="2286000" y="2138403"/>
              <a:ext cx="838200" cy="311939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638800" y="2138403"/>
              <a:ext cx="762000" cy="350039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227745" y="781049"/>
              <a:ext cx="6688510" cy="249555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Arial" panose="020B0604020202020204" pitchFamily="34" charset="0"/>
                <a:buChar char="•"/>
                <a:defRPr/>
              </a:pPr>
              <a:r>
                <a:rPr lang="en-US" sz="2400" smtClean="0">
                  <a:solidFill>
                    <a:schemeClr val="tx1"/>
                  </a:solidFill>
                </a:rPr>
                <a:t>Cert: Chứng thư số khóa công khai</a:t>
              </a:r>
            </a:p>
            <a:p>
              <a:pPr marL="342900" indent="-342900">
                <a:buFont typeface="Arial" panose="020B0604020202020204" pitchFamily="34" charset="0"/>
                <a:buChar char="•"/>
                <a:defRPr/>
              </a:pPr>
              <a:r>
                <a:rPr lang="en-US" sz="2400" smtClean="0">
                  <a:solidFill>
                    <a:schemeClr val="tx1"/>
                  </a:solidFill>
                </a:rPr>
                <a:t>Sig: Chữ ký số lên nonce, là giải đố xác thực</a:t>
              </a:r>
              <a:endParaRPr lang="en-US" sz="2400" baseline="-25000" smtClean="0">
                <a:solidFill>
                  <a:schemeClr val="tx1"/>
                </a:solidFill>
              </a:endParaRPr>
            </a:p>
            <a:p>
              <a:pPr marL="342900" indent="-342900">
                <a:buFont typeface="Arial" panose="020B0604020202020204" pitchFamily="34" charset="0"/>
                <a:buChar char="•"/>
                <a:defRPr/>
              </a:pPr>
              <a:r>
                <a:rPr lang="en-US" sz="2400" smtClean="0">
                  <a:solidFill>
                    <a:schemeClr val="tx1"/>
                  </a:solidFill>
                </a:rPr>
                <a:t>ID: Định danh, có thể là IP, FQDN, email...</a:t>
              </a:r>
            </a:p>
            <a:p>
              <a:pPr>
                <a:defRPr/>
              </a:pPr>
              <a:r>
                <a:rPr lang="en-US" sz="2400" b="1" smtClean="0">
                  <a:solidFill>
                    <a:srgbClr val="00B050"/>
                  </a:solidFill>
                </a:rPr>
                <a:t>Hai thông điệp này được mã hóa bởi khóa chung đã được trao đổi thành công ở bước trước.</a:t>
              </a:r>
              <a:endParaRPr lang="vi-VN" sz="2400" b="1" smtClean="0">
                <a:solidFill>
                  <a:srgbClr val="00B050"/>
                </a:solidFill>
              </a:endParaRPr>
            </a:p>
            <a:p>
              <a:pPr>
                <a:defRPr/>
              </a:pPr>
              <a:r>
                <a:rPr lang="vi-VN" sz="2400" b="1" smtClean="0">
                  <a:solidFill>
                    <a:srgbClr val="00B050"/>
                  </a:solidFill>
                  <a:sym typeface="Wingdings" panose="05000000000000000000" pitchFamily="2" charset="2"/>
                </a:rPr>
                <a:t> </a:t>
              </a:r>
              <a:r>
                <a:rPr lang="vi-VN" sz="2400" b="1" smtClean="0">
                  <a:solidFill>
                    <a:srgbClr val="00B050"/>
                  </a:solidFill>
                </a:rPr>
                <a:t>Định danh của hai bên được che dấu</a:t>
              </a:r>
              <a:endParaRPr lang="en-US" sz="2400" b="1" dirty="0">
                <a:solidFill>
                  <a:srgbClr val="00B050"/>
                </a:solidFill>
              </a:endParaRPr>
            </a:p>
          </p:txBody>
        </p:sp>
      </p:grpSp>
    </p:spTree>
    <p:extLst>
      <p:ext uri="{BB962C8B-B14F-4D97-AF65-F5344CB8AC3E}">
        <p14:creationId xmlns:p14="http://schemas.microsoft.com/office/powerpoint/2010/main" val="261765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IPSec</a:t>
            </a:r>
          </a:p>
        </p:txBody>
      </p:sp>
      <p:sp>
        <p:nvSpPr>
          <p:cNvPr id="3" name="Slide Number Placeholder 2"/>
          <p:cNvSpPr>
            <a:spLocks noGrp="1"/>
          </p:cNvSpPr>
          <p:nvPr>
            <p:ph type="sldNum" sz="quarter" idx="12"/>
          </p:nvPr>
        </p:nvSpPr>
        <p:spPr/>
        <p:txBody>
          <a:bodyPr/>
          <a:lstStyle/>
          <a:p>
            <a:fld id="{3E15BD7C-E074-4D4A-84C3-500EE5B9C190}" type="slidenum">
              <a:rPr lang="ru-RU" smtClean="0"/>
              <a:pPr/>
              <a:t>6</a:t>
            </a:fld>
            <a:endParaRPr lang="ru-RU"/>
          </a:p>
        </p:txBody>
      </p:sp>
      <p:sp>
        <p:nvSpPr>
          <p:cNvPr id="4" name="TextBox 3"/>
          <p:cNvSpPr txBox="1">
            <a:spLocks noChangeArrowheads="1"/>
          </p:cNvSpPr>
          <p:nvPr/>
        </p:nvSpPr>
        <p:spPr bwMode="auto">
          <a:xfrm>
            <a:off x="3581400" y="4456093"/>
            <a:ext cx="49530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IKE (Internet Key Exchange)</a:t>
            </a:r>
          </a:p>
          <a:p>
            <a:pPr eaLnBrk="1" hangingPunct="1"/>
            <a:r>
              <a:rPr lang="en-US" sz="2800" dirty="0">
                <a:solidFill>
                  <a:srgbClr val="0033CC"/>
                </a:solidFill>
              </a:rPr>
              <a:t> - </a:t>
            </a:r>
            <a:r>
              <a:rPr lang="en-US" sz="2800" dirty="0" err="1">
                <a:solidFill>
                  <a:srgbClr val="0033CC"/>
                </a:solidFill>
              </a:rPr>
              <a:t>RFC</a:t>
            </a:r>
            <a:r>
              <a:rPr lang="en-US" sz="2800" dirty="0">
                <a:solidFill>
                  <a:srgbClr val="0033CC"/>
                </a:solidFill>
              </a:rPr>
              <a:t> 2409</a:t>
            </a:r>
          </a:p>
        </p:txBody>
      </p:sp>
      <p:cxnSp>
        <p:nvCxnSpPr>
          <p:cNvPr id="5" name="Straight Arrow Connector 4"/>
          <p:cNvCxnSpPr/>
          <p:nvPr/>
        </p:nvCxnSpPr>
        <p:spPr>
          <a:xfrm rot="16200000" flipH="1">
            <a:off x="1866900" y="3086100"/>
            <a:ext cx="1752600" cy="15240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057400" y="2362200"/>
            <a:ext cx="1447800" cy="2286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9" idx="1"/>
          </p:cNvCxnSpPr>
          <p:nvPr/>
        </p:nvCxnSpPr>
        <p:spPr>
          <a:xfrm>
            <a:off x="2057400" y="2971800"/>
            <a:ext cx="1524000" cy="77709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3581400" y="2057400"/>
            <a:ext cx="49530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latin typeface="Tahoma" pitchFamily="34" charset="0"/>
                <a:ea typeface="Tahoma" pitchFamily="34" charset="0"/>
                <a:cs typeface="Tahoma" pitchFamily="34" charset="0"/>
              </a:rPr>
              <a:t>AH (Authentication Header) </a:t>
            </a:r>
          </a:p>
          <a:p>
            <a:pPr eaLnBrk="1" hangingPunct="1"/>
            <a:r>
              <a:rPr lang="en-US" sz="2800" dirty="0">
                <a:latin typeface="Tahoma" pitchFamily="34" charset="0"/>
                <a:ea typeface="Tahoma" pitchFamily="34" charset="0"/>
                <a:cs typeface="Tahoma" pitchFamily="34" charset="0"/>
              </a:rPr>
              <a:t>-</a:t>
            </a:r>
            <a:r>
              <a:rPr lang="en-US" sz="2800" dirty="0" err="1">
                <a:solidFill>
                  <a:srgbClr val="0033CC"/>
                </a:solidFill>
                <a:latin typeface="Tahoma" pitchFamily="34" charset="0"/>
                <a:ea typeface="Tahoma" pitchFamily="34" charset="0"/>
                <a:cs typeface="Tahoma" pitchFamily="34" charset="0"/>
              </a:rPr>
              <a:t>RFC</a:t>
            </a:r>
            <a:r>
              <a:rPr lang="en-US" sz="2800" dirty="0">
                <a:solidFill>
                  <a:srgbClr val="0033CC"/>
                </a:solidFill>
                <a:latin typeface="Tahoma" pitchFamily="34" charset="0"/>
                <a:ea typeface="Tahoma" pitchFamily="34" charset="0"/>
                <a:cs typeface="Tahoma" pitchFamily="34" charset="0"/>
              </a:rPr>
              <a:t> 2402</a:t>
            </a:r>
          </a:p>
        </p:txBody>
      </p:sp>
      <p:sp>
        <p:nvSpPr>
          <p:cNvPr id="9" name="TextBox 8"/>
          <p:cNvSpPr txBox="1">
            <a:spLocks noChangeArrowheads="1"/>
          </p:cNvSpPr>
          <p:nvPr/>
        </p:nvSpPr>
        <p:spPr bwMode="auto">
          <a:xfrm>
            <a:off x="3581400" y="3271838"/>
            <a:ext cx="49530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ESP (Encapsulating Security Payload</a:t>
            </a:r>
            <a:r>
              <a:rPr lang="en-US" sz="2800" dirty="0" smtClean="0"/>
              <a:t>) </a:t>
            </a:r>
            <a:r>
              <a:rPr lang="en-US" sz="2800" dirty="0" smtClean="0">
                <a:solidFill>
                  <a:srgbClr val="0033CC"/>
                </a:solidFill>
              </a:rPr>
              <a:t>- </a:t>
            </a:r>
            <a:r>
              <a:rPr lang="en-US" sz="2800" dirty="0" err="1">
                <a:solidFill>
                  <a:srgbClr val="0033CC"/>
                </a:solidFill>
              </a:rPr>
              <a:t>RFC</a:t>
            </a:r>
            <a:r>
              <a:rPr lang="en-US" sz="2800" dirty="0">
                <a:solidFill>
                  <a:srgbClr val="0033CC"/>
                </a:solidFill>
              </a:rPr>
              <a:t> 2406</a:t>
            </a:r>
          </a:p>
        </p:txBody>
      </p:sp>
      <p:sp>
        <p:nvSpPr>
          <p:cNvPr id="10" name="32-Point Star 9"/>
          <p:cNvSpPr/>
          <p:nvPr/>
        </p:nvSpPr>
        <p:spPr>
          <a:xfrm>
            <a:off x="457200" y="1676400"/>
            <a:ext cx="2286000" cy="2133600"/>
          </a:xfrm>
          <a:prstGeom prst="star32">
            <a:avLst/>
          </a:prstGeom>
          <a:solidFill>
            <a:srgbClr val="00CC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4000" b="1" dirty="0">
                <a:solidFill>
                  <a:srgbClr val="FF3300"/>
                </a:solidFill>
              </a:rPr>
              <a:t>IPSec</a:t>
            </a:r>
          </a:p>
        </p:txBody>
      </p:sp>
    </p:spTree>
    <p:extLst>
      <p:ext uri="{BB962C8B-B14F-4D97-AF65-F5344CB8AC3E}">
        <p14:creationId xmlns:p14="http://schemas.microsoft.com/office/powerpoint/2010/main" val="4843248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vi-VN" smtClean="0"/>
              <a:t>Gồm 6 bước</a:t>
            </a:r>
          </a:p>
          <a:p>
            <a:r>
              <a:rPr lang="vi-VN" smtClean="0"/>
              <a:t>Trao đổi khóa rồi mới xác thực, giúp che giấu được định danh các bên</a:t>
            </a:r>
          </a:p>
          <a:p>
            <a:r>
              <a:rPr lang="vi-VN" smtClean="0"/>
              <a:t>Xác thực bằng PSK hoặc chứng thư số</a:t>
            </a:r>
          </a:p>
          <a:p>
            <a:r>
              <a:rPr lang="vi-VN" smtClean="0"/>
              <a:t>Được sử dụng khi mỗi bên đều có IP tĩnh hoặc chứng thư số</a:t>
            </a:r>
          </a:p>
          <a:p>
            <a:r>
              <a:rPr lang="vi-VN" smtClean="0"/>
              <a:t>Thường dùng cho Site-to-Site</a:t>
            </a:r>
            <a:endParaRPr lang="en-US"/>
          </a:p>
        </p:txBody>
      </p:sp>
      <p:sp>
        <p:nvSpPr>
          <p:cNvPr id="2" name="Title 1"/>
          <p:cNvSpPr>
            <a:spLocks noGrp="1"/>
          </p:cNvSpPr>
          <p:nvPr>
            <p:ph type="title"/>
          </p:nvPr>
        </p:nvSpPr>
        <p:spPr/>
        <p:txBody>
          <a:bodyPr/>
          <a:lstStyle/>
          <a:p>
            <a:r>
              <a:rPr lang="vi-VN" smtClean="0"/>
              <a:t>Main mode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60</a:t>
            </a:fld>
            <a:endParaRPr lang="ru-RU"/>
          </a:p>
        </p:txBody>
      </p:sp>
    </p:spTree>
    <p:extLst>
      <p:ext uri="{BB962C8B-B14F-4D97-AF65-F5344CB8AC3E}">
        <p14:creationId xmlns:p14="http://schemas.microsoft.com/office/powerpoint/2010/main" val="23515924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IKE </a:t>
            </a:r>
            <a:r>
              <a:rPr lang="fr-FR" smtClean="0"/>
              <a:t>Pha </a:t>
            </a:r>
            <a:r>
              <a:rPr lang="fr-FR"/>
              <a:t>1 – Aggressive Mode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61</a:t>
            </a:fld>
            <a:endParaRPr lang="ru-RU"/>
          </a:p>
        </p:txBody>
      </p:sp>
      <p:pic>
        <p:nvPicPr>
          <p:cNvPr id="4" name="Picture 3"/>
          <p:cNvPicPr>
            <a:picLocks noChangeAspect="1"/>
          </p:cNvPicPr>
          <p:nvPr/>
        </p:nvPicPr>
        <p:blipFill>
          <a:blip r:embed="rId2"/>
          <a:stretch>
            <a:fillRect/>
          </a:stretch>
        </p:blipFill>
        <p:spPr>
          <a:xfrm>
            <a:off x="427892" y="1632387"/>
            <a:ext cx="8574266" cy="3625413"/>
          </a:xfrm>
          <a:prstGeom prst="rect">
            <a:avLst/>
          </a:prstGeom>
        </p:spPr>
      </p:pic>
    </p:spTree>
    <p:extLst>
      <p:ext uri="{BB962C8B-B14F-4D97-AF65-F5344CB8AC3E}">
        <p14:creationId xmlns:p14="http://schemas.microsoft.com/office/powerpoint/2010/main" val="21275666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ormAutofit/>
          </a:bodyPr>
          <a:lstStyle/>
          <a:p>
            <a:r>
              <a:rPr lang="vi-VN" sz="3200"/>
              <a:t>Aggressive mode không cho thỏa thuận nhóm DH (g, p)</a:t>
            </a:r>
          </a:p>
          <a:p>
            <a:r>
              <a:rPr lang="vi-VN" sz="3200" smtClean="0"/>
              <a:t>Aggressive</a:t>
            </a:r>
            <a:r>
              <a:rPr lang="en-US" sz="3200" smtClean="0"/>
              <a:t> mode</a:t>
            </a:r>
            <a:r>
              <a:rPr lang="vi-VN" sz="3200" smtClean="0"/>
              <a:t> nhanh hơn nhưng không </a:t>
            </a:r>
            <a:r>
              <a:rPr lang="vi-VN" sz="3200"/>
              <a:t>che giấu được định danh của hai </a:t>
            </a:r>
            <a:r>
              <a:rPr lang="vi-VN" sz="3200" smtClean="0"/>
              <a:t>bên</a:t>
            </a:r>
          </a:p>
          <a:p>
            <a:r>
              <a:rPr lang="vi-VN" sz="3200" smtClean="0"/>
              <a:t>Thường dùng cho Remote Access VPN</a:t>
            </a:r>
            <a:endParaRPr lang="en-US" sz="3200"/>
          </a:p>
        </p:txBody>
      </p:sp>
      <p:sp>
        <p:nvSpPr>
          <p:cNvPr id="2" name="Title 1"/>
          <p:cNvSpPr>
            <a:spLocks noGrp="1"/>
          </p:cNvSpPr>
          <p:nvPr>
            <p:ph type="title"/>
          </p:nvPr>
        </p:nvSpPr>
        <p:spPr/>
        <p:txBody>
          <a:bodyPr/>
          <a:lstStyle/>
          <a:p>
            <a:r>
              <a:rPr lang="fr-FR"/>
              <a:t>IKE </a:t>
            </a:r>
            <a:r>
              <a:rPr lang="fr-FR" smtClean="0"/>
              <a:t>Pha </a:t>
            </a:r>
            <a:r>
              <a:rPr lang="fr-FR"/>
              <a:t>1 – Aggressive Mode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62</a:t>
            </a:fld>
            <a:endParaRPr lang="ru-RU"/>
          </a:p>
        </p:txBody>
      </p:sp>
      <p:pic>
        <p:nvPicPr>
          <p:cNvPr id="4" name="Picture 3"/>
          <p:cNvPicPr>
            <a:picLocks noChangeAspect="1"/>
          </p:cNvPicPr>
          <p:nvPr/>
        </p:nvPicPr>
        <p:blipFill>
          <a:blip r:embed="rId3"/>
          <a:stretch>
            <a:fillRect/>
          </a:stretch>
        </p:blipFill>
        <p:spPr>
          <a:xfrm>
            <a:off x="123692" y="3962399"/>
            <a:ext cx="8791708" cy="2682851"/>
          </a:xfrm>
          <a:prstGeom prst="rect">
            <a:avLst/>
          </a:prstGeom>
        </p:spPr>
      </p:pic>
    </p:spTree>
    <p:extLst>
      <p:ext uri="{BB962C8B-B14F-4D97-AF65-F5344CB8AC3E}">
        <p14:creationId xmlns:p14="http://schemas.microsoft.com/office/powerpoint/2010/main" val="7739506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lstStyle/>
          <a:p>
            <a:r>
              <a:rPr lang="en-US"/>
              <a:t>https://www.omnisecu.com/tcpip/ikev1-main-aggressive-and-quick-mode-message-exchanges.php</a:t>
            </a:r>
          </a:p>
        </p:txBody>
      </p:sp>
      <p:sp>
        <p:nvSpPr>
          <p:cNvPr id="3" name="Title 2"/>
          <p:cNvSpPr>
            <a:spLocks noGrp="1"/>
          </p:cNvSpPr>
          <p:nvPr>
            <p:ph type="title"/>
          </p:nvPr>
        </p:nvSpPr>
        <p:spPr/>
        <p:txBody>
          <a:bodyPr/>
          <a:lstStyle/>
          <a:p>
            <a:r>
              <a:rPr lang="vi-VN" smtClean="0"/>
              <a:t>IKEv1 Packets in Wireshark</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a:p>
        </p:txBody>
      </p:sp>
      <p:pic>
        <p:nvPicPr>
          <p:cNvPr id="5" name="Picture 4"/>
          <p:cNvPicPr>
            <a:picLocks noChangeAspect="1"/>
          </p:cNvPicPr>
          <p:nvPr/>
        </p:nvPicPr>
        <p:blipFill>
          <a:blip r:embed="rId2"/>
          <a:stretch>
            <a:fillRect/>
          </a:stretch>
        </p:blipFill>
        <p:spPr>
          <a:xfrm>
            <a:off x="381000" y="2666999"/>
            <a:ext cx="8534400" cy="3495729"/>
          </a:xfrm>
          <a:prstGeom prst="rect">
            <a:avLst/>
          </a:prstGeom>
        </p:spPr>
      </p:pic>
    </p:spTree>
    <p:extLst>
      <p:ext uri="{BB962C8B-B14F-4D97-AF65-F5344CB8AC3E}">
        <p14:creationId xmlns:p14="http://schemas.microsoft.com/office/powerpoint/2010/main" val="26821477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IKE pha </a:t>
            </a:r>
            <a:r>
              <a:rPr lang="en-US" smtClean="0"/>
              <a:t>2</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64</a:t>
            </a:fld>
            <a:endParaRPr lang="ru-RU"/>
          </a:p>
        </p:txBody>
      </p:sp>
    </p:spTree>
    <p:extLst>
      <p:ext uri="{BB962C8B-B14F-4D97-AF65-F5344CB8AC3E}">
        <p14:creationId xmlns:p14="http://schemas.microsoft.com/office/powerpoint/2010/main" val="19470874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Pha 2: Thương lượng IPsec SAs </a:t>
            </a:r>
            <a:br>
              <a:rPr lang="vi-VN" smtClean="0"/>
            </a:br>
            <a:r>
              <a:rPr lang="vi-VN" smtClean="0"/>
              <a:t>với Quick mode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cxnSp>
        <p:nvCxnSpPr>
          <p:cNvPr id="5" name="Straight Arrow Connector 4"/>
          <p:cNvCxnSpPr/>
          <p:nvPr/>
        </p:nvCxnSpPr>
        <p:spPr>
          <a:xfrm flipV="1">
            <a:off x="2514600" y="3124200"/>
            <a:ext cx="1219200" cy="457200"/>
          </a:xfrm>
          <a:prstGeom prst="straightConnector1">
            <a:avLst/>
          </a:prstGeom>
          <a:ln w="28575">
            <a:solidFill>
              <a:srgbClr val="00CCFF"/>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38200" y="2895600"/>
            <a:ext cx="1905000" cy="1524000"/>
          </a:xfrm>
          <a:prstGeom prst="ellipse">
            <a:avLst/>
          </a:prstGeom>
          <a:solidFill>
            <a:srgbClr val="00CC00"/>
          </a:solidFill>
          <a:ln w="3810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bg1"/>
                </a:solidFill>
              </a:rPr>
              <a:t>Quick Mode</a:t>
            </a:r>
          </a:p>
          <a:p>
            <a:pPr algn="ctr">
              <a:defRPr/>
            </a:pPr>
            <a:endParaRPr lang="en-US" sz="2800" b="1" dirty="0">
              <a:solidFill>
                <a:schemeClr val="bg1"/>
              </a:solidFill>
            </a:endParaRPr>
          </a:p>
        </p:txBody>
      </p:sp>
      <p:sp>
        <p:nvSpPr>
          <p:cNvPr id="7" name="TextBox 6"/>
          <p:cNvSpPr txBox="1">
            <a:spLocks noChangeArrowheads="1"/>
          </p:cNvSpPr>
          <p:nvPr/>
        </p:nvSpPr>
        <p:spPr bwMode="auto">
          <a:xfrm>
            <a:off x="3810000" y="2819400"/>
            <a:ext cx="5181600" cy="461665"/>
          </a:xfrm>
          <a:prstGeom prst="rect">
            <a:avLst/>
          </a:prstGeom>
          <a:solidFill>
            <a:srgbClr val="FFFF00"/>
          </a:solidFill>
          <a:ln w="38100">
            <a:solidFill>
              <a:srgbClr val="00CCFF"/>
            </a:solidFill>
            <a:miter lim="800000"/>
            <a:headEnd/>
            <a:tailEnd/>
          </a:ln>
        </p:spPr>
        <p:txBody>
          <a:bodyPr wrap="square">
            <a:spAutoFit/>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lvl="2" eaLnBrk="1" hangingPunct="1"/>
            <a:r>
              <a:rPr lang="en-US" sz="2400" b="1"/>
              <a:t>Bước 1: Thương thảo chính sách</a:t>
            </a:r>
          </a:p>
        </p:txBody>
      </p:sp>
      <p:sp>
        <p:nvSpPr>
          <p:cNvPr id="8" name="TextBox 7"/>
          <p:cNvSpPr txBox="1">
            <a:spLocks noChangeArrowheads="1"/>
          </p:cNvSpPr>
          <p:nvPr/>
        </p:nvSpPr>
        <p:spPr bwMode="auto">
          <a:xfrm>
            <a:off x="3810000" y="3486150"/>
            <a:ext cx="4800600" cy="830997"/>
          </a:xfrm>
          <a:prstGeom prst="rect">
            <a:avLst/>
          </a:prstGeom>
          <a:solidFill>
            <a:srgbClr val="FFFF00"/>
          </a:solidFill>
          <a:ln w="38100">
            <a:solidFill>
              <a:srgbClr val="00CCFF"/>
            </a:solidFill>
            <a:miter lim="800000"/>
            <a:headEnd/>
            <a:tailEnd/>
          </a:ln>
        </p:spPr>
        <p:txBody>
          <a:bodyPr>
            <a:spAutoFit/>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lvl="2" eaLnBrk="1" hangingPunct="1"/>
            <a:r>
              <a:rPr lang="en-US" sz="2400" b="1"/>
              <a:t>Bước 2: Khóa phiên được làm tươi hoặc trao đổi qua DH</a:t>
            </a:r>
          </a:p>
        </p:txBody>
      </p:sp>
      <p:sp>
        <p:nvSpPr>
          <p:cNvPr id="9" name="TextBox 8"/>
          <p:cNvSpPr txBox="1">
            <a:spLocks noChangeArrowheads="1"/>
          </p:cNvSpPr>
          <p:nvPr/>
        </p:nvSpPr>
        <p:spPr bwMode="auto">
          <a:xfrm>
            <a:off x="3733800" y="4473575"/>
            <a:ext cx="5105400" cy="830997"/>
          </a:xfrm>
          <a:prstGeom prst="rect">
            <a:avLst/>
          </a:prstGeom>
          <a:solidFill>
            <a:srgbClr val="FFFF00"/>
          </a:solidFill>
          <a:ln w="38100">
            <a:solidFill>
              <a:srgbClr val="00CCFF"/>
            </a:solidFill>
            <a:miter lim="800000"/>
            <a:headEnd/>
            <a:tailEnd/>
          </a:ln>
        </p:spPr>
        <p:txBody>
          <a:bodyPr>
            <a:spAutoFit/>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lvl="2" eaLnBrk="1" hangingPunct="1"/>
            <a:r>
              <a:rPr lang="en-US" sz="2400" b="1" dirty="0" err="1"/>
              <a:t>Bước</a:t>
            </a:r>
            <a:r>
              <a:rPr lang="en-US" sz="2400" b="1" dirty="0"/>
              <a:t> 3: </a:t>
            </a:r>
            <a:r>
              <a:rPr lang="en-US" sz="2400" b="1" dirty="0" err="1"/>
              <a:t>Các</a:t>
            </a:r>
            <a:r>
              <a:rPr lang="en-US" sz="2400" b="1" dirty="0"/>
              <a:t> SA, Keys, </a:t>
            </a:r>
            <a:r>
              <a:rPr lang="en-US" sz="2400" b="1" dirty="0" err="1"/>
              <a:t>cùng</a:t>
            </a:r>
            <a:r>
              <a:rPr lang="en-US" sz="2400" b="1" dirty="0"/>
              <a:t> </a:t>
            </a:r>
            <a:r>
              <a:rPr lang="en-US" sz="2400" b="1" dirty="0" err="1"/>
              <a:t>với</a:t>
            </a:r>
            <a:r>
              <a:rPr lang="en-US" sz="2400" b="1" dirty="0"/>
              <a:t> </a:t>
            </a:r>
            <a:r>
              <a:rPr lang="en-US" sz="2400" b="1" dirty="0" err="1"/>
              <a:t>SPI</a:t>
            </a:r>
            <a:r>
              <a:rPr lang="en-US" sz="2400" b="1" dirty="0"/>
              <a:t> </a:t>
            </a:r>
            <a:r>
              <a:rPr lang="en-US" sz="2400" b="1" dirty="0" err="1"/>
              <a:t>được</a:t>
            </a:r>
            <a:r>
              <a:rPr lang="en-US" sz="2400" b="1" dirty="0"/>
              <a:t> </a:t>
            </a:r>
            <a:r>
              <a:rPr lang="en-US" sz="2400" b="1" dirty="0" err="1"/>
              <a:t>truyền</a:t>
            </a:r>
            <a:r>
              <a:rPr lang="en-US" sz="2400" b="1" dirty="0"/>
              <a:t> </a:t>
            </a:r>
            <a:r>
              <a:rPr lang="en-US" sz="2400" b="1" dirty="0" err="1"/>
              <a:t>tới</a:t>
            </a:r>
            <a:r>
              <a:rPr lang="en-US" sz="2400" b="1" dirty="0"/>
              <a:t> </a:t>
            </a:r>
            <a:r>
              <a:rPr lang="en-US" sz="2400" b="1" dirty="0" err="1"/>
              <a:t>IPSec</a:t>
            </a:r>
            <a:r>
              <a:rPr lang="en-US" sz="2400" b="1" dirty="0"/>
              <a:t> driver</a:t>
            </a:r>
          </a:p>
        </p:txBody>
      </p:sp>
      <p:cxnSp>
        <p:nvCxnSpPr>
          <p:cNvPr id="10" name="Straight Arrow Connector 9"/>
          <p:cNvCxnSpPr/>
          <p:nvPr/>
        </p:nvCxnSpPr>
        <p:spPr>
          <a:xfrm>
            <a:off x="2667000" y="3733800"/>
            <a:ext cx="1066800" cy="1588"/>
          </a:xfrm>
          <a:prstGeom prst="straightConnector1">
            <a:avLst/>
          </a:prstGeom>
          <a:ln w="28575">
            <a:solidFill>
              <a:srgbClr val="00CCFF"/>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9" idx="1"/>
          </p:cNvCxnSpPr>
          <p:nvPr/>
        </p:nvCxnSpPr>
        <p:spPr>
          <a:xfrm>
            <a:off x="2438400" y="4187825"/>
            <a:ext cx="1295400" cy="701249"/>
          </a:xfrm>
          <a:prstGeom prst="straightConnector1">
            <a:avLst/>
          </a:prstGeom>
          <a:ln w="28575">
            <a:solidFill>
              <a:srgbClr val="00CC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5791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500"/>
                                        <p:tgtEl>
                                          <p:spTgt spid="5"/>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amond(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trips(downLeft)">
                                      <p:cBhvr>
                                        <p:cTn id="20" dur="500"/>
                                        <p:tgtEl>
                                          <p:spTgt spid="10"/>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slide(fromBottom)">
                                      <p:cBhvr>
                                        <p:cTn id="28" dur="500"/>
                                        <p:tgtEl>
                                          <p:spTgt spid="11"/>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lide(fromBottom)">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Pha 2: Thương lượng IPsec SAs </a:t>
            </a:r>
            <a:br>
              <a:rPr lang="vi-VN"/>
            </a:br>
            <a:r>
              <a:rPr lang="vi-VN"/>
              <a:t>với Quick mode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sp>
        <p:nvSpPr>
          <p:cNvPr id="6" name="Oval 5"/>
          <p:cNvSpPr/>
          <p:nvPr/>
        </p:nvSpPr>
        <p:spPr>
          <a:xfrm>
            <a:off x="838200" y="2895600"/>
            <a:ext cx="1905000" cy="1524000"/>
          </a:xfrm>
          <a:prstGeom prst="ellipse">
            <a:avLst/>
          </a:prstGeom>
          <a:solidFill>
            <a:srgbClr val="00CC00"/>
          </a:solidFill>
          <a:ln w="3810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bg1"/>
                </a:solidFill>
              </a:rPr>
              <a:t>Quick Mode</a:t>
            </a:r>
          </a:p>
          <a:p>
            <a:pPr algn="ctr">
              <a:defRPr/>
            </a:pPr>
            <a:endParaRPr lang="en-US" sz="2800" b="1" dirty="0">
              <a:solidFill>
                <a:schemeClr val="bg1"/>
              </a:solidFill>
            </a:endParaRPr>
          </a:p>
        </p:txBody>
      </p:sp>
      <p:cxnSp>
        <p:nvCxnSpPr>
          <p:cNvPr id="12" name="Straight Arrow Connector 11"/>
          <p:cNvCxnSpPr/>
          <p:nvPr/>
        </p:nvCxnSpPr>
        <p:spPr>
          <a:xfrm flipV="1">
            <a:off x="2133600" y="2209800"/>
            <a:ext cx="1219200" cy="685800"/>
          </a:xfrm>
          <a:prstGeom prst="straightConnector1">
            <a:avLst/>
          </a:prstGeom>
          <a:ln w="28575">
            <a:solidFill>
              <a:srgbClr val="00CCFF"/>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3352800" y="2052935"/>
            <a:ext cx="5257800" cy="461665"/>
          </a:xfrm>
          <a:prstGeom prst="rect">
            <a:avLst/>
          </a:prstGeom>
          <a:solidFill>
            <a:srgbClr val="FFFF00"/>
          </a:solidFill>
          <a:ln w="38100">
            <a:solidFill>
              <a:srgbClr val="00CCFF"/>
            </a:solidFill>
            <a:miter lim="800000"/>
            <a:headEnd/>
            <a:tailEnd/>
          </a:ln>
        </p:spPr>
        <p:txBody>
          <a:bodyPr wrap="square">
            <a:spAutoFit/>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lvl="2" eaLnBrk="1" hangingPunct="1"/>
            <a:r>
              <a:rPr lang="en-US" sz="2400" b="1"/>
              <a:t>Bước 1: Thương thảo chính sách</a:t>
            </a:r>
          </a:p>
        </p:txBody>
      </p:sp>
      <p:sp>
        <p:nvSpPr>
          <p:cNvPr id="14" name="TextBox 13"/>
          <p:cNvSpPr txBox="1">
            <a:spLocks noChangeArrowheads="1"/>
          </p:cNvSpPr>
          <p:nvPr/>
        </p:nvSpPr>
        <p:spPr bwMode="auto">
          <a:xfrm>
            <a:off x="2667000" y="3886200"/>
            <a:ext cx="5638800" cy="1815882"/>
          </a:xfrm>
          <a:prstGeom prst="rect">
            <a:avLst/>
          </a:prstGeom>
          <a:solidFill>
            <a:srgbClr val="FFFF00"/>
          </a:solidFill>
          <a:ln w="28575">
            <a:solidFill>
              <a:srgbClr val="00CCFF"/>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Tx/>
              <a:buChar char="-"/>
            </a:pPr>
            <a:r>
              <a:rPr lang="en-US" sz="2800" dirty="0"/>
              <a:t> </a:t>
            </a:r>
            <a:r>
              <a:rPr lang="en-US" sz="2800" dirty="0" err="1"/>
              <a:t>Một</a:t>
            </a:r>
            <a:r>
              <a:rPr lang="en-US" sz="2800" dirty="0"/>
              <a:t> </a:t>
            </a:r>
            <a:r>
              <a:rPr lang="en-US" sz="2800" dirty="0" err="1"/>
              <a:t>bên</a:t>
            </a:r>
            <a:r>
              <a:rPr lang="en-US" sz="2800" dirty="0"/>
              <a:t> </a:t>
            </a:r>
            <a:r>
              <a:rPr lang="en-US" sz="2800" dirty="0" err="1"/>
              <a:t>sẽ</a:t>
            </a:r>
            <a:r>
              <a:rPr lang="en-US" sz="2800" dirty="0"/>
              <a:t> </a:t>
            </a:r>
            <a:r>
              <a:rPr lang="en-US" sz="2800" dirty="0" err="1"/>
              <a:t>đưa</a:t>
            </a:r>
            <a:r>
              <a:rPr lang="en-US" sz="2800" dirty="0"/>
              <a:t> </a:t>
            </a:r>
            <a:r>
              <a:rPr lang="en-US" sz="2800" dirty="0" err="1"/>
              <a:t>ra</a:t>
            </a:r>
            <a:r>
              <a:rPr lang="en-US" sz="2800" dirty="0"/>
              <a:t> </a:t>
            </a:r>
            <a:r>
              <a:rPr lang="en-US" sz="2800" dirty="0" err="1"/>
              <a:t>một</a:t>
            </a:r>
            <a:r>
              <a:rPr lang="en-US" sz="2800" dirty="0"/>
              <a:t> </a:t>
            </a:r>
            <a:r>
              <a:rPr lang="en-US" sz="2800" dirty="0" err="1"/>
              <a:t>danh</a:t>
            </a:r>
            <a:r>
              <a:rPr lang="en-US" sz="2800" dirty="0"/>
              <a:t> </a:t>
            </a:r>
            <a:r>
              <a:rPr lang="en-US" sz="2800" dirty="0" err="1"/>
              <a:t>sách</a:t>
            </a:r>
            <a:r>
              <a:rPr lang="en-US" sz="2800" dirty="0"/>
              <a:t> </a:t>
            </a:r>
            <a:r>
              <a:rPr lang="en-US" sz="2800" dirty="0" err="1"/>
              <a:t>các</a:t>
            </a:r>
            <a:r>
              <a:rPr lang="en-US" sz="2800" dirty="0"/>
              <a:t> </a:t>
            </a:r>
            <a:r>
              <a:rPr lang="en-US" sz="2800" dirty="0" err="1"/>
              <a:t>giao</a:t>
            </a:r>
            <a:r>
              <a:rPr lang="en-US" sz="2800" dirty="0"/>
              <a:t> </a:t>
            </a:r>
            <a:r>
              <a:rPr lang="en-US" sz="2800" dirty="0" err="1"/>
              <a:t>thức</a:t>
            </a:r>
            <a:r>
              <a:rPr lang="en-US" sz="2800" dirty="0"/>
              <a:t> </a:t>
            </a:r>
            <a:r>
              <a:rPr lang="en-US" sz="2800" dirty="0" err="1"/>
              <a:t>IPSec</a:t>
            </a:r>
            <a:r>
              <a:rPr lang="en-US" sz="2800" dirty="0"/>
              <a:t> </a:t>
            </a:r>
            <a:r>
              <a:rPr lang="en-US" sz="2800" dirty="0" err="1"/>
              <a:t>và</a:t>
            </a:r>
            <a:r>
              <a:rPr lang="en-US" sz="2800" dirty="0"/>
              <a:t> </a:t>
            </a:r>
            <a:r>
              <a:rPr lang="en-US" sz="2800" dirty="0" err="1"/>
              <a:t>các</a:t>
            </a:r>
            <a:r>
              <a:rPr lang="en-US" sz="2800" dirty="0"/>
              <a:t> </a:t>
            </a:r>
            <a:r>
              <a:rPr lang="en-US" sz="2800" dirty="0" err="1"/>
              <a:t>thuật</a:t>
            </a:r>
            <a:r>
              <a:rPr lang="en-US" sz="2800" dirty="0"/>
              <a:t> </a:t>
            </a:r>
            <a:r>
              <a:rPr lang="en-US" sz="2800" dirty="0" err="1"/>
              <a:t>toán</a:t>
            </a:r>
            <a:r>
              <a:rPr lang="en-US" sz="2800" dirty="0"/>
              <a:t>, </a:t>
            </a:r>
            <a:r>
              <a:rPr lang="en-US" sz="2800" dirty="0" err="1"/>
              <a:t>bên</a:t>
            </a:r>
            <a:r>
              <a:rPr lang="en-US" sz="2800" dirty="0"/>
              <a:t> </a:t>
            </a:r>
            <a:r>
              <a:rPr lang="en-US" sz="2800" dirty="0" err="1"/>
              <a:t>nhận</a:t>
            </a:r>
            <a:r>
              <a:rPr lang="en-US" sz="2800" dirty="0"/>
              <a:t> </a:t>
            </a:r>
            <a:r>
              <a:rPr lang="en-US" sz="2800" dirty="0" err="1"/>
              <a:t>sẽ</a:t>
            </a:r>
            <a:r>
              <a:rPr lang="en-US" sz="2800" dirty="0"/>
              <a:t> </a:t>
            </a:r>
            <a:r>
              <a:rPr lang="en-US" sz="2800" dirty="0" err="1"/>
              <a:t>lựa</a:t>
            </a:r>
            <a:r>
              <a:rPr lang="en-US" sz="2800" dirty="0"/>
              <a:t> </a:t>
            </a:r>
            <a:r>
              <a:rPr lang="en-US" sz="2800" dirty="0" err="1"/>
              <a:t>chọn</a:t>
            </a:r>
            <a:r>
              <a:rPr lang="en-US" sz="2800" dirty="0"/>
              <a:t> </a:t>
            </a:r>
            <a:r>
              <a:rPr lang="en-US" sz="2800" dirty="0" err="1"/>
              <a:t>hoặc</a:t>
            </a:r>
            <a:r>
              <a:rPr lang="en-US" sz="2800" dirty="0"/>
              <a:t> </a:t>
            </a:r>
            <a:r>
              <a:rPr lang="en-US" sz="2800" dirty="0" err="1"/>
              <a:t>có</a:t>
            </a:r>
            <a:r>
              <a:rPr lang="en-US" sz="2800" dirty="0"/>
              <a:t> </a:t>
            </a:r>
            <a:r>
              <a:rPr lang="en-US" sz="2800" dirty="0" err="1"/>
              <a:t>yêu</a:t>
            </a:r>
            <a:r>
              <a:rPr lang="en-US" sz="2800" dirty="0"/>
              <a:t> </a:t>
            </a:r>
            <a:r>
              <a:rPr lang="en-US" sz="2800" dirty="0" err="1"/>
              <a:t>cầu</a:t>
            </a:r>
            <a:r>
              <a:rPr lang="en-US" sz="2800" dirty="0"/>
              <a:t> </a:t>
            </a:r>
            <a:r>
              <a:rPr lang="en-US" sz="2800" dirty="0" err="1"/>
              <a:t>khác</a:t>
            </a:r>
            <a:r>
              <a:rPr lang="en-US" sz="2800" dirty="0"/>
              <a:t>.</a:t>
            </a:r>
          </a:p>
        </p:txBody>
      </p:sp>
      <p:cxnSp>
        <p:nvCxnSpPr>
          <p:cNvPr id="15" name="Straight Arrow Connector 14"/>
          <p:cNvCxnSpPr/>
          <p:nvPr/>
        </p:nvCxnSpPr>
        <p:spPr>
          <a:xfrm rot="5400000">
            <a:off x="4646612" y="3198813"/>
            <a:ext cx="1371600" cy="3175"/>
          </a:xfrm>
          <a:prstGeom prst="straightConnector1">
            <a:avLst/>
          </a:prstGeom>
          <a:ln w="28575">
            <a:solidFill>
              <a:srgbClr val="00CC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3564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Left)">
                                      <p:cBhvr>
                                        <p:cTn id="12" dur="500"/>
                                        <p:tgtEl>
                                          <p:spTgt spid="12"/>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strips(down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bg/>
                                          </p:spTgt>
                                        </p:tgtEl>
                                        <p:attrNameLst>
                                          <p:attrName>style.visibility</p:attrName>
                                        </p:attrNameLst>
                                      </p:cBhvr>
                                      <p:to>
                                        <p:strVal val="visible"/>
                                      </p:to>
                                    </p:set>
                                    <p:anim calcmode="lin" valueType="num">
                                      <p:cBhvr additive="base">
                                        <p:cTn id="25"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build="allAtOnce"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Pha 2: Thương lượng IPsec SAs </a:t>
            </a:r>
            <a:br>
              <a:rPr lang="vi-VN"/>
            </a:br>
            <a:r>
              <a:rPr lang="vi-VN"/>
              <a:t>với Quick mode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dirty="0"/>
          </a:p>
        </p:txBody>
      </p:sp>
      <p:sp>
        <p:nvSpPr>
          <p:cNvPr id="6" name="Oval 5"/>
          <p:cNvSpPr/>
          <p:nvPr/>
        </p:nvSpPr>
        <p:spPr>
          <a:xfrm>
            <a:off x="838200" y="2895600"/>
            <a:ext cx="1905000" cy="1524000"/>
          </a:xfrm>
          <a:prstGeom prst="ellipse">
            <a:avLst/>
          </a:prstGeom>
          <a:solidFill>
            <a:srgbClr val="00CC00"/>
          </a:solidFill>
          <a:ln w="3810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bg1"/>
                </a:solidFill>
              </a:rPr>
              <a:t>Quick Mode</a:t>
            </a:r>
          </a:p>
          <a:p>
            <a:pPr algn="ctr">
              <a:defRPr/>
            </a:pPr>
            <a:endParaRPr lang="en-US" sz="2800" b="1" dirty="0">
              <a:solidFill>
                <a:schemeClr val="bg1"/>
              </a:solidFill>
            </a:endParaRPr>
          </a:p>
        </p:txBody>
      </p:sp>
      <p:cxnSp>
        <p:nvCxnSpPr>
          <p:cNvPr id="12" name="Straight Arrow Connector 11"/>
          <p:cNvCxnSpPr/>
          <p:nvPr/>
        </p:nvCxnSpPr>
        <p:spPr>
          <a:xfrm flipV="1">
            <a:off x="2133600" y="2209800"/>
            <a:ext cx="1219200" cy="685800"/>
          </a:xfrm>
          <a:prstGeom prst="straightConnector1">
            <a:avLst/>
          </a:prstGeom>
          <a:ln w="28575">
            <a:solidFill>
              <a:srgbClr val="00CCFF"/>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3352800" y="2052935"/>
            <a:ext cx="5257800" cy="461665"/>
          </a:xfrm>
          <a:prstGeom prst="rect">
            <a:avLst/>
          </a:prstGeom>
          <a:solidFill>
            <a:srgbClr val="FFFF00"/>
          </a:solidFill>
          <a:ln w="38100">
            <a:solidFill>
              <a:srgbClr val="00CCFF"/>
            </a:solidFill>
            <a:miter lim="800000"/>
            <a:headEnd/>
            <a:tailEnd/>
          </a:ln>
        </p:spPr>
        <p:txBody>
          <a:bodyPr wrap="square">
            <a:spAutoFit/>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lvl="2" eaLnBrk="1" hangingPunct="1"/>
            <a:r>
              <a:rPr lang="en-US" sz="2400" b="1"/>
              <a:t>Bước 1: Thương thảo chính sách</a:t>
            </a:r>
          </a:p>
        </p:txBody>
      </p:sp>
      <p:cxnSp>
        <p:nvCxnSpPr>
          <p:cNvPr id="15" name="Straight Arrow Connector 14"/>
          <p:cNvCxnSpPr/>
          <p:nvPr/>
        </p:nvCxnSpPr>
        <p:spPr>
          <a:xfrm rot="5400000">
            <a:off x="4646612" y="3198813"/>
            <a:ext cx="1371600" cy="3175"/>
          </a:xfrm>
          <a:prstGeom prst="straightConnector1">
            <a:avLst/>
          </a:prstGeom>
          <a:ln w="28575">
            <a:solidFill>
              <a:srgbClr val="00CCFF"/>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a:spLocks noChangeArrowheads="1"/>
          </p:cNvSpPr>
          <p:nvPr/>
        </p:nvSpPr>
        <p:spPr bwMode="auto">
          <a:xfrm>
            <a:off x="2971800" y="3899118"/>
            <a:ext cx="5943600" cy="1815882"/>
          </a:xfrm>
          <a:prstGeom prst="rect">
            <a:avLst/>
          </a:prstGeom>
          <a:solidFill>
            <a:schemeClr val="accent3">
              <a:lumMod val="60000"/>
              <a:lumOff val="40000"/>
            </a:schemeClr>
          </a:solidFill>
          <a:ln w="9525">
            <a:solidFill>
              <a:srgbClr val="FF0000"/>
            </a:solidFill>
            <a:miter lim="800000"/>
            <a:headEnd/>
            <a:tailEnd/>
          </a:ln>
        </p:spPr>
        <p:txBody>
          <a:bodyPr wrap="square">
            <a:spAutoFit/>
          </a:bodyPr>
          <a:lstStyle/>
          <a:p>
            <a:r>
              <a:rPr lang="en-US" sz="2800" dirty="0" err="1"/>
              <a:t>Sau</a:t>
            </a:r>
            <a:r>
              <a:rPr lang="en-US" sz="2800" dirty="0"/>
              <a:t> </a:t>
            </a:r>
            <a:r>
              <a:rPr lang="en-US" sz="2800" dirty="0" err="1"/>
              <a:t>khi</a:t>
            </a:r>
            <a:r>
              <a:rPr lang="en-US" sz="2800" dirty="0"/>
              <a:t> </a:t>
            </a:r>
            <a:r>
              <a:rPr lang="en-US" sz="2800" dirty="0" err="1"/>
              <a:t>thương</a:t>
            </a:r>
            <a:r>
              <a:rPr lang="en-US" sz="2800" dirty="0"/>
              <a:t> </a:t>
            </a:r>
            <a:r>
              <a:rPr lang="en-US" sz="2800" dirty="0" err="1"/>
              <a:t>lượng</a:t>
            </a:r>
            <a:r>
              <a:rPr lang="en-US" sz="2800" dirty="0"/>
              <a:t> </a:t>
            </a:r>
            <a:r>
              <a:rPr lang="en-US" sz="2800" dirty="0" err="1"/>
              <a:t>xong</a:t>
            </a:r>
            <a:r>
              <a:rPr lang="en-US" sz="2800" dirty="0"/>
              <a:t>. 2 SA </a:t>
            </a:r>
            <a:r>
              <a:rPr lang="en-US" sz="2800" dirty="0" err="1"/>
              <a:t>được</a:t>
            </a:r>
            <a:r>
              <a:rPr lang="en-US" sz="2800" dirty="0"/>
              <a:t> </a:t>
            </a:r>
            <a:r>
              <a:rPr lang="en-US" sz="2800" dirty="0" err="1"/>
              <a:t>thiết</a:t>
            </a:r>
            <a:r>
              <a:rPr lang="en-US" sz="2800" dirty="0"/>
              <a:t> </a:t>
            </a:r>
            <a:r>
              <a:rPr lang="en-US" sz="2800" dirty="0" err="1"/>
              <a:t>lập</a:t>
            </a:r>
            <a:r>
              <a:rPr lang="en-US" sz="2800" dirty="0"/>
              <a:t> </a:t>
            </a:r>
            <a:r>
              <a:rPr lang="en-US" sz="2800" dirty="0" err="1"/>
              <a:t>cho</a:t>
            </a:r>
            <a:r>
              <a:rPr lang="en-US" sz="2800" dirty="0"/>
              <a:t> </a:t>
            </a:r>
            <a:r>
              <a:rPr lang="en-US" sz="2800" dirty="0" err="1"/>
              <a:t>mỗi</a:t>
            </a:r>
            <a:r>
              <a:rPr lang="en-US" sz="2800" dirty="0"/>
              <a:t> </a:t>
            </a:r>
            <a:r>
              <a:rPr lang="en-US" sz="2800" dirty="0" err="1"/>
              <a:t>bên</a:t>
            </a:r>
            <a:endParaRPr lang="en-US" sz="2800" dirty="0"/>
          </a:p>
          <a:p>
            <a:pPr>
              <a:buFontTx/>
              <a:buChar char="-"/>
            </a:pPr>
            <a:r>
              <a:rPr lang="en-US" sz="2800" dirty="0"/>
              <a:t> </a:t>
            </a:r>
            <a:r>
              <a:rPr lang="en-US" sz="2800" dirty="0" err="1"/>
              <a:t>Một</a:t>
            </a:r>
            <a:r>
              <a:rPr lang="en-US" sz="2800" dirty="0"/>
              <a:t> SA </a:t>
            </a:r>
            <a:r>
              <a:rPr lang="en-US" sz="2800" dirty="0" err="1"/>
              <a:t>cho</a:t>
            </a:r>
            <a:r>
              <a:rPr lang="en-US" sz="2800" dirty="0"/>
              <a:t> </a:t>
            </a:r>
            <a:r>
              <a:rPr lang="en-US" sz="2800" dirty="0" err="1"/>
              <a:t>lưu</a:t>
            </a:r>
            <a:r>
              <a:rPr lang="en-US" sz="2800" dirty="0"/>
              <a:t> </a:t>
            </a:r>
            <a:r>
              <a:rPr lang="en-US" sz="2800" dirty="0" err="1"/>
              <a:t>lượng</a:t>
            </a:r>
            <a:r>
              <a:rPr lang="en-US" sz="2800" dirty="0"/>
              <a:t> INBOUND</a:t>
            </a:r>
          </a:p>
          <a:p>
            <a:pPr>
              <a:buFontTx/>
              <a:buChar char="-"/>
            </a:pPr>
            <a:r>
              <a:rPr lang="en-US" sz="2800" dirty="0"/>
              <a:t> </a:t>
            </a:r>
            <a:r>
              <a:rPr lang="en-US" sz="2800" dirty="0" err="1"/>
              <a:t>Một</a:t>
            </a:r>
            <a:r>
              <a:rPr lang="en-US" sz="2800" dirty="0"/>
              <a:t> SA </a:t>
            </a:r>
            <a:r>
              <a:rPr lang="en-US" sz="2800" dirty="0" err="1"/>
              <a:t>cho</a:t>
            </a:r>
            <a:r>
              <a:rPr lang="en-US" sz="2800" dirty="0"/>
              <a:t> </a:t>
            </a:r>
            <a:r>
              <a:rPr lang="en-US" sz="2800" dirty="0" err="1"/>
              <a:t>lưu</a:t>
            </a:r>
            <a:r>
              <a:rPr lang="en-US" sz="2800" dirty="0"/>
              <a:t> </a:t>
            </a:r>
            <a:r>
              <a:rPr lang="en-US" sz="2800" dirty="0" err="1"/>
              <a:t>lượng</a:t>
            </a:r>
            <a:r>
              <a:rPr lang="en-US" sz="2800" dirty="0"/>
              <a:t> OUTBOUND</a:t>
            </a:r>
          </a:p>
        </p:txBody>
      </p:sp>
    </p:spTree>
    <p:extLst>
      <p:ext uri="{BB962C8B-B14F-4D97-AF65-F5344CB8AC3E}">
        <p14:creationId xmlns:p14="http://schemas.microsoft.com/office/powerpoint/2010/main" val="24731801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Left)">
                                      <p:cBhvr>
                                        <p:cTn id="12" dur="500"/>
                                        <p:tgtEl>
                                          <p:spTgt spid="12"/>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strips(down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amond(in)">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Pha 2: Thương lượng IPsec SAs </a:t>
            </a:r>
            <a:br>
              <a:rPr lang="vi-VN"/>
            </a:br>
            <a:r>
              <a:rPr lang="vi-VN"/>
              <a:t>với Quick mode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dirty="0"/>
          </a:p>
        </p:txBody>
      </p:sp>
      <p:sp>
        <p:nvSpPr>
          <p:cNvPr id="6" name="Oval 5"/>
          <p:cNvSpPr/>
          <p:nvPr/>
        </p:nvSpPr>
        <p:spPr>
          <a:xfrm>
            <a:off x="838200" y="2895600"/>
            <a:ext cx="1905000" cy="1524000"/>
          </a:xfrm>
          <a:prstGeom prst="ellipse">
            <a:avLst/>
          </a:prstGeom>
          <a:solidFill>
            <a:srgbClr val="00CC00"/>
          </a:solidFill>
          <a:ln w="3810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bg1"/>
                </a:solidFill>
              </a:rPr>
              <a:t>Quick Mode</a:t>
            </a:r>
          </a:p>
          <a:p>
            <a:pPr algn="ctr">
              <a:defRPr/>
            </a:pPr>
            <a:endParaRPr lang="en-US" sz="2800" b="1" dirty="0">
              <a:solidFill>
                <a:schemeClr val="bg1"/>
              </a:solidFill>
            </a:endParaRPr>
          </a:p>
        </p:txBody>
      </p:sp>
      <p:cxnSp>
        <p:nvCxnSpPr>
          <p:cNvPr id="12" name="Straight Arrow Connector 11"/>
          <p:cNvCxnSpPr/>
          <p:nvPr/>
        </p:nvCxnSpPr>
        <p:spPr>
          <a:xfrm flipV="1">
            <a:off x="2133600" y="2209800"/>
            <a:ext cx="1219200" cy="685800"/>
          </a:xfrm>
          <a:prstGeom prst="straightConnector1">
            <a:avLst/>
          </a:prstGeom>
          <a:ln w="28575">
            <a:solidFill>
              <a:srgbClr val="00CCFF"/>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330824" y="2514601"/>
            <a:ext cx="3176" cy="1103294"/>
          </a:xfrm>
          <a:prstGeom prst="straightConnector1">
            <a:avLst/>
          </a:prstGeom>
          <a:ln w="28575">
            <a:solidFill>
              <a:srgbClr val="00CC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3429000" y="1828800"/>
            <a:ext cx="4800600" cy="830997"/>
          </a:xfrm>
          <a:prstGeom prst="rect">
            <a:avLst/>
          </a:prstGeom>
          <a:solidFill>
            <a:srgbClr val="FFFF00"/>
          </a:solidFill>
          <a:ln w="38100">
            <a:solidFill>
              <a:srgbClr val="00CCFF"/>
            </a:solidFill>
            <a:miter lim="800000"/>
            <a:headEnd/>
            <a:tailEnd/>
          </a:ln>
        </p:spPr>
        <p:txBody>
          <a:bodyPr>
            <a:spAutoFit/>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lvl="2" eaLnBrk="1" hangingPunct="1"/>
            <a:r>
              <a:rPr lang="en-US" sz="2400" b="1"/>
              <a:t>Bước 2: Khóa phiên được làm tươi hoặc trao đổi qua DH</a:t>
            </a:r>
          </a:p>
        </p:txBody>
      </p:sp>
      <p:sp>
        <p:nvSpPr>
          <p:cNvPr id="14" name="Rectangle 13"/>
          <p:cNvSpPr>
            <a:spLocks noChangeArrowheads="1"/>
          </p:cNvSpPr>
          <p:nvPr/>
        </p:nvSpPr>
        <p:spPr bwMode="auto">
          <a:xfrm>
            <a:off x="2971800" y="3617893"/>
            <a:ext cx="6172200" cy="1384995"/>
          </a:xfrm>
          <a:prstGeom prst="rect">
            <a:avLst/>
          </a:prstGeom>
          <a:solidFill>
            <a:schemeClr val="accent3">
              <a:lumMod val="60000"/>
              <a:lumOff val="40000"/>
            </a:schemeClr>
          </a:solidFill>
          <a:ln>
            <a:noFill/>
          </a:ln>
          <a:extLst/>
        </p:spPr>
        <p:txBody>
          <a:bodyPr wrap="square">
            <a:spAutoFit/>
          </a:bodyPr>
          <a:lstStyle/>
          <a:p>
            <a:r>
              <a:rPr lang="en-US" sz="2800" dirty="0" err="1"/>
              <a:t>Khóa</a:t>
            </a:r>
            <a:r>
              <a:rPr lang="en-US" sz="2800" dirty="0"/>
              <a:t> </a:t>
            </a:r>
            <a:r>
              <a:rPr lang="en-US" sz="2800" dirty="0" err="1"/>
              <a:t>này</a:t>
            </a:r>
            <a:r>
              <a:rPr lang="en-US" sz="2800" dirty="0"/>
              <a:t> </a:t>
            </a:r>
            <a:r>
              <a:rPr lang="en-US" sz="2800" dirty="0" err="1"/>
              <a:t>làm</a:t>
            </a:r>
            <a:r>
              <a:rPr lang="en-US" sz="2800" dirty="0"/>
              <a:t> </a:t>
            </a:r>
            <a:r>
              <a:rPr lang="en-US" sz="2800" dirty="0" err="1"/>
              <a:t>nhiệm</a:t>
            </a:r>
            <a:r>
              <a:rPr lang="en-US" sz="2800" dirty="0"/>
              <a:t> </a:t>
            </a:r>
            <a:r>
              <a:rPr lang="en-US" sz="2800" dirty="0" err="1"/>
              <a:t>vụ</a:t>
            </a:r>
            <a:r>
              <a:rPr lang="en-US" sz="2800" dirty="0"/>
              <a:t> </a:t>
            </a:r>
            <a:r>
              <a:rPr lang="en-US" sz="2800" dirty="0" err="1"/>
              <a:t>cho</a:t>
            </a:r>
            <a:r>
              <a:rPr lang="en-US" sz="2800" dirty="0"/>
              <a:t>: </a:t>
            </a:r>
            <a:r>
              <a:rPr lang="en-US" sz="2800" dirty="0" err="1"/>
              <a:t>xác</a:t>
            </a:r>
            <a:r>
              <a:rPr lang="en-US" sz="2800" dirty="0"/>
              <a:t> </a:t>
            </a:r>
            <a:r>
              <a:rPr lang="en-US" sz="2800" dirty="0" err="1"/>
              <a:t>thực</a:t>
            </a:r>
            <a:r>
              <a:rPr lang="en-US" sz="2800" dirty="0"/>
              <a:t>, </a:t>
            </a:r>
            <a:r>
              <a:rPr lang="en-US" sz="2800" dirty="0" err="1"/>
              <a:t>toàn</a:t>
            </a:r>
            <a:r>
              <a:rPr lang="en-US" sz="2800" dirty="0"/>
              <a:t> </a:t>
            </a:r>
            <a:r>
              <a:rPr lang="en-US" sz="2800" dirty="0" err="1"/>
              <a:t>vẹn</a:t>
            </a:r>
            <a:r>
              <a:rPr lang="en-US" sz="2800" dirty="0"/>
              <a:t>, </a:t>
            </a:r>
            <a:r>
              <a:rPr lang="en-US" sz="2800" dirty="0" err="1"/>
              <a:t>mã</a:t>
            </a:r>
            <a:r>
              <a:rPr lang="en-US" sz="2800" dirty="0"/>
              <a:t> </a:t>
            </a:r>
            <a:r>
              <a:rPr lang="en-US" sz="2800" dirty="0" err="1"/>
              <a:t>hóa</a:t>
            </a:r>
            <a:r>
              <a:rPr lang="en-US" sz="2800" dirty="0"/>
              <a:t> (</a:t>
            </a:r>
            <a:r>
              <a:rPr lang="en-US" sz="2800" dirty="0" err="1"/>
              <a:t>nếu</a:t>
            </a:r>
            <a:r>
              <a:rPr lang="en-US" sz="2800" dirty="0"/>
              <a:t> </a:t>
            </a:r>
            <a:r>
              <a:rPr lang="en-US" sz="2800" dirty="0" err="1"/>
              <a:t>cần</a:t>
            </a:r>
            <a:r>
              <a:rPr lang="en-US" sz="2800" dirty="0"/>
              <a:t>) </a:t>
            </a:r>
            <a:r>
              <a:rPr lang="en-US" sz="2800" dirty="0" err="1"/>
              <a:t>trong</a:t>
            </a:r>
            <a:r>
              <a:rPr lang="en-US" sz="2800" dirty="0"/>
              <a:t> </a:t>
            </a:r>
            <a:r>
              <a:rPr lang="en-US" sz="2800" dirty="0" err="1"/>
              <a:t>phiên</a:t>
            </a:r>
            <a:r>
              <a:rPr lang="en-US" sz="2800" dirty="0"/>
              <a:t> </a:t>
            </a:r>
            <a:r>
              <a:rPr lang="en-US" sz="2800" dirty="0" err="1"/>
              <a:t>IPSec</a:t>
            </a:r>
            <a:r>
              <a:rPr lang="en-US" sz="2800" dirty="0"/>
              <a:t>.</a:t>
            </a:r>
          </a:p>
        </p:txBody>
      </p:sp>
      <p:sp>
        <p:nvSpPr>
          <p:cNvPr id="16" name="Rectangle 15"/>
          <p:cNvSpPr>
            <a:spLocks noChangeArrowheads="1"/>
          </p:cNvSpPr>
          <p:nvPr/>
        </p:nvSpPr>
        <p:spPr bwMode="auto">
          <a:xfrm>
            <a:off x="76200" y="4965918"/>
            <a:ext cx="8458200" cy="1815882"/>
          </a:xfrm>
          <a:prstGeom prst="rect">
            <a:avLst/>
          </a:prstGeom>
          <a:solidFill>
            <a:schemeClr val="accent3">
              <a:lumMod val="60000"/>
              <a:lumOff val="40000"/>
            </a:schemeClr>
          </a:solidFill>
          <a:ln>
            <a:noFill/>
          </a:ln>
          <a:extLst/>
        </p:spPr>
        <p:txBody>
          <a:bodyPr wrap="square">
            <a:spAutoFit/>
          </a:bodyPr>
          <a:lstStyle/>
          <a:p>
            <a:r>
              <a:rPr lang="en-US" sz="2800" dirty="0" err="1"/>
              <a:t>Có</a:t>
            </a:r>
            <a:r>
              <a:rPr lang="en-US" sz="2800" dirty="0"/>
              <a:t> 2 </a:t>
            </a:r>
            <a:r>
              <a:rPr lang="en-US" sz="2800" dirty="0" err="1"/>
              <a:t>lựa</a:t>
            </a:r>
            <a:r>
              <a:rPr lang="en-US" sz="2800" dirty="0"/>
              <a:t> </a:t>
            </a:r>
            <a:r>
              <a:rPr lang="en-US" sz="2800" dirty="0" err="1"/>
              <a:t>chọn</a:t>
            </a:r>
            <a:r>
              <a:rPr lang="en-US" sz="2800" dirty="0"/>
              <a:t>:</a:t>
            </a:r>
          </a:p>
          <a:p>
            <a:pPr>
              <a:buFontTx/>
              <a:buChar char="-"/>
            </a:pPr>
            <a:r>
              <a:rPr lang="en-US" sz="2800" dirty="0"/>
              <a:t> </a:t>
            </a:r>
            <a:r>
              <a:rPr lang="en-US" sz="2800" dirty="0" err="1"/>
              <a:t>Làm</a:t>
            </a:r>
            <a:r>
              <a:rPr lang="en-US" sz="2800" dirty="0"/>
              <a:t> </a:t>
            </a:r>
            <a:r>
              <a:rPr lang="en-US" sz="2800" dirty="0" err="1"/>
              <a:t>tươi</a:t>
            </a:r>
            <a:r>
              <a:rPr lang="en-US" sz="2800" dirty="0"/>
              <a:t> </a:t>
            </a:r>
            <a:r>
              <a:rPr lang="en-US" sz="2800" dirty="0" err="1"/>
              <a:t>khóa</a:t>
            </a:r>
            <a:r>
              <a:rPr lang="en-US" sz="2800" dirty="0"/>
              <a:t> K</a:t>
            </a:r>
            <a:r>
              <a:rPr lang="en-US" sz="2800" baseline="-25000" dirty="0"/>
              <a:t>M</a:t>
            </a:r>
            <a:r>
              <a:rPr lang="en-US" sz="2800" dirty="0"/>
              <a:t> </a:t>
            </a:r>
            <a:r>
              <a:rPr lang="en-US" sz="2800" dirty="0" err="1"/>
              <a:t>thu</a:t>
            </a:r>
            <a:r>
              <a:rPr lang="en-US" sz="2800" dirty="0"/>
              <a:t> </a:t>
            </a:r>
            <a:r>
              <a:rPr lang="en-US" sz="2800" dirty="0" err="1"/>
              <a:t>được</a:t>
            </a:r>
            <a:r>
              <a:rPr lang="en-US" sz="2800" dirty="0"/>
              <a:t> </a:t>
            </a:r>
            <a:r>
              <a:rPr lang="en-US" sz="2800" dirty="0" err="1"/>
              <a:t>bằng</a:t>
            </a:r>
            <a:r>
              <a:rPr lang="en-US" sz="2800" dirty="0"/>
              <a:t> DH </a:t>
            </a:r>
            <a:r>
              <a:rPr lang="en-US" sz="2800" dirty="0" err="1"/>
              <a:t>trong</a:t>
            </a:r>
            <a:r>
              <a:rPr lang="en-US" sz="2800" dirty="0"/>
              <a:t> </a:t>
            </a:r>
            <a:r>
              <a:rPr lang="en-US" sz="2800" dirty="0" err="1"/>
              <a:t>pha</a:t>
            </a:r>
            <a:r>
              <a:rPr lang="en-US" sz="2800" dirty="0"/>
              <a:t> 1</a:t>
            </a:r>
          </a:p>
          <a:p>
            <a:pPr>
              <a:buFontTx/>
              <a:buChar char="-"/>
            </a:pPr>
            <a:r>
              <a:rPr lang="en-US" sz="2800" dirty="0"/>
              <a:t> </a:t>
            </a:r>
            <a:r>
              <a:rPr lang="en-US" sz="2800" dirty="0" err="1"/>
              <a:t>Thực</a:t>
            </a:r>
            <a:r>
              <a:rPr lang="en-US" sz="2800" dirty="0"/>
              <a:t> </a:t>
            </a:r>
            <a:r>
              <a:rPr lang="en-US" sz="2800" dirty="0" err="1"/>
              <a:t>hiện</a:t>
            </a:r>
            <a:r>
              <a:rPr lang="en-US" sz="2800" dirty="0"/>
              <a:t> </a:t>
            </a:r>
            <a:r>
              <a:rPr lang="en-US" sz="2800" dirty="0" err="1"/>
              <a:t>trao</a:t>
            </a:r>
            <a:r>
              <a:rPr lang="en-US" sz="2800" dirty="0"/>
              <a:t> </a:t>
            </a:r>
            <a:r>
              <a:rPr lang="en-US" sz="2800" dirty="0" err="1"/>
              <a:t>đổi</a:t>
            </a:r>
            <a:r>
              <a:rPr lang="en-US" sz="2800" dirty="0"/>
              <a:t> </a:t>
            </a:r>
            <a:r>
              <a:rPr lang="en-US" sz="2800" dirty="0" err="1"/>
              <a:t>khóa</a:t>
            </a:r>
            <a:r>
              <a:rPr lang="en-US" sz="2800" dirty="0"/>
              <a:t> DH </a:t>
            </a:r>
            <a:r>
              <a:rPr lang="en-US" sz="2800" dirty="0" err="1"/>
              <a:t>lần</a:t>
            </a:r>
            <a:r>
              <a:rPr lang="en-US" sz="2800" dirty="0"/>
              <a:t> 2, </a:t>
            </a:r>
            <a:r>
              <a:rPr lang="en-US" sz="2800" dirty="0" err="1"/>
              <a:t>để</a:t>
            </a:r>
            <a:r>
              <a:rPr lang="en-US" sz="2800" dirty="0"/>
              <a:t> </a:t>
            </a:r>
            <a:r>
              <a:rPr lang="en-US" sz="2800" dirty="0" err="1"/>
              <a:t>thu</a:t>
            </a:r>
            <a:r>
              <a:rPr lang="en-US" sz="2800" dirty="0"/>
              <a:t> </a:t>
            </a:r>
            <a:r>
              <a:rPr lang="en-US" sz="2800" dirty="0" err="1"/>
              <a:t>được</a:t>
            </a:r>
            <a:r>
              <a:rPr lang="en-US" sz="2800" dirty="0"/>
              <a:t> Ks</a:t>
            </a:r>
          </a:p>
          <a:p>
            <a:r>
              <a:rPr lang="en-US" sz="2800" dirty="0"/>
              <a:t>   (rekey)</a:t>
            </a:r>
          </a:p>
        </p:txBody>
      </p:sp>
    </p:spTree>
    <p:extLst>
      <p:ext uri="{BB962C8B-B14F-4D97-AF65-F5344CB8AC3E}">
        <p14:creationId xmlns:p14="http://schemas.microsoft.com/office/powerpoint/2010/main" val="26119308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amond(i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xit" presetSubtype="16" fill="hold" grpId="1" nodeType="clickEffect">
                                  <p:stCondLst>
                                    <p:cond delay="0"/>
                                  </p:stCondLst>
                                  <p:childTnLst>
                                    <p:animEffect transition="out" filter="box(in)">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amond(in)">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4" grpId="0" animBg="1"/>
      <p:bldP spid="14" grpId="1" animBg="1"/>
      <p:bldP spid="1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Pha 2: Thương lượng IPsec SAs </a:t>
            </a:r>
            <a:br>
              <a:rPr lang="vi-VN"/>
            </a:br>
            <a:r>
              <a:rPr lang="vi-VN"/>
              <a:t>với Quick mode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69</a:t>
            </a:fld>
            <a:endParaRPr lang="ru-RU" dirty="0"/>
          </a:p>
        </p:txBody>
      </p:sp>
      <p:cxnSp>
        <p:nvCxnSpPr>
          <p:cNvPr id="12" name="Straight Arrow Connector 11"/>
          <p:cNvCxnSpPr/>
          <p:nvPr/>
        </p:nvCxnSpPr>
        <p:spPr>
          <a:xfrm flipV="1">
            <a:off x="2590800" y="2438399"/>
            <a:ext cx="1219200" cy="685800"/>
          </a:xfrm>
          <a:prstGeom prst="straightConnector1">
            <a:avLst/>
          </a:prstGeom>
          <a:ln w="28575">
            <a:solidFill>
              <a:srgbClr val="00CCFF"/>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a:spLocks noChangeArrowheads="1"/>
          </p:cNvSpPr>
          <p:nvPr/>
        </p:nvSpPr>
        <p:spPr bwMode="auto">
          <a:xfrm>
            <a:off x="990600" y="3884613"/>
            <a:ext cx="8153400" cy="3046988"/>
          </a:xfrm>
          <a:prstGeom prst="rect">
            <a:avLst/>
          </a:prstGeom>
          <a:solidFill>
            <a:schemeClr val="accent3">
              <a:lumMod val="60000"/>
              <a:lumOff val="40000"/>
            </a:schemeClr>
          </a:solidFill>
          <a:ln>
            <a:noFill/>
          </a:ln>
          <a:extLst/>
        </p:spPr>
        <p:txBody>
          <a:bodyPr wrap="square">
            <a:spAutoFit/>
          </a:bodyPr>
          <a:lstStyle/>
          <a:p>
            <a:r>
              <a:rPr lang="en-US" sz="2400" b="1" u="sng" dirty="0" err="1">
                <a:latin typeface="Arial" pitchFamily="34" charset="0"/>
                <a:cs typeface="Arial" pitchFamily="34" charset="0"/>
              </a:rPr>
              <a:t>Kết</a:t>
            </a:r>
            <a:r>
              <a:rPr lang="en-US" sz="2400" b="1" u="sng" dirty="0">
                <a:latin typeface="Arial" pitchFamily="34" charset="0"/>
                <a:cs typeface="Arial" pitchFamily="34" charset="0"/>
              </a:rPr>
              <a:t> </a:t>
            </a:r>
            <a:r>
              <a:rPr lang="en-US" sz="2400" b="1" u="sng" dirty="0" err="1">
                <a:latin typeface="Arial" pitchFamily="34" charset="0"/>
                <a:cs typeface="Arial" pitchFamily="34" charset="0"/>
              </a:rPr>
              <a:t>quả</a:t>
            </a:r>
            <a:r>
              <a:rPr lang="en-US" sz="2400" b="1" u="sng" dirty="0">
                <a:latin typeface="Arial" pitchFamily="34" charset="0"/>
                <a:cs typeface="Arial" pitchFamily="34" charset="0"/>
              </a:rPr>
              <a:t> </a:t>
            </a:r>
            <a:r>
              <a:rPr lang="en-US" sz="2400" b="1" u="sng" dirty="0" err="1">
                <a:latin typeface="Arial" pitchFamily="34" charset="0"/>
                <a:cs typeface="Arial" pitchFamily="34" charset="0"/>
              </a:rPr>
              <a:t>pha</a:t>
            </a:r>
            <a:r>
              <a:rPr lang="en-US" sz="2400" b="1" u="sng" dirty="0">
                <a:latin typeface="Arial" pitchFamily="34" charset="0"/>
                <a:cs typeface="Arial" pitchFamily="34" charset="0"/>
              </a:rPr>
              <a:t> 2:</a:t>
            </a:r>
          </a:p>
          <a:p>
            <a:pPr>
              <a:buFontTx/>
              <a:buChar char="-"/>
            </a:pP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cặp</a:t>
            </a:r>
            <a:r>
              <a:rPr lang="en-US" sz="2400" dirty="0">
                <a:latin typeface="Arial" pitchFamily="34" charset="0"/>
                <a:cs typeface="Arial" pitchFamily="34" charset="0"/>
              </a:rPr>
              <a:t> SA </a:t>
            </a:r>
            <a:r>
              <a:rPr lang="en-US" sz="2400" dirty="0" err="1">
                <a:latin typeface="Arial" pitchFamily="34" charset="0"/>
                <a:cs typeface="Arial" pitchFamily="34" charset="0"/>
              </a:rPr>
              <a:t>mới</a:t>
            </a:r>
            <a:r>
              <a:rPr lang="en-US" sz="2400" dirty="0">
                <a:latin typeface="Arial" pitchFamily="34" charset="0"/>
                <a:cs typeface="Arial" pitchFamily="34" charset="0"/>
              </a:rPr>
              <a:t> (inbound &amp; outbound)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dùng</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bảo</a:t>
            </a:r>
            <a:r>
              <a:rPr lang="en-US" sz="2400" dirty="0">
                <a:latin typeface="Arial" pitchFamily="34" charset="0"/>
                <a:cs typeface="Arial" pitchFamily="34" charset="0"/>
              </a:rPr>
              <a:t> </a:t>
            </a:r>
            <a:r>
              <a:rPr lang="en-US" sz="2400" dirty="0" err="1">
                <a:latin typeface="Arial" pitchFamily="34" charset="0"/>
                <a:cs typeface="Arial" pitchFamily="34" charset="0"/>
              </a:rPr>
              <a:t>vệ</a:t>
            </a:r>
            <a:r>
              <a:rPr lang="en-US" sz="2400" dirty="0">
                <a:latin typeface="Arial" pitchFamily="34" charset="0"/>
                <a:cs typeface="Arial" pitchFamily="34" charset="0"/>
              </a:rPr>
              <a:t> </a:t>
            </a:r>
            <a:r>
              <a:rPr lang="en-US" sz="2400" dirty="0" err="1">
                <a:latin typeface="Arial" pitchFamily="34" charset="0"/>
                <a:cs typeface="Arial" pitchFamily="34" charset="0"/>
              </a:rPr>
              <a:t>lưu</a:t>
            </a:r>
            <a:r>
              <a:rPr lang="en-US" sz="2400" dirty="0">
                <a:latin typeface="Arial" pitchFamily="34" charset="0"/>
                <a:cs typeface="Arial" pitchFamily="34" charset="0"/>
              </a:rPr>
              <a:t> </a:t>
            </a:r>
            <a:r>
              <a:rPr lang="en-US" sz="2400" dirty="0" err="1">
                <a:latin typeface="Arial" pitchFamily="34" charset="0"/>
                <a:cs typeface="Arial" pitchFamily="34" charset="0"/>
              </a:rPr>
              <a:t>lượng</a:t>
            </a:r>
            <a:r>
              <a:rPr lang="en-US" sz="2400" dirty="0">
                <a:latin typeface="Arial" pitchFamily="34" charset="0"/>
                <a:cs typeface="Arial" pitchFamily="34" charset="0"/>
              </a:rPr>
              <a:t> IP</a:t>
            </a:r>
          </a:p>
          <a:p>
            <a:pPr>
              <a:buFontTx/>
              <a:buChar char="-"/>
            </a:pPr>
            <a:r>
              <a:rPr lang="en-US" sz="2400" dirty="0" err="1">
                <a:latin typeface="Arial" pitchFamily="34" charset="0"/>
                <a:cs typeface="Arial" pitchFamily="34" charset="0"/>
              </a:rPr>
              <a:t>Mỗi</a:t>
            </a:r>
            <a:r>
              <a:rPr lang="en-US" sz="2400" dirty="0">
                <a:latin typeface="Arial" pitchFamily="34" charset="0"/>
                <a:cs typeface="Arial" pitchFamily="34" charset="0"/>
              </a:rPr>
              <a:t> SA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SPI</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key </a:t>
            </a:r>
            <a:r>
              <a:rPr lang="en-US" sz="2400" dirty="0" err="1">
                <a:latin typeface="Arial" pitchFamily="34" charset="0"/>
                <a:cs typeface="Arial" pitchFamily="34" charset="0"/>
              </a:rPr>
              <a:t>riêng</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nó</a:t>
            </a:r>
            <a:endParaRPr lang="en-US" sz="2400" dirty="0">
              <a:latin typeface="Arial" pitchFamily="34" charset="0"/>
              <a:cs typeface="Arial" pitchFamily="34" charset="0"/>
            </a:endParaRPr>
          </a:p>
          <a:p>
            <a:pPr>
              <a:buFontTx/>
              <a:buChar char="-"/>
            </a:pP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khóa</a:t>
            </a:r>
            <a:r>
              <a:rPr lang="en-US" sz="2400" dirty="0">
                <a:latin typeface="Arial" pitchFamily="34" charset="0"/>
                <a:cs typeface="Arial" pitchFamily="34" charset="0"/>
              </a:rPr>
              <a:t> </a:t>
            </a:r>
            <a:r>
              <a:rPr lang="en-US" sz="2400" dirty="0" err="1">
                <a:latin typeface="Arial" pitchFamily="34" charset="0"/>
                <a:cs typeface="Arial" pitchFamily="34" charset="0"/>
              </a:rPr>
              <a:t>mới</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tạo</a:t>
            </a:r>
            <a:r>
              <a:rPr lang="en-US" sz="2400" dirty="0">
                <a:latin typeface="Arial" pitchFamily="34" charset="0"/>
                <a:cs typeface="Arial" pitchFamily="34" charset="0"/>
              </a:rPr>
              <a:t> </a:t>
            </a:r>
            <a:r>
              <a:rPr lang="en-US" sz="2400" dirty="0" err="1">
                <a:latin typeface="Arial" pitchFamily="34" charset="0"/>
                <a:cs typeface="Arial" pitchFamily="34" charset="0"/>
              </a:rPr>
              <a:t>cho</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toàn</a:t>
            </a:r>
            <a:r>
              <a:rPr lang="en-US" sz="2400" dirty="0">
                <a:latin typeface="Arial" pitchFamily="34" charset="0"/>
                <a:cs typeface="Arial" pitchFamily="34" charset="0"/>
              </a:rPr>
              <a:t> </a:t>
            </a:r>
            <a:r>
              <a:rPr lang="en-US" sz="2400" dirty="0" err="1">
                <a:latin typeface="Arial" pitchFamily="34" charset="0"/>
                <a:cs typeface="Arial" pitchFamily="34" charset="0"/>
              </a:rPr>
              <a:t>vẹn</a:t>
            </a:r>
            <a:r>
              <a:rPr lang="en-US" sz="2400" dirty="0">
                <a:latin typeface="Arial" pitchFamily="34" charset="0"/>
                <a:cs typeface="Arial" pitchFamily="34" charset="0"/>
              </a:rPr>
              <a:t> hay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hóa</a:t>
            </a:r>
            <a:r>
              <a:rPr lang="en-US" sz="2400" dirty="0">
                <a:latin typeface="Arial" pitchFamily="34" charset="0"/>
                <a:cs typeface="Arial" pitchFamily="34" charset="0"/>
              </a:rPr>
              <a:t>.</a:t>
            </a:r>
          </a:p>
          <a:p>
            <a:pPr>
              <a:buFontTx/>
              <a:buChar char="-"/>
            </a:pPr>
            <a:r>
              <a:rPr lang="en-US" sz="2400" dirty="0">
                <a:latin typeface="Arial" pitchFamily="34" charset="0"/>
                <a:cs typeface="Arial" pitchFamily="34" charset="0"/>
              </a:rPr>
              <a:t> </a:t>
            </a:r>
            <a:r>
              <a:rPr lang="en-US" sz="2400" dirty="0" err="1">
                <a:latin typeface="Arial" pitchFamily="34" charset="0"/>
                <a:cs typeface="Arial" pitchFamily="34" charset="0"/>
              </a:rPr>
              <a:t>Sau</a:t>
            </a:r>
            <a:r>
              <a:rPr lang="en-US" sz="2400" dirty="0">
                <a:latin typeface="Arial" pitchFamily="34" charset="0"/>
                <a:cs typeface="Arial" pitchFamily="34" charset="0"/>
              </a:rPr>
              <a:t>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cặp</a:t>
            </a:r>
            <a:r>
              <a:rPr lang="en-US" sz="2400" dirty="0">
                <a:latin typeface="Arial" pitchFamily="34" charset="0"/>
                <a:cs typeface="Arial" pitchFamily="34" charset="0"/>
              </a:rPr>
              <a:t> SA </a:t>
            </a:r>
            <a:r>
              <a:rPr lang="en-US" sz="2400" dirty="0" err="1">
                <a:latin typeface="Arial" pitchFamily="34" charset="0"/>
                <a:cs typeface="Arial" pitchFamily="34" charset="0"/>
              </a:rPr>
              <a:t>mới</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tạo</a:t>
            </a:r>
            <a:r>
              <a:rPr lang="en-US" sz="2400" dirty="0">
                <a:latin typeface="Arial" pitchFamily="34" charset="0"/>
                <a:cs typeface="Arial" pitchFamily="34" charset="0"/>
              </a:rPr>
              <a:t> </a:t>
            </a:r>
            <a:r>
              <a:rPr lang="en-US" sz="2400" dirty="0" err="1">
                <a:latin typeface="Arial" pitchFamily="34" charset="0"/>
                <a:cs typeface="Arial" pitchFamily="34" charset="0"/>
              </a:rPr>
              <a:t>ra</a:t>
            </a:r>
            <a:r>
              <a:rPr lang="en-US" sz="2400" dirty="0">
                <a:latin typeface="Arial" pitchFamily="34" charset="0"/>
                <a:cs typeface="Arial" pitchFamily="34" charset="0"/>
              </a:rPr>
              <a:t>, </a:t>
            </a:r>
            <a:r>
              <a:rPr lang="en-US" sz="2400" dirty="0" err="1">
                <a:latin typeface="Arial" pitchFamily="34" charset="0"/>
                <a:cs typeface="Arial" pitchFamily="34" charset="0"/>
              </a:rPr>
              <a:t>cặp</a:t>
            </a:r>
            <a:r>
              <a:rPr lang="en-US" sz="2400" dirty="0">
                <a:latin typeface="Arial" pitchFamily="34" charset="0"/>
                <a:cs typeface="Arial" pitchFamily="34" charset="0"/>
              </a:rPr>
              <a:t> SA </a:t>
            </a:r>
            <a:r>
              <a:rPr lang="en-US" sz="2400" dirty="0" err="1">
                <a:latin typeface="Arial" pitchFamily="34" charset="0"/>
                <a:cs typeface="Arial" pitchFamily="34" charset="0"/>
              </a:rPr>
              <a:t>cũ</a:t>
            </a:r>
            <a:r>
              <a:rPr lang="en-US" sz="2400" dirty="0">
                <a:latin typeface="Arial" pitchFamily="34" charset="0"/>
                <a:cs typeface="Arial" pitchFamily="34" charset="0"/>
              </a:rPr>
              <a:t> </a:t>
            </a:r>
            <a:r>
              <a:rPr lang="en-US" sz="2400" dirty="0" err="1">
                <a:latin typeface="Arial" pitchFamily="34" charset="0"/>
                <a:cs typeface="Arial" pitchFamily="34" charset="0"/>
              </a:rPr>
              <a:t>bị</a:t>
            </a:r>
            <a:r>
              <a:rPr lang="en-US" sz="2400" dirty="0">
                <a:latin typeface="Arial" pitchFamily="34" charset="0"/>
                <a:cs typeface="Arial" pitchFamily="34" charset="0"/>
              </a:rPr>
              <a:t> </a:t>
            </a:r>
            <a:r>
              <a:rPr lang="en-US" sz="2400" dirty="0" err="1">
                <a:latin typeface="Arial" pitchFamily="34" charset="0"/>
                <a:cs typeface="Arial" pitchFamily="34" charset="0"/>
              </a:rPr>
              <a:t>xóa</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lưu</a:t>
            </a:r>
            <a:r>
              <a:rPr lang="en-US" sz="2400" dirty="0">
                <a:latin typeface="Arial" pitchFamily="34" charset="0"/>
                <a:cs typeface="Arial" pitchFamily="34" charset="0"/>
              </a:rPr>
              <a:t> </a:t>
            </a:r>
            <a:r>
              <a:rPr lang="en-US" sz="2400" dirty="0" err="1">
                <a:latin typeface="Arial" pitchFamily="34" charset="0"/>
                <a:cs typeface="Arial" pitchFamily="34" charset="0"/>
              </a:rPr>
              <a:t>lượng</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bảo</a:t>
            </a:r>
            <a:r>
              <a:rPr lang="en-US" sz="2400" dirty="0">
                <a:latin typeface="Arial" pitchFamily="34" charset="0"/>
                <a:cs typeface="Arial" pitchFamily="34" charset="0"/>
              </a:rPr>
              <a:t> </a:t>
            </a:r>
            <a:r>
              <a:rPr lang="en-US" sz="2400" dirty="0" err="1">
                <a:latin typeface="Arial" pitchFamily="34" charset="0"/>
                <a:cs typeface="Arial" pitchFamily="34" charset="0"/>
              </a:rPr>
              <a:t>vệ</a:t>
            </a:r>
            <a:r>
              <a:rPr lang="en-US" sz="2400" dirty="0">
                <a:latin typeface="Arial" pitchFamily="34" charset="0"/>
                <a:cs typeface="Arial" pitchFamily="34" charset="0"/>
              </a:rPr>
              <a:t> </a:t>
            </a:r>
            <a:r>
              <a:rPr lang="en-US" sz="2400" dirty="0" err="1">
                <a:latin typeface="Arial" pitchFamily="34" charset="0"/>
                <a:cs typeface="Arial" pitchFamily="34" charset="0"/>
              </a:rPr>
              <a:t>với</a:t>
            </a:r>
            <a:r>
              <a:rPr lang="en-US" sz="2400" dirty="0">
                <a:latin typeface="Arial" pitchFamily="34" charset="0"/>
                <a:cs typeface="Arial" pitchFamily="34" charset="0"/>
              </a:rPr>
              <a:t> </a:t>
            </a:r>
            <a:r>
              <a:rPr lang="en-US" sz="2400" dirty="0" err="1">
                <a:latin typeface="Arial" pitchFamily="34" charset="0"/>
                <a:cs typeface="Arial" pitchFamily="34" charset="0"/>
              </a:rPr>
              <a:t>cặp</a:t>
            </a:r>
            <a:r>
              <a:rPr lang="en-US" sz="2400" dirty="0">
                <a:latin typeface="Arial" pitchFamily="34" charset="0"/>
                <a:cs typeface="Arial" pitchFamily="34" charset="0"/>
              </a:rPr>
              <a:t> SA </a:t>
            </a:r>
            <a:r>
              <a:rPr lang="en-US" sz="2400" dirty="0" err="1">
                <a:latin typeface="Arial" pitchFamily="34" charset="0"/>
                <a:cs typeface="Arial" pitchFamily="34" charset="0"/>
              </a:rPr>
              <a:t>mới</a:t>
            </a:r>
            <a:endParaRPr lang="en-US" sz="2400" dirty="0">
              <a:latin typeface="Arial" pitchFamily="34" charset="0"/>
              <a:cs typeface="Arial" pitchFamily="34" charset="0"/>
            </a:endParaRPr>
          </a:p>
        </p:txBody>
      </p:sp>
      <p:cxnSp>
        <p:nvCxnSpPr>
          <p:cNvPr id="17" name="Straight Arrow Connector 16"/>
          <p:cNvCxnSpPr/>
          <p:nvPr/>
        </p:nvCxnSpPr>
        <p:spPr>
          <a:xfrm rot="5400000">
            <a:off x="4265612" y="3198812"/>
            <a:ext cx="1371600" cy="3175"/>
          </a:xfrm>
          <a:prstGeom prst="straightConnector1">
            <a:avLst/>
          </a:prstGeom>
          <a:ln w="28575">
            <a:solidFill>
              <a:srgbClr val="00CCFF"/>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rrowheads="1"/>
          </p:cNvSpPr>
          <p:nvPr/>
        </p:nvSpPr>
        <p:spPr bwMode="auto">
          <a:xfrm>
            <a:off x="3810000" y="2035175"/>
            <a:ext cx="5334000" cy="830997"/>
          </a:xfrm>
          <a:prstGeom prst="rect">
            <a:avLst/>
          </a:prstGeom>
          <a:solidFill>
            <a:srgbClr val="FFFF00"/>
          </a:solidFill>
          <a:ln w="38100">
            <a:solidFill>
              <a:srgbClr val="00CCFF"/>
            </a:solidFill>
            <a:miter lim="800000"/>
            <a:headEnd/>
            <a:tailEnd/>
          </a:ln>
        </p:spPr>
        <p:txBody>
          <a:bodyPr wrap="square">
            <a:spAutoFit/>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lvl="2" eaLnBrk="1" hangingPunct="1"/>
            <a:r>
              <a:rPr lang="en-US" sz="2400" b="1"/>
              <a:t>Bước 3: Các SA, Keys, cùng với SPI được truyền tới IPSec driver</a:t>
            </a:r>
          </a:p>
        </p:txBody>
      </p:sp>
      <p:sp>
        <p:nvSpPr>
          <p:cNvPr id="6" name="Oval 5"/>
          <p:cNvSpPr/>
          <p:nvPr/>
        </p:nvSpPr>
        <p:spPr>
          <a:xfrm>
            <a:off x="838200" y="2133600"/>
            <a:ext cx="1905000" cy="1524000"/>
          </a:xfrm>
          <a:prstGeom prst="ellipse">
            <a:avLst/>
          </a:prstGeom>
          <a:solidFill>
            <a:srgbClr val="00CC00"/>
          </a:solidFill>
          <a:ln w="3810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bg1"/>
                </a:solidFill>
              </a:rPr>
              <a:t>Quick Mode</a:t>
            </a:r>
          </a:p>
          <a:p>
            <a:pPr algn="ctr">
              <a:defRPr/>
            </a:pPr>
            <a:endParaRPr lang="en-US" sz="2800" b="1" dirty="0">
              <a:solidFill>
                <a:schemeClr val="bg1"/>
              </a:solidFill>
            </a:endParaRPr>
          </a:p>
        </p:txBody>
      </p:sp>
    </p:spTree>
    <p:extLst>
      <p:ext uri="{BB962C8B-B14F-4D97-AF65-F5344CB8AC3E}">
        <p14:creationId xmlns:p14="http://schemas.microsoft.com/office/powerpoint/2010/main" val="39893513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Left)">
                                      <p:cBhvr>
                                        <p:cTn id="12" dur="500"/>
                                        <p:tgtEl>
                                          <p:spTgt spid="12"/>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strips(down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amond(in)">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IPSec</a:t>
            </a:r>
          </a:p>
        </p:txBody>
      </p:sp>
      <p:sp>
        <p:nvSpPr>
          <p:cNvPr id="3" name="Slide Number Placeholder 2"/>
          <p:cNvSpPr>
            <a:spLocks noGrp="1"/>
          </p:cNvSpPr>
          <p:nvPr>
            <p:ph type="sldNum" sz="quarter" idx="12"/>
          </p:nvPr>
        </p:nvSpPr>
        <p:spPr/>
        <p:txBody>
          <a:bodyPr/>
          <a:lstStyle/>
          <a:p>
            <a:fld id="{3E15BD7C-E074-4D4A-84C3-500EE5B9C190}" type="slidenum">
              <a:rPr lang="ru-RU" smtClean="0"/>
              <a:pPr/>
              <a:t>7</a:t>
            </a:fld>
            <a:endParaRPr lang="ru-RU"/>
          </a:p>
        </p:txBody>
      </p:sp>
      <p:cxnSp>
        <p:nvCxnSpPr>
          <p:cNvPr id="11" name="Straight Arrow Connector 10"/>
          <p:cNvCxnSpPr/>
          <p:nvPr/>
        </p:nvCxnSpPr>
        <p:spPr>
          <a:xfrm flipV="1">
            <a:off x="1600200" y="2362200"/>
            <a:ext cx="1066800" cy="2286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4" idx="1"/>
          </p:cNvCxnSpPr>
          <p:nvPr/>
        </p:nvCxnSpPr>
        <p:spPr>
          <a:xfrm>
            <a:off x="1600200" y="2971800"/>
            <a:ext cx="1066800" cy="77709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3" name="TextBox 7"/>
          <p:cNvSpPr txBox="1">
            <a:spLocks noChangeArrowheads="1"/>
          </p:cNvSpPr>
          <p:nvPr/>
        </p:nvSpPr>
        <p:spPr bwMode="auto">
          <a:xfrm>
            <a:off x="2667000" y="1828800"/>
            <a:ext cx="3248025"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AH (Authentication Header)</a:t>
            </a:r>
          </a:p>
        </p:txBody>
      </p:sp>
      <p:sp>
        <p:nvSpPr>
          <p:cNvPr id="14" name="TextBox 8"/>
          <p:cNvSpPr txBox="1">
            <a:spLocks noChangeArrowheads="1"/>
          </p:cNvSpPr>
          <p:nvPr/>
        </p:nvSpPr>
        <p:spPr bwMode="auto">
          <a:xfrm>
            <a:off x="2667000" y="3271838"/>
            <a:ext cx="34290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ESP (Encapsulating Security Payload)</a:t>
            </a:r>
          </a:p>
        </p:txBody>
      </p:sp>
      <p:sp>
        <p:nvSpPr>
          <p:cNvPr id="15" name="32-Point Star 14"/>
          <p:cNvSpPr/>
          <p:nvPr/>
        </p:nvSpPr>
        <p:spPr>
          <a:xfrm>
            <a:off x="0" y="1676400"/>
            <a:ext cx="2286000" cy="2133600"/>
          </a:xfrm>
          <a:prstGeom prst="star32">
            <a:avLst/>
          </a:prstGeom>
          <a:solidFill>
            <a:srgbClr val="00CC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3200" b="1" dirty="0">
                <a:solidFill>
                  <a:srgbClr val="FF3300"/>
                </a:solidFill>
                <a:latin typeface="Tahoma" pitchFamily="34" charset="0"/>
                <a:ea typeface="Tahoma" pitchFamily="34" charset="0"/>
                <a:cs typeface="Tahoma" pitchFamily="34" charset="0"/>
              </a:rPr>
              <a:t>IPSec</a:t>
            </a:r>
          </a:p>
        </p:txBody>
      </p:sp>
      <p:sp>
        <p:nvSpPr>
          <p:cNvPr id="16" name="TextBox 15"/>
          <p:cNvSpPr txBox="1">
            <a:spLocks noChangeArrowheads="1"/>
          </p:cNvSpPr>
          <p:nvPr/>
        </p:nvSpPr>
        <p:spPr bwMode="auto">
          <a:xfrm>
            <a:off x="6096000" y="1066800"/>
            <a:ext cx="2971800" cy="1692771"/>
          </a:xfrm>
          <a:prstGeom prst="rect">
            <a:avLst/>
          </a:prstGeom>
          <a:solidFill>
            <a:schemeClr val="bg1"/>
          </a:solidFill>
          <a:ln w="38100">
            <a:solidFill>
              <a:srgbClr val="7030A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600" b="1" dirty="0">
                <a:solidFill>
                  <a:srgbClr val="FF3300"/>
                </a:solidFill>
              </a:rPr>
              <a:t>AH </a:t>
            </a:r>
            <a:r>
              <a:rPr lang="en-US" sz="2600" b="1" dirty="0" err="1">
                <a:solidFill>
                  <a:srgbClr val="FF3300"/>
                </a:solidFill>
              </a:rPr>
              <a:t>được</a:t>
            </a:r>
            <a:r>
              <a:rPr lang="en-US" sz="2600" b="1" dirty="0">
                <a:solidFill>
                  <a:srgbClr val="FF3300"/>
                </a:solidFill>
              </a:rPr>
              <a:t> </a:t>
            </a:r>
            <a:r>
              <a:rPr lang="en-US" sz="2600" b="1" dirty="0" err="1">
                <a:solidFill>
                  <a:srgbClr val="FF3300"/>
                </a:solidFill>
              </a:rPr>
              <a:t>đóng</a:t>
            </a:r>
            <a:r>
              <a:rPr lang="en-US" sz="2600" b="1" dirty="0">
                <a:solidFill>
                  <a:srgbClr val="FF3300"/>
                </a:solidFill>
              </a:rPr>
              <a:t> </a:t>
            </a:r>
            <a:r>
              <a:rPr lang="en-US" sz="2600" b="1" dirty="0" err="1">
                <a:solidFill>
                  <a:srgbClr val="FF3300"/>
                </a:solidFill>
              </a:rPr>
              <a:t>gói</a:t>
            </a:r>
            <a:r>
              <a:rPr lang="en-US" sz="2600" b="1" dirty="0">
                <a:solidFill>
                  <a:srgbClr val="FF3300"/>
                </a:solidFill>
              </a:rPr>
              <a:t> </a:t>
            </a:r>
            <a:r>
              <a:rPr lang="en-US" sz="2600" b="1" err="1">
                <a:solidFill>
                  <a:srgbClr val="FF3300"/>
                </a:solidFill>
              </a:rPr>
              <a:t>bởi</a:t>
            </a:r>
            <a:r>
              <a:rPr lang="en-US" sz="2600" b="1">
                <a:solidFill>
                  <a:srgbClr val="FF3300"/>
                </a:solidFill>
              </a:rPr>
              <a:t> </a:t>
            </a:r>
            <a:r>
              <a:rPr lang="en-US" sz="2600" b="1" smtClean="0">
                <a:solidFill>
                  <a:srgbClr val="FF3300"/>
                </a:solidFill>
              </a:rPr>
              <a:t>IP </a:t>
            </a:r>
            <a:r>
              <a:rPr lang="en-US" sz="2600" b="1" dirty="0">
                <a:solidFill>
                  <a:srgbClr val="FF3300"/>
                </a:solidFill>
              </a:rPr>
              <a:t>(</a:t>
            </a:r>
            <a:r>
              <a:rPr lang="en-US" sz="2600" b="1" dirty="0" err="1">
                <a:solidFill>
                  <a:srgbClr val="FF3300"/>
                </a:solidFill>
              </a:rPr>
              <a:t>trường</a:t>
            </a:r>
            <a:r>
              <a:rPr lang="en-US" sz="2600" b="1" dirty="0">
                <a:solidFill>
                  <a:srgbClr val="FF3300"/>
                </a:solidFill>
              </a:rPr>
              <a:t> protocol </a:t>
            </a:r>
            <a:r>
              <a:rPr lang="en-US" sz="2600" b="1" dirty="0" err="1">
                <a:solidFill>
                  <a:srgbClr val="FF3300"/>
                </a:solidFill>
              </a:rPr>
              <a:t>trong</a:t>
            </a:r>
            <a:r>
              <a:rPr lang="en-US" sz="2600" b="1" dirty="0">
                <a:solidFill>
                  <a:srgbClr val="FF3300"/>
                </a:solidFill>
              </a:rPr>
              <a:t> IP </a:t>
            </a:r>
            <a:r>
              <a:rPr lang="en-US" sz="2600" b="1" dirty="0" err="1">
                <a:solidFill>
                  <a:srgbClr val="FF3300"/>
                </a:solidFill>
              </a:rPr>
              <a:t>là</a:t>
            </a:r>
            <a:r>
              <a:rPr lang="en-US" sz="2600" b="1" dirty="0">
                <a:solidFill>
                  <a:srgbClr val="FF3300"/>
                </a:solidFill>
              </a:rPr>
              <a:t> </a:t>
            </a:r>
            <a:r>
              <a:rPr lang="en-US" sz="2600" b="1" dirty="0">
                <a:solidFill>
                  <a:srgbClr val="0A01C3"/>
                </a:solidFill>
              </a:rPr>
              <a:t>51</a:t>
            </a:r>
            <a:r>
              <a:rPr lang="en-US" sz="2600" b="1" dirty="0">
                <a:solidFill>
                  <a:srgbClr val="FF3300"/>
                </a:solidFill>
              </a:rPr>
              <a:t>)</a:t>
            </a:r>
          </a:p>
        </p:txBody>
      </p:sp>
      <p:sp>
        <p:nvSpPr>
          <p:cNvPr id="17" name="TextBox 16"/>
          <p:cNvSpPr txBox="1">
            <a:spLocks noChangeArrowheads="1"/>
          </p:cNvSpPr>
          <p:nvPr/>
        </p:nvSpPr>
        <p:spPr bwMode="auto">
          <a:xfrm>
            <a:off x="3124200" y="4631829"/>
            <a:ext cx="3733800" cy="1692771"/>
          </a:xfrm>
          <a:prstGeom prst="rect">
            <a:avLst/>
          </a:prstGeom>
          <a:solidFill>
            <a:schemeClr val="bg1"/>
          </a:solidFill>
          <a:ln w="38100">
            <a:solidFill>
              <a:srgbClr val="7030A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600" b="1">
                <a:solidFill>
                  <a:srgbClr val="FF3300"/>
                </a:solidFill>
              </a:rPr>
              <a:t>ESP được đóng gói bởi giao thức IP (trường protocol trong IP là </a:t>
            </a:r>
            <a:r>
              <a:rPr lang="en-US" sz="2600" b="1">
                <a:solidFill>
                  <a:srgbClr val="0A01C3"/>
                </a:solidFill>
              </a:rPr>
              <a:t>50</a:t>
            </a:r>
            <a:r>
              <a:rPr lang="en-US" sz="2600" b="1">
                <a:solidFill>
                  <a:srgbClr val="FF3300"/>
                </a:solidFill>
              </a:rPr>
              <a:t>)</a:t>
            </a:r>
          </a:p>
        </p:txBody>
      </p:sp>
    </p:spTree>
    <p:extLst>
      <p:ext uri="{BB962C8B-B14F-4D97-AF65-F5344CB8AC3E}">
        <p14:creationId xmlns:p14="http://schemas.microsoft.com/office/powerpoint/2010/main" val="32682855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en-US" smtClean="0"/>
              <a:t>Các gói tin được mã hóa (khóa ở pha 1)</a:t>
            </a:r>
          </a:p>
          <a:p>
            <a:r>
              <a:rPr lang="en-US" smtClean="0"/>
              <a:t>Nhiệm vụ:</a:t>
            </a:r>
          </a:p>
          <a:p>
            <a:pPr lvl="1"/>
            <a:r>
              <a:rPr lang="vi-VN"/>
              <a:t>Thương lượng SA</a:t>
            </a:r>
          </a:p>
          <a:p>
            <a:pPr lvl="1"/>
            <a:r>
              <a:rPr lang="vi-VN" smtClean="0"/>
              <a:t>Rekey </a:t>
            </a:r>
            <a:r>
              <a:rPr lang="vi-VN"/>
              <a:t>hoặc refresh khóa bằng DH.</a:t>
            </a:r>
          </a:p>
          <a:p>
            <a:pPr lvl="1"/>
            <a:endParaRPr lang="en-US"/>
          </a:p>
        </p:txBody>
      </p:sp>
      <p:sp>
        <p:nvSpPr>
          <p:cNvPr id="6" name="Title 5"/>
          <p:cNvSpPr>
            <a:spLocks noGrp="1"/>
          </p:cNvSpPr>
          <p:nvPr>
            <p:ph type="title"/>
          </p:nvPr>
        </p:nvSpPr>
        <p:spPr/>
        <p:txBody>
          <a:bodyPr/>
          <a:lstStyle/>
          <a:p>
            <a:r>
              <a:rPr lang="en-US" smtClean="0"/>
              <a:t>Quick mode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70</a:t>
            </a:fld>
            <a:endParaRPr lang="ru-RU"/>
          </a:p>
        </p:txBody>
      </p:sp>
      <p:pic>
        <p:nvPicPr>
          <p:cNvPr id="4" name="Picture 3"/>
          <p:cNvPicPr>
            <a:picLocks noChangeAspect="1"/>
          </p:cNvPicPr>
          <p:nvPr/>
        </p:nvPicPr>
        <p:blipFill>
          <a:blip r:embed="rId3"/>
          <a:stretch>
            <a:fillRect/>
          </a:stretch>
        </p:blipFill>
        <p:spPr>
          <a:xfrm>
            <a:off x="125149" y="3824288"/>
            <a:ext cx="8942651" cy="2728912"/>
          </a:xfrm>
          <a:prstGeom prst="rect">
            <a:avLst/>
          </a:prstGeom>
        </p:spPr>
      </p:pic>
    </p:spTree>
    <p:extLst>
      <p:ext uri="{BB962C8B-B14F-4D97-AF65-F5344CB8AC3E}">
        <p14:creationId xmlns:p14="http://schemas.microsoft.com/office/powerpoint/2010/main" val="17716038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Thương lượng IPsec 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71</a:t>
            </a:fld>
            <a:endParaRPr lang="ru-RU" dirty="0"/>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001000" cy="4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787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Được sử dụng rất rộng rãi.</a:t>
            </a:r>
          </a:p>
          <a:p>
            <a:pPr lvl="1"/>
            <a:r>
              <a:rPr lang="en-US" smtClean="0"/>
              <a:t>Sử dụng như một phần của bộ giao thức IPSec - có thể triển khai trên Windows 2000, Windows XP, Windows Server 2003, Windows Vista, và Windows Server 2008.</a:t>
            </a:r>
          </a:p>
          <a:p>
            <a:pPr lvl="1"/>
            <a:r>
              <a:rPr lang="en-US" smtClean="0"/>
              <a:t>Trong các sản phẩm mã nguồn mở.</a:t>
            </a:r>
          </a:p>
          <a:p>
            <a:pPr lvl="2"/>
            <a:r>
              <a:rPr lang="en-US" smtClean="0"/>
              <a:t>OpenIKEv2.</a:t>
            </a:r>
          </a:p>
          <a:p>
            <a:pPr lvl="2"/>
            <a:r>
              <a:rPr lang="en-US" smtClean="0"/>
              <a:t>StrongSwan.</a:t>
            </a:r>
          </a:p>
          <a:p>
            <a:pPr lvl="2"/>
            <a:r>
              <a:rPr lang="en-US" smtClean="0"/>
              <a:t>Openswan.</a:t>
            </a:r>
          </a:p>
          <a:p>
            <a:pPr lvl="2"/>
            <a:r>
              <a:rPr lang="en-US" smtClean="0"/>
              <a:t>Racocon và Racocon2 của dự án KAM.</a:t>
            </a:r>
          </a:p>
          <a:p>
            <a:pPr lvl="2"/>
            <a:r>
              <a:rPr lang="en-US" smtClean="0"/>
              <a:t>…</a:t>
            </a:r>
          </a:p>
          <a:p>
            <a:pPr lvl="2"/>
            <a:endParaRPr lang="en-US" smtClean="0"/>
          </a:p>
          <a:p>
            <a:endParaRPr lang="en-US" dirty="0"/>
          </a:p>
        </p:txBody>
      </p:sp>
      <p:sp>
        <p:nvSpPr>
          <p:cNvPr id="3" name="Title 2"/>
          <p:cNvSpPr>
            <a:spLocks noGrp="1"/>
          </p:cNvSpPr>
          <p:nvPr>
            <p:ph type="title"/>
          </p:nvPr>
        </p:nvSpPr>
        <p:spPr/>
        <p:txBody>
          <a:bodyPr/>
          <a:lstStyle/>
          <a:p>
            <a:r>
              <a:rPr lang="en-US" smtClean="0"/>
              <a:t>Ứng dụng của giao thức IKE.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72</a:t>
            </a:fld>
            <a:endParaRPr lang="ru-RU" dirty="0"/>
          </a:p>
        </p:txBody>
      </p:sp>
    </p:spTree>
    <p:extLst>
      <p:ext uri="{BB962C8B-B14F-4D97-AF65-F5344CB8AC3E}">
        <p14:creationId xmlns:p14="http://schemas.microsoft.com/office/powerpoint/2010/main" val="36057356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0766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IPSec</a:t>
            </a:r>
          </a:p>
        </p:txBody>
      </p:sp>
      <p:sp>
        <p:nvSpPr>
          <p:cNvPr id="3" name="Slide Number Placeholder 2"/>
          <p:cNvSpPr>
            <a:spLocks noGrp="1"/>
          </p:cNvSpPr>
          <p:nvPr>
            <p:ph type="sldNum" sz="quarter" idx="12"/>
          </p:nvPr>
        </p:nvSpPr>
        <p:spPr/>
        <p:txBody>
          <a:bodyPr/>
          <a:lstStyle/>
          <a:p>
            <a:fld id="{3E15BD7C-E074-4D4A-84C3-500EE5B9C190}" type="slidenum">
              <a:rPr lang="ru-RU" smtClean="0"/>
              <a:pPr/>
              <a:t>8</a:t>
            </a:fld>
            <a:endParaRPr lang="ru-RU"/>
          </a:p>
        </p:txBody>
      </p:sp>
      <p:cxnSp>
        <p:nvCxnSpPr>
          <p:cNvPr id="18" name="Straight Arrow Connector 17"/>
          <p:cNvCxnSpPr/>
          <p:nvPr/>
        </p:nvCxnSpPr>
        <p:spPr>
          <a:xfrm flipV="1">
            <a:off x="5943600" y="1752600"/>
            <a:ext cx="838200" cy="685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943600" y="2438400"/>
            <a:ext cx="99060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324600" y="3124200"/>
            <a:ext cx="838200" cy="685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324600" y="3810000"/>
            <a:ext cx="99060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24600" y="3810000"/>
            <a:ext cx="914400" cy="5334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190500" y="3924300"/>
            <a:ext cx="1524000" cy="762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524000" y="2362200"/>
            <a:ext cx="1447800" cy="2286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524000" y="2971800"/>
            <a:ext cx="1524000" cy="715963"/>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6" name="TextBox 7"/>
          <p:cNvSpPr txBox="1">
            <a:spLocks noChangeArrowheads="1"/>
          </p:cNvSpPr>
          <p:nvPr/>
        </p:nvSpPr>
        <p:spPr bwMode="auto">
          <a:xfrm>
            <a:off x="2971800" y="1752600"/>
            <a:ext cx="32766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AH (Authentication Header)</a:t>
            </a:r>
          </a:p>
        </p:txBody>
      </p:sp>
      <p:sp>
        <p:nvSpPr>
          <p:cNvPr id="27" name="TextBox 8"/>
          <p:cNvSpPr txBox="1">
            <a:spLocks noChangeArrowheads="1"/>
          </p:cNvSpPr>
          <p:nvPr/>
        </p:nvSpPr>
        <p:spPr bwMode="auto">
          <a:xfrm>
            <a:off x="3086100" y="3271838"/>
            <a:ext cx="33909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ESP (Encapsulating Security Payload)</a:t>
            </a:r>
          </a:p>
        </p:txBody>
      </p:sp>
      <p:sp>
        <p:nvSpPr>
          <p:cNvPr id="28" name="32-Point Star 27"/>
          <p:cNvSpPr/>
          <p:nvPr/>
        </p:nvSpPr>
        <p:spPr>
          <a:xfrm>
            <a:off x="-76200" y="1676400"/>
            <a:ext cx="2286000" cy="2133600"/>
          </a:xfrm>
          <a:prstGeom prst="star32">
            <a:avLst/>
          </a:prstGeom>
          <a:solidFill>
            <a:srgbClr val="00CC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800" b="1" dirty="0">
                <a:solidFill>
                  <a:srgbClr val="FF3300"/>
                </a:solidFill>
              </a:rPr>
              <a:t>IPSec</a:t>
            </a:r>
          </a:p>
        </p:txBody>
      </p:sp>
      <p:sp>
        <p:nvSpPr>
          <p:cNvPr id="29" name="TextBox 28"/>
          <p:cNvSpPr txBox="1">
            <a:spLocks noChangeArrowheads="1"/>
          </p:cNvSpPr>
          <p:nvPr/>
        </p:nvSpPr>
        <p:spPr bwMode="auto">
          <a:xfrm>
            <a:off x="152400" y="4743450"/>
            <a:ext cx="2743200" cy="1323439"/>
          </a:xfrm>
          <a:prstGeom prst="rect">
            <a:avLst/>
          </a:prstGeom>
          <a:solidFill>
            <a:schemeClr val="bg1"/>
          </a:solidFill>
          <a:ln w="38100">
            <a:solidFill>
              <a:srgbClr val="7030A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dirty="0" err="1">
                <a:solidFill>
                  <a:srgbClr val="FF3300"/>
                </a:solidFill>
              </a:rPr>
              <a:t>Bộ</a:t>
            </a:r>
            <a:r>
              <a:rPr lang="en-US" sz="2000" b="1" dirty="0">
                <a:solidFill>
                  <a:srgbClr val="FF3300"/>
                </a:solidFill>
              </a:rPr>
              <a:t> </a:t>
            </a:r>
            <a:r>
              <a:rPr lang="en-US" sz="2000" b="1" dirty="0" err="1">
                <a:solidFill>
                  <a:srgbClr val="FF3300"/>
                </a:solidFill>
              </a:rPr>
              <a:t>giao</a:t>
            </a:r>
            <a:r>
              <a:rPr lang="en-US" sz="2000" b="1" dirty="0">
                <a:solidFill>
                  <a:srgbClr val="FF3300"/>
                </a:solidFill>
              </a:rPr>
              <a:t> </a:t>
            </a:r>
            <a:r>
              <a:rPr lang="en-US" sz="2000" b="1" dirty="0" err="1">
                <a:solidFill>
                  <a:srgbClr val="FF3300"/>
                </a:solidFill>
              </a:rPr>
              <a:t>thức</a:t>
            </a:r>
            <a:r>
              <a:rPr lang="en-US" sz="2000" b="1" dirty="0">
                <a:solidFill>
                  <a:srgbClr val="FF3300"/>
                </a:solidFill>
              </a:rPr>
              <a:t> </a:t>
            </a:r>
            <a:r>
              <a:rPr lang="en-US" sz="2000" b="1" dirty="0" err="1">
                <a:solidFill>
                  <a:srgbClr val="FF3300"/>
                </a:solidFill>
              </a:rPr>
              <a:t>IPSec</a:t>
            </a:r>
            <a:r>
              <a:rPr lang="en-US" sz="2000" b="1" dirty="0">
                <a:solidFill>
                  <a:srgbClr val="FF3300"/>
                </a:solidFill>
              </a:rPr>
              <a:t> </a:t>
            </a:r>
            <a:r>
              <a:rPr lang="en-US" sz="2000" b="1" dirty="0" err="1">
                <a:solidFill>
                  <a:srgbClr val="FF3300"/>
                </a:solidFill>
              </a:rPr>
              <a:t>hoạt</a:t>
            </a:r>
            <a:r>
              <a:rPr lang="en-US" sz="2000" b="1" dirty="0">
                <a:solidFill>
                  <a:srgbClr val="FF3300"/>
                </a:solidFill>
              </a:rPr>
              <a:t> </a:t>
            </a:r>
            <a:r>
              <a:rPr lang="en-US" sz="2000" b="1" dirty="0" err="1">
                <a:solidFill>
                  <a:srgbClr val="FF3300"/>
                </a:solidFill>
              </a:rPr>
              <a:t>động</a:t>
            </a:r>
            <a:r>
              <a:rPr lang="en-US" sz="2000" b="1" dirty="0">
                <a:solidFill>
                  <a:srgbClr val="FF3300"/>
                </a:solidFill>
              </a:rPr>
              <a:t> ở 2 mode </a:t>
            </a:r>
            <a:r>
              <a:rPr lang="en-US" sz="2000" b="1" dirty="0" err="1">
                <a:solidFill>
                  <a:srgbClr val="FF3300"/>
                </a:solidFill>
              </a:rPr>
              <a:t>chính</a:t>
            </a:r>
            <a:r>
              <a:rPr lang="en-US" sz="2000" b="1" dirty="0">
                <a:solidFill>
                  <a:srgbClr val="FF3300"/>
                </a:solidFill>
              </a:rPr>
              <a:t>: Tunnel Mode </a:t>
            </a:r>
            <a:r>
              <a:rPr lang="en-US" sz="2000" b="1" dirty="0" err="1">
                <a:solidFill>
                  <a:srgbClr val="FF3300"/>
                </a:solidFill>
              </a:rPr>
              <a:t>và</a:t>
            </a:r>
            <a:r>
              <a:rPr lang="en-US" sz="2000" b="1" dirty="0">
                <a:solidFill>
                  <a:srgbClr val="FF3300"/>
                </a:solidFill>
              </a:rPr>
              <a:t> Transport Mode</a:t>
            </a:r>
          </a:p>
        </p:txBody>
      </p:sp>
      <p:sp>
        <p:nvSpPr>
          <p:cNvPr id="30" name="TextBox 29"/>
          <p:cNvSpPr txBox="1">
            <a:spLocks noChangeArrowheads="1"/>
          </p:cNvSpPr>
          <p:nvPr/>
        </p:nvSpPr>
        <p:spPr bwMode="auto">
          <a:xfrm>
            <a:off x="6934200" y="1371600"/>
            <a:ext cx="1752600" cy="461665"/>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Xác</a:t>
            </a:r>
            <a:r>
              <a:rPr lang="en-US" sz="2400" dirty="0"/>
              <a:t> </a:t>
            </a:r>
            <a:r>
              <a:rPr lang="en-US" sz="2400" dirty="0" err="1"/>
              <a:t>thực</a:t>
            </a:r>
            <a:endParaRPr lang="en-US" sz="2400" dirty="0"/>
          </a:p>
        </p:txBody>
      </p:sp>
      <p:sp>
        <p:nvSpPr>
          <p:cNvPr id="31" name="TextBox 30"/>
          <p:cNvSpPr txBox="1">
            <a:spLocks noChangeArrowheads="1"/>
          </p:cNvSpPr>
          <p:nvPr/>
        </p:nvSpPr>
        <p:spPr bwMode="auto">
          <a:xfrm>
            <a:off x="6934200" y="2129135"/>
            <a:ext cx="1447800" cy="461665"/>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Toàn</a:t>
            </a:r>
            <a:r>
              <a:rPr lang="en-US" sz="2400" dirty="0"/>
              <a:t> </a:t>
            </a:r>
            <a:r>
              <a:rPr lang="en-US" sz="2400" dirty="0" err="1"/>
              <a:t>vẹn</a:t>
            </a:r>
            <a:endParaRPr lang="en-US" sz="2400" dirty="0"/>
          </a:p>
        </p:txBody>
      </p:sp>
      <p:sp>
        <p:nvSpPr>
          <p:cNvPr id="32" name="TextBox 31"/>
          <p:cNvSpPr txBox="1">
            <a:spLocks noChangeArrowheads="1"/>
          </p:cNvSpPr>
          <p:nvPr/>
        </p:nvSpPr>
        <p:spPr bwMode="auto">
          <a:xfrm>
            <a:off x="7239000" y="2819400"/>
            <a:ext cx="1524000" cy="461665"/>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Xác</a:t>
            </a:r>
            <a:r>
              <a:rPr lang="en-US" sz="2400" dirty="0"/>
              <a:t> </a:t>
            </a:r>
            <a:r>
              <a:rPr lang="en-US" sz="2400" dirty="0" err="1"/>
              <a:t>thực</a:t>
            </a:r>
            <a:endParaRPr lang="en-US" sz="2400" dirty="0"/>
          </a:p>
        </p:txBody>
      </p:sp>
      <p:sp>
        <p:nvSpPr>
          <p:cNvPr id="33" name="TextBox 32"/>
          <p:cNvSpPr txBox="1">
            <a:spLocks noChangeArrowheads="1"/>
          </p:cNvSpPr>
          <p:nvPr/>
        </p:nvSpPr>
        <p:spPr bwMode="auto">
          <a:xfrm>
            <a:off x="7391400" y="3440113"/>
            <a:ext cx="1524000" cy="461665"/>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Toàn</a:t>
            </a:r>
            <a:r>
              <a:rPr lang="en-US" sz="2400" dirty="0"/>
              <a:t> </a:t>
            </a:r>
            <a:r>
              <a:rPr lang="en-US" sz="2400" dirty="0" err="1"/>
              <a:t>vẹn</a:t>
            </a:r>
            <a:endParaRPr lang="en-US" sz="2400" dirty="0"/>
          </a:p>
        </p:txBody>
      </p:sp>
      <p:sp>
        <p:nvSpPr>
          <p:cNvPr id="34" name="TextBox 33"/>
          <p:cNvSpPr txBox="1">
            <a:spLocks noChangeArrowheads="1"/>
          </p:cNvSpPr>
          <p:nvPr/>
        </p:nvSpPr>
        <p:spPr bwMode="auto">
          <a:xfrm>
            <a:off x="7391400" y="4125913"/>
            <a:ext cx="1295400" cy="461665"/>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Mã</a:t>
            </a:r>
            <a:r>
              <a:rPr lang="en-US" sz="2400" dirty="0"/>
              <a:t> </a:t>
            </a:r>
            <a:r>
              <a:rPr lang="en-US" sz="2400" dirty="0" err="1"/>
              <a:t>hóa</a:t>
            </a:r>
            <a:endParaRPr lang="en-US" sz="2400" dirty="0"/>
          </a:p>
        </p:txBody>
      </p:sp>
      <p:sp>
        <p:nvSpPr>
          <p:cNvPr id="35" name="Down Arrow 34"/>
          <p:cNvSpPr/>
          <p:nvPr/>
        </p:nvSpPr>
        <p:spPr>
          <a:xfrm>
            <a:off x="4724400" y="4267200"/>
            <a:ext cx="533400" cy="609600"/>
          </a:xfrm>
          <a:prstGeom prst="downArrow">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TextBox 35"/>
          <p:cNvSpPr txBox="1">
            <a:spLocks noChangeArrowheads="1"/>
          </p:cNvSpPr>
          <p:nvPr/>
        </p:nvSpPr>
        <p:spPr bwMode="auto">
          <a:xfrm>
            <a:off x="3086100" y="4972050"/>
            <a:ext cx="6057900" cy="769441"/>
          </a:xfrm>
          <a:prstGeom prst="rect">
            <a:avLst/>
          </a:prstGeom>
          <a:solidFill>
            <a:schemeClr val="bg1"/>
          </a:solidFill>
          <a:ln w="38100">
            <a:solidFill>
              <a:srgbClr val="7030A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Tx/>
              <a:buChar char="-"/>
            </a:pPr>
            <a:r>
              <a:rPr lang="en-US" sz="2200" b="1" dirty="0">
                <a:solidFill>
                  <a:srgbClr val="FF3300"/>
                </a:solidFill>
              </a:rPr>
              <a:t> </a:t>
            </a:r>
            <a:r>
              <a:rPr lang="en-US" sz="2200" b="1" dirty="0" err="1">
                <a:solidFill>
                  <a:srgbClr val="FF3300"/>
                </a:solidFill>
              </a:rPr>
              <a:t>Thuật</a:t>
            </a:r>
            <a:r>
              <a:rPr lang="en-US" sz="2200" b="1" dirty="0">
                <a:solidFill>
                  <a:srgbClr val="FF3300"/>
                </a:solidFill>
              </a:rPr>
              <a:t> </a:t>
            </a:r>
            <a:r>
              <a:rPr lang="en-US" sz="2200" b="1" dirty="0" err="1">
                <a:solidFill>
                  <a:srgbClr val="FF3300"/>
                </a:solidFill>
              </a:rPr>
              <a:t>toán</a:t>
            </a:r>
            <a:r>
              <a:rPr lang="en-US" sz="2200" b="1" dirty="0">
                <a:solidFill>
                  <a:srgbClr val="FF3300"/>
                </a:solidFill>
              </a:rPr>
              <a:t> </a:t>
            </a:r>
            <a:r>
              <a:rPr lang="en-US" sz="2200" b="1" dirty="0" err="1">
                <a:solidFill>
                  <a:srgbClr val="FF3300"/>
                </a:solidFill>
              </a:rPr>
              <a:t>mã</a:t>
            </a:r>
            <a:r>
              <a:rPr lang="en-US" sz="2200" b="1" dirty="0">
                <a:solidFill>
                  <a:srgbClr val="FF3300"/>
                </a:solidFill>
              </a:rPr>
              <a:t> </a:t>
            </a:r>
            <a:r>
              <a:rPr lang="en-US" sz="2200" b="1" dirty="0" err="1">
                <a:solidFill>
                  <a:srgbClr val="FF3300"/>
                </a:solidFill>
              </a:rPr>
              <a:t>hóa</a:t>
            </a:r>
            <a:r>
              <a:rPr lang="en-US" sz="2200" b="1" dirty="0">
                <a:solidFill>
                  <a:srgbClr val="FF3300"/>
                </a:solidFill>
              </a:rPr>
              <a:t>: DES, </a:t>
            </a:r>
            <a:r>
              <a:rPr lang="en-US" sz="2200" b="1" dirty="0" err="1">
                <a:solidFill>
                  <a:srgbClr val="FF3300"/>
                </a:solidFill>
              </a:rPr>
              <a:t>3DES</a:t>
            </a:r>
            <a:r>
              <a:rPr lang="en-US" sz="2200" b="1" dirty="0">
                <a:solidFill>
                  <a:srgbClr val="FF3300"/>
                </a:solidFill>
              </a:rPr>
              <a:t>, AES, …</a:t>
            </a:r>
          </a:p>
          <a:p>
            <a:pPr eaLnBrk="1" hangingPunct="1">
              <a:buFontTx/>
              <a:buChar char="-"/>
            </a:pPr>
            <a:r>
              <a:rPr lang="en-US" sz="2200" b="1" dirty="0">
                <a:solidFill>
                  <a:srgbClr val="FF3300"/>
                </a:solidFill>
              </a:rPr>
              <a:t> </a:t>
            </a:r>
            <a:r>
              <a:rPr lang="en-US" sz="2200" b="1" dirty="0" err="1">
                <a:solidFill>
                  <a:srgbClr val="FF3300"/>
                </a:solidFill>
              </a:rPr>
              <a:t>Thuật</a:t>
            </a:r>
            <a:r>
              <a:rPr lang="en-US" sz="2200" b="1" dirty="0">
                <a:solidFill>
                  <a:srgbClr val="FF3300"/>
                </a:solidFill>
              </a:rPr>
              <a:t> </a:t>
            </a:r>
            <a:r>
              <a:rPr lang="en-US" sz="2200" b="1" dirty="0" err="1">
                <a:solidFill>
                  <a:srgbClr val="FF3300"/>
                </a:solidFill>
              </a:rPr>
              <a:t>toán</a:t>
            </a:r>
            <a:r>
              <a:rPr lang="en-US" sz="2200" b="1" dirty="0">
                <a:solidFill>
                  <a:srgbClr val="FF3300"/>
                </a:solidFill>
              </a:rPr>
              <a:t> </a:t>
            </a:r>
            <a:r>
              <a:rPr lang="en-US" sz="2200" b="1" dirty="0" err="1">
                <a:solidFill>
                  <a:srgbClr val="FF3300"/>
                </a:solidFill>
              </a:rPr>
              <a:t>băm</a:t>
            </a:r>
            <a:r>
              <a:rPr lang="en-US" sz="2200" b="1" dirty="0">
                <a:solidFill>
                  <a:srgbClr val="FF3300"/>
                </a:solidFill>
              </a:rPr>
              <a:t>: </a:t>
            </a:r>
            <a:r>
              <a:rPr lang="en-US" sz="2200" b="1" dirty="0" err="1">
                <a:solidFill>
                  <a:srgbClr val="FF3300"/>
                </a:solidFill>
              </a:rPr>
              <a:t>MD5</a:t>
            </a:r>
            <a:r>
              <a:rPr lang="en-US" sz="2200" b="1" dirty="0">
                <a:solidFill>
                  <a:srgbClr val="FF3300"/>
                </a:solidFill>
              </a:rPr>
              <a:t>, </a:t>
            </a:r>
            <a:r>
              <a:rPr lang="en-US" sz="2200" b="1" dirty="0" err="1">
                <a:solidFill>
                  <a:srgbClr val="FF3300"/>
                </a:solidFill>
              </a:rPr>
              <a:t>SHA</a:t>
            </a:r>
            <a:r>
              <a:rPr lang="en-US" sz="2200" b="1" dirty="0">
                <a:solidFill>
                  <a:srgbClr val="FF3300"/>
                </a:solidFill>
              </a:rPr>
              <a:t>-1,…</a:t>
            </a:r>
          </a:p>
        </p:txBody>
      </p:sp>
    </p:spTree>
    <p:extLst>
      <p:ext uri="{BB962C8B-B14F-4D97-AF65-F5344CB8AC3E}">
        <p14:creationId xmlns:p14="http://schemas.microsoft.com/office/powerpoint/2010/main" val="16548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left)">
                                      <p:cBhvr>
                                        <p:cTn id="28" dur="500"/>
                                        <p:tgtEl>
                                          <p:spTgt spid="32"/>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childTnLst>
                          </p:cTn>
                        </p:par>
                        <p:par>
                          <p:cTn id="41" fill="hold">
                            <p:stCondLst>
                              <p:cond delay="2500"/>
                            </p:stCondLst>
                            <p:childTnLst>
                              <p:par>
                                <p:cTn id="42" presetID="22" presetClass="entr" presetSubtype="8"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up)">
                                      <p:cBhvr>
                                        <p:cTn id="49" dur="500"/>
                                        <p:tgtEl>
                                          <p:spTgt spid="35"/>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up)">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500"/>
                                        <p:tgtEl>
                                          <p:spTgt spid="23"/>
                                        </p:tgtEl>
                                      </p:cBhvr>
                                    </p:animEffect>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up)">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82636135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80039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450063-5F5B-4163-A1B3-5C0F6D1D7A75}"/>
</file>

<file path=customXml/itemProps2.xml><?xml version="1.0" encoding="utf-8"?>
<ds:datastoreItem xmlns:ds="http://schemas.openxmlformats.org/officeDocument/2006/customXml" ds:itemID="{14AA0C29-A64D-4647-9699-251666F0EE7E}"/>
</file>

<file path=customXml/itemProps3.xml><?xml version="1.0" encoding="utf-8"?>
<ds:datastoreItem xmlns:ds="http://schemas.openxmlformats.org/officeDocument/2006/customXml" ds:itemID="{F9D4E35E-9BF6-42B6-899E-AA52FB126E88}"/>
</file>

<file path=docProps/app.xml><?xml version="1.0" encoding="utf-8"?>
<Properties xmlns="http://schemas.openxmlformats.org/officeDocument/2006/extended-properties" xmlns:vt="http://schemas.openxmlformats.org/officeDocument/2006/docPropsVTypes">
  <Template>Slide bài giảng</Template>
  <TotalTime>7326</TotalTime>
  <Words>3755</Words>
  <Application>Microsoft Office PowerPoint</Application>
  <PresentationFormat>On-screen Show (4:3)</PresentationFormat>
  <Paragraphs>672</Paragraphs>
  <Slides>73</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73</vt:i4>
      </vt:variant>
    </vt:vector>
  </HeadingPairs>
  <TitlesOfParts>
    <vt:vector size="80" baseType="lpstr">
      <vt:lpstr>Arial</vt:lpstr>
      <vt:lpstr>Arial Narrow</vt:lpstr>
      <vt:lpstr>Calibri</vt:lpstr>
      <vt:lpstr>Tahoma</vt:lpstr>
      <vt:lpstr>Times New Roman</vt:lpstr>
      <vt:lpstr>Wingdings</vt:lpstr>
      <vt:lpstr>Slide bài giảng</vt:lpstr>
      <vt:lpstr>GIAO THỨC AN TOÀN MẠNG</vt:lpstr>
      <vt:lpstr>PowerPoint Presentation</vt:lpstr>
      <vt:lpstr>Mục tiêu bài học</vt:lpstr>
      <vt:lpstr>Tài liệu tham khảo</vt:lpstr>
      <vt:lpstr>Giao thức IPsec</vt:lpstr>
      <vt:lpstr>Giao thức IPSec</vt:lpstr>
      <vt:lpstr>Giao thức IPSec</vt:lpstr>
      <vt:lpstr>Giao thức IPSec</vt:lpstr>
      <vt:lpstr>PowerPoint Presentation</vt:lpstr>
      <vt:lpstr>Giao thức ESP</vt:lpstr>
      <vt:lpstr>Giao thức ESP</vt:lpstr>
      <vt:lpstr>ESP: Transport Mode</vt:lpstr>
      <vt:lpstr>ESP: Transport Mode</vt:lpstr>
      <vt:lpstr>ESP: Transport Mode</vt:lpstr>
      <vt:lpstr>ESP: Transport Mode</vt:lpstr>
      <vt:lpstr>ESP: Tunnel Mode</vt:lpstr>
      <vt:lpstr>ESP: Tunnel Mode</vt:lpstr>
      <vt:lpstr>ESP: Tunnel Mode</vt:lpstr>
      <vt:lpstr>ESP: Tunnel Mode</vt:lpstr>
      <vt:lpstr>Khuôn dạng dữ liệu gói tin ESP</vt:lpstr>
      <vt:lpstr>Khuôn dạng dữ liệu gói tin ESP</vt:lpstr>
      <vt:lpstr>Khuôn dạng dữ liệu gói tin ESP</vt:lpstr>
      <vt:lpstr>Khuôn dạng dữ liệu gói tin ESP</vt:lpstr>
      <vt:lpstr>Khuôn dạng dữ liệu gói tin ESP</vt:lpstr>
      <vt:lpstr>Khuôn dạng dữ liệu gói tin ESP</vt:lpstr>
      <vt:lpstr>Khuôn dạng dữ liệu gói tin ESP</vt:lpstr>
      <vt:lpstr>Sinh viên tự đọc Xử lý gói tin ESP đầu vào và đầu ra</vt:lpstr>
      <vt:lpstr>Sơ đồ sử dụng ESP ở chế độ Tunnel</vt:lpstr>
      <vt:lpstr>Giao thức ESP</vt:lpstr>
      <vt:lpstr>Giao thức ESP</vt:lpstr>
      <vt:lpstr>Tóm lược về ESP</vt:lpstr>
      <vt:lpstr>Bảng so sánh giữa giao thức AH và ESP</vt:lpstr>
      <vt:lpstr>PowerPoint Presentation</vt:lpstr>
      <vt:lpstr>Kết hợp AH và ESP</vt:lpstr>
      <vt:lpstr>Kết hợp AH và ESP: Tunnel Mode</vt:lpstr>
      <vt:lpstr>Kết hợp AH và ESP: Transport Mode</vt:lpstr>
      <vt:lpstr>PowerPoint Presentation</vt:lpstr>
      <vt:lpstr>Giao thức trao đổi khoá Internet (IKE)</vt:lpstr>
      <vt:lpstr>IKE = Internet Key Exchange</vt:lpstr>
      <vt:lpstr>IKE = Internet Key Exchange</vt:lpstr>
      <vt:lpstr>Thuật toán trao đổi khóa Diffie-Hellman</vt:lpstr>
      <vt:lpstr> Mối quan hệ giữa IPSec và IKE</vt:lpstr>
      <vt:lpstr> Mối quan hệ giữa IPSec và IKE</vt:lpstr>
      <vt:lpstr>2 pha của IKE</vt:lpstr>
      <vt:lpstr>Nhiệm vụ của IKE</vt:lpstr>
      <vt:lpstr>2 pha của IKE</vt:lpstr>
      <vt:lpstr>2 pha của IKE</vt:lpstr>
      <vt:lpstr>IKE Phases &amp; Modes</vt:lpstr>
      <vt:lpstr>2 pha của IKE</vt:lpstr>
      <vt:lpstr>2 pha của IKE</vt:lpstr>
      <vt:lpstr>IKE pha 1</vt:lpstr>
      <vt:lpstr>IKE pha 1</vt:lpstr>
      <vt:lpstr>IKE pha 1 (Bảo vệ IKE sesion)</vt:lpstr>
      <vt:lpstr>Pha 1: Xác thực các bên</vt:lpstr>
      <vt:lpstr>Pha 1: Trao đổi tham số Diffie-Hellman</vt:lpstr>
      <vt:lpstr>Main mode</vt:lpstr>
      <vt:lpstr>Main mode</vt:lpstr>
      <vt:lpstr>Main mode</vt:lpstr>
      <vt:lpstr>Main mode</vt:lpstr>
      <vt:lpstr>Main mode</vt:lpstr>
      <vt:lpstr>IKE Pha 1 – Aggressive Mode</vt:lpstr>
      <vt:lpstr>IKE Pha 1 – Aggressive Mode</vt:lpstr>
      <vt:lpstr>IKEv1 Packets in Wireshark</vt:lpstr>
      <vt:lpstr>IKE pha 2</vt:lpstr>
      <vt:lpstr>Pha 2: Thương lượng IPsec SAs  với Quick mode</vt:lpstr>
      <vt:lpstr>Pha 2: Thương lượng IPsec SAs  với Quick mode</vt:lpstr>
      <vt:lpstr>Pha 2: Thương lượng IPsec SAs  với Quick mode</vt:lpstr>
      <vt:lpstr>Pha 2: Thương lượng IPsec SAs  với Quick mode</vt:lpstr>
      <vt:lpstr>Pha 2: Thương lượng IPsec SAs  với Quick mode</vt:lpstr>
      <vt:lpstr>Quick mode</vt:lpstr>
      <vt:lpstr>Thương lượng IPsec SA</vt:lpstr>
      <vt:lpstr>Ứng dụng của giao thức IKE.</vt:lpstr>
      <vt:lpstr>PowerPoint Presentation</vt:lpstr>
    </vt:vector>
  </TitlesOfParts>
  <Company>KMA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THỨC AN TOÀN MẠNG</dc:title>
  <dc:creator>Nguyen Tuan Anh</dc:creator>
  <cp:lastModifiedBy>Nguyen Tuan Anh</cp:lastModifiedBy>
  <cp:revision>403</cp:revision>
  <dcterms:created xsi:type="dcterms:W3CDTF">2019-04-10T17:21:47Z</dcterms:created>
  <dcterms:modified xsi:type="dcterms:W3CDTF">2020-05-12T03:24:54Z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