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7" r:id="rId3"/>
    <p:sldId id="311" r:id="rId4"/>
    <p:sldId id="298" r:id="rId5"/>
    <p:sldId id="306" r:id="rId6"/>
    <p:sldId id="312" r:id="rId7"/>
    <p:sldId id="313" r:id="rId8"/>
    <p:sldId id="300" r:id="rId9"/>
    <p:sldId id="305" r:id="rId10"/>
    <p:sldId id="307" r:id="rId11"/>
    <p:sldId id="308" r:id="rId12"/>
    <p:sldId id="309" r:id="rId13"/>
    <p:sldId id="310" r:id="rId14"/>
    <p:sldId id="314" r:id="rId15"/>
    <p:sldId id="303" r:id="rId16"/>
    <p:sldId id="296" r:id="rId17"/>
    <p:sldId id="315" r:id="rId18"/>
    <p:sldId id="316" r:id="rId19"/>
    <p:sldId id="317" r:id="rId20"/>
    <p:sldId id="318" r:id="rId21"/>
    <p:sldId id="31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4C44"/>
    <a:srgbClr val="C73B0F"/>
    <a:srgbClr val="941B1E"/>
    <a:srgbClr val="009E47"/>
    <a:srgbClr val="D6A300"/>
    <a:srgbClr val="FBC303"/>
    <a:srgbClr val="00B050"/>
    <a:srgbClr val="262626"/>
    <a:srgbClr val="00602B"/>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166" d="100"/>
          <a:sy n="166" d="100"/>
        </p:scale>
        <p:origin x="-156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3057-0388-4ED9-A39D-338E80BA38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B68AC2-CC1F-4D32-9C8E-7E51E5A21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DFD3E5-91ED-49AF-A412-B0B062F07FA8}"/>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5" name="Footer Placeholder 4">
            <a:extLst>
              <a:ext uri="{FF2B5EF4-FFF2-40B4-BE49-F238E27FC236}">
                <a16:creationId xmlns:a16="http://schemas.microsoft.com/office/drawing/2014/main" id="{427B9BE0-3EDB-4A8F-96B3-679610C72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D68B7-E110-4488-B9DF-E5529BBBADA7}"/>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10101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F0B6-87D0-467B-9355-A3F95101CE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D540B-C56F-403B-A770-8F5E9F575D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37F0A-CC6C-4530-9395-4BCC1197688A}"/>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5" name="Footer Placeholder 4">
            <a:extLst>
              <a:ext uri="{FF2B5EF4-FFF2-40B4-BE49-F238E27FC236}">
                <a16:creationId xmlns:a16="http://schemas.microsoft.com/office/drawing/2014/main" id="{07E7B7C2-4441-403A-9841-C2F3FF4E8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21613-68B4-45FD-A5EA-570C3148EB29}"/>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36650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F42F61-C050-4EC5-9D2D-CDC95A8F10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4856F-43D1-490A-8AAE-9FF406B97E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446B7-6059-4ECB-A427-2D3C630047D3}"/>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5" name="Footer Placeholder 4">
            <a:extLst>
              <a:ext uri="{FF2B5EF4-FFF2-40B4-BE49-F238E27FC236}">
                <a16:creationId xmlns:a16="http://schemas.microsoft.com/office/drawing/2014/main" id="{73D2EC49-65D1-4470-89EF-342667F76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EAFD5-A485-4638-817F-9978B1F0EFA6}"/>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49212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1555-331C-4E25-8DEA-9E13CFE20F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039547-EC85-4749-B4C3-5764D41643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75452-4795-4645-9759-9E49C83C1F68}"/>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5" name="Footer Placeholder 4">
            <a:extLst>
              <a:ext uri="{FF2B5EF4-FFF2-40B4-BE49-F238E27FC236}">
                <a16:creationId xmlns:a16="http://schemas.microsoft.com/office/drawing/2014/main" id="{84E3D303-5D71-40DA-AAB4-90F53691F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A4307-DFC9-479B-B654-B5FACFDD08F5}"/>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104338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E3BF-4D02-4CBF-A148-0A76C28377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08594-44B5-403B-B50A-34405ADE5F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F713B8-D033-4022-B24A-30D6E063EF79}"/>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5" name="Footer Placeholder 4">
            <a:extLst>
              <a:ext uri="{FF2B5EF4-FFF2-40B4-BE49-F238E27FC236}">
                <a16:creationId xmlns:a16="http://schemas.microsoft.com/office/drawing/2014/main" id="{26852A6D-23F5-4B09-93D4-E7B90A728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5329E-D7BF-49EF-A231-16CB091FBDE9}"/>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190988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2512-2509-43A6-995B-DF22E0AF7A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865F8-CEE6-4427-9B04-16DD5B4E91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FB5526-AF9E-4BA0-8B00-AD005422A39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6BBF92-C58B-443E-A0EF-AFF48299BAA2}"/>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6" name="Footer Placeholder 5">
            <a:extLst>
              <a:ext uri="{FF2B5EF4-FFF2-40B4-BE49-F238E27FC236}">
                <a16:creationId xmlns:a16="http://schemas.microsoft.com/office/drawing/2014/main" id="{76F32A6A-3FDB-44DA-83A5-0C80D8A597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35957-E625-4955-B416-EC50C1CF1A58}"/>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78892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E128-4E25-42ED-AD73-FA49E3CF27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7A9285-1E6F-4642-9E93-F538CD229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08E877-5ACF-49E7-8B8A-95061E74D7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722982-B932-4D6A-AD18-743C043ACF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59748A-BB61-4D16-8197-E8A06A3158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4CC52C-72D3-456B-BB7A-E2E5696A34F0}"/>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8" name="Footer Placeholder 7">
            <a:extLst>
              <a:ext uri="{FF2B5EF4-FFF2-40B4-BE49-F238E27FC236}">
                <a16:creationId xmlns:a16="http://schemas.microsoft.com/office/drawing/2014/main" id="{7458E8A4-CF9B-412A-900C-2CFA2BDD97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ED85F5-3934-4B96-B34C-678E9438A392}"/>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23032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2D67-4CC0-45FF-B367-46172C7E8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E54F7E-880A-47A3-8B04-15F5A3A5AFBC}"/>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4" name="Footer Placeholder 3">
            <a:extLst>
              <a:ext uri="{FF2B5EF4-FFF2-40B4-BE49-F238E27FC236}">
                <a16:creationId xmlns:a16="http://schemas.microsoft.com/office/drawing/2014/main" id="{63088B1E-B000-40E9-BE97-860652F285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F6F840-8236-469D-91DF-C6F7B28AC0B8}"/>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3410401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B1316-8FDB-4A09-A8B2-DAEB832E3A41}"/>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3" name="Footer Placeholder 2">
            <a:extLst>
              <a:ext uri="{FF2B5EF4-FFF2-40B4-BE49-F238E27FC236}">
                <a16:creationId xmlns:a16="http://schemas.microsoft.com/office/drawing/2014/main" id="{2F4BFFFE-5E3C-4AB4-B6B3-09A5F1C75F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A37664-F2C1-4992-A5AE-3F79318E2658}"/>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117171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41162-5A96-4001-9A38-8473ED774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EC1564-6A03-402D-8B82-87A35B4669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5E711C-5D89-46F7-98FE-BE553802F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DC79E1-8A0F-4030-BD14-0AF9B3CA9D76}"/>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6" name="Footer Placeholder 5">
            <a:extLst>
              <a:ext uri="{FF2B5EF4-FFF2-40B4-BE49-F238E27FC236}">
                <a16:creationId xmlns:a16="http://schemas.microsoft.com/office/drawing/2014/main" id="{FEB4EC84-87DD-4B49-968A-7D0D39197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C9980-1679-41B0-88B0-A5FB7FD7F9A0}"/>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1807858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FA9E-02C0-4036-9AC3-1832DE97A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AE7F67-418D-4154-A9F4-CC16965534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D001F0-F77A-4239-BE24-A72ADA52E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D58790-6DA6-4C24-A9C5-6A6310A79A09}"/>
              </a:ext>
            </a:extLst>
          </p:cNvPr>
          <p:cNvSpPr>
            <a:spLocks noGrp="1"/>
          </p:cNvSpPr>
          <p:nvPr>
            <p:ph type="dt" sz="half" idx="10"/>
          </p:nvPr>
        </p:nvSpPr>
        <p:spPr/>
        <p:txBody>
          <a:bodyPr/>
          <a:lstStyle/>
          <a:p>
            <a:fld id="{3D621700-3707-496D-B223-1CBB6E2801CF}" type="datetimeFigureOut">
              <a:rPr lang="en-US" smtClean="0"/>
              <a:t>3/14/2020</a:t>
            </a:fld>
            <a:endParaRPr lang="en-US"/>
          </a:p>
        </p:txBody>
      </p:sp>
      <p:sp>
        <p:nvSpPr>
          <p:cNvPr id="6" name="Footer Placeholder 5">
            <a:extLst>
              <a:ext uri="{FF2B5EF4-FFF2-40B4-BE49-F238E27FC236}">
                <a16:creationId xmlns:a16="http://schemas.microsoft.com/office/drawing/2014/main" id="{D7C75EA5-096F-43EF-9BB6-D018F879F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A8CAFE-AE1C-452B-81E5-095863EACD60}"/>
              </a:ext>
            </a:extLst>
          </p:cNvPr>
          <p:cNvSpPr>
            <a:spLocks noGrp="1"/>
          </p:cNvSpPr>
          <p:nvPr>
            <p:ph type="sldNum" sz="quarter" idx="12"/>
          </p:nvPr>
        </p:nvSpPr>
        <p:spPr/>
        <p:txBody>
          <a:bodyPr/>
          <a:lstStyle/>
          <a:p>
            <a:fld id="{A6C44ACF-3AA1-4BC1-B195-D35E162DA56D}" type="slidenum">
              <a:rPr lang="en-US" smtClean="0"/>
              <a:t>‹#›</a:t>
            </a:fld>
            <a:endParaRPr lang="en-US"/>
          </a:p>
        </p:txBody>
      </p:sp>
    </p:spTree>
    <p:extLst>
      <p:ext uri="{BB962C8B-B14F-4D97-AF65-F5344CB8AC3E}">
        <p14:creationId xmlns:p14="http://schemas.microsoft.com/office/powerpoint/2010/main" val="254764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1FF9F-2369-4124-93EC-C3ED0494D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A0CC53-5CEA-44C6-8419-900D42D8E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949CA-B9DD-443E-B0EA-29E1F8EBCD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21700-3707-496D-B223-1CBB6E2801CF}" type="datetimeFigureOut">
              <a:rPr lang="en-US" smtClean="0"/>
              <a:t>3/14/2020</a:t>
            </a:fld>
            <a:endParaRPr lang="en-US"/>
          </a:p>
        </p:txBody>
      </p:sp>
      <p:sp>
        <p:nvSpPr>
          <p:cNvPr id="5" name="Footer Placeholder 4">
            <a:extLst>
              <a:ext uri="{FF2B5EF4-FFF2-40B4-BE49-F238E27FC236}">
                <a16:creationId xmlns:a16="http://schemas.microsoft.com/office/drawing/2014/main" id="{6CC29B8F-3FD4-4CB7-85AD-30D3045FA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92EF23-84A0-4EA0-B1E8-629B9D95D3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44ACF-3AA1-4BC1-B195-D35E162DA56D}" type="slidenum">
              <a:rPr lang="en-US" smtClean="0"/>
              <a:t>‹#›</a:t>
            </a:fld>
            <a:endParaRPr lang="en-US"/>
          </a:p>
        </p:txBody>
      </p:sp>
    </p:spTree>
    <p:extLst>
      <p:ext uri="{BB962C8B-B14F-4D97-AF65-F5344CB8AC3E}">
        <p14:creationId xmlns:p14="http://schemas.microsoft.com/office/powerpoint/2010/main" val="1656167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8.png"/><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3.png"/><Relationship Id="rId9"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0.png"/><Relationship Id="rId5" Type="http://schemas.openxmlformats.org/officeDocument/2006/relationships/image" Target="../media/image5.png"/><Relationship Id="rId10" Type="http://schemas.microsoft.com/office/2007/relationships/hdphoto" Target="../media/hdphoto2.wdp"/><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CADC98-A06A-483D-B885-00174DEAF391}"/>
              </a:ext>
            </a:extLst>
          </p:cNvPr>
          <p:cNvSpPr/>
          <p:nvPr/>
        </p:nvSpPr>
        <p:spPr>
          <a:xfrm>
            <a:off x="4166731" y="259304"/>
            <a:ext cx="3857277" cy="659869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1" name="TextBox 30">
            <a:extLst>
              <a:ext uri="{FF2B5EF4-FFF2-40B4-BE49-F238E27FC236}">
                <a16:creationId xmlns:a16="http://schemas.microsoft.com/office/drawing/2014/main" id="{87529533-6BE1-4F92-A7ED-8B2EB0F26E2A}"/>
              </a:ext>
            </a:extLst>
          </p:cNvPr>
          <p:cNvSpPr txBox="1"/>
          <p:nvPr/>
        </p:nvSpPr>
        <p:spPr>
          <a:xfrm>
            <a:off x="4887041" y="2365552"/>
            <a:ext cx="2217106" cy="923330"/>
          </a:xfrm>
          <a:prstGeom prst="rect">
            <a:avLst/>
          </a:prstGeom>
          <a:noFill/>
        </p:spPr>
        <p:txBody>
          <a:bodyPr wrap="square" rtlCol="0">
            <a:spAutoFit/>
          </a:bodyPr>
          <a:lstStyle/>
          <a:p>
            <a:pPr algn="ctr"/>
            <a:r>
              <a:rPr lang="en-US" sz="5400" spc="-300" dirty="0">
                <a:solidFill>
                  <a:srgbClr val="0070C0"/>
                </a:solidFill>
                <a:latin typeface="Bahnschrift" panose="020B0502040204020203" pitchFamily="34" charset="0"/>
              </a:rPr>
              <a:t>Payed</a:t>
            </a:r>
            <a:endParaRPr lang="en-PK" sz="5400" spc="-300" dirty="0">
              <a:solidFill>
                <a:srgbClr val="0070C0"/>
              </a:solidFill>
              <a:latin typeface="Bahnschrift" panose="020B0502040204020203" pitchFamily="34" charset="0"/>
            </a:endParaRPr>
          </a:p>
        </p:txBody>
      </p:sp>
      <p:sp>
        <p:nvSpPr>
          <p:cNvPr id="33" name="TextBox 32">
            <a:extLst>
              <a:ext uri="{FF2B5EF4-FFF2-40B4-BE49-F238E27FC236}">
                <a16:creationId xmlns:a16="http://schemas.microsoft.com/office/drawing/2014/main" id="{154D6823-3F90-40B6-8CA4-6F853FB6425C}"/>
              </a:ext>
            </a:extLst>
          </p:cNvPr>
          <p:cNvSpPr txBox="1"/>
          <p:nvPr/>
        </p:nvSpPr>
        <p:spPr>
          <a:xfrm>
            <a:off x="5074082" y="6442500"/>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23" name="TextBox 22">
            <a:extLst>
              <a:ext uri="{FF2B5EF4-FFF2-40B4-BE49-F238E27FC236}">
                <a16:creationId xmlns:a16="http://schemas.microsoft.com/office/drawing/2014/main" id="{E69465CB-F5B4-4F7D-B203-ABE42A9FC877}"/>
              </a:ext>
            </a:extLst>
          </p:cNvPr>
          <p:cNvSpPr txBox="1"/>
          <p:nvPr/>
        </p:nvSpPr>
        <p:spPr>
          <a:xfrm>
            <a:off x="4753229" y="3518472"/>
            <a:ext cx="2484728" cy="230832"/>
          </a:xfrm>
          <a:prstGeom prst="rect">
            <a:avLst/>
          </a:prstGeom>
          <a:noFill/>
        </p:spPr>
        <p:txBody>
          <a:bodyPr wrap="square" rtlCol="0">
            <a:spAutoFit/>
          </a:bodyPr>
          <a:lstStyle/>
          <a:p>
            <a:pPr algn="ctr"/>
            <a:r>
              <a:rPr lang="en-US" sz="900" dirty="0" smtClean="0">
                <a:latin typeface="Bahnschrift" panose="020B0502040204020203" pitchFamily="34" charset="0"/>
              </a:rPr>
              <a:t>COIN PROCESSING IN JUST ONE CLICK</a:t>
            </a:r>
            <a:endParaRPr lang="en-PK" sz="900" dirty="0">
              <a:latin typeface="Bahnschrift" panose="020B0502040204020203" pitchFamily="34" charset="0"/>
            </a:endParaRPr>
          </a:p>
        </p:txBody>
      </p:sp>
      <p:sp>
        <p:nvSpPr>
          <p:cNvPr id="35" name="TextBox 34">
            <a:extLst>
              <a:ext uri="{FF2B5EF4-FFF2-40B4-BE49-F238E27FC236}">
                <a16:creationId xmlns:a16="http://schemas.microsoft.com/office/drawing/2014/main" id="{2DFA4BDB-2389-4687-BDF4-D0CE8ED5CD8E}"/>
              </a:ext>
            </a:extLst>
          </p:cNvPr>
          <p:cNvSpPr txBox="1"/>
          <p:nvPr/>
        </p:nvSpPr>
        <p:spPr>
          <a:xfrm>
            <a:off x="4792051" y="3749304"/>
            <a:ext cx="2407083" cy="276999"/>
          </a:xfrm>
          <a:prstGeom prst="rect">
            <a:avLst/>
          </a:prstGeom>
          <a:noFill/>
        </p:spPr>
        <p:txBody>
          <a:bodyPr wrap="square" rtlCol="0">
            <a:spAutoFit/>
          </a:bodyPr>
          <a:lstStyle/>
          <a:p>
            <a:pPr algn="ctr"/>
            <a:r>
              <a:rPr lang="en-US" sz="1200" dirty="0" smtClean="0">
                <a:solidFill>
                  <a:schemeClr val="bg2">
                    <a:lumMod val="25000"/>
                  </a:schemeClr>
                </a:solidFill>
                <a:latin typeface="Bahnschrift" panose="020B0502040204020203" pitchFamily="34" charset="0"/>
              </a:rPr>
              <a:t>Android | iOS | Web</a:t>
            </a:r>
            <a:endParaRPr lang="en-PK" sz="1200" dirty="0">
              <a:solidFill>
                <a:schemeClr val="bg2">
                  <a:lumMod val="25000"/>
                </a:schemeClr>
              </a:solidFill>
              <a:latin typeface="Bahnschrift" panose="020B0502040204020203" pitchFamily="34" charset="0"/>
            </a:endParaRPr>
          </a:p>
        </p:txBody>
      </p:sp>
      <p:sp>
        <p:nvSpPr>
          <p:cNvPr id="13" name="TextBox 12">
            <a:extLst>
              <a:ext uri="{FF2B5EF4-FFF2-40B4-BE49-F238E27FC236}">
                <a16:creationId xmlns:a16="http://schemas.microsoft.com/office/drawing/2014/main" id="{B740BFF0-A210-4702-90AF-580502798F65}"/>
              </a:ext>
            </a:extLst>
          </p:cNvPr>
          <p:cNvSpPr txBox="1"/>
          <p:nvPr/>
        </p:nvSpPr>
        <p:spPr>
          <a:xfrm>
            <a:off x="5817871" y="2322427"/>
            <a:ext cx="964501" cy="461665"/>
          </a:xfrm>
          <a:prstGeom prst="rect">
            <a:avLst/>
          </a:prstGeom>
          <a:noFill/>
        </p:spPr>
        <p:txBody>
          <a:bodyPr wrap="square" rtlCol="0">
            <a:spAutoFit/>
          </a:bodyPr>
          <a:lstStyle/>
          <a:p>
            <a:pPr algn="r"/>
            <a:r>
              <a:rPr lang="en-US" sz="2400" b="1" dirty="0">
                <a:solidFill>
                  <a:schemeClr val="tx1">
                    <a:lumMod val="75000"/>
                    <a:lumOff val="25000"/>
                  </a:schemeClr>
                </a:solidFill>
                <a:latin typeface="Bahnschrift" panose="020B0502040204020203" pitchFamily="34" charset="0"/>
              </a:rPr>
              <a:t>Click</a:t>
            </a:r>
            <a:endParaRPr lang="en-PK" sz="2400" b="1" dirty="0">
              <a:solidFill>
                <a:schemeClr val="tx1">
                  <a:lumMod val="75000"/>
                  <a:lumOff val="25000"/>
                </a:schemeClr>
              </a:solidFill>
              <a:latin typeface="Bahnschrift" panose="020B0502040204020203" pitchFamily="34" charset="0"/>
            </a:endParaRPr>
          </a:p>
        </p:txBody>
      </p:sp>
    </p:spTree>
    <p:extLst>
      <p:ext uri="{BB962C8B-B14F-4D97-AF65-F5344CB8AC3E}">
        <p14:creationId xmlns:p14="http://schemas.microsoft.com/office/powerpoint/2010/main" val="4132876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A0BD6D-34D2-4ACF-BF25-287849B2CA23}"/>
              </a:ext>
            </a:extLst>
          </p:cNvPr>
          <p:cNvSpPr/>
          <p:nvPr/>
        </p:nvSpPr>
        <p:spPr>
          <a:xfrm>
            <a:off x="4168364" y="956113"/>
            <a:ext cx="3864735" cy="3881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TextBox 13">
            <a:extLst>
              <a:ext uri="{FF2B5EF4-FFF2-40B4-BE49-F238E27FC236}">
                <a16:creationId xmlns:a16="http://schemas.microsoft.com/office/drawing/2014/main" id="{D5AD6199-A334-42F0-B13A-079F581616C8}"/>
              </a:ext>
            </a:extLst>
          </p:cNvPr>
          <p:cNvSpPr txBox="1"/>
          <p:nvPr/>
        </p:nvSpPr>
        <p:spPr>
          <a:xfrm>
            <a:off x="4686397" y="1009742"/>
            <a:ext cx="2749074" cy="261610"/>
          </a:xfrm>
          <a:prstGeom prst="rect">
            <a:avLst/>
          </a:prstGeom>
          <a:noFill/>
        </p:spPr>
        <p:txBody>
          <a:bodyPr wrap="square" rtlCol="0">
            <a:spAutoFit/>
          </a:bodyPr>
          <a:lstStyle/>
          <a:p>
            <a:pPr algn="ctr"/>
            <a:r>
              <a:rPr lang="en-US" sz="1100" spc="300" dirty="0" smtClean="0">
                <a:solidFill>
                  <a:schemeClr val="bg1"/>
                </a:solidFill>
                <a:latin typeface="Bahnschrift" panose="020B0502040204020203" pitchFamily="34" charset="0"/>
              </a:rPr>
              <a:t>BUY COINS</a:t>
            </a:r>
            <a:endParaRPr lang="en-PK" sz="1100" spc="300" dirty="0">
              <a:solidFill>
                <a:schemeClr val="bg1"/>
              </a:solidFill>
              <a:latin typeface="Bahnschrift" panose="020B0502040204020203" pitchFamily="34" charset="0"/>
            </a:endParaRPr>
          </a:p>
        </p:txBody>
      </p:sp>
      <p:sp>
        <p:nvSpPr>
          <p:cNvPr id="34" name="TextBox 33">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35" name="Rectangle: Rounded Corners 32">
            <a:extLst>
              <a:ext uri="{FF2B5EF4-FFF2-40B4-BE49-F238E27FC236}">
                <a16:creationId xmlns:a16="http://schemas.microsoft.com/office/drawing/2014/main" id="{5FBD03BC-E1E7-4D79-BD0E-106D31A4F6F3}"/>
              </a:ext>
            </a:extLst>
          </p:cNvPr>
          <p:cNvSpPr/>
          <p:nvPr/>
        </p:nvSpPr>
        <p:spPr>
          <a:xfrm>
            <a:off x="5380899" y="5896068"/>
            <a:ext cx="1496738" cy="246043"/>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85000"/>
                    <a:lumOff val="15000"/>
                  </a:schemeClr>
                </a:solidFill>
                <a:latin typeface="Bahnschrift" panose="020B0502040204020203" pitchFamily="34" charset="0"/>
              </a:rPr>
              <a:t>         Get </a:t>
            </a:r>
            <a:r>
              <a:rPr lang="en-US" sz="1050" dirty="0">
                <a:solidFill>
                  <a:schemeClr val="tx1">
                    <a:lumMod val="85000"/>
                    <a:lumOff val="15000"/>
                  </a:schemeClr>
                </a:solidFill>
                <a:latin typeface="Bahnschrift" panose="020B0502040204020203" pitchFamily="34" charset="0"/>
              </a:rPr>
              <a:t>in Touch</a:t>
            </a:r>
            <a:endParaRPr lang="en-PK" sz="1050" dirty="0">
              <a:solidFill>
                <a:schemeClr val="tx1">
                  <a:lumMod val="85000"/>
                  <a:lumOff val="15000"/>
                </a:schemeClr>
              </a:solidFill>
              <a:latin typeface="Bahnschrift" panose="020B0502040204020203" pitchFamily="34" charset="0"/>
            </a:endParaRPr>
          </a:p>
        </p:txBody>
      </p:sp>
      <p:sp>
        <p:nvSpPr>
          <p:cNvPr id="36" name="TextBox 35"/>
          <p:cNvSpPr txBox="1"/>
          <p:nvPr/>
        </p:nvSpPr>
        <p:spPr>
          <a:xfrm>
            <a:off x="4370457" y="5492535"/>
            <a:ext cx="3451081" cy="338554"/>
          </a:xfrm>
          <a:prstGeom prst="rect">
            <a:avLst/>
          </a:prstGeom>
          <a:noFill/>
        </p:spPr>
        <p:txBody>
          <a:bodyPr wrap="square" rtlCol="0">
            <a:spAutoFit/>
          </a:bodyPr>
          <a:lstStyle/>
          <a:p>
            <a:pPr algn="ctr"/>
            <a:r>
              <a:rPr lang="en-US" sz="800" dirty="0" smtClean="0">
                <a:latin typeface="Bahnschrift" panose="020B0502040204020203" pitchFamily="34" charset="0"/>
              </a:rPr>
              <a:t>In case you do not receive your deposit in your wallet account in 2 hours, send us a message on below mentioned WhatsApp with your TRX number</a:t>
            </a:r>
            <a:endParaRPr lang="en-US" sz="800" dirty="0">
              <a:latin typeface="Bahnschrift" panose="020B0502040204020203" pitchFamily="34" charset="0"/>
            </a:endParaRPr>
          </a:p>
        </p:txBody>
      </p:sp>
      <p:pic>
        <p:nvPicPr>
          <p:cNvPr id="37" name="Picture 3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38832" y="5917522"/>
            <a:ext cx="209808" cy="209808"/>
          </a:xfrm>
          <a:prstGeom prst="rect">
            <a:avLst/>
          </a:prstGeom>
        </p:spPr>
      </p:pic>
      <p:sp>
        <p:nvSpPr>
          <p:cNvPr id="38" name="Isosceles Triangle 37"/>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ame 39"/>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p:cNvSpPr/>
          <p:nvPr/>
        </p:nvSpPr>
        <p:spPr>
          <a:xfrm>
            <a:off x="4489244" y="2715806"/>
            <a:ext cx="1473566" cy="30808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49" name="Rectangle: Rounded Corners 18">
            <a:extLst>
              <a:ext uri="{FF2B5EF4-FFF2-40B4-BE49-F238E27FC236}">
                <a16:creationId xmlns:a16="http://schemas.microsoft.com/office/drawing/2014/main" id="{D496B5EA-661B-4E52-97B1-36492F84402B}"/>
              </a:ext>
            </a:extLst>
          </p:cNvPr>
          <p:cNvSpPr/>
          <p:nvPr/>
        </p:nvSpPr>
        <p:spPr>
          <a:xfrm>
            <a:off x="5241740" y="3370723"/>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PURCHASE COINS</a:t>
            </a:r>
            <a:endParaRPr lang="en-PK" sz="800" dirty="0">
              <a:solidFill>
                <a:schemeClr val="bg1"/>
              </a:solidFill>
              <a:latin typeface="Bahnschrift" panose="020B0502040204020203" pitchFamily="34" charset="0"/>
            </a:endParaRPr>
          </a:p>
        </p:txBody>
      </p:sp>
      <p:sp>
        <p:nvSpPr>
          <p:cNvPr id="51" name="Rectangle 50"/>
          <p:cNvSpPr/>
          <p:nvPr/>
        </p:nvSpPr>
        <p:spPr>
          <a:xfrm>
            <a:off x="4163688" y="4571712"/>
            <a:ext cx="3854127" cy="8674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335392" y="4622284"/>
            <a:ext cx="3486146" cy="738664"/>
          </a:xfrm>
          <a:prstGeom prst="rect">
            <a:avLst/>
          </a:prstGeom>
          <a:noFill/>
        </p:spPr>
        <p:txBody>
          <a:bodyPr wrap="square" rtlCol="0">
            <a:spAutoFit/>
          </a:bodyPr>
          <a:lstStyle/>
          <a:p>
            <a:pPr algn="ctr"/>
            <a:r>
              <a:rPr lang="en-US" sz="1000" dirty="0" smtClean="0">
                <a:solidFill>
                  <a:schemeClr val="bg1"/>
                </a:solidFill>
                <a:latin typeface="Bahnschrift" panose="020B0502040204020203" pitchFamily="34" charset="0"/>
              </a:rPr>
              <a:t>IMPORTANT</a:t>
            </a:r>
          </a:p>
          <a:p>
            <a:pPr algn="ctr"/>
            <a:endParaRPr lang="en-US" sz="800" dirty="0">
              <a:solidFill>
                <a:schemeClr val="bg1"/>
              </a:solidFill>
              <a:latin typeface="Bahnschrift" panose="020B0502040204020203" pitchFamily="34" charset="0"/>
            </a:endParaRPr>
          </a:p>
          <a:p>
            <a:pPr algn="ctr"/>
            <a:r>
              <a:rPr lang="en-US" sz="800" dirty="0" smtClean="0">
                <a:solidFill>
                  <a:schemeClr val="bg1"/>
                </a:solidFill>
                <a:latin typeface="Bahnschrift" panose="020B0502040204020203" pitchFamily="34" charset="0"/>
              </a:rPr>
              <a:t>Due to a high volume of transactions, withdrawals requests may take up to 24hours to complete. Incase if you face any difficulty, please feel free to reach us on the given WhatsApp number below</a:t>
            </a:r>
            <a:endParaRPr lang="en-US" sz="800" dirty="0">
              <a:solidFill>
                <a:schemeClr val="bg1"/>
              </a:solidFill>
              <a:latin typeface="Bahnschrift" panose="020B0502040204020203" pitchFamily="34" charset="0"/>
            </a:endParaRPr>
          </a:p>
        </p:txBody>
      </p:sp>
      <p:sp>
        <p:nvSpPr>
          <p:cNvPr id="54" name="TextBox 53"/>
          <p:cNvSpPr txBox="1"/>
          <p:nvPr/>
        </p:nvSpPr>
        <p:spPr>
          <a:xfrm>
            <a:off x="5093876" y="3709505"/>
            <a:ext cx="1927153" cy="215444"/>
          </a:xfrm>
          <a:prstGeom prst="rect">
            <a:avLst/>
          </a:prstGeom>
          <a:noFill/>
        </p:spPr>
        <p:txBody>
          <a:bodyPr wrap="square" rtlCol="0">
            <a:spAutoFit/>
          </a:bodyPr>
          <a:lstStyle/>
          <a:p>
            <a:pPr algn="ctr"/>
            <a:r>
              <a:rPr lang="en-US" sz="800" dirty="0" smtClean="0">
                <a:latin typeface="Bahnschrift" panose="020B0502040204020203" pitchFamily="34" charset="0"/>
              </a:rPr>
              <a:t>Remaining Balance: PKR 1800.00</a:t>
            </a:r>
            <a:endParaRPr lang="en-US" sz="800" dirty="0">
              <a:latin typeface="Bahnschrift" panose="020B0502040204020203" pitchFamily="34" charset="0"/>
            </a:endParaRPr>
          </a:p>
        </p:txBody>
      </p:sp>
      <p:sp>
        <p:nvSpPr>
          <p:cNvPr id="31" name="Rounded Rectangle 30"/>
          <p:cNvSpPr/>
          <p:nvPr/>
        </p:nvSpPr>
        <p:spPr>
          <a:xfrm>
            <a:off x="6198852" y="2715806"/>
            <a:ext cx="1473566" cy="308086"/>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cxnSp>
        <p:nvCxnSpPr>
          <p:cNvPr id="8" name="Straight Connector 7"/>
          <p:cNvCxnSpPr/>
          <p:nvPr/>
        </p:nvCxnSpPr>
        <p:spPr>
          <a:xfrm>
            <a:off x="4910097" y="2715806"/>
            <a:ext cx="0" cy="30401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95159" y="2751774"/>
            <a:ext cx="414938" cy="230832"/>
          </a:xfrm>
          <a:prstGeom prst="rect">
            <a:avLst/>
          </a:prstGeom>
          <a:noFill/>
        </p:spPr>
        <p:txBody>
          <a:bodyPr wrap="square" rtlCol="0">
            <a:spAutoFit/>
          </a:bodyPr>
          <a:lstStyle/>
          <a:p>
            <a:r>
              <a:rPr lang="en-US" sz="900" dirty="0" smtClean="0">
                <a:latin typeface="Bahnschrift" panose="020B0502040204020203" pitchFamily="34" charset="0"/>
              </a:rPr>
              <a:t>PKR</a:t>
            </a:r>
            <a:endParaRPr lang="en-US" sz="900" dirty="0">
              <a:latin typeface="Bahnschrift" panose="020B0502040204020203" pitchFamily="34" charset="0"/>
            </a:endParaRPr>
          </a:p>
        </p:txBody>
      </p:sp>
      <p:pic>
        <p:nvPicPr>
          <p:cNvPr id="41" name="Picture 4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294273" y="2757450"/>
            <a:ext cx="229848" cy="229848"/>
          </a:xfrm>
          <a:prstGeom prst="rect">
            <a:avLst/>
          </a:prstGeom>
        </p:spPr>
      </p:pic>
      <p:cxnSp>
        <p:nvCxnSpPr>
          <p:cNvPr id="42" name="Straight Connector 41"/>
          <p:cNvCxnSpPr/>
          <p:nvPr/>
        </p:nvCxnSpPr>
        <p:spPr>
          <a:xfrm>
            <a:off x="6606981" y="2714526"/>
            <a:ext cx="0" cy="30401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986009" y="2741974"/>
            <a:ext cx="789779" cy="246221"/>
          </a:xfrm>
          <a:prstGeom prst="rect">
            <a:avLst/>
          </a:prstGeom>
          <a:noFill/>
        </p:spPr>
        <p:txBody>
          <a:bodyPr wrap="square" rtlCol="0">
            <a:spAutoFit/>
          </a:bodyPr>
          <a:lstStyle/>
          <a:p>
            <a:pPr algn="ctr"/>
            <a:r>
              <a:rPr lang="en-US" sz="1000" dirty="0" smtClean="0">
                <a:latin typeface="Bahnschrift" panose="020B0502040204020203" pitchFamily="34" charset="0"/>
              </a:rPr>
              <a:t>100</a:t>
            </a:r>
            <a:endParaRPr lang="en-US" sz="1000" dirty="0">
              <a:latin typeface="Bahnschrift" panose="020B0502040204020203" pitchFamily="34" charset="0"/>
            </a:endParaRPr>
          </a:p>
        </p:txBody>
      </p:sp>
      <p:sp>
        <p:nvSpPr>
          <p:cNvPr id="44" name="TextBox 43"/>
          <p:cNvSpPr txBox="1"/>
          <p:nvPr/>
        </p:nvSpPr>
        <p:spPr>
          <a:xfrm>
            <a:off x="6719234" y="2740781"/>
            <a:ext cx="789779" cy="246221"/>
          </a:xfrm>
          <a:prstGeom prst="rect">
            <a:avLst/>
          </a:prstGeom>
          <a:noFill/>
        </p:spPr>
        <p:txBody>
          <a:bodyPr wrap="square" rtlCol="0">
            <a:spAutoFit/>
          </a:bodyPr>
          <a:lstStyle/>
          <a:p>
            <a:pPr algn="ctr"/>
            <a:r>
              <a:rPr lang="en-US" sz="1000" dirty="0" smtClean="0">
                <a:latin typeface="Bahnschrift" panose="020B0502040204020203" pitchFamily="34" charset="0"/>
              </a:rPr>
              <a:t>1000</a:t>
            </a:r>
            <a:endParaRPr lang="en-US" sz="1000" dirty="0">
              <a:latin typeface="Bahnschrift" panose="020B0502040204020203" pitchFamily="34" charset="0"/>
            </a:endParaRPr>
          </a:p>
        </p:txBody>
      </p:sp>
      <p:sp>
        <p:nvSpPr>
          <p:cNvPr id="45" name="Rectangle 44">
            <a:extLst>
              <a:ext uri="{FF2B5EF4-FFF2-40B4-BE49-F238E27FC236}">
                <a16:creationId xmlns:a16="http://schemas.microsoft.com/office/drawing/2014/main" id="{CFA0BD6D-34D2-4ACF-BF25-287849B2CA23}"/>
              </a:ext>
            </a:extLst>
          </p:cNvPr>
          <p:cNvSpPr/>
          <p:nvPr/>
        </p:nvSpPr>
        <p:spPr>
          <a:xfrm>
            <a:off x="4168363" y="1938392"/>
            <a:ext cx="3864735" cy="315638"/>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8" name="TextBox 47"/>
          <p:cNvSpPr txBox="1"/>
          <p:nvPr/>
        </p:nvSpPr>
        <p:spPr>
          <a:xfrm>
            <a:off x="4747833" y="1977558"/>
            <a:ext cx="2619240" cy="230832"/>
          </a:xfrm>
          <a:prstGeom prst="rect">
            <a:avLst/>
          </a:prstGeom>
          <a:noFill/>
        </p:spPr>
        <p:txBody>
          <a:bodyPr wrap="square" rtlCol="0">
            <a:spAutoFit/>
          </a:bodyPr>
          <a:lstStyle/>
          <a:p>
            <a:pPr algn="ctr"/>
            <a:r>
              <a:rPr lang="en-US" sz="900" dirty="0" smtClean="0">
                <a:solidFill>
                  <a:schemeClr val="bg1"/>
                </a:solidFill>
                <a:latin typeface="Bahnschrift" panose="020B0502040204020203" pitchFamily="34" charset="0"/>
              </a:rPr>
              <a:t>ENTER AMOUNT TO PURCHASE COINS</a:t>
            </a:r>
            <a:endParaRPr lang="en-US" sz="900" dirty="0">
              <a:solidFill>
                <a:schemeClr val="bg1"/>
              </a:solidFill>
              <a:latin typeface="Bahnschrift" panose="020B0502040204020203" pitchFamily="34" charset="0"/>
            </a:endParaRPr>
          </a:p>
        </p:txBody>
      </p:sp>
      <p:sp>
        <p:nvSpPr>
          <p:cNvPr id="46" name="TextBox 45"/>
          <p:cNvSpPr txBox="1"/>
          <p:nvPr/>
        </p:nvSpPr>
        <p:spPr>
          <a:xfrm>
            <a:off x="4421210" y="1499086"/>
            <a:ext cx="3222973" cy="307777"/>
          </a:xfrm>
          <a:prstGeom prst="rect">
            <a:avLst/>
          </a:prstGeom>
          <a:noFill/>
        </p:spPr>
        <p:txBody>
          <a:bodyPr wrap="square" rtlCol="0">
            <a:spAutoFit/>
          </a:bodyPr>
          <a:lstStyle/>
          <a:p>
            <a:pPr algn="ctr"/>
            <a:r>
              <a:rPr lang="en-US" sz="1400" b="1" dirty="0" smtClean="0">
                <a:solidFill>
                  <a:srgbClr val="D6A300"/>
                </a:solidFill>
                <a:latin typeface="Bahnschrift" panose="020B0502040204020203" pitchFamily="34" charset="0"/>
              </a:rPr>
              <a:t>Coin Rate  </a:t>
            </a:r>
            <a:r>
              <a:rPr lang="en-US" sz="1400" dirty="0" smtClean="0">
                <a:latin typeface="Bahnschrift" panose="020B0502040204020203" pitchFamily="34" charset="0"/>
              </a:rPr>
              <a:t>|  PKR 1  =  10 Coins</a:t>
            </a:r>
            <a:endParaRPr lang="en-US" sz="1400" dirty="0">
              <a:latin typeface="Bahnschrift" panose="020B0502040204020203" pitchFamily="34" charset="0"/>
            </a:endParaRPr>
          </a:p>
        </p:txBody>
      </p:sp>
      <p:sp>
        <p:nvSpPr>
          <p:cNvPr id="55" name="TextBox 54">
            <a:extLst>
              <a:ext uri="{FF2B5EF4-FFF2-40B4-BE49-F238E27FC236}">
                <a16:creationId xmlns:a16="http://schemas.microsoft.com/office/drawing/2014/main" id="{44F79464-3C8A-4B21-A0C9-6454146F8649}"/>
              </a:ext>
            </a:extLst>
          </p:cNvPr>
          <p:cNvSpPr txBox="1"/>
          <p:nvPr/>
        </p:nvSpPr>
        <p:spPr>
          <a:xfrm>
            <a:off x="5241763" y="430242"/>
            <a:ext cx="1327422" cy="276999"/>
          </a:xfrm>
          <a:prstGeom prst="rect">
            <a:avLst/>
          </a:prstGeom>
          <a:noFill/>
        </p:spPr>
        <p:txBody>
          <a:bodyPr wrap="square" rtlCol="0">
            <a:spAutoFit/>
          </a:bodyPr>
          <a:lstStyle/>
          <a:p>
            <a:r>
              <a:rPr lang="en-US" sz="1200" dirty="0">
                <a:latin typeface="Bahnschrift" panose="020B0502040204020203" pitchFamily="34" charset="0"/>
              </a:rPr>
              <a:t>PKR </a:t>
            </a:r>
            <a:r>
              <a:rPr lang="en-US" sz="1200" dirty="0" smtClean="0">
                <a:latin typeface="Bahnschrift" panose="020B0502040204020203" pitchFamily="34" charset="0"/>
              </a:rPr>
              <a:t>2,000.00</a:t>
            </a:r>
            <a:endParaRPr lang="en-PK" sz="1200" dirty="0">
              <a:latin typeface="Bahnschrift" panose="020B0502040204020203" pitchFamily="34" charset="0"/>
            </a:endParaRPr>
          </a:p>
        </p:txBody>
      </p:sp>
      <p:pic>
        <p:nvPicPr>
          <p:cNvPr id="56" name="Picture 55">
            <a:extLst>
              <a:ext uri="{FF2B5EF4-FFF2-40B4-BE49-F238E27FC236}">
                <a16:creationId xmlns:a16="http://schemas.microsoft.com/office/drawing/2014/main" id="{BC55C91B-93E9-4A4D-A11F-584EA14D5D04}"/>
              </a:ext>
            </a:extLst>
          </p:cNvPr>
          <p:cNvPicPr>
            <a:picLocks noChangeAspect="1"/>
          </p:cNvPicPr>
          <p:nvPr/>
        </p:nvPicPr>
        <p:blipFill rotWithShape="1">
          <a:blip r:embed="rId5">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sp>
        <p:nvSpPr>
          <p:cNvPr id="57" name="TextBox 56"/>
          <p:cNvSpPr txBox="1"/>
          <p:nvPr/>
        </p:nvSpPr>
        <p:spPr>
          <a:xfrm>
            <a:off x="5247559" y="300057"/>
            <a:ext cx="1146908" cy="230832"/>
          </a:xfrm>
          <a:prstGeom prst="rect">
            <a:avLst/>
          </a:prstGeom>
          <a:noFill/>
        </p:spPr>
        <p:txBody>
          <a:bodyPr wrap="square" rtlCol="0">
            <a:spAutoFit/>
          </a:bodyPr>
          <a:lstStyle/>
          <a:p>
            <a:r>
              <a:rPr lang="en-US" sz="900" dirty="0" smtClean="0">
                <a:solidFill>
                  <a:srgbClr val="0070C0"/>
                </a:solidFill>
                <a:latin typeface="Bahnschrift" panose="020B0502040204020203" pitchFamily="34" charset="0"/>
              </a:rPr>
              <a:t>Available Balance</a:t>
            </a:r>
            <a:endParaRPr lang="en-US" sz="900" dirty="0">
              <a:solidFill>
                <a:srgbClr val="0070C0"/>
              </a:solidFill>
              <a:latin typeface="Bahnschrift" panose="020B0502040204020203" pitchFamily="34" charset="0"/>
            </a:endParaRPr>
          </a:p>
        </p:txBody>
      </p:sp>
      <p:cxnSp>
        <p:nvCxnSpPr>
          <p:cNvPr id="58" name="Straight Connector 57"/>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59" name="Picture 5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295668" y="650228"/>
            <a:ext cx="229848" cy="229848"/>
          </a:xfrm>
          <a:prstGeom prst="rect">
            <a:avLst/>
          </a:prstGeom>
        </p:spPr>
      </p:pic>
      <p:sp>
        <p:nvSpPr>
          <p:cNvPr id="60" name="TextBox 59"/>
          <p:cNvSpPr txBox="1"/>
          <p:nvPr/>
        </p:nvSpPr>
        <p:spPr>
          <a:xfrm>
            <a:off x="5434605" y="631401"/>
            <a:ext cx="1146908" cy="253916"/>
          </a:xfrm>
          <a:prstGeom prst="rect">
            <a:avLst/>
          </a:prstGeom>
          <a:noFill/>
        </p:spPr>
        <p:txBody>
          <a:bodyPr wrap="square" rtlCol="0">
            <a:spAutoFit/>
          </a:bodyPr>
          <a:lstStyle/>
          <a:p>
            <a:r>
              <a:rPr lang="en-US" sz="1050" dirty="0" smtClean="0">
                <a:solidFill>
                  <a:schemeClr val="accent4">
                    <a:lumMod val="50000"/>
                  </a:schemeClr>
                </a:solidFill>
                <a:latin typeface="Bahnschrift" panose="020B0502040204020203" pitchFamily="34" charset="0"/>
              </a:rPr>
              <a:t>20,000</a:t>
            </a:r>
            <a:endParaRPr lang="en-US" sz="1050" dirty="0">
              <a:solidFill>
                <a:schemeClr val="accent4">
                  <a:lumMod val="50000"/>
                </a:schemeClr>
              </a:solidFill>
              <a:latin typeface="Bahnschrift" panose="020B0502040204020203" pitchFamily="34" charset="0"/>
            </a:endParaRPr>
          </a:p>
        </p:txBody>
      </p:sp>
      <p:pic>
        <p:nvPicPr>
          <p:cNvPr id="67" name="Picture 66"/>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68" name="Oval 67"/>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69" name="Picture 68"/>
          <p:cNvPicPr>
            <a:picLocks noChangeAspect="1"/>
          </p:cNvPicPr>
          <p:nvPr/>
        </p:nvPicPr>
        <p:blipFill>
          <a:blip r:embed="rId7" cstate="hq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70" name="Picture 69"/>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Tree>
    <p:extLst>
      <p:ext uri="{BB962C8B-B14F-4D97-AF65-F5344CB8AC3E}">
        <p14:creationId xmlns:p14="http://schemas.microsoft.com/office/powerpoint/2010/main" val="3853986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A0BD6D-34D2-4ACF-BF25-287849B2CA23}"/>
              </a:ext>
            </a:extLst>
          </p:cNvPr>
          <p:cNvSpPr/>
          <p:nvPr/>
        </p:nvSpPr>
        <p:spPr>
          <a:xfrm>
            <a:off x="4168364" y="956113"/>
            <a:ext cx="3864735" cy="3881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TextBox 13">
            <a:extLst>
              <a:ext uri="{FF2B5EF4-FFF2-40B4-BE49-F238E27FC236}">
                <a16:creationId xmlns:a16="http://schemas.microsoft.com/office/drawing/2014/main" id="{D5AD6199-A334-42F0-B13A-079F581616C8}"/>
              </a:ext>
            </a:extLst>
          </p:cNvPr>
          <p:cNvSpPr txBox="1"/>
          <p:nvPr/>
        </p:nvSpPr>
        <p:spPr>
          <a:xfrm>
            <a:off x="4686397" y="1009742"/>
            <a:ext cx="2749074" cy="261610"/>
          </a:xfrm>
          <a:prstGeom prst="rect">
            <a:avLst/>
          </a:prstGeom>
          <a:noFill/>
        </p:spPr>
        <p:txBody>
          <a:bodyPr wrap="square" rtlCol="0">
            <a:spAutoFit/>
          </a:bodyPr>
          <a:lstStyle/>
          <a:p>
            <a:pPr algn="ctr"/>
            <a:r>
              <a:rPr lang="en-US" sz="1100" spc="300" dirty="0" smtClean="0">
                <a:solidFill>
                  <a:schemeClr val="bg1"/>
                </a:solidFill>
                <a:latin typeface="Bahnschrift" panose="020B0502040204020203" pitchFamily="34" charset="0"/>
              </a:rPr>
              <a:t>REDEEM COINS</a:t>
            </a:r>
            <a:endParaRPr lang="en-PK" sz="1100" spc="300" dirty="0">
              <a:solidFill>
                <a:schemeClr val="bg1"/>
              </a:solidFill>
              <a:latin typeface="Bahnschrift" panose="020B0502040204020203" pitchFamily="34" charset="0"/>
            </a:endParaRPr>
          </a:p>
        </p:txBody>
      </p:sp>
      <p:sp>
        <p:nvSpPr>
          <p:cNvPr id="34" name="TextBox 33">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35" name="Rectangle: Rounded Corners 32">
            <a:extLst>
              <a:ext uri="{FF2B5EF4-FFF2-40B4-BE49-F238E27FC236}">
                <a16:creationId xmlns:a16="http://schemas.microsoft.com/office/drawing/2014/main" id="{5FBD03BC-E1E7-4D79-BD0E-106D31A4F6F3}"/>
              </a:ext>
            </a:extLst>
          </p:cNvPr>
          <p:cNvSpPr/>
          <p:nvPr/>
        </p:nvSpPr>
        <p:spPr>
          <a:xfrm>
            <a:off x="5380899" y="5896068"/>
            <a:ext cx="1496738" cy="246043"/>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85000"/>
                    <a:lumOff val="15000"/>
                  </a:schemeClr>
                </a:solidFill>
                <a:latin typeface="Bahnschrift" panose="020B0502040204020203" pitchFamily="34" charset="0"/>
              </a:rPr>
              <a:t>         Get </a:t>
            </a:r>
            <a:r>
              <a:rPr lang="en-US" sz="1050" dirty="0">
                <a:solidFill>
                  <a:schemeClr val="tx1">
                    <a:lumMod val="85000"/>
                    <a:lumOff val="15000"/>
                  </a:schemeClr>
                </a:solidFill>
                <a:latin typeface="Bahnschrift" panose="020B0502040204020203" pitchFamily="34" charset="0"/>
              </a:rPr>
              <a:t>in Touch</a:t>
            </a:r>
            <a:endParaRPr lang="en-PK" sz="1050" dirty="0">
              <a:solidFill>
                <a:schemeClr val="tx1">
                  <a:lumMod val="85000"/>
                  <a:lumOff val="15000"/>
                </a:schemeClr>
              </a:solidFill>
              <a:latin typeface="Bahnschrift" panose="020B0502040204020203" pitchFamily="34" charset="0"/>
            </a:endParaRPr>
          </a:p>
        </p:txBody>
      </p:sp>
      <p:sp>
        <p:nvSpPr>
          <p:cNvPr id="36" name="TextBox 35"/>
          <p:cNvSpPr txBox="1"/>
          <p:nvPr/>
        </p:nvSpPr>
        <p:spPr>
          <a:xfrm>
            <a:off x="4370457" y="5492535"/>
            <a:ext cx="3451081" cy="338554"/>
          </a:xfrm>
          <a:prstGeom prst="rect">
            <a:avLst/>
          </a:prstGeom>
          <a:noFill/>
        </p:spPr>
        <p:txBody>
          <a:bodyPr wrap="square" rtlCol="0">
            <a:spAutoFit/>
          </a:bodyPr>
          <a:lstStyle/>
          <a:p>
            <a:pPr algn="ctr"/>
            <a:r>
              <a:rPr lang="en-US" sz="800" dirty="0" smtClean="0">
                <a:latin typeface="Bahnschrift" panose="020B0502040204020203" pitchFamily="34" charset="0"/>
              </a:rPr>
              <a:t>In case you do not receive your deposit in your wallet account in 2 hours, send us a message on below mentioned WhatsApp with your TRX number</a:t>
            </a:r>
            <a:endParaRPr lang="en-US" sz="800" dirty="0">
              <a:latin typeface="Bahnschrift" panose="020B0502040204020203" pitchFamily="34" charset="0"/>
            </a:endParaRPr>
          </a:p>
        </p:txBody>
      </p:sp>
      <p:pic>
        <p:nvPicPr>
          <p:cNvPr id="37" name="Picture 3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38832" y="5917522"/>
            <a:ext cx="209808" cy="209808"/>
          </a:xfrm>
          <a:prstGeom prst="rect">
            <a:avLst/>
          </a:prstGeom>
        </p:spPr>
      </p:pic>
      <p:sp>
        <p:nvSpPr>
          <p:cNvPr id="38" name="Isosceles Triangle 37"/>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ame 39"/>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Rounded Corners 18">
            <a:extLst>
              <a:ext uri="{FF2B5EF4-FFF2-40B4-BE49-F238E27FC236}">
                <a16:creationId xmlns:a16="http://schemas.microsoft.com/office/drawing/2014/main" id="{D496B5EA-661B-4E52-97B1-36492F84402B}"/>
              </a:ext>
            </a:extLst>
          </p:cNvPr>
          <p:cNvSpPr/>
          <p:nvPr/>
        </p:nvSpPr>
        <p:spPr>
          <a:xfrm>
            <a:off x="5241740" y="3370723"/>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REDEEM COINS</a:t>
            </a:r>
            <a:endParaRPr lang="en-PK" sz="800" dirty="0">
              <a:solidFill>
                <a:schemeClr val="bg1"/>
              </a:solidFill>
              <a:latin typeface="Bahnschrift" panose="020B0502040204020203" pitchFamily="34" charset="0"/>
            </a:endParaRPr>
          </a:p>
        </p:txBody>
      </p:sp>
      <p:sp>
        <p:nvSpPr>
          <p:cNvPr id="51" name="Rectangle 50"/>
          <p:cNvSpPr/>
          <p:nvPr/>
        </p:nvSpPr>
        <p:spPr>
          <a:xfrm>
            <a:off x="4163688" y="4571712"/>
            <a:ext cx="3854127" cy="8674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335392" y="4622284"/>
            <a:ext cx="3486146" cy="738664"/>
          </a:xfrm>
          <a:prstGeom prst="rect">
            <a:avLst/>
          </a:prstGeom>
          <a:noFill/>
        </p:spPr>
        <p:txBody>
          <a:bodyPr wrap="square" rtlCol="0">
            <a:spAutoFit/>
          </a:bodyPr>
          <a:lstStyle/>
          <a:p>
            <a:pPr algn="ctr"/>
            <a:r>
              <a:rPr lang="en-US" sz="1000" dirty="0" smtClean="0">
                <a:solidFill>
                  <a:schemeClr val="bg1"/>
                </a:solidFill>
                <a:latin typeface="Bahnschrift" panose="020B0502040204020203" pitchFamily="34" charset="0"/>
              </a:rPr>
              <a:t>IMPORTANT</a:t>
            </a:r>
          </a:p>
          <a:p>
            <a:pPr algn="ctr"/>
            <a:endParaRPr lang="en-US" sz="800" dirty="0">
              <a:solidFill>
                <a:schemeClr val="bg1"/>
              </a:solidFill>
              <a:latin typeface="Bahnschrift" panose="020B0502040204020203" pitchFamily="34" charset="0"/>
            </a:endParaRPr>
          </a:p>
          <a:p>
            <a:pPr algn="ctr"/>
            <a:r>
              <a:rPr lang="en-US" sz="800" dirty="0" smtClean="0">
                <a:solidFill>
                  <a:schemeClr val="bg1"/>
                </a:solidFill>
                <a:latin typeface="Bahnschrift" panose="020B0502040204020203" pitchFamily="34" charset="0"/>
              </a:rPr>
              <a:t>Due to a high volume of transactions, withdrawals requests may take up to 24hours to complete. Incase if you face any difficulty, please feel free to reach us on the given WhatsApp number below</a:t>
            </a:r>
            <a:endParaRPr lang="en-US" sz="800" dirty="0">
              <a:solidFill>
                <a:schemeClr val="bg1"/>
              </a:solidFill>
              <a:latin typeface="Bahnschrift" panose="020B0502040204020203" pitchFamily="34" charset="0"/>
            </a:endParaRPr>
          </a:p>
        </p:txBody>
      </p:sp>
      <p:sp>
        <p:nvSpPr>
          <p:cNvPr id="54" name="TextBox 53"/>
          <p:cNvSpPr txBox="1"/>
          <p:nvPr/>
        </p:nvSpPr>
        <p:spPr>
          <a:xfrm>
            <a:off x="5093876" y="3709505"/>
            <a:ext cx="1927153" cy="215444"/>
          </a:xfrm>
          <a:prstGeom prst="rect">
            <a:avLst/>
          </a:prstGeom>
          <a:noFill/>
        </p:spPr>
        <p:txBody>
          <a:bodyPr wrap="square" rtlCol="0">
            <a:spAutoFit/>
          </a:bodyPr>
          <a:lstStyle/>
          <a:p>
            <a:pPr algn="ctr"/>
            <a:r>
              <a:rPr lang="en-US" sz="800" dirty="0" smtClean="0">
                <a:latin typeface="Bahnschrift" panose="020B0502040204020203" pitchFamily="34" charset="0"/>
              </a:rPr>
              <a:t>Remaining Balance: PKR 1800.00</a:t>
            </a:r>
            <a:endParaRPr lang="en-US" sz="800" dirty="0">
              <a:latin typeface="Bahnschrift" panose="020B0502040204020203" pitchFamily="34" charset="0"/>
            </a:endParaRPr>
          </a:p>
        </p:txBody>
      </p:sp>
      <p:sp>
        <p:nvSpPr>
          <p:cNvPr id="45" name="Rectangle 44">
            <a:extLst>
              <a:ext uri="{FF2B5EF4-FFF2-40B4-BE49-F238E27FC236}">
                <a16:creationId xmlns:a16="http://schemas.microsoft.com/office/drawing/2014/main" id="{CFA0BD6D-34D2-4ACF-BF25-287849B2CA23}"/>
              </a:ext>
            </a:extLst>
          </p:cNvPr>
          <p:cNvSpPr/>
          <p:nvPr/>
        </p:nvSpPr>
        <p:spPr>
          <a:xfrm>
            <a:off x="4168363" y="1938392"/>
            <a:ext cx="3864735" cy="315638"/>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8" name="TextBox 47"/>
          <p:cNvSpPr txBox="1"/>
          <p:nvPr/>
        </p:nvSpPr>
        <p:spPr>
          <a:xfrm>
            <a:off x="4747833" y="1977558"/>
            <a:ext cx="2619240" cy="230832"/>
          </a:xfrm>
          <a:prstGeom prst="rect">
            <a:avLst/>
          </a:prstGeom>
          <a:noFill/>
        </p:spPr>
        <p:txBody>
          <a:bodyPr wrap="square" rtlCol="0">
            <a:spAutoFit/>
          </a:bodyPr>
          <a:lstStyle/>
          <a:p>
            <a:pPr algn="ctr"/>
            <a:r>
              <a:rPr lang="en-US" sz="900" dirty="0" smtClean="0">
                <a:solidFill>
                  <a:schemeClr val="bg1"/>
                </a:solidFill>
                <a:latin typeface="Bahnschrift" panose="020B0502040204020203" pitchFamily="34" charset="0"/>
              </a:rPr>
              <a:t>ENTER AMOUNT TO PURCHASE COINS</a:t>
            </a:r>
            <a:endParaRPr lang="en-US" sz="900" dirty="0">
              <a:solidFill>
                <a:schemeClr val="bg1"/>
              </a:solidFill>
              <a:latin typeface="Bahnschrift" panose="020B0502040204020203" pitchFamily="34" charset="0"/>
            </a:endParaRPr>
          </a:p>
        </p:txBody>
      </p:sp>
      <p:sp>
        <p:nvSpPr>
          <p:cNvPr id="46" name="TextBox 45"/>
          <p:cNvSpPr txBox="1"/>
          <p:nvPr/>
        </p:nvSpPr>
        <p:spPr>
          <a:xfrm>
            <a:off x="4421210" y="1499086"/>
            <a:ext cx="3222973" cy="307777"/>
          </a:xfrm>
          <a:prstGeom prst="rect">
            <a:avLst/>
          </a:prstGeom>
          <a:noFill/>
        </p:spPr>
        <p:txBody>
          <a:bodyPr wrap="square" rtlCol="0">
            <a:spAutoFit/>
          </a:bodyPr>
          <a:lstStyle/>
          <a:p>
            <a:pPr algn="ctr"/>
            <a:r>
              <a:rPr lang="en-US" sz="1400" b="1" dirty="0" smtClean="0">
                <a:solidFill>
                  <a:srgbClr val="D6A300"/>
                </a:solidFill>
                <a:latin typeface="Bahnschrift" panose="020B0502040204020203" pitchFamily="34" charset="0"/>
              </a:rPr>
              <a:t>Coin Rate  </a:t>
            </a:r>
            <a:r>
              <a:rPr lang="en-US" sz="1400" dirty="0" smtClean="0">
                <a:latin typeface="Bahnschrift" panose="020B0502040204020203" pitchFamily="34" charset="0"/>
              </a:rPr>
              <a:t>|  10 Coins  =  PKR 1</a:t>
            </a:r>
            <a:endParaRPr lang="en-US" sz="1400" dirty="0">
              <a:latin typeface="Bahnschrift" panose="020B0502040204020203" pitchFamily="34" charset="0"/>
            </a:endParaRPr>
          </a:p>
        </p:txBody>
      </p:sp>
      <p:sp>
        <p:nvSpPr>
          <p:cNvPr id="55" name="TextBox 54">
            <a:extLst>
              <a:ext uri="{FF2B5EF4-FFF2-40B4-BE49-F238E27FC236}">
                <a16:creationId xmlns:a16="http://schemas.microsoft.com/office/drawing/2014/main" id="{44F79464-3C8A-4B21-A0C9-6454146F8649}"/>
              </a:ext>
            </a:extLst>
          </p:cNvPr>
          <p:cNvSpPr txBox="1"/>
          <p:nvPr/>
        </p:nvSpPr>
        <p:spPr>
          <a:xfrm>
            <a:off x="5241763" y="430242"/>
            <a:ext cx="1327422" cy="276999"/>
          </a:xfrm>
          <a:prstGeom prst="rect">
            <a:avLst/>
          </a:prstGeom>
          <a:noFill/>
        </p:spPr>
        <p:txBody>
          <a:bodyPr wrap="square" rtlCol="0">
            <a:spAutoFit/>
          </a:bodyPr>
          <a:lstStyle/>
          <a:p>
            <a:r>
              <a:rPr lang="en-US" sz="1200" dirty="0">
                <a:latin typeface="Bahnschrift" panose="020B0502040204020203" pitchFamily="34" charset="0"/>
              </a:rPr>
              <a:t>PKR </a:t>
            </a:r>
            <a:r>
              <a:rPr lang="en-US" sz="1200" dirty="0" smtClean="0">
                <a:latin typeface="Bahnschrift" panose="020B0502040204020203" pitchFamily="34" charset="0"/>
              </a:rPr>
              <a:t>2,000.00</a:t>
            </a:r>
            <a:endParaRPr lang="en-PK" sz="1200" dirty="0">
              <a:latin typeface="Bahnschrift" panose="020B0502040204020203" pitchFamily="34" charset="0"/>
            </a:endParaRPr>
          </a:p>
        </p:txBody>
      </p:sp>
      <p:pic>
        <p:nvPicPr>
          <p:cNvPr id="56" name="Picture 55">
            <a:extLst>
              <a:ext uri="{FF2B5EF4-FFF2-40B4-BE49-F238E27FC236}">
                <a16:creationId xmlns:a16="http://schemas.microsoft.com/office/drawing/2014/main" id="{BC55C91B-93E9-4A4D-A11F-584EA14D5D04}"/>
              </a:ext>
            </a:extLst>
          </p:cNvPr>
          <p:cNvPicPr>
            <a:picLocks noChangeAspect="1"/>
          </p:cNvPicPr>
          <p:nvPr/>
        </p:nvPicPr>
        <p:blipFill rotWithShape="1">
          <a:blip r:embed="rId4">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sp>
        <p:nvSpPr>
          <p:cNvPr id="57" name="TextBox 56"/>
          <p:cNvSpPr txBox="1"/>
          <p:nvPr/>
        </p:nvSpPr>
        <p:spPr>
          <a:xfrm>
            <a:off x="5247559" y="300057"/>
            <a:ext cx="1146908" cy="230832"/>
          </a:xfrm>
          <a:prstGeom prst="rect">
            <a:avLst/>
          </a:prstGeom>
          <a:noFill/>
        </p:spPr>
        <p:txBody>
          <a:bodyPr wrap="square" rtlCol="0">
            <a:spAutoFit/>
          </a:bodyPr>
          <a:lstStyle/>
          <a:p>
            <a:r>
              <a:rPr lang="en-US" sz="900" dirty="0" smtClean="0">
                <a:solidFill>
                  <a:srgbClr val="0070C0"/>
                </a:solidFill>
                <a:latin typeface="Bahnschrift" panose="020B0502040204020203" pitchFamily="34" charset="0"/>
              </a:rPr>
              <a:t>Available Balance</a:t>
            </a:r>
            <a:endParaRPr lang="en-US" sz="900" dirty="0">
              <a:solidFill>
                <a:srgbClr val="0070C0"/>
              </a:solidFill>
              <a:latin typeface="Bahnschrift" panose="020B0502040204020203" pitchFamily="34" charset="0"/>
            </a:endParaRPr>
          </a:p>
        </p:txBody>
      </p:sp>
      <p:cxnSp>
        <p:nvCxnSpPr>
          <p:cNvPr id="58" name="Straight Connector 57"/>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59" name="Picture 5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295668" y="650228"/>
            <a:ext cx="229848" cy="229848"/>
          </a:xfrm>
          <a:prstGeom prst="rect">
            <a:avLst/>
          </a:prstGeom>
        </p:spPr>
      </p:pic>
      <p:sp>
        <p:nvSpPr>
          <p:cNvPr id="60" name="TextBox 59"/>
          <p:cNvSpPr txBox="1"/>
          <p:nvPr/>
        </p:nvSpPr>
        <p:spPr>
          <a:xfrm>
            <a:off x="5434605" y="631401"/>
            <a:ext cx="1146908" cy="253916"/>
          </a:xfrm>
          <a:prstGeom prst="rect">
            <a:avLst/>
          </a:prstGeom>
          <a:noFill/>
        </p:spPr>
        <p:txBody>
          <a:bodyPr wrap="square" rtlCol="0">
            <a:spAutoFit/>
          </a:bodyPr>
          <a:lstStyle/>
          <a:p>
            <a:r>
              <a:rPr lang="en-US" sz="1050" dirty="0" smtClean="0">
                <a:solidFill>
                  <a:schemeClr val="accent4">
                    <a:lumMod val="50000"/>
                  </a:schemeClr>
                </a:solidFill>
                <a:latin typeface="Bahnschrift" panose="020B0502040204020203" pitchFamily="34" charset="0"/>
              </a:rPr>
              <a:t>20,000</a:t>
            </a:r>
            <a:endParaRPr lang="en-US" sz="1050" dirty="0">
              <a:solidFill>
                <a:schemeClr val="accent4">
                  <a:lumMod val="50000"/>
                </a:schemeClr>
              </a:solidFill>
              <a:latin typeface="Bahnschrift" panose="020B0502040204020203" pitchFamily="34" charset="0"/>
            </a:endParaRPr>
          </a:p>
        </p:txBody>
      </p:sp>
      <p:sp>
        <p:nvSpPr>
          <p:cNvPr id="52" name="Rounded Rectangle 51"/>
          <p:cNvSpPr/>
          <p:nvPr/>
        </p:nvSpPr>
        <p:spPr>
          <a:xfrm>
            <a:off x="6205818" y="2707971"/>
            <a:ext cx="1473566" cy="308086"/>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53" name="Rounded Rectangle 52"/>
          <p:cNvSpPr/>
          <p:nvPr/>
        </p:nvSpPr>
        <p:spPr>
          <a:xfrm>
            <a:off x="4506436" y="2708483"/>
            <a:ext cx="1473566" cy="30808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cxnSp>
        <p:nvCxnSpPr>
          <p:cNvPr id="61" name="Straight Connector 60"/>
          <p:cNvCxnSpPr/>
          <p:nvPr/>
        </p:nvCxnSpPr>
        <p:spPr>
          <a:xfrm>
            <a:off x="6626671" y="2707971"/>
            <a:ext cx="0" cy="30401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211733" y="2743939"/>
            <a:ext cx="414938" cy="230832"/>
          </a:xfrm>
          <a:prstGeom prst="rect">
            <a:avLst/>
          </a:prstGeom>
          <a:noFill/>
        </p:spPr>
        <p:txBody>
          <a:bodyPr wrap="square" rtlCol="0">
            <a:spAutoFit/>
          </a:bodyPr>
          <a:lstStyle/>
          <a:p>
            <a:r>
              <a:rPr lang="en-US" sz="900" dirty="0" smtClean="0">
                <a:latin typeface="Bahnschrift" panose="020B0502040204020203" pitchFamily="34" charset="0"/>
              </a:rPr>
              <a:t>PKR</a:t>
            </a:r>
            <a:endParaRPr lang="en-US" sz="900" dirty="0">
              <a:latin typeface="Bahnschrift" panose="020B0502040204020203" pitchFamily="34" charset="0"/>
            </a:endParaRPr>
          </a:p>
        </p:txBody>
      </p:sp>
      <p:pic>
        <p:nvPicPr>
          <p:cNvPr id="63" name="Picture 6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601857" y="2750127"/>
            <a:ext cx="229848" cy="229848"/>
          </a:xfrm>
          <a:prstGeom prst="rect">
            <a:avLst/>
          </a:prstGeom>
        </p:spPr>
      </p:pic>
      <p:cxnSp>
        <p:nvCxnSpPr>
          <p:cNvPr id="64" name="Straight Connector 63"/>
          <p:cNvCxnSpPr/>
          <p:nvPr/>
        </p:nvCxnSpPr>
        <p:spPr>
          <a:xfrm>
            <a:off x="4914565" y="2707203"/>
            <a:ext cx="0" cy="30401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702583" y="2734139"/>
            <a:ext cx="789779" cy="246221"/>
          </a:xfrm>
          <a:prstGeom prst="rect">
            <a:avLst/>
          </a:prstGeom>
          <a:noFill/>
        </p:spPr>
        <p:txBody>
          <a:bodyPr wrap="square" rtlCol="0">
            <a:spAutoFit/>
          </a:bodyPr>
          <a:lstStyle/>
          <a:p>
            <a:pPr algn="ctr"/>
            <a:r>
              <a:rPr lang="en-US" sz="1000" dirty="0" smtClean="0">
                <a:latin typeface="Bahnschrift" panose="020B0502040204020203" pitchFamily="34" charset="0"/>
              </a:rPr>
              <a:t>100</a:t>
            </a:r>
            <a:endParaRPr lang="en-US" sz="1000" dirty="0">
              <a:latin typeface="Bahnschrift" panose="020B0502040204020203" pitchFamily="34" charset="0"/>
            </a:endParaRPr>
          </a:p>
        </p:txBody>
      </p:sp>
      <p:sp>
        <p:nvSpPr>
          <p:cNvPr id="66" name="TextBox 65"/>
          <p:cNvSpPr txBox="1"/>
          <p:nvPr/>
        </p:nvSpPr>
        <p:spPr>
          <a:xfrm>
            <a:off x="5026818" y="2733458"/>
            <a:ext cx="789779" cy="246221"/>
          </a:xfrm>
          <a:prstGeom prst="rect">
            <a:avLst/>
          </a:prstGeom>
          <a:noFill/>
        </p:spPr>
        <p:txBody>
          <a:bodyPr wrap="square" rtlCol="0">
            <a:spAutoFit/>
          </a:bodyPr>
          <a:lstStyle/>
          <a:p>
            <a:pPr algn="ctr"/>
            <a:r>
              <a:rPr lang="en-US" sz="1000" dirty="0" smtClean="0">
                <a:latin typeface="Bahnschrift" panose="020B0502040204020203" pitchFamily="34" charset="0"/>
              </a:rPr>
              <a:t>1000</a:t>
            </a:r>
            <a:endParaRPr lang="en-US" sz="1000" dirty="0">
              <a:latin typeface="Bahnschrift" panose="020B0502040204020203" pitchFamily="34" charset="0"/>
            </a:endParaRPr>
          </a:p>
        </p:txBody>
      </p:sp>
      <p:pic>
        <p:nvPicPr>
          <p:cNvPr id="67" name="Picture 66"/>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68" name="Oval 67"/>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69" name="Picture 68"/>
          <p:cNvPicPr>
            <a:picLocks noChangeAspect="1"/>
          </p:cNvPicPr>
          <p:nvPr/>
        </p:nvPicPr>
        <p:blipFill>
          <a:blip r:embed="rId7" cstate="hq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70" name="Picture 69"/>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Tree>
    <p:extLst>
      <p:ext uri="{BB962C8B-B14F-4D97-AF65-F5344CB8AC3E}">
        <p14:creationId xmlns:p14="http://schemas.microsoft.com/office/powerpoint/2010/main" val="1233416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A0BD6D-34D2-4ACF-BF25-287849B2CA23}"/>
              </a:ext>
            </a:extLst>
          </p:cNvPr>
          <p:cNvSpPr/>
          <p:nvPr/>
        </p:nvSpPr>
        <p:spPr>
          <a:xfrm>
            <a:off x="4168364" y="956113"/>
            <a:ext cx="3864735" cy="3881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TextBox 13">
            <a:extLst>
              <a:ext uri="{FF2B5EF4-FFF2-40B4-BE49-F238E27FC236}">
                <a16:creationId xmlns:a16="http://schemas.microsoft.com/office/drawing/2014/main" id="{D5AD6199-A334-42F0-B13A-079F581616C8}"/>
              </a:ext>
            </a:extLst>
          </p:cNvPr>
          <p:cNvSpPr txBox="1"/>
          <p:nvPr/>
        </p:nvSpPr>
        <p:spPr>
          <a:xfrm>
            <a:off x="4686397" y="1009742"/>
            <a:ext cx="2749074" cy="261610"/>
          </a:xfrm>
          <a:prstGeom prst="rect">
            <a:avLst/>
          </a:prstGeom>
          <a:noFill/>
        </p:spPr>
        <p:txBody>
          <a:bodyPr wrap="square" rtlCol="0">
            <a:spAutoFit/>
          </a:bodyPr>
          <a:lstStyle/>
          <a:p>
            <a:pPr algn="ctr"/>
            <a:r>
              <a:rPr lang="en-US" sz="1100" spc="300" dirty="0" smtClean="0">
                <a:solidFill>
                  <a:schemeClr val="bg1"/>
                </a:solidFill>
                <a:latin typeface="Bahnschrift" panose="020B0502040204020203" pitchFamily="34" charset="0"/>
              </a:rPr>
              <a:t>TRANSFER COINS</a:t>
            </a:r>
            <a:endParaRPr lang="en-PK" sz="1100" spc="300" dirty="0">
              <a:solidFill>
                <a:schemeClr val="bg1"/>
              </a:solidFill>
              <a:latin typeface="Bahnschrift" panose="020B0502040204020203" pitchFamily="34" charset="0"/>
            </a:endParaRPr>
          </a:p>
        </p:txBody>
      </p:sp>
      <p:sp>
        <p:nvSpPr>
          <p:cNvPr id="34" name="TextBox 33">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35" name="Rectangle: Rounded Corners 32">
            <a:extLst>
              <a:ext uri="{FF2B5EF4-FFF2-40B4-BE49-F238E27FC236}">
                <a16:creationId xmlns:a16="http://schemas.microsoft.com/office/drawing/2014/main" id="{5FBD03BC-E1E7-4D79-BD0E-106D31A4F6F3}"/>
              </a:ext>
            </a:extLst>
          </p:cNvPr>
          <p:cNvSpPr/>
          <p:nvPr/>
        </p:nvSpPr>
        <p:spPr>
          <a:xfrm>
            <a:off x="5380899" y="5896068"/>
            <a:ext cx="1496738" cy="246043"/>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85000"/>
                    <a:lumOff val="15000"/>
                  </a:schemeClr>
                </a:solidFill>
                <a:latin typeface="Bahnschrift" panose="020B0502040204020203" pitchFamily="34" charset="0"/>
              </a:rPr>
              <a:t>         Get </a:t>
            </a:r>
            <a:r>
              <a:rPr lang="en-US" sz="1050" dirty="0">
                <a:solidFill>
                  <a:schemeClr val="tx1">
                    <a:lumMod val="85000"/>
                    <a:lumOff val="15000"/>
                  </a:schemeClr>
                </a:solidFill>
                <a:latin typeface="Bahnschrift" panose="020B0502040204020203" pitchFamily="34" charset="0"/>
              </a:rPr>
              <a:t>in Touch</a:t>
            </a:r>
            <a:endParaRPr lang="en-PK" sz="1050" dirty="0">
              <a:solidFill>
                <a:schemeClr val="tx1">
                  <a:lumMod val="85000"/>
                  <a:lumOff val="15000"/>
                </a:schemeClr>
              </a:solidFill>
              <a:latin typeface="Bahnschrift" panose="020B0502040204020203" pitchFamily="34" charset="0"/>
            </a:endParaRPr>
          </a:p>
        </p:txBody>
      </p:sp>
      <p:sp>
        <p:nvSpPr>
          <p:cNvPr id="36" name="TextBox 35"/>
          <p:cNvSpPr txBox="1"/>
          <p:nvPr/>
        </p:nvSpPr>
        <p:spPr>
          <a:xfrm>
            <a:off x="4370457" y="5492535"/>
            <a:ext cx="3451081" cy="338554"/>
          </a:xfrm>
          <a:prstGeom prst="rect">
            <a:avLst/>
          </a:prstGeom>
          <a:noFill/>
        </p:spPr>
        <p:txBody>
          <a:bodyPr wrap="square" rtlCol="0">
            <a:spAutoFit/>
          </a:bodyPr>
          <a:lstStyle/>
          <a:p>
            <a:pPr algn="ctr"/>
            <a:r>
              <a:rPr lang="en-US" sz="800" dirty="0" smtClean="0">
                <a:latin typeface="Bahnschrift" panose="020B0502040204020203" pitchFamily="34" charset="0"/>
              </a:rPr>
              <a:t>In case you do not receive your deposit in your wallet account in 2 hours, send us a message on below mentioned WhatsApp with your TRX number</a:t>
            </a:r>
            <a:endParaRPr lang="en-US" sz="800" dirty="0">
              <a:latin typeface="Bahnschrift" panose="020B0502040204020203" pitchFamily="34" charset="0"/>
            </a:endParaRPr>
          </a:p>
        </p:txBody>
      </p:sp>
      <p:pic>
        <p:nvPicPr>
          <p:cNvPr id="37" name="Picture 3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38832" y="5917522"/>
            <a:ext cx="209808" cy="209808"/>
          </a:xfrm>
          <a:prstGeom prst="rect">
            <a:avLst/>
          </a:prstGeom>
        </p:spPr>
      </p:pic>
      <p:sp>
        <p:nvSpPr>
          <p:cNvPr id="38" name="Isosceles Triangle 37"/>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ame 39"/>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p:cNvSpPr txBox="1"/>
          <p:nvPr/>
        </p:nvSpPr>
        <p:spPr>
          <a:xfrm>
            <a:off x="4449447" y="2730358"/>
            <a:ext cx="3222973" cy="215444"/>
          </a:xfrm>
          <a:prstGeom prst="rect">
            <a:avLst/>
          </a:prstGeom>
          <a:noFill/>
        </p:spPr>
        <p:txBody>
          <a:bodyPr wrap="square" rtlCol="0">
            <a:spAutoFit/>
          </a:bodyPr>
          <a:lstStyle/>
          <a:p>
            <a:pPr algn="ctr"/>
            <a:r>
              <a:rPr lang="en-US" sz="800" dirty="0" smtClean="0">
                <a:latin typeface="Bahnschrift" panose="020B0502040204020203" pitchFamily="34" charset="0"/>
              </a:rPr>
              <a:t>Enter a ClickPayed registered mobile number</a:t>
            </a:r>
          </a:p>
        </p:txBody>
      </p:sp>
      <p:sp>
        <p:nvSpPr>
          <p:cNvPr id="49" name="Rectangle: Rounded Corners 18">
            <a:extLst>
              <a:ext uri="{FF2B5EF4-FFF2-40B4-BE49-F238E27FC236}">
                <a16:creationId xmlns:a16="http://schemas.microsoft.com/office/drawing/2014/main" id="{D496B5EA-661B-4E52-97B1-36492F84402B}"/>
              </a:ext>
            </a:extLst>
          </p:cNvPr>
          <p:cNvSpPr/>
          <p:nvPr/>
        </p:nvSpPr>
        <p:spPr>
          <a:xfrm>
            <a:off x="5241740" y="3933422"/>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TRANSFER COINS</a:t>
            </a:r>
            <a:endParaRPr lang="en-PK" sz="800" dirty="0">
              <a:solidFill>
                <a:schemeClr val="bg1"/>
              </a:solidFill>
              <a:latin typeface="Bahnschrift" panose="020B0502040204020203" pitchFamily="34" charset="0"/>
            </a:endParaRPr>
          </a:p>
        </p:txBody>
      </p:sp>
      <p:sp>
        <p:nvSpPr>
          <p:cNvPr id="51" name="Rectangle 50"/>
          <p:cNvSpPr/>
          <p:nvPr/>
        </p:nvSpPr>
        <p:spPr>
          <a:xfrm>
            <a:off x="4163688" y="4571712"/>
            <a:ext cx="3854127" cy="8674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335392" y="4622284"/>
            <a:ext cx="3486146" cy="738664"/>
          </a:xfrm>
          <a:prstGeom prst="rect">
            <a:avLst/>
          </a:prstGeom>
          <a:noFill/>
        </p:spPr>
        <p:txBody>
          <a:bodyPr wrap="square" rtlCol="0">
            <a:spAutoFit/>
          </a:bodyPr>
          <a:lstStyle/>
          <a:p>
            <a:pPr algn="ctr"/>
            <a:r>
              <a:rPr lang="en-US" sz="1000" dirty="0" smtClean="0">
                <a:solidFill>
                  <a:schemeClr val="bg1"/>
                </a:solidFill>
                <a:latin typeface="Bahnschrift" panose="020B0502040204020203" pitchFamily="34" charset="0"/>
              </a:rPr>
              <a:t>IMPORTANT</a:t>
            </a:r>
          </a:p>
          <a:p>
            <a:pPr algn="ctr"/>
            <a:endParaRPr lang="en-US" sz="800" dirty="0">
              <a:solidFill>
                <a:schemeClr val="bg1"/>
              </a:solidFill>
              <a:latin typeface="Bahnschrift" panose="020B0502040204020203" pitchFamily="34" charset="0"/>
            </a:endParaRPr>
          </a:p>
          <a:p>
            <a:pPr algn="ctr"/>
            <a:r>
              <a:rPr lang="en-US" sz="800" dirty="0" smtClean="0">
                <a:solidFill>
                  <a:schemeClr val="bg1"/>
                </a:solidFill>
                <a:latin typeface="Bahnschrift" panose="020B0502040204020203" pitchFamily="34" charset="0"/>
              </a:rPr>
              <a:t>Due to a high volume of transactions, withdrawals requests may take up to 24hours to complete. Incase if you face any difficulty, please feel free to reach us on the given WhatsApp number below</a:t>
            </a:r>
            <a:endParaRPr lang="en-US" sz="800" dirty="0">
              <a:solidFill>
                <a:schemeClr val="bg1"/>
              </a:solidFill>
              <a:latin typeface="Bahnschrift" panose="020B0502040204020203" pitchFamily="34" charset="0"/>
            </a:endParaRPr>
          </a:p>
        </p:txBody>
      </p:sp>
      <p:sp>
        <p:nvSpPr>
          <p:cNvPr id="54" name="TextBox 53"/>
          <p:cNvSpPr txBox="1"/>
          <p:nvPr/>
        </p:nvSpPr>
        <p:spPr>
          <a:xfrm>
            <a:off x="5093876" y="4272204"/>
            <a:ext cx="1927153" cy="215444"/>
          </a:xfrm>
          <a:prstGeom prst="rect">
            <a:avLst/>
          </a:prstGeom>
          <a:noFill/>
        </p:spPr>
        <p:txBody>
          <a:bodyPr wrap="square" rtlCol="0">
            <a:spAutoFit/>
          </a:bodyPr>
          <a:lstStyle/>
          <a:p>
            <a:pPr algn="ctr"/>
            <a:r>
              <a:rPr lang="en-US" sz="800" dirty="0" smtClean="0">
                <a:latin typeface="Bahnschrift" panose="020B0502040204020203" pitchFamily="34" charset="0"/>
              </a:rPr>
              <a:t>Remaining Coins: 18000</a:t>
            </a:r>
            <a:endParaRPr lang="en-US" sz="800" dirty="0">
              <a:latin typeface="Bahnschrift" panose="020B0502040204020203" pitchFamily="34" charset="0"/>
            </a:endParaRPr>
          </a:p>
        </p:txBody>
      </p:sp>
      <p:sp>
        <p:nvSpPr>
          <p:cNvPr id="45" name="Rectangle 44">
            <a:extLst>
              <a:ext uri="{FF2B5EF4-FFF2-40B4-BE49-F238E27FC236}">
                <a16:creationId xmlns:a16="http://schemas.microsoft.com/office/drawing/2014/main" id="{CFA0BD6D-34D2-4ACF-BF25-287849B2CA23}"/>
              </a:ext>
            </a:extLst>
          </p:cNvPr>
          <p:cNvSpPr/>
          <p:nvPr/>
        </p:nvSpPr>
        <p:spPr>
          <a:xfrm>
            <a:off x="4168363" y="1344424"/>
            <a:ext cx="3864735" cy="315638"/>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8" name="TextBox 47"/>
          <p:cNvSpPr txBox="1"/>
          <p:nvPr/>
        </p:nvSpPr>
        <p:spPr>
          <a:xfrm>
            <a:off x="4747833" y="1383590"/>
            <a:ext cx="2619240" cy="230832"/>
          </a:xfrm>
          <a:prstGeom prst="rect">
            <a:avLst/>
          </a:prstGeom>
          <a:noFill/>
        </p:spPr>
        <p:txBody>
          <a:bodyPr wrap="square" rtlCol="0">
            <a:spAutoFit/>
          </a:bodyPr>
          <a:lstStyle/>
          <a:p>
            <a:pPr algn="ctr"/>
            <a:r>
              <a:rPr lang="en-US" sz="900" dirty="0" smtClean="0">
                <a:solidFill>
                  <a:schemeClr val="bg1"/>
                </a:solidFill>
                <a:latin typeface="Bahnschrift" panose="020B0502040204020203" pitchFamily="34" charset="0"/>
              </a:rPr>
              <a:t>TRANSFER DETAILS</a:t>
            </a:r>
            <a:endParaRPr lang="en-US" sz="900" dirty="0">
              <a:solidFill>
                <a:schemeClr val="bg1"/>
              </a:solidFill>
              <a:latin typeface="Bahnschrift" panose="020B0502040204020203" pitchFamily="34" charset="0"/>
            </a:endParaRPr>
          </a:p>
        </p:txBody>
      </p:sp>
      <p:sp>
        <p:nvSpPr>
          <p:cNvPr id="55" name="TextBox 54">
            <a:extLst>
              <a:ext uri="{FF2B5EF4-FFF2-40B4-BE49-F238E27FC236}">
                <a16:creationId xmlns:a16="http://schemas.microsoft.com/office/drawing/2014/main" id="{44F79464-3C8A-4B21-A0C9-6454146F8649}"/>
              </a:ext>
            </a:extLst>
          </p:cNvPr>
          <p:cNvSpPr txBox="1"/>
          <p:nvPr/>
        </p:nvSpPr>
        <p:spPr>
          <a:xfrm>
            <a:off x="5241763" y="430242"/>
            <a:ext cx="1327422" cy="276999"/>
          </a:xfrm>
          <a:prstGeom prst="rect">
            <a:avLst/>
          </a:prstGeom>
          <a:noFill/>
        </p:spPr>
        <p:txBody>
          <a:bodyPr wrap="square" rtlCol="0">
            <a:spAutoFit/>
          </a:bodyPr>
          <a:lstStyle/>
          <a:p>
            <a:r>
              <a:rPr lang="en-US" sz="1200" dirty="0">
                <a:latin typeface="Bahnschrift" panose="020B0502040204020203" pitchFamily="34" charset="0"/>
              </a:rPr>
              <a:t>PKR </a:t>
            </a:r>
            <a:r>
              <a:rPr lang="en-US" sz="1200" dirty="0" smtClean="0">
                <a:latin typeface="Bahnschrift" panose="020B0502040204020203" pitchFamily="34" charset="0"/>
              </a:rPr>
              <a:t>2,000.00</a:t>
            </a:r>
            <a:endParaRPr lang="en-PK" sz="1200" dirty="0">
              <a:latin typeface="Bahnschrift" panose="020B0502040204020203" pitchFamily="34" charset="0"/>
            </a:endParaRPr>
          </a:p>
        </p:txBody>
      </p:sp>
      <p:pic>
        <p:nvPicPr>
          <p:cNvPr id="56" name="Picture 55">
            <a:extLst>
              <a:ext uri="{FF2B5EF4-FFF2-40B4-BE49-F238E27FC236}">
                <a16:creationId xmlns:a16="http://schemas.microsoft.com/office/drawing/2014/main" id="{BC55C91B-93E9-4A4D-A11F-584EA14D5D04}"/>
              </a:ext>
            </a:extLst>
          </p:cNvPr>
          <p:cNvPicPr>
            <a:picLocks noChangeAspect="1"/>
          </p:cNvPicPr>
          <p:nvPr/>
        </p:nvPicPr>
        <p:blipFill rotWithShape="1">
          <a:blip r:embed="rId4">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sp>
        <p:nvSpPr>
          <p:cNvPr id="57" name="TextBox 56"/>
          <p:cNvSpPr txBox="1"/>
          <p:nvPr/>
        </p:nvSpPr>
        <p:spPr>
          <a:xfrm>
            <a:off x="5247559" y="300057"/>
            <a:ext cx="1146908" cy="230832"/>
          </a:xfrm>
          <a:prstGeom prst="rect">
            <a:avLst/>
          </a:prstGeom>
          <a:noFill/>
        </p:spPr>
        <p:txBody>
          <a:bodyPr wrap="square" rtlCol="0">
            <a:spAutoFit/>
          </a:bodyPr>
          <a:lstStyle/>
          <a:p>
            <a:r>
              <a:rPr lang="en-US" sz="900" dirty="0" smtClean="0">
                <a:solidFill>
                  <a:srgbClr val="0070C0"/>
                </a:solidFill>
                <a:latin typeface="Bahnschrift" panose="020B0502040204020203" pitchFamily="34" charset="0"/>
              </a:rPr>
              <a:t>Available Balance</a:t>
            </a:r>
            <a:endParaRPr lang="en-US" sz="900" dirty="0">
              <a:solidFill>
                <a:srgbClr val="0070C0"/>
              </a:solidFill>
              <a:latin typeface="Bahnschrift" panose="020B0502040204020203" pitchFamily="34" charset="0"/>
            </a:endParaRPr>
          </a:p>
        </p:txBody>
      </p:sp>
      <p:cxnSp>
        <p:nvCxnSpPr>
          <p:cNvPr id="58" name="Straight Connector 57"/>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59" name="Picture 5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295668" y="650228"/>
            <a:ext cx="229848" cy="229848"/>
          </a:xfrm>
          <a:prstGeom prst="rect">
            <a:avLst/>
          </a:prstGeom>
        </p:spPr>
      </p:pic>
      <p:sp>
        <p:nvSpPr>
          <p:cNvPr id="60" name="TextBox 59"/>
          <p:cNvSpPr txBox="1"/>
          <p:nvPr/>
        </p:nvSpPr>
        <p:spPr>
          <a:xfrm>
            <a:off x="5434605" y="631401"/>
            <a:ext cx="1146908" cy="253916"/>
          </a:xfrm>
          <a:prstGeom prst="rect">
            <a:avLst/>
          </a:prstGeom>
          <a:noFill/>
        </p:spPr>
        <p:txBody>
          <a:bodyPr wrap="square" rtlCol="0">
            <a:spAutoFit/>
          </a:bodyPr>
          <a:lstStyle/>
          <a:p>
            <a:r>
              <a:rPr lang="en-US" sz="1050" dirty="0" smtClean="0">
                <a:solidFill>
                  <a:schemeClr val="accent4">
                    <a:lumMod val="50000"/>
                  </a:schemeClr>
                </a:solidFill>
                <a:latin typeface="Bahnschrift" panose="020B0502040204020203" pitchFamily="34" charset="0"/>
              </a:rPr>
              <a:t>20,000</a:t>
            </a:r>
            <a:endParaRPr lang="en-US" sz="1050" dirty="0">
              <a:solidFill>
                <a:schemeClr val="accent4">
                  <a:lumMod val="50000"/>
                </a:schemeClr>
              </a:solidFill>
              <a:latin typeface="Bahnschrift" panose="020B0502040204020203" pitchFamily="34" charset="0"/>
            </a:endParaRPr>
          </a:p>
        </p:txBody>
      </p:sp>
      <p:sp>
        <p:nvSpPr>
          <p:cNvPr id="41" name="Rounded Rectangle 40"/>
          <p:cNvSpPr/>
          <p:nvPr/>
        </p:nvSpPr>
        <p:spPr>
          <a:xfrm>
            <a:off x="4920853" y="1820552"/>
            <a:ext cx="2273197" cy="30808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85000"/>
                    <a:lumOff val="15000"/>
                  </a:schemeClr>
                </a:solidFill>
                <a:latin typeface="Bahnschrift" panose="020B0502040204020203" pitchFamily="34" charset="0"/>
              </a:rPr>
              <a:t>Enter Number of Coins</a:t>
            </a:r>
            <a:endParaRPr lang="en-US" sz="1100" dirty="0">
              <a:solidFill>
                <a:schemeClr val="tx1">
                  <a:lumMod val="85000"/>
                  <a:lumOff val="15000"/>
                </a:schemeClr>
              </a:solidFill>
              <a:latin typeface="Bahnschrift" panose="020B0502040204020203" pitchFamily="34" charset="0"/>
            </a:endParaRPr>
          </a:p>
        </p:txBody>
      </p:sp>
      <p:sp>
        <p:nvSpPr>
          <p:cNvPr id="42" name="Rounded Rectangle 41"/>
          <p:cNvSpPr/>
          <p:nvPr/>
        </p:nvSpPr>
        <p:spPr>
          <a:xfrm>
            <a:off x="4916952" y="2431968"/>
            <a:ext cx="2273197" cy="30808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85000"/>
                    <a:lumOff val="15000"/>
                  </a:schemeClr>
                </a:solidFill>
                <a:latin typeface="Bahnschrift" panose="020B0502040204020203" pitchFamily="34" charset="0"/>
              </a:rPr>
              <a:t>Registered Mobile Number</a:t>
            </a:r>
            <a:endParaRPr lang="en-US" sz="1100" dirty="0">
              <a:solidFill>
                <a:schemeClr val="tx1">
                  <a:lumMod val="85000"/>
                  <a:lumOff val="15000"/>
                </a:schemeClr>
              </a:solidFill>
              <a:latin typeface="Bahnschrift" panose="020B0502040204020203" pitchFamily="34" charset="0"/>
            </a:endParaRPr>
          </a:p>
        </p:txBody>
      </p:sp>
      <p:sp>
        <p:nvSpPr>
          <p:cNvPr id="43" name="Rounded Rectangle 42"/>
          <p:cNvSpPr/>
          <p:nvPr/>
        </p:nvSpPr>
        <p:spPr>
          <a:xfrm>
            <a:off x="4916952" y="3432869"/>
            <a:ext cx="2273197" cy="308086"/>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latin typeface="Bahnschrift" panose="020B0502040204020203" pitchFamily="34" charset="0"/>
              </a:rPr>
              <a:t>Recipient Registered Name</a:t>
            </a:r>
            <a:endParaRPr lang="en-US" sz="1100" dirty="0">
              <a:solidFill>
                <a:schemeClr val="bg1">
                  <a:lumMod val="50000"/>
                </a:schemeClr>
              </a:solidFill>
              <a:latin typeface="Bahnschrift" panose="020B0502040204020203" pitchFamily="34" charset="0"/>
            </a:endParaRPr>
          </a:p>
        </p:txBody>
      </p:sp>
      <p:sp>
        <p:nvSpPr>
          <p:cNvPr id="44" name="TextBox 43"/>
          <p:cNvSpPr txBox="1"/>
          <p:nvPr/>
        </p:nvSpPr>
        <p:spPr>
          <a:xfrm>
            <a:off x="4442063" y="2098996"/>
            <a:ext cx="3222973" cy="215444"/>
          </a:xfrm>
          <a:prstGeom prst="rect">
            <a:avLst/>
          </a:prstGeom>
          <a:noFill/>
        </p:spPr>
        <p:txBody>
          <a:bodyPr wrap="square" rtlCol="0">
            <a:spAutoFit/>
          </a:bodyPr>
          <a:lstStyle/>
          <a:p>
            <a:pPr algn="ctr"/>
            <a:r>
              <a:rPr lang="en-US" sz="800" dirty="0" smtClean="0">
                <a:latin typeface="Bahnschrift" panose="020B0502040204020203" pitchFamily="34" charset="0"/>
              </a:rPr>
              <a:t>Enter the number of coins you wish to transfer</a:t>
            </a:r>
          </a:p>
        </p:txBody>
      </p:sp>
      <p:pic>
        <p:nvPicPr>
          <p:cNvPr id="67" name="Picture 66"/>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68" name="Oval 67"/>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69" name="Picture 68"/>
          <p:cNvPicPr>
            <a:picLocks noChangeAspect="1"/>
          </p:cNvPicPr>
          <p:nvPr/>
        </p:nvPicPr>
        <p:blipFill>
          <a:blip r:embed="rId7" cstate="hq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70" name="Picture 69"/>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
        <p:nvSpPr>
          <p:cNvPr id="46" name="Rounded Rectangle 45"/>
          <p:cNvSpPr/>
          <p:nvPr/>
        </p:nvSpPr>
        <p:spPr>
          <a:xfrm>
            <a:off x="5652368" y="3037282"/>
            <a:ext cx="817129" cy="255296"/>
          </a:xfrm>
          <a:prstGeom prst="roundRect">
            <a:avLst/>
          </a:prstGeom>
          <a:solidFill>
            <a:srgbClr val="054C4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SEARCH</a:t>
            </a:r>
            <a:endParaRPr lang="en-US" sz="1000" dirty="0">
              <a:latin typeface="Bahnschrift" panose="020B0502040204020203" pitchFamily="34" charset="0"/>
            </a:endParaRPr>
          </a:p>
        </p:txBody>
      </p:sp>
    </p:spTree>
    <p:extLst>
      <p:ext uri="{BB962C8B-B14F-4D97-AF65-F5344CB8AC3E}">
        <p14:creationId xmlns:p14="http://schemas.microsoft.com/office/powerpoint/2010/main" val="386269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A0BD6D-34D2-4ACF-BF25-287849B2CA23}"/>
              </a:ext>
            </a:extLst>
          </p:cNvPr>
          <p:cNvSpPr/>
          <p:nvPr/>
        </p:nvSpPr>
        <p:spPr>
          <a:xfrm>
            <a:off x="4168364" y="956113"/>
            <a:ext cx="3864735" cy="3881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TextBox 13">
            <a:extLst>
              <a:ext uri="{FF2B5EF4-FFF2-40B4-BE49-F238E27FC236}">
                <a16:creationId xmlns:a16="http://schemas.microsoft.com/office/drawing/2014/main" id="{D5AD6199-A334-42F0-B13A-079F581616C8}"/>
              </a:ext>
            </a:extLst>
          </p:cNvPr>
          <p:cNvSpPr txBox="1"/>
          <p:nvPr/>
        </p:nvSpPr>
        <p:spPr>
          <a:xfrm>
            <a:off x="4686397" y="1009742"/>
            <a:ext cx="2749074" cy="261610"/>
          </a:xfrm>
          <a:prstGeom prst="rect">
            <a:avLst/>
          </a:prstGeom>
          <a:noFill/>
        </p:spPr>
        <p:txBody>
          <a:bodyPr wrap="square" rtlCol="0">
            <a:spAutoFit/>
          </a:bodyPr>
          <a:lstStyle/>
          <a:p>
            <a:pPr algn="ctr"/>
            <a:r>
              <a:rPr lang="en-US" sz="1100" spc="300" dirty="0" smtClean="0">
                <a:solidFill>
                  <a:schemeClr val="bg1"/>
                </a:solidFill>
                <a:latin typeface="Bahnschrift" panose="020B0502040204020203" pitchFamily="34" charset="0"/>
              </a:rPr>
              <a:t>TRANSFER COINS</a:t>
            </a:r>
            <a:endParaRPr lang="en-PK" sz="1100" spc="300" dirty="0">
              <a:solidFill>
                <a:schemeClr val="bg1"/>
              </a:solidFill>
              <a:latin typeface="Bahnschrift" panose="020B0502040204020203" pitchFamily="34" charset="0"/>
            </a:endParaRPr>
          </a:p>
        </p:txBody>
      </p:sp>
      <p:pic>
        <p:nvPicPr>
          <p:cNvPr id="18" name="Picture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68092" y="437072"/>
            <a:ext cx="334724" cy="334724"/>
          </a:xfrm>
          <a:prstGeom prst="rect">
            <a:avLst/>
          </a:prstGeom>
        </p:spPr>
      </p:pic>
      <p:pic>
        <p:nvPicPr>
          <p:cNvPr id="19" name="Picture 1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114124" y="449549"/>
            <a:ext cx="322465" cy="322465"/>
          </a:xfrm>
          <a:prstGeom prst="rect">
            <a:avLst/>
          </a:prstGeom>
        </p:spPr>
      </p:pic>
      <p:sp>
        <p:nvSpPr>
          <p:cNvPr id="22" name="Oval 21"/>
          <p:cNvSpPr/>
          <p:nvPr/>
        </p:nvSpPr>
        <p:spPr>
          <a:xfrm>
            <a:off x="7305638" y="457745"/>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sp>
        <p:nvSpPr>
          <p:cNvPr id="34" name="TextBox 33">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35" name="Rectangle: Rounded Corners 32">
            <a:extLst>
              <a:ext uri="{FF2B5EF4-FFF2-40B4-BE49-F238E27FC236}">
                <a16:creationId xmlns:a16="http://schemas.microsoft.com/office/drawing/2014/main" id="{5FBD03BC-E1E7-4D79-BD0E-106D31A4F6F3}"/>
              </a:ext>
            </a:extLst>
          </p:cNvPr>
          <p:cNvSpPr/>
          <p:nvPr/>
        </p:nvSpPr>
        <p:spPr>
          <a:xfrm>
            <a:off x="5380899" y="5896068"/>
            <a:ext cx="1496738" cy="246043"/>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85000"/>
                    <a:lumOff val="15000"/>
                  </a:schemeClr>
                </a:solidFill>
                <a:latin typeface="Bahnschrift" panose="020B0502040204020203" pitchFamily="34" charset="0"/>
              </a:rPr>
              <a:t>         Get </a:t>
            </a:r>
            <a:r>
              <a:rPr lang="en-US" sz="1050" dirty="0">
                <a:solidFill>
                  <a:schemeClr val="tx1">
                    <a:lumMod val="85000"/>
                    <a:lumOff val="15000"/>
                  </a:schemeClr>
                </a:solidFill>
                <a:latin typeface="Bahnschrift" panose="020B0502040204020203" pitchFamily="34" charset="0"/>
              </a:rPr>
              <a:t>in Touch</a:t>
            </a:r>
            <a:endParaRPr lang="en-PK" sz="1050" dirty="0">
              <a:solidFill>
                <a:schemeClr val="tx1">
                  <a:lumMod val="85000"/>
                  <a:lumOff val="15000"/>
                </a:schemeClr>
              </a:solidFill>
              <a:latin typeface="Bahnschrift" panose="020B0502040204020203" pitchFamily="34" charset="0"/>
            </a:endParaRPr>
          </a:p>
        </p:txBody>
      </p:sp>
      <p:sp>
        <p:nvSpPr>
          <p:cNvPr id="36" name="TextBox 35"/>
          <p:cNvSpPr txBox="1"/>
          <p:nvPr/>
        </p:nvSpPr>
        <p:spPr>
          <a:xfrm>
            <a:off x="4370457" y="5492535"/>
            <a:ext cx="3451081" cy="338554"/>
          </a:xfrm>
          <a:prstGeom prst="rect">
            <a:avLst/>
          </a:prstGeom>
          <a:noFill/>
        </p:spPr>
        <p:txBody>
          <a:bodyPr wrap="square" rtlCol="0">
            <a:spAutoFit/>
          </a:bodyPr>
          <a:lstStyle/>
          <a:p>
            <a:pPr algn="ctr"/>
            <a:r>
              <a:rPr lang="en-US" sz="800" dirty="0" smtClean="0">
                <a:latin typeface="Bahnschrift" panose="020B0502040204020203" pitchFamily="34" charset="0"/>
              </a:rPr>
              <a:t>In case you do not receive your deposit in your wallet account in 2 hours, send us a message on below mentioned WhatsApp with your TRX number</a:t>
            </a:r>
            <a:endParaRPr lang="en-US" sz="800" dirty="0">
              <a:latin typeface="Bahnschrift" panose="020B0502040204020203" pitchFamily="34" charset="0"/>
            </a:endParaRPr>
          </a:p>
        </p:txBody>
      </p:sp>
      <p:pic>
        <p:nvPicPr>
          <p:cNvPr id="37" name="Picture 3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638832" y="5917522"/>
            <a:ext cx="209808" cy="209808"/>
          </a:xfrm>
          <a:prstGeom prst="rect">
            <a:avLst/>
          </a:prstGeom>
        </p:spPr>
      </p:pic>
      <p:sp>
        <p:nvSpPr>
          <p:cNvPr id="38" name="Isosceles Triangle 37"/>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ame 39"/>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p:cNvSpPr txBox="1"/>
          <p:nvPr/>
        </p:nvSpPr>
        <p:spPr>
          <a:xfrm>
            <a:off x="4449447" y="3103594"/>
            <a:ext cx="3222973" cy="215444"/>
          </a:xfrm>
          <a:prstGeom prst="rect">
            <a:avLst/>
          </a:prstGeom>
          <a:noFill/>
        </p:spPr>
        <p:txBody>
          <a:bodyPr wrap="square" rtlCol="0">
            <a:spAutoFit/>
          </a:bodyPr>
          <a:lstStyle/>
          <a:p>
            <a:pPr algn="ctr"/>
            <a:r>
              <a:rPr lang="en-US" sz="800" dirty="0" smtClean="0">
                <a:latin typeface="Bahnschrift" panose="020B0502040204020203" pitchFamily="34" charset="0"/>
              </a:rPr>
              <a:t>Enter a ClickPayed registered mobile number</a:t>
            </a:r>
          </a:p>
        </p:txBody>
      </p:sp>
      <p:sp>
        <p:nvSpPr>
          <p:cNvPr id="49" name="Rectangle: Rounded Corners 18">
            <a:extLst>
              <a:ext uri="{FF2B5EF4-FFF2-40B4-BE49-F238E27FC236}">
                <a16:creationId xmlns:a16="http://schemas.microsoft.com/office/drawing/2014/main" id="{D496B5EA-661B-4E52-97B1-36492F84402B}"/>
              </a:ext>
            </a:extLst>
          </p:cNvPr>
          <p:cNvSpPr/>
          <p:nvPr/>
        </p:nvSpPr>
        <p:spPr>
          <a:xfrm>
            <a:off x="5241740" y="3714597"/>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TRANSFER COINS</a:t>
            </a:r>
            <a:endParaRPr lang="en-PK" sz="800" dirty="0">
              <a:solidFill>
                <a:schemeClr val="bg1"/>
              </a:solidFill>
              <a:latin typeface="Bahnschrift" panose="020B0502040204020203" pitchFamily="34" charset="0"/>
            </a:endParaRPr>
          </a:p>
        </p:txBody>
      </p:sp>
      <p:sp>
        <p:nvSpPr>
          <p:cNvPr id="51" name="Rectangle 50"/>
          <p:cNvSpPr/>
          <p:nvPr/>
        </p:nvSpPr>
        <p:spPr>
          <a:xfrm>
            <a:off x="4163688" y="4571712"/>
            <a:ext cx="3854127" cy="8674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335392" y="4622284"/>
            <a:ext cx="3486146" cy="738664"/>
          </a:xfrm>
          <a:prstGeom prst="rect">
            <a:avLst/>
          </a:prstGeom>
          <a:noFill/>
        </p:spPr>
        <p:txBody>
          <a:bodyPr wrap="square" rtlCol="0">
            <a:spAutoFit/>
          </a:bodyPr>
          <a:lstStyle/>
          <a:p>
            <a:pPr algn="ctr"/>
            <a:r>
              <a:rPr lang="en-US" sz="1000" dirty="0" smtClean="0">
                <a:solidFill>
                  <a:schemeClr val="bg1"/>
                </a:solidFill>
                <a:latin typeface="Bahnschrift" panose="020B0502040204020203" pitchFamily="34" charset="0"/>
              </a:rPr>
              <a:t>IMPORTANT</a:t>
            </a:r>
          </a:p>
          <a:p>
            <a:pPr algn="ctr"/>
            <a:endParaRPr lang="en-US" sz="800" dirty="0">
              <a:solidFill>
                <a:schemeClr val="bg1"/>
              </a:solidFill>
              <a:latin typeface="Bahnschrift" panose="020B0502040204020203" pitchFamily="34" charset="0"/>
            </a:endParaRPr>
          </a:p>
          <a:p>
            <a:pPr algn="ctr"/>
            <a:r>
              <a:rPr lang="en-US" sz="800" dirty="0" smtClean="0">
                <a:solidFill>
                  <a:schemeClr val="bg1"/>
                </a:solidFill>
                <a:latin typeface="Bahnschrift" panose="020B0502040204020203" pitchFamily="34" charset="0"/>
              </a:rPr>
              <a:t>Due to a high volume of transactions, withdrawals requests may take up to 24hours to complete. Incase if you face any difficulty, please feel free to reach us on the given WhatsApp number below</a:t>
            </a:r>
            <a:endParaRPr lang="en-US" sz="800" dirty="0">
              <a:solidFill>
                <a:schemeClr val="bg1"/>
              </a:solidFill>
              <a:latin typeface="Bahnschrift" panose="020B0502040204020203" pitchFamily="34" charset="0"/>
            </a:endParaRPr>
          </a:p>
        </p:txBody>
      </p:sp>
      <p:sp>
        <p:nvSpPr>
          <p:cNvPr id="54" name="TextBox 53"/>
          <p:cNvSpPr txBox="1"/>
          <p:nvPr/>
        </p:nvSpPr>
        <p:spPr>
          <a:xfrm>
            <a:off x="5093876" y="4053379"/>
            <a:ext cx="1927153" cy="215444"/>
          </a:xfrm>
          <a:prstGeom prst="rect">
            <a:avLst/>
          </a:prstGeom>
          <a:noFill/>
        </p:spPr>
        <p:txBody>
          <a:bodyPr wrap="square" rtlCol="0">
            <a:spAutoFit/>
          </a:bodyPr>
          <a:lstStyle/>
          <a:p>
            <a:pPr algn="ctr"/>
            <a:r>
              <a:rPr lang="en-US" sz="800" dirty="0" smtClean="0">
                <a:latin typeface="Bahnschrift" panose="020B0502040204020203" pitchFamily="34" charset="0"/>
              </a:rPr>
              <a:t>Remaining Coins: 18000</a:t>
            </a:r>
            <a:endParaRPr lang="en-US" sz="800" dirty="0">
              <a:latin typeface="Bahnschrift" panose="020B0502040204020203" pitchFamily="34" charset="0"/>
            </a:endParaRPr>
          </a:p>
        </p:txBody>
      </p:sp>
      <p:sp>
        <p:nvSpPr>
          <p:cNvPr id="45" name="Rectangle 44">
            <a:extLst>
              <a:ext uri="{FF2B5EF4-FFF2-40B4-BE49-F238E27FC236}">
                <a16:creationId xmlns:a16="http://schemas.microsoft.com/office/drawing/2014/main" id="{CFA0BD6D-34D2-4ACF-BF25-287849B2CA23}"/>
              </a:ext>
            </a:extLst>
          </p:cNvPr>
          <p:cNvSpPr/>
          <p:nvPr/>
        </p:nvSpPr>
        <p:spPr>
          <a:xfrm>
            <a:off x="4168363" y="1344424"/>
            <a:ext cx="3864735" cy="315638"/>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8" name="TextBox 47"/>
          <p:cNvSpPr txBox="1"/>
          <p:nvPr/>
        </p:nvSpPr>
        <p:spPr>
          <a:xfrm>
            <a:off x="4747833" y="1383590"/>
            <a:ext cx="2619240" cy="230832"/>
          </a:xfrm>
          <a:prstGeom prst="rect">
            <a:avLst/>
          </a:prstGeom>
          <a:noFill/>
        </p:spPr>
        <p:txBody>
          <a:bodyPr wrap="square" rtlCol="0">
            <a:spAutoFit/>
          </a:bodyPr>
          <a:lstStyle/>
          <a:p>
            <a:pPr algn="ctr"/>
            <a:r>
              <a:rPr lang="en-US" sz="900" dirty="0" smtClean="0">
                <a:solidFill>
                  <a:schemeClr val="bg1"/>
                </a:solidFill>
                <a:latin typeface="Bahnschrift" panose="020B0502040204020203" pitchFamily="34" charset="0"/>
              </a:rPr>
              <a:t>TRANSFER DETAILS</a:t>
            </a:r>
            <a:endParaRPr lang="en-US" sz="900" dirty="0">
              <a:solidFill>
                <a:schemeClr val="bg1"/>
              </a:solidFill>
              <a:latin typeface="Bahnschrift" panose="020B0502040204020203" pitchFamily="34" charset="0"/>
            </a:endParaRPr>
          </a:p>
        </p:txBody>
      </p:sp>
      <p:sp>
        <p:nvSpPr>
          <p:cNvPr id="55" name="TextBox 54">
            <a:extLst>
              <a:ext uri="{FF2B5EF4-FFF2-40B4-BE49-F238E27FC236}">
                <a16:creationId xmlns:a16="http://schemas.microsoft.com/office/drawing/2014/main" id="{44F79464-3C8A-4B21-A0C9-6454146F8649}"/>
              </a:ext>
            </a:extLst>
          </p:cNvPr>
          <p:cNvSpPr txBox="1"/>
          <p:nvPr/>
        </p:nvSpPr>
        <p:spPr>
          <a:xfrm>
            <a:off x="5241763" y="430242"/>
            <a:ext cx="1327422" cy="276999"/>
          </a:xfrm>
          <a:prstGeom prst="rect">
            <a:avLst/>
          </a:prstGeom>
          <a:noFill/>
        </p:spPr>
        <p:txBody>
          <a:bodyPr wrap="square" rtlCol="0">
            <a:spAutoFit/>
          </a:bodyPr>
          <a:lstStyle/>
          <a:p>
            <a:r>
              <a:rPr lang="en-US" sz="1200" dirty="0">
                <a:latin typeface="Bahnschrift" panose="020B0502040204020203" pitchFamily="34" charset="0"/>
              </a:rPr>
              <a:t>PKR </a:t>
            </a:r>
            <a:r>
              <a:rPr lang="en-US" sz="1200" dirty="0" smtClean="0">
                <a:latin typeface="Bahnschrift" panose="020B0502040204020203" pitchFamily="34" charset="0"/>
              </a:rPr>
              <a:t>2,000.00</a:t>
            </a:r>
            <a:endParaRPr lang="en-PK" sz="1200" dirty="0">
              <a:latin typeface="Bahnschrift" panose="020B0502040204020203" pitchFamily="34" charset="0"/>
            </a:endParaRPr>
          </a:p>
        </p:txBody>
      </p:sp>
      <p:pic>
        <p:nvPicPr>
          <p:cNvPr id="56" name="Picture 55">
            <a:extLst>
              <a:ext uri="{FF2B5EF4-FFF2-40B4-BE49-F238E27FC236}">
                <a16:creationId xmlns:a16="http://schemas.microsoft.com/office/drawing/2014/main" id="{BC55C91B-93E9-4A4D-A11F-584EA14D5D04}"/>
              </a:ext>
            </a:extLst>
          </p:cNvPr>
          <p:cNvPicPr>
            <a:picLocks noChangeAspect="1"/>
          </p:cNvPicPr>
          <p:nvPr/>
        </p:nvPicPr>
        <p:blipFill rotWithShape="1">
          <a:blip r:embed="rId6">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sp>
        <p:nvSpPr>
          <p:cNvPr id="57" name="TextBox 56"/>
          <p:cNvSpPr txBox="1"/>
          <p:nvPr/>
        </p:nvSpPr>
        <p:spPr>
          <a:xfrm>
            <a:off x="5247559" y="300057"/>
            <a:ext cx="1146908" cy="230832"/>
          </a:xfrm>
          <a:prstGeom prst="rect">
            <a:avLst/>
          </a:prstGeom>
          <a:noFill/>
        </p:spPr>
        <p:txBody>
          <a:bodyPr wrap="square" rtlCol="0">
            <a:spAutoFit/>
          </a:bodyPr>
          <a:lstStyle/>
          <a:p>
            <a:r>
              <a:rPr lang="en-US" sz="900" dirty="0" smtClean="0">
                <a:solidFill>
                  <a:srgbClr val="0070C0"/>
                </a:solidFill>
                <a:latin typeface="Bahnschrift" panose="020B0502040204020203" pitchFamily="34" charset="0"/>
              </a:rPr>
              <a:t>Available Balance</a:t>
            </a:r>
            <a:endParaRPr lang="en-US" sz="900" dirty="0">
              <a:solidFill>
                <a:srgbClr val="0070C0"/>
              </a:solidFill>
              <a:latin typeface="Bahnschrift" panose="020B0502040204020203" pitchFamily="34" charset="0"/>
            </a:endParaRPr>
          </a:p>
        </p:txBody>
      </p:sp>
      <p:cxnSp>
        <p:nvCxnSpPr>
          <p:cNvPr id="58" name="Straight Connector 57"/>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59" name="Picture 5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295668" y="650228"/>
            <a:ext cx="229848" cy="229848"/>
          </a:xfrm>
          <a:prstGeom prst="rect">
            <a:avLst/>
          </a:prstGeom>
        </p:spPr>
      </p:pic>
      <p:sp>
        <p:nvSpPr>
          <p:cNvPr id="60" name="TextBox 59"/>
          <p:cNvSpPr txBox="1"/>
          <p:nvPr/>
        </p:nvSpPr>
        <p:spPr>
          <a:xfrm>
            <a:off x="5434605" y="631401"/>
            <a:ext cx="1146908" cy="253916"/>
          </a:xfrm>
          <a:prstGeom prst="rect">
            <a:avLst/>
          </a:prstGeom>
          <a:noFill/>
        </p:spPr>
        <p:txBody>
          <a:bodyPr wrap="square" rtlCol="0">
            <a:spAutoFit/>
          </a:bodyPr>
          <a:lstStyle/>
          <a:p>
            <a:r>
              <a:rPr lang="en-US" sz="1050" dirty="0" smtClean="0">
                <a:solidFill>
                  <a:schemeClr val="accent4">
                    <a:lumMod val="50000"/>
                  </a:schemeClr>
                </a:solidFill>
                <a:latin typeface="Bahnschrift" panose="020B0502040204020203" pitchFamily="34" charset="0"/>
              </a:rPr>
              <a:t>20,000</a:t>
            </a:r>
            <a:endParaRPr lang="en-US" sz="1050" dirty="0">
              <a:solidFill>
                <a:schemeClr val="accent4">
                  <a:lumMod val="50000"/>
                </a:schemeClr>
              </a:solidFill>
              <a:latin typeface="Bahnschrift" panose="020B0502040204020203" pitchFamily="34" charset="0"/>
            </a:endParaRPr>
          </a:p>
        </p:txBody>
      </p:sp>
      <p:sp>
        <p:nvSpPr>
          <p:cNvPr id="41" name="Rounded Rectangle 40"/>
          <p:cNvSpPr/>
          <p:nvPr/>
        </p:nvSpPr>
        <p:spPr>
          <a:xfrm>
            <a:off x="4920853" y="1764566"/>
            <a:ext cx="2273197" cy="30808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85000"/>
                    <a:lumOff val="15000"/>
                  </a:schemeClr>
                </a:solidFill>
                <a:latin typeface="Bahnschrift" panose="020B0502040204020203" pitchFamily="34" charset="0"/>
              </a:rPr>
              <a:t>Enter Number of Coins</a:t>
            </a:r>
            <a:endParaRPr lang="en-US" sz="1100" dirty="0">
              <a:solidFill>
                <a:schemeClr val="tx1">
                  <a:lumMod val="85000"/>
                  <a:lumOff val="15000"/>
                </a:schemeClr>
              </a:solidFill>
              <a:latin typeface="Bahnschrift" panose="020B0502040204020203" pitchFamily="34" charset="0"/>
            </a:endParaRPr>
          </a:p>
        </p:txBody>
      </p:sp>
      <p:sp>
        <p:nvSpPr>
          <p:cNvPr id="42" name="Rounded Rectangle 41"/>
          <p:cNvSpPr/>
          <p:nvPr/>
        </p:nvSpPr>
        <p:spPr>
          <a:xfrm>
            <a:off x="4916952" y="2375982"/>
            <a:ext cx="2273197" cy="30808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85000"/>
                    <a:lumOff val="15000"/>
                  </a:schemeClr>
                </a:solidFill>
                <a:latin typeface="Bahnschrift" panose="020B0502040204020203" pitchFamily="34" charset="0"/>
              </a:rPr>
              <a:t>Registered Mobile Number</a:t>
            </a:r>
            <a:endParaRPr lang="en-US" sz="1100" dirty="0">
              <a:solidFill>
                <a:schemeClr val="tx1">
                  <a:lumMod val="85000"/>
                  <a:lumOff val="15000"/>
                </a:schemeClr>
              </a:solidFill>
              <a:latin typeface="Bahnschrift" panose="020B0502040204020203" pitchFamily="34" charset="0"/>
            </a:endParaRPr>
          </a:p>
        </p:txBody>
      </p:sp>
      <p:sp>
        <p:nvSpPr>
          <p:cNvPr id="43" name="Rounded Rectangle 42"/>
          <p:cNvSpPr/>
          <p:nvPr/>
        </p:nvSpPr>
        <p:spPr>
          <a:xfrm>
            <a:off x="4916952" y="3437511"/>
            <a:ext cx="2273197" cy="308086"/>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latin typeface="Bahnschrift" panose="020B0502040204020203" pitchFamily="34" charset="0"/>
              </a:rPr>
              <a:t>Recipient Registered Name</a:t>
            </a:r>
            <a:endParaRPr lang="en-US" sz="1100" dirty="0">
              <a:solidFill>
                <a:schemeClr val="bg1">
                  <a:lumMod val="50000"/>
                </a:schemeClr>
              </a:solidFill>
              <a:latin typeface="Bahnschrift" panose="020B0502040204020203" pitchFamily="34" charset="0"/>
            </a:endParaRPr>
          </a:p>
        </p:txBody>
      </p:sp>
      <p:sp>
        <p:nvSpPr>
          <p:cNvPr id="44" name="TextBox 43"/>
          <p:cNvSpPr txBox="1"/>
          <p:nvPr/>
        </p:nvSpPr>
        <p:spPr>
          <a:xfrm>
            <a:off x="4442063" y="2043010"/>
            <a:ext cx="3222973" cy="215444"/>
          </a:xfrm>
          <a:prstGeom prst="rect">
            <a:avLst/>
          </a:prstGeom>
          <a:noFill/>
        </p:spPr>
        <p:txBody>
          <a:bodyPr wrap="square" rtlCol="0">
            <a:spAutoFit/>
          </a:bodyPr>
          <a:lstStyle/>
          <a:p>
            <a:pPr algn="ctr"/>
            <a:r>
              <a:rPr lang="en-US" sz="800" dirty="0" smtClean="0">
                <a:latin typeface="Bahnschrift" panose="020B0502040204020203" pitchFamily="34" charset="0"/>
              </a:rPr>
              <a:t>Enter the number of coins you wish to transfer</a:t>
            </a:r>
          </a:p>
        </p:txBody>
      </p:sp>
      <p:sp>
        <p:nvSpPr>
          <p:cNvPr id="3" name="Rectangle 2"/>
          <p:cNvSpPr/>
          <p:nvPr/>
        </p:nvSpPr>
        <p:spPr>
          <a:xfrm>
            <a:off x="4167399" y="259307"/>
            <a:ext cx="3865700" cy="620031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534679" y="972955"/>
            <a:ext cx="3137742" cy="3598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69251" y="1101245"/>
            <a:ext cx="2183363" cy="523220"/>
          </a:xfrm>
          <a:prstGeom prst="rect">
            <a:avLst/>
          </a:prstGeom>
          <a:noFill/>
        </p:spPr>
        <p:txBody>
          <a:bodyPr wrap="square" rtlCol="0">
            <a:spAutoFit/>
          </a:bodyPr>
          <a:lstStyle/>
          <a:p>
            <a:pPr algn="ctr"/>
            <a:r>
              <a:rPr lang="en-US" sz="1400" dirty="0" smtClean="0">
                <a:latin typeface="Bahnschrift" panose="020B0502040204020203" pitchFamily="34" charset="0"/>
              </a:rPr>
              <a:t>PLEASE CONFIRM THAT YOU WISH TO TRANSFER </a:t>
            </a:r>
            <a:endParaRPr lang="en-US" sz="1400" dirty="0">
              <a:latin typeface="Bahnschrift" panose="020B0502040204020203" pitchFamily="34" charset="0"/>
            </a:endParaRPr>
          </a:p>
        </p:txBody>
      </p:sp>
      <p:sp>
        <p:nvSpPr>
          <p:cNvPr id="46" name="TextBox 45"/>
          <p:cNvSpPr txBox="1"/>
          <p:nvPr/>
        </p:nvSpPr>
        <p:spPr>
          <a:xfrm>
            <a:off x="4825853" y="3157754"/>
            <a:ext cx="2529796" cy="230832"/>
          </a:xfrm>
          <a:prstGeom prst="rect">
            <a:avLst/>
          </a:prstGeom>
          <a:noFill/>
        </p:spPr>
        <p:txBody>
          <a:bodyPr wrap="square" rtlCol="0">
            <a:spAutoFit/>
          </a:bodyPr>
          <a:lstStyle/>
          <a:p>
            <a:pPr algn="ctr"/>
            <a:r>
              <a:rPr lang="en-US" sz="900" dirty="0" smtClean="0">
                <a:latin typeface="Bahnschrift" panose="020B0502040204020203" pitchFamily="34" charset="0"/>
              </a:rPr>
              <a:t>YOUR REMAINING COINS WILL BE</a:t>
            </a:r>
          </a:p>
        </p:txBody>
      </p:sp>
      <p:pic>
        <p:nvPicPr>
          <p:cNvPr id="52" name="Picture 51"/>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72745" y="3403446"/>
            <a:ext cx="439803" cy="439803"/>
          </a:xfrm>
          <a:prstGeom prst="rect">
            <a:avLst/>
          </a:prstGeom>
        </p:spPr>
      </p:pic>
      <p:sp>
        <p:nvSpPr>
          <p:cNvPr id="53" name="TextBox 52"/>
          <p:cNvSpPr txBox="1"/>
          <p:nvPr/>
        </p:nvSpPr>
        <p:spPr>
          <a:xfrm>
            <a:off x="5721626" y="3391094"/>
            <a:ext cx="1146908" cy="461665"/>
          </a:xfrm>
          <a:prstGeom prst="rect">
            <a:avLst/>
          </a:prstGeom>
          <a:noFill/>
        </p:spPr>
        <p:txBody>
          <a:bodyPr wrap="square" rtlCol="0">
            <a:spAutoFit/>
          </a:bodyPr>
          <a:lstStyle/>
          <a:p>
            <a:r>
              <a:rPr lang="en-US" sz="2400" dirty="0" smtClean="0">
                <a:solidFill>
                  <a:schemeClr val="accent4">
                    <a:lumMod val="50000"/>
                  </a:schemeClr>
                </a:solidFill>
                <a:latin typeface="Bahnschrift" panose="020B0502040204020203" pitchFamily="34" charset="0"/>
              </a:rPr>
              <a:t>20,000</a:t>
            </a:r>
            <a:endParaRPr lang="en-US" sz="2400" dirty="0">
              <a:solidFill>
                <a:schemeClr val="accent4">
                  <a:lumMod val="50000"/>
                </a:schemeClr>
              </a:solidFill>
              <a:latin typeface="Bahnschrift" panose="020B0502040204020203" pitchFamily="34" charset="0"/>
            </a:endParaRPr>
          </a:p>
        </p:txBody>
      </p:sp>
      <p:sp>
        <p:nvSpPr>
          <p:cNvPr id="61" name="Rectangle: Rounded Corners 18">
            <a:extLst>
              <a:ext uri="{FF2B5EF4-FFF2-40B4-BE49-F238E27FC236}">
                <a16:creationId xmlns:a16="http://schemas.microsoft.com/office/drawing/2014/main" id="{D496B5EA-661B-4E52-97B1-36492F84402B}"/>
              </a:ext>
            </a:extLst>
          </p:cNvPr>
          <p:cNvSpPr/>
          <p:nvPr/>
        </p:nvSpPr>
        <p:spPr>
          <a:xfrm>
            <a:off x="4914934" y="4026254"/>
            <a:ext cx="1101924"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TRANSFER NOW</a:t>
            </a:r>
            <a:endParaRPr lang="en-PK" sz="800" dirty="0">
              <a:solidFill>
                <a:schemeClr val="bg1"/>
              </a:solidFill>
              <a:latin typeface="Bahnschrift" panose="020B0502040204020203" pitchFamily="34" charset="0"/>
            </a:endParaRPr>
          </a:p>
        </p:txBody>
      </p:sp>
      <p:pic>
        <p:nvPicPr>
          <p:cNvPr id="62" name="Picture 61"/>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695839" y="1769013"/>
            <a:ext cx="323647" cy="323647"/>
          </a:xfrm>
          <a:prstGeom prst="rect">
            <a:avLst/>
          </a:prstGeom>
        </p:spPr>
      </p:pic>
      <p:sp>
        <p:nvSpPr>
          <p:cNvPr id="63" name="TextBox 62"/>
          <p:cNvSpPr txBox="1"/>
          <p:nvPr/>
        </p:nvSpPr>
        <p:spPr>
          <a:xfrm>
            <a:off x="5946913" y="1753946"/>
            <a:ext cx="622272" cy="338554"/>
          </a:xfrm>
          <a:prstGeom prst="rect">
            <a:avLst/>
          </a:prstGeom>
          <a:noFill/>
        </p:spPr>
        <p:txBody>
          <a:bodyPr wrap="square" rtlCol="0">
            <a:spAutoFit/>
          </a:bodyPr>
          <a:lstStyle/>
          <a:p>
            <a:r>
              <a:rPr lang="en-US" sz="1600" dirty="0" smtClean="0">
                <a:solidFill>
                  <a:schemeClr val="accent4">
                    <a:lumMod val="50000"/>
                  </a:schemeClr>
                </a:solidFill>
                <a:latin typeface="Bahnschrift" panose="020B0502040204020203" pitchFamily="34" charset="0"/>
              </a:rPr>
              <a:t>1200</a:t>
            </a:r>
            <a:endParaRPr lang="en-US" sz="1600" dirty="0">
              <a:solidFill>
                <a:schemeClr val="accent4">
                  <a:lumMod val="50000"/>
                </a:schemeClr>
              </a:solidFill>
              <a:latin typeface="Bahnschrift" panose="020B0502040204020203" pitchFamily="34" charset="0"/>
            </a:endParaRPr>
          </a:p>
        </p:txBody>
      </p:sp>
      <p:sp>
        <p:nvSpPr>
          <p:cNvPr id="64" name="TextBox 63"/>
          <p:cNvSpPr txBox="1"/>
          <p:nvPr/>
        </p:nvSpPr>
        <p:spPr>
          <a:xfrm>
            <a:off x="5019255" y="2111052"/>
            <a:ext cx="2183363" cy="307777"/>
          </a:xfrm>
          <a:prstGeom prst="rect">
            <a:avLst/>
          </a:prstGeom>
          <a:noFill/>
        </p:spPr>
        <p:txBody>
          <a:bodyPr wrap="square" rtlCol="0">
            <a:spAutoFit/>
          </a:bodyPr>
          <a:lstStyle/>
          <a:p>
            <a:pPr algn="ctr"/>
            <a:r>
              <a:rPr lang="en-US" sz="1400" dirty="0" smtClean="0">
                <a:latin typeface="Bahnschrift" panose="020B0502040204020203" pitchFamily="34" charset="0"/>
              </a:rPr>
              <a:t>to</a:t>
            </a:r>
            <a:endParaRPr lang="en-US" sz="1400" dirty="0">
              <a:latin typeface="Bahnschrift" panose="020B0502040204020203" pitchFamily="34" charset="0"/>
            </a:endParaRPr>
          </a:p>
        </p:txBody>
      </p:sp>
      <p:sp>
        <p:nvSpPr>
          <p:cNvPr id="65" name="TextBox 64"/>
          <p:cNvSpPr txBox="1"/>
          <p:nvPr/>
        </p:nvSpPr>
        <p:spPr>
          <a:xfrm>
            <a:off x="5034492" y="2440328"/>
            <a:ext cx="2183363" cy="523220"/>
          </a:xfrm>
          <a:prstGeom prst="rect">
            <a:avLst/>
          </a:prstGeom>
          <a:noFill/>
        </p:spPr>
        <p:txBody>
          <a:bodyPr wrap="square" rtlCol="0">
            <a:spAutoFit/>
          </a:bodyPr>
          <a:lstStyle/>
          <a:p>
            <a:pPr algn="ctr"/>
            <a:r>
              <a:rPr lang="en-US" sz="1400" dirty="0" smtClean="0">
                <a:latin typeface="Bahnschrift" panose="020B0502040204020203" pitchFamily="34" charset="0"/>
              </a:rPr>
              <a:t>Haider Khan</a:t>
            </a:r>
          </a:p>
          <a:p>
            <a:pPr algn="ctr"/>
            <a:r>
              <a:rPr lang="en-US" sz="1400" dirty="0" smtClean="0">
                <a:solidFill>
                  <a:srgbClr val="054C44"/>
                </a:solidFill>
                <a:latin typeface="Bahnschrift" panose="020B0502040204020203" pitchFamily="34" charset="0"/>
              </a:rPr>
              <a:t>03006524314</a:t>
            </a:r>
            <a:endParaRPr lang="en-US" sz="1400" dirty="0">
              <a:solidFill>
                <a:srgbClr val="054C44"/>
              </a:solidFill>
              <a:latin typeface="Bahnschrift" panose="020B0502040204020203" pitchFamily="34" charset="0"/>
            </a:endParaRPr>
          </a:p>
        </p:txBody>
      </p:sp>
      <p:sp>
        <p:nvSpPr>
          <p:cNvPr id="66" name="Rectangle: Rounded Corners 18">
            <a:extLst>
              <a:ext uri="{FF2B5EF4-FFF2-40B4-BE49-F238E27FC236}">
                <a16:creationId xmlns:a16="http://schemas.microsoft.com/office/drawing/2014/main" id="{D496B5EA-661B-4E52-97B1-36492F84402B}"/>
              </a:ext>
            </a:extLst>
          </p:cNvPr>
          <p:cNvSpPr/>
          <p:nvPr/>
        </p:nvSpPr>
        <p:spPr>
          <a:xfrm>
            <a:off x="6175299" y="4031339"/>
            <a:ext cx="1101924" cy="313496"/>
          </a:xfrm>
          <a:prstGeom prst="roundRect">
            <a:avLst/>
          </a:prstGeom>
          <a:solidFill>
            <a:srgbClr val="D6A3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CANCEL REQUEST</a:t>
            </a:r>
            <a:endParaRPr lang="en-PK" sz="8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446144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A0BD6D-34D2-4ACF-BF25-287849B2CA23}"/>
              </a:ext>
            </a:extLst>
          </p:cNvPr>
          <p:cNvSpPr/>
          <p:nvPr/>
        </p:nvSpPr>
        <p:spPr>
          <a:xfrm>
            <a:off x="4168364" y="956113"/>
            <a:ext cx="3864735" cy="3881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TextBox 13">
            <a:extLst>
              <a:ext uri="{FF2B5EF4-FFF2-40B4-BE49-F238E27FC236}">
                <a16:creationId xmlns:a16="http://schemas.microsoft.com/office/drawing/2014/main" id="{D5AD6199-A334-42F0-B13A-079F581616C8}"/>
              </a:ext>
            </a:extLst>
          </p:cNvPr>
          <p:cNvSpPr txBox="1"/>
          <p:nvPr/>
        </p:nvSpPr>
        <p:spPr>
          <a:xfrm>
            <a:off x="4686397" y="1009742"/>
            <a:ext cx="2749074" cy="261610"/>
          </a:xfrm>
          <a:prstGeom prst="rect">
            <a:avLst/>
          </a:prstGeom>
          <a:noFill/>
        </p:spPr>
        <p:txBody>
          <a:bodyPr wrap="square" rtlCol="0">
            <a:spAutoFit/>
          </a:bodyPr>
          <a:lstStyle/>
          <a:p>
            <a:pPr algn="ctr"/>
            <a:r>
              <a:rPr lang="en-US" sz="1100" spc="300" dirty="0" smtClean="0">
                <a:solidFill>
                  <a:schemeClr val="bg1"/>
                </a:solidFill>
                <a:latin typeface="Bahnschrift" panose="020B0502040204020203" pitchFamily="34" charset="0"/>
              </a:rPr>
              <a:t>TRANSFER COINS</a:t>
            </a:r>
            <a:endParaRPr lang="en-PK" sz="1100" spc="300" dirty="0">
              <a:solidFill>
                <a:schemeClr val="bg1"/>
              </a:solidFill>
              <a:latin typeface="Bahnschrift" panose="020B0502040204020203" pitchFamily="34" charset="0"/>
            </a:endParaRPr>
          </a:p>
        </p:txBody>
      </p:sp>
      <p:pic>
        <p:nvPicPr>
          <p:cNvPr id="18" name="Picture 1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68092" y="437072"/>
            <a:ext cx="334724" cy="334724"/>
          </a:xfrm>
          <a:prstGeom prst="rect">
            <a:avLst/>
          </a:prstGeom>
        </p:spPr>
      </p:pic>
      <p:pic>
        <p:nvPicPr>
          <p:cNvPr id="19" name="Picture 1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114124" y="449549"/>
            <a:ext cx="322465" cy="322465"/>
          </a:xfrm>
          <a:prstGeom prst="rect">
            <a:avLst/>
          </a:prstGeom>
        </p:spPr>
      </p:pic>
      <p:sp>
        <p:nvSpPr>
          <p:cNvPr id="22" name="Oval 21"/>
          <p:cNvSpPr/>
          <p:nvPr/>
        </p:nvSpPr>
        <p:spPr>
          <a:xfrm>
            <a:off x="7305638" y="457745"/>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sp>
        <p:nvSpPr>
          <p:cNvPr id="34" name="TextBox 33">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35" name="Rectangle: Rounded Corners 32">
            <a:extLst>
              <a:ext uri="{FF2B5EF4-FFF2-40B4-BE49-F238E27FC236}">
                <a16:creationId xmlns:a16="http://schemas.microsoft.com/office/drawing/2014/main" id="{5FBD03BC-E1E7-4D79-BD0E-106D31A4F6F3}"/>
              </a:ext>
            </a:extLst>
          </p:cNvPr>
          <p:cNvSpPr/>
          <p:nvPr/>
        </p:nvSpPr>
        <p:spPr>
          <a:xfrm>
            <a:off x="5380899" y="5896068"/>
            <a:ext cx="1496738" cy="246043"/>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85000"/>
                    <a:lumOff val="15000"/>
                  </a:schemeClr>
                </a:solidFill>
                <a:latin typeface="Bahnschrift" panose="020B0502040204020203" pitchFamily="34" charset="0"/>
              </a:rPr>
              <a:t>         Get </a:t>
            </a:r>
            <a:r>
              <a:rPr lang="en-US" sz="1050" dirty="0">
                <a:solidFill>
                  <a:schemeClr val="tx1">
                    <a:lumMod val="85000"/>
                    <a:lumOff val="15000"/>
                  </a:schemeClr>
                </a:solidFill>
                <a:latin typeface="Bahnschrift" panose="020B0502040204020203" pitchFamily="34" charset="0"/>
              </a:rPr>
              <a:t>in Touch</a:t>
            </a:r>
            <a:endParaRPr lang="en-PK" sz="1050" dirty="0">
              <a:solidFill>
                <a:schemeClr val="tx1">
                  <a:lumMod val="85000"/>
                  <a:lumOff val="15000"/>
                </a:schemeClr>
              </a:solidFill>
              <a:latin typeface="Bahnschrift" panose="020B0502040204020203" pitchFamily="34" charset="0"/>
            </a:endParaRPr>
          </a:p>
        </p:txBody>
      </p:sp>
      <p:sp>
        <p:nvSpPr>
          <p:cNvPr id="36" name="TextBox 35"/>
          <p:cNvSpPr txBox="1"/>
          <p:nvPr/>
        </p:nvSpPr>
        <p:spPr>
          <a:xfrm>
            <a:off x="4370457" y="5492535"/>
            <a:ext cx="3451081" cy="338554"/>
          </a:xfrm>
          <a:prstGeom prst="rect">
            <a:avLst/>
          </a:prstGeom>
          <a:noFill/>
        </p:spPr>
        <p:txBody>
          <a:bodyPr wrap="square" rtlCol="0">
            <a:spAutoFit/>
          </a:bodyPr>
          <a:lstStyle/>
          <a:p>
            <a:pPr algn="ctr"/>
            <a:r>
              <a:rPr lang="en-US" sz="800" dirty="0" smtClean="0">
                <a:latin typeface="Bahnschrift" panose="020B0502040204020203" pitchFamily="34" charset="0"/>
              </a:rPr>
              <a:t>In case you do not receive your deposit in your wallet account in 2 hours, send us a message on below mentioned WhatsApp with your TRX number</a:t>
            </a:r>
            <a:endParaRPr lang="en-US" sz="800" dirty="0">
              <a:latin typeface="Bahnschrift" panose="020B0502040204020203" pitchFamily="34" charset="0"/>
            </a:endParaRPr>
          </a:p>
        </p:txBody>
      </p:sp>
      <p:pic>
        <p:nvPicPr>
          <p:cNvPr id="37" name="Picture 3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638832" y="5917522"/>
            <a:ext cx="209808" cy="209808"/>
          </a:xfrm>
          <a:prstGeom prst="rect">
            <a:avLst/>
          </a:prstGeom>
        </p:spPr>
      </p:pic>
      <p:sp>
        <p:nvSpPr>
          <p:cNvPr id="38" name="Isosceles Triangle 37"/>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ame 39"/>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p:cNvSpPr txBox="1"/>
          <p:nvPr/>
        </p:nvSpPr>
        <p:spPr>
          <a:xfrm>
            <a:off x="4449447" y="2842330"/>
            <a:ext cx="3222973" cy="215444"/>
          </a:xfrm>
          <a:prstGeom prst="rect">
            <a:avLst/>
          </a:prstGeom>
          <a:noFill/>
        </p:spPr>
        <p:txBody>
          <a:bodyPr wrap="square" rtlCol="0">
            <a:spAutoFit/>
          </a:bodyPr>
          <a:lstStyle/>
          <a:p>
            <a:pPr algn="ctr"/>
            <a:r>
              <a:rPr lang="en-US" sz="800" dirty="0" smtClean="0">
                <a:latin typeface="Bahnschrift" panose="020B0502040204020203" pitchFamily="34" charset="0"/>
              </a:rPr>
              <a:t>Enter a ClickPayed registered mobile number</a:t>
            </a:r>
          </a:p>
        </p:txBody>
      </p:sp>
      <p:sp>
        <p:nvSpPr>
          <p:cNvPr id="49" name="Rectangle: Rounded Corners 18">
            <a:extLst>
              <a:ext uri="{FF2B5EF4-FFF2-40B4-BE49-F238E27FC236}">
                <a16:creationId xmlns:a16="http://schemas.microsoft.com/office/drawing/2014/main" id="{D496B5EA-661B-4E52-97B1-36492F84402B}"/>
              </a:ext>
            </a:extLst>
          </p:cNvPr>
          <p:cNvSpPr/>
          <p:nvPr/>
        </p:nvSpPr>
        <p:spPr>
          <a:xfrm>
            <a:off x="5241740" y="3714597"/>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TRANSFER COINS</a:t>
            </a:r>
            <a:endParaRPr lang="en-PK" sz="800" dirty="0">
              <a:solidFill>
                <a:schemeClr val="bg1"/>
              </a:solidFill>
              <a:latin typeface="Bahnschrift" panose="020B0502040204020203" pitchFamily="34" charset="0"/>
            </a:endParaRPr>
          </a:p>
        </p:txBody>
      </p:sp>
      <p:sp>
        <p:nvSpPr>
          <p:cNvPr id="51" name="Rectangle 50"/>
          <p:cNvSpPr/>
          <p:nvPr/>
        </p:nvSpPr>
        <p:spPr>
          <a:xfrm>
            <a:off x="4163688" y="4571712"/>
            <a:ext cx="3854127" cy="8674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335392" y="4622284"/>
            <a:ext cx="3486146" cy="738664"/>
          </a:xfrm>
          <a:prstGeom prst="rect">
            <a:avLst/>
          </a:prstGeom>
          <a:noFill/>
        </p:spPr>
        <p:txBody>
          <a:bodyPr wrap="square" rtlCol="0">
            <a:spAutoFit/>
          </a:bodyPr>
          <a:lstStyle/>
          <a:p>
            <a:pPr algn="ctr"/>
            <a:r>
              <a:rPr lang="en-US" sz="1000" dirty="0" smtClean="0">
                <a:solidFill>
                  <a:schemeClr val="bg1"/>
                </a:solidFill>
                <a:latin typeface="Bahnschrift" panose="020B0502040204020203" pitchFamily="34" charset="0"/>
              </a:rPr>
              <a:t>IMPORTANT</a:t>
            </a:r>
          </a:p>
          <a:p>
            <a:pPr algn="ctr"/>
            <a:endParaRPr lang="en-US" sz="800" dirty="0">
              <a:solidFill>
                <a:schemeClr val="bg1"/>
              </a:solidFill>
              <a:latin typeface="Bahnschrift" panose="020B0502040204020203" pitchFamily="34" charset="0"/>
            </a:endParaRPr>
          </a:p>
          <a:p>
            <a:pPr algn="ctr"/>
            <a:r>
              <a:rPr lang="en-US" sz="800" dirty="0" smtClean="0">
                <a:solidFill>
                  <a:schemeClr val="bg1"/>
                </a:solidFill>
                <a:latin typeface="Bahnschrift" panose="020B0502040204020203" pitchFamily="34" charset="0"/>
              </a:rPr>
              <a:t>Due to a high volume of transactions, withdrawals requests may take up to 24hours to complete. Incase if you face any difficulty, please feel free to reach us on the given WhatsApp number below</a:t>
            </a:r>
            <a:endParaRPr lang="en-US" sz="800" dirty="0">
              <a:solidFill>
                <a:schemeClr val="bg1"/>
              </a:solidFill>
              <a:latin typeface="Bahnschrift" panose="020B0502040204020203" pitchFamily="34" charset="0"/>
            </a:endParaRPr>
          </a:p>
        </p:txBody>
      </p:sp>
      <p:sp>
        <p:nvSpPr>
          <p:cNvPr id="54" name="TextBox 53"/>
          <p:cNvSpPr txBox="1"/>
          <p:nvPr/>
        </p:nvSpPr>
        <p:spPr>
          <a:xfrm>
            <a:off x="5093876" y="4053379"/>
            <a:ext cx="1927153" cy="215444"/>
          </a:xfrm>
          <a:prstGeom prst="rect">
            <a:avLst/>
          </a:prstGeom>
          <a:noFill/>
        </p:spPr>
        <p:txBody>
          <a:bodyPr wrap="square" rtlCol="0">
            <a:spAutoFit/>
          </a:bodyPr>
          <a:lstStyle/>
          <a:p>
            <a:pPr algn="ctr"/>
            <a:r>
              <a:rPr lang="en-US" sz="800" dirty="0" smtClean="0">
                <a:latin typeface="Bahnschrift" panose="020B0502040204020203" pitchFamily="34" charset="0"/>
              </a:rPr>
              <a:t>Remaining Coins: 18000</a:t>
            </a:r>
            <a:endParaRPr lang="en-US" sz="800" dirty="0">
              <a:latin typeface="Bahnschrift" panose="020B0502040204020203" pitchFamily="34" charset="0"/>
            </a:endParaRPr>
          </a:p>
        </p:txBody>
      </p:sp>
      <p:sp>
        <p:nvSpPr>
          <p:cNvPr id="45" name="Rectangle 44">
            <a:extLst>
              <a:ext uri="{FF2B5EF4-FFF2-40B4-BE49-F238E27FC236}">
                <a16:creationId xmlns:a16="http://schemas.microsoft.com/office/drawing/2014/main" id="{CFA0BD6D-34D2-4ACF-BF25-287849B2CA23}"/>
              </a:ext>
            </a:extLst>
          </p:cNvPr>
          <p:cNvSpPr/>
          <p:nvPr/>
        </p:nvSpPr>
        <p:spPr>
          <a:xfrm>
            <a:off x="4168363" y="1344424"/>
            <a:ext cx="3864735" cy="315638"/>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8" name="TextBox 47"/>
          <p:cNvSpPr txBox="1"/>
          <p:nvPr/>
        </p:nvSpPr>
        <p:spPr>
          <a:xfrm>
            <a:off x="4747833" y="1383590"/>
            <a:ext cx="2619240" cy="230832"/>
          </a:xfrm>
          <a:prstGeom prst="rect">
            <a:avLst/>
          </a:prstGeom>
          <a:noFill/>
        </p:spPr>
        <p:txBody>
          <a:bodyPr wrap="square" rtlCol="0">
            <a:spAutoFit/>
          </a:bodyPr>
          <a:lstStyle/>
          <a:p>
            <a:pPr algn="ctr"/>
            <a:r>
              <a:rPr lang="en-US" sz="900" dirty="0" smtClean="0">
                <a:solidFill>
                  <a:schemeClr val="bg1"/>
                </a:solidFill>
                <a:latin typeface="Bahnschrift" panose="020B0502040204020203" pitchFamily="34" charset="0"/>
              </a:rPr>
              <a:t>TRANSFER DETAILS</a:t>
            </a:r>
            <a:endParaRPr lang="en-US" sz="900" dirty="0">
              <a:solidFill>
                <a:schemeClr val="bg1"/>
              </a:solidFill>
              <a:latin typeface="Bahnschrift" panose="020B0502040204020203" pitchFamily="34" charset="0"/>
            </a:endParaRPr>
          </a:p>
        </p:txBody>
      </p:sp>
      <p:sp>
        <p:nvSpPr>
          <p:cNvPr id="55" name="TextBox 54">
            <a:extLst>
              <a:ext uri="{FF2B5EF4-FFF2-40B4-BE49-F238E27FC236}">
                <a16:creationId xmlns:a16="http://schemas.microsoft.com/office/drawing/2014/main" id="{44F79464-3C8A-4B21-A0C9-6454146F8649}"/>
              </a:ext>
            </a:extLst>
          </p:cNvPr>
          <p:cNvSpPr txBox="1"/>
          <p:nvPr/>
        </p:nvSpPr>
        <p:spPr>
          <a:xfrm>
            <a:off x="5241763" y="430242"/>
            <a:ext cx="1327422" cy="276999"/>
          </a:xfrm>
          <a:prstGeom prst="rect">
            <a:avLst/>
          </a:prstGeom>
          <a:noFill/>
        </p:spPr>
        <p:txBody>
          <a:bodyPr wrap="square" rtlCol="0">
            <a:spAutoFit/>
          </a:bodyPr>
          <a:lstStyle/>
          <a:p>
            <a:r>
              <a:rPr lang="en-US" sz="1200" dirty="0">
                <a:latin typeface="Bahnschrift" panose="020B0502040204020203" pitchFamily="34" charset="0"/>
              </a:rPr>
              <a:t>PKR </a:t>
            </a:r>
            <a:r>
              <a:rPr lang="en-US" sz="1200" dirty="0" smtClean="0">
                <a:latin typeface="Bahnschrift" panose="020B0502040204020203" pitchFamily="34" charset="0"/>
              </a:rPr>
              <a:t>2,000.00</a:t>
            </a:r>
            <a:endParaRPr lang="en-PK" sz="1200" dirty="0">
              <a:latin typeface="Bahnschrift" panose="020B0502040204020203" pitchFamily="34" charset="0"/>
            </a:endParaRPr>
          </a:p>
        </p:txBody>
      </p:sp>
      <p:pic>
        <p:nvPicPr>
          <p:cNvPr id="56" name="Picture 55">
            <a:extLst>
              <a:ext uri="{FF2B5EF4-FFF2-40B4-BE49-F238E27FC236}">
                <a16:creationId xmlns:a16="http://schemas.microsoft.com/office/drawing/2014/main" id="{BC55C91B-93E9-4A4D-A11F-584EA14D5D04}"/>
              </a:ext>
            </a:extLst>
          </p:cNvPr>
          <p:cNvPicPr>
            <a:picLocks noChangeAspect="1"/>
          </p:cNvPicPr>
          <p:nvPr/>
        </p:nvPicPr>
        <p:blipFill rotWithShape="1">
          <a:blip r:embed="rId6">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sp>
        <p:nvSpPr>
          <p:cNvPr id="57" name="TextBox 56"/>
          <p:cNvSpPr txBox="1"/>
          <p:nvPr/>
        </p:nvSpPr>
        <p:spPr>
          <a:xfrm>
            <a:off x="5247559" y="300057"/>
            <a:ext cx="1146908" cy="230832"/>
          </a:xfrm>
          <a:prstGeom prst="rect">
            <a:avLst/>
          </a:prstGeom>
          <a:noFill/>
        </p:spPr>
        <p:txBody>
          <a:bodyPr wrap="square" rtlCol="0">
            <a:spAutoFit/>
          </a:bodyPr>
          <a:lstStyle/>
          <a:p>
            <a:r>
              <a:rPr lang="en-US" sz="900" dirty="0" smtClean="0">
                <a:solidFill>
                  <a:srgbClr val="0070C0"/>
                </a:solidFill>
                <a:latin typeface="Bahnschrift" panose="020B0502040204020203" pitchFamily="34" charset="0"/>
              </a:rPr>
              <a:t>Available Balance</a:t>
            </a:r>
            <a:endParaRPr lang="en-US" sz="900" dirty="0">
              <a:solidFill>
                <a:srgbClr val="0070C0"/>
              </a:solidFill>
              <a:latin typeface="Bahnschrift" panose="020B0502040204020203" pitchFamily="34" charset="0"/>
            </a:endParaRPr>
          </a:p>
        </p:txBody>
      </p:sp>
      <p:cxnSp>
        <p:nvCxnSpPr>
          <p:cNvPr id="58" name="Straight Connector 57"/>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59" name="Picture 5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295668" y="650228"/>
            <a:ext cx="229848" cy="229848"/>
          </a:xfrm>
          <a:prstGeom prst="rect">
            <a:avLst/>
          </a:prstGeom>
        </p:spPr>
      </p:pic>
      <p:sp>
        <p:nvSpPr>
          <p:cNvPr id="60" name="TextBox 59"/>
          <p:cNvSpPr txBox="1"/>
          <p:nvPr/>
        </p:nvSpPr>
        <p:spPr>
          <a:xfrm>
            <a:off x="5434605" y="631401"/>
            <a:ext cx="1146908" cy="253916"/>
          </a:xfrm>
          <a:prstGeom prst="rect">
            <a:avLst/>
          </a:prstGeom>
          <a:noFill/>
        </p:spPr>
        <p:txBody>
          <a:bodyPr wrap="square" rtlCol="0">
            <a:spAutoFit/>
          </a:bodyPr>
          <a:lstStyle/>
          <a:p>
            <a:r>
              <a:rPr lang="en-US" sz="1050" dirty="0" smtClean="0">
                <a:solidFill>
                  <a:schemeClr val="accent4">
                    <a:lumMod val="50000"/>
                  </a:schemeClr>
                </a:solidFill>
                <a:latin typeface="Bahnschrift" panose="020B0502040204020203" pitchFamily="34" charset="0"/>
              </a:rPr>
              <a:t>20,000</a:t>
            </a:r>
            <a:endParaRPr lang="en-US" sz="1050" dirty="0">
              <a:solidFill>
                <a:schemeClr val="accent4">
                  <a:lumMod val="50000"/>
                </a:schemeClr>
              </a:solidFill>
              <a:latin typeface="Bahnschrift" panose="020B0502040204020203" pitchFamily="34" charset="0"/>
            </a:endParaRPr>
          </a:p>
        </p:txBody>
      </p:sp>
      <p:sp>
        <p:nvSpPr>
          <p:cNvPr id="41" name="Rounded Rectangle 40"/>
          <p:cNvSpPr/>
          <p:nvPr/>
        </p:nvSpPr>
        <p:spPr>
          <a:xfrm>
            <a:off x="4920853" y="1820552"/>
            <a:ext cx="2273197" cy="30808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85000"/>
                    <a:lumOff val="15000"/>
                  </a:schemeClr>
                </a:solidFill>
                <a:latin typeface="Bahnschrift" panose="020B0502040204020203" pitchFamily="34" charset="0"/>
              </a:rPr>
              <a:t>Enter Number of Coins</a:t>
            </a:r>
            <a:endParaRPr lang="en-US" sz="1100" dirty="0">
              <a:solidFill>
                <a:schemeClr val="tx1">
                  <a:lumMod val="85000"/>
                  <a:lumOff val="15000"/>
                </a:schemeClr>
              </a:solidFill>
              <a:latin typeface="Bahnschrift" panose="020B0502040204020203" pitchFamily="34" charset="0"/>
            </a:endParaRPr>
          </a:p>
        </p:txBody>
      </p:sp>
      <p:sp>
        <p:nvSpPr>
          <p:cNvPr id="42" name="Rounded Rectangle 41"/>
          <p:cNvSpPr/>
          <p:nvPr/>
        </p:nvSpPr>
        <p:spPr>
          <a:xfrm>
            <a:off x="4916952" y="2431968"/>
            <a:ext cx="2273197" cy="30808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lumMod val="85000"/>
                    <a:lumOff val="15000"/>
                  </a:schemeClr>
                </a:solidFill>
                <a:latin typeface="Bahnschrift" panose="020B0502040204020203" pitchFamily="34" charset="0"/>
              </a:rPr>
              <a:t>Registered Mobile Number</a:t>
            </a:r>
            <a:endParaRPr lang="en-US" sz="1100" dirty="0">
              <a:solidFill>
                <a:schemeClr val="tx1">
                  <a:lumMod val="85000"/>
                  <a:lumOff val="15000"/>
                </a:schemeClr>
              </a:solidFill>
              <a:latin typeface="Bahnschrift" panose="020B0502040204020203" pitchFamily="34" charset="0"/>
            </a:endParaRPr>
          </a:p>
        </p:txBody>
      </p:sp>
      <p:sp>
        <p:nvSpPr>
          <p:cNvPr id="43" name="Rounded Rectangle 42"/>
          <p:cNvSpPr/>
          <p:nvPr/>
        </p:nvSpPr>
        <p:spPr>
          <a:xfrm>
            <a:off x="4916952" y="3176247"/>
            <a:ext cx="2273197" cy="308086"/>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latin typeface="Bahnschrift" panose="020B0502040204020203" pitchFamily="34" charset="0"/>
              </a:rPr>
              <a:t>Recipient Registered Name</a:t>
            </a:r>
            <a:endParaRPr lang="en-US" sz="1100" dirty="0">
              <a:solidFill>
                <a:schemeClr val="bg1">
                  <a:lumMod val="50000"/>
                </a:schemeClr>
              </a:solidFill>
              <a:latin typeface="Bahnschrift" panose="020B0502040204020203" pitchFamily="34" charset="0"/>
            </a:endParaRPr>
          </a:p>
        </p:txBody>
      </p:sp>
      <p:sp>
        <p:nvSpPr>
          <p:cNvPr id="44" name="TextBox 43"/>
          <p:cNvSpPr txBox="1"/>
          <p:nvPr/>
        </p:nvSpPr>
        <p:spPr>
          <a:xfrm>
            <a:off x="4442063" y="2098996"/>
            <a:ext cx="3222973" cy="215444"/>
          </a:xfrm>
          <a:prstGeom prst="rect">
            <a:avLst/>
          </a:prstGeom>
          <a:noFill/>
        </p:spPr>
        <p:txBody>
          <a:bodyPr wrap="square" rtlCol="0">
            <a:spAutoFit/>
          </a:bodyPr>
          <a:lstStyle/>
          <a:p>
            <a:pPr algn="ctr"/>
            <a:r>
              <a:rPr lang="en-US" sz="800" dirty="0" smtClean="0">
                <a:latin typeface="Bahnschrift" panose="020B0502040204020203" pitchFamily="34" charset="0"/>
              </a:rPr>
              <a:t>Enter the number of coins you wish to transfer</a:t>
            </a:r>
          </a:p>
        </p:txBody>
      </p:sp>
      <p:sp>
        <p:nvSpPr>
          <p:cNvPr id="3" name="Rectangle 2"/>
          <p:cNvSpPr/>
          <p:nvPr/>
        </p:nvSpPr>
        <p:spPr>
          <a:xfrm>
            <a:off x="4163689" y="259307"/>
            <a:ext cx="3869410" cy="620031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534679" y="972955"/>
            <a:ext cx="3137742" cy="3598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99069" y="2061794"/>
            <a:ext cx="2183363" cy="523220"/>
          </a:xfrm>
          <a:prstGeom prst="rect">
            <a:avLst/>
          </a:prstGeom>
          <a:noFill/>
        </p:spPr>
        <p:txBody>
          <a:bodyPr wrap="square" rtlCol="0">
            <a:spAutoFit/>
          </a:bodyPr>
          <a:lstStyle/>
          <a:p>
            <a:pPr algn="ctr"/>
            <a:r>
              <a:rPr lang="en-US" sz="1400" dirty="0" smtClean="0">
                <a:latin typeface="Bahnschrift" panose="020B0502040204020203" pitchFamily="34" charset="0"/>
              </a:rPr>
              <a:t>Your coin transfer request is complete</a:t>
            </a:r>
            <a:endParaRPr lang="en-US" sz="1400" dirty="0">
              <a:latin typeface="Bahnschrift" panose="020B0502040204020203" pitchFamily="34" charset="0"/>
            </a:endParaRPr>
          </a:p>
        </p:txBody>
      </p:sp>
      <p:sp>
        <p:nvSpPr>
          <p:cNvPr id="46" name="TextBox 45"/>
          <p:cNvSpPr txBox="1"/>
          <p:nvPr/>
        </p:nvSpPr>
        <p:spPr>
          <a:xfrm>
            <a:off x="4940734" y="2897536"/>
            <a:ext cx="2275459" cy="246221"/>
          </a:xfrm>
          <a:prstGeom prst="rect">
            <a:avLst/>
          </a:prstGeom>
          <a:noFill/>
        </p:spPr>
        <p:txBody>
          <a:bodyPr wrap="square" rtlCol="0">
            <a:spAutoFit/>
          </a:bodyPr>
          <a:lstStyle/>
          <a:p>
            <a:pPr algn="ctr"/>
            <a:r>
              <a:rPr lang="en-US" sz="1000" dirty="0" smtClean="0">
                <a:latin typeface="Bahnschrift" panose="020B0502040204020203" pitchFamily="34" charset="0"/>
              </a:rPr>
              <a:t>YOUR REMAINING COINS ARE</a:t>
            </a:r>
          </a:p>
        </p:txBody>
      </p:sp>
      <p:pic>
        <p:nvPicPr>
          <p:cNvPr id="52" name="Picture 51"/>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72745" y="3142182"/>
            <a:ext cx="439803" cy="439803"/>
          </a:xfrm>
          <a:prstGeom prst="rect">
            <a:avLst/>
          </a:prstGeom>
        </p:spPr>
      </p:pic>
      <p:sp>
        <p:nvSpPr>
          <p:cNvPr id="53" name="TextBox 52"/>
          <p:cNvSpPr txBox="1"/>
          <p:nvPr/>
        </p:nvSpPr>
        <p:spPr>
          <a:xfrm>
            <a:off x="5721626" y="3129830"/>
            <a:ext cx="1146908" cy="461665"/>
          </a:xfrm>
          <a:prstGeom prst="rect">
            <a:avLst/>
          </a:prstGeom>
          <a:noFill/>
        </p:spPr>
        <p:txBody>
          <a:bodyPr wrap="square" rtlCol="0">
            <a:spAutoFit/>
          </a:bodyPr>
          <a:lstStyle/>
          <a:p>
            <a:r>
              <a:rPr lang="en-US" sz="2400" dirty="0" smtClean="0">
                <a:solidFill>
                  <a:schemeClr val="accent4">
                    <a:lumMod val="50000"/>
                  </a:schemeClr>
                </a:solidFill>
                <a:latin typeface="Bahnschrift" panose="020B0502040204020203" pitchFamily="34" charset="0"/>
              </a:rPr>
              <a:t>20,000</a:t>
            </a:r>
            <a:endParaRPr lang="en-US" sz="2400" dirty="0">
              <a:solidFill>
                <a:schemeClr val="accent4">
                  <a:lumMod val="50000"/>
                </a:schemeClr>
              </a:solidFill>
              <a:latin typeface="Bahnschrift" panose="020B0502040204020203" pitchFamily="34" charset="0"/>
            </a:endParaRPr>
          </a:p>
        </p:txBody>
      </p:sp>
      <p:pic>
        <p:nvPicPr>
          <p:cNvPr id="8" name="Picture 7"/>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716029" y="995827"/>
            <a:ext cx="2689807" cy="1344904"/>
          </a:xfrm>
          <a:prstGeom prst="rect">
            <a:avLst/>
          </a:prstGeom>
        </p:spPr>
      </p:pic>
      <p:sp>
        <p:nvSpPr>
          <p:cNvPr id="61" name="Rectangle: Rounded Corners 18">
            <a:extLst>
              <a:ext uri="{FF2B5EF4-FFF2-40B4-BE49-F238E27FC236}">
                <a16:creationId xmlns:a16="http://schemas.microsoft.com/office/drawing/2014/main" id="{D496B5EA-661B-4E52-97B1-36492F84402B}"/>
              </a:ext>
            </a:extLst>
          </p:cNvPr>
          <p:cNvSpPr/>
          <p:nvPr/>
        </p:nvSpPr>
        <p:spPr>
          <a:xfrm>
            <a:off x="5292543" y="3921917"/>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OKAY!!!</a:t>
            </a:r>
            <a:endParaRPr lang="en-PK" sz="8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672016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A0BD6D-34D2-4ACF-BF25-287849B2CA23}"/>
              </a:ext>
            </a:extLst>
          </p:cNvPr>
          <p:cNvSpPr/>
          <p:nvPr/>
        </p:nvSpPr>
        <p:spPr>
          <a:xfrm>
            <a:off x="4168364" y="956113"/>
            <a:ext cx="3864735" cy="3881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TextBox 13">
            <a:extLst>
              <a:ext uri="{FF2B5EF4-FFF2-40B4-BE49-F238E27FC236}">
                <a16:creationId xmlns:a16="http://schemas.microsoft.com/office/drawing/2014/main" id="{D5AD6199-A334-42F0-B13A-079F581616C8}"/>
              </a:ext>
            </a:extLst>
          </p:cNvPr>
          <p:cNvSpPr txBox="1"/>
          <p:nvPr/>
        </p:nvSpPr>
        <p:spPr>
          <a:xfrm>
            <a:off x="4686397" y="1009742"/>
            <a:ext cx="2749074" cy="261610"/>
          </a:xfrm>
          <a:prstGeom prst="rect">
            <a:avLst/>
          </a:prstGeom>
          <a:noFill/>
        </p:spPr>
        <p:txBody>
          <a:bodyPr wrap="square" rtlCol="0">
            <a:spAutoFit/>
          </a:bodyPr>
          <a:lstStyle/>
          <a:p>
            <a:pPr algn="ctr"/>
            <a:r>
              <a:rPr lang="en-US" sz="1100" spc="300" dirty="0" smtClean="0">
                <a:solidFill>
                  <a:schemeClr val="bg1"/>
                </a:solidFill>
                <a:latin typeface="Bahnschrift" panose="020B0502040204020203" pitchFamily="34" charset="0"/>
              </a:rPr>
              <a:t>TOPUP YOUR WALLET</a:t>
            </a:r>
            <a:endParaRPr lang="en-PK" sz="1100" spc="300" dirty="0">
              <a:solidFill>
                <a:schemeClr val="bg1"/>
              </a:solidFill>
              <a:latin typeface="Bahnschrift" panose="020B0502040204020203" pitchFamily="34" charset="0"/>
            </a:endParaRPr>
          </a:p>
        </p:txBody>
      </p:sp>
      <p:sp>
        <p:nvSpPr>
          <p:cNvPr id="25" name="TextBox 24"/>
          <p:cNvSpPr txBox="1"/>
          <p:nvPr/>
        </p:nvSpPr>
        <p:spPr>
          <a:xfrm>
            <a:off x="4381641" y="1375904"/>
            <a:ext cx="3451081" cy="569387"/>
          </a:xfrm>
          <a:prstGeom prst="rect">
            <a:avLst/>
          </a:prstGeom>
          <a:noFill/>
        </p:spPr>
        <p:txBody>
          <a:bodyPr wrap="square" rtlCol="0">
            <a:spAutoFit/>
          </a:bodyPr>
          <a:lstStyle/>
          <a:p>
            <a:pPr algn="ctr"/>
            <a:r>
              <a:rPr lang="en-US" sz="800" dirty="0" smtClean="0">
                <a:latin typeface="Bahnschrift" panose="020B0502040204020203" pitchFamily="34" charset="0"/>
              </a:rPr>
              <a:t>In order to make new deposits, you need to have an </a:t>
            </a:r>
            <a:r>
              <a:rPr lang="en-US" sz="1000" dirty="0" smtClean="0">
                <a:solidFill>
                  <a:srgbClr val="009E47"/>
                </a:solidFill>
                <a:latin typeface="Bahnschrift" panose="020B0502040204020203" pitchFamily="34" charset="0"/>
              </a:rPr>
              <a:t>easypaisa </a:t>
            </a:r>
            <a:r>
              <a:rPr lang="en-US" sz="1000" dirty="0" smtClean="0">
                <a:latin typeface="Bahnschrift" panose="020B0502040204020203" pitchFamily="34" charset="0"/>
              </a:rPr>
              <a:t>/ </a:t>
            </a:r>
            <a:r>
              <a:rPr lang="en-US" sz="1000" dirty="0" smtClean="0">
                <a:solidFill>
                  <a:srgbClr val="941B1E"/>
                </a:solidFill>
                <a:latin typeface="Bahnschrift" panose="020B0502040204020203" pitchFamily="34" charset="0"/>
              </a:rPr>
              <a:t>jazzcash</a:t>
            </a:r>
            <a:r>
              <a:rPr lang="en-US" sz="800" dirty="0" smtClean="0">
                <a:latin typeface="Bahnschrift" panose="020B0502040204020203" pitchFamily="34" charset="0"/>
              </a:rPr>
              <a:t> wallet account. Using your easypaisa account, you can deposit or withdraw cash from </a:t>
            </a:r>
            <a:r>
              <a:rPr lang="en-US" sz="1100" dirty="0" smtClean="0">
                <a:solidFill>
                  <a:srgbClr val="0070C0"/>
                </a:solidFill>
                <a:latin typeface="Bahnschrift" panose="020B0502040204020203" pitchFamily="34" charset="0"/>
              </a:rPr>
              <a:t>ClickPayed</a:t>
            </a:r>
            <a:r>
              <a:rPr lang="en-US" sz="800" dirty="0" smtClean="0">
                <a:latin typeface="Bahnschrift" panose="020B0502040204020203" pitchFamily="34" charset="0"/>
              </a:rPr>
              <a:t> wallet</a:t>
            </a:r>
            <a:endParaRPr lang="en-US" sz="800" dirty="0">
              <a:latin typeface="Bahnschrift" panose="020B0502040204020203" pitchFamily="34" charset="0"/>
            </a:endParaRPr>
          </a:p>
        </p:txBody>
      </p:sp>
      <p:sp>
        <p:nvSpPr>
          <p:cNvPr id="30" name="TextBox 29"/>
          <p:cNvSpPr txBox="1"/>
          <p:nvPr/>
        </p:nvSpPr>
        <p:spPr>
          <a:xfrm>
            <a:off x="4668904" y="3291932"/>
            <a:ext cx="3222973" cy="1384995"/>
          </a:xfrm>
          <a:prstGeom prst="rect">
            <a:avLst/>
          </a:prstGeom>
          <a:noFill/>
        </p:spPr>
        <p:txBody>
          <a:bodyPr wrap="square" rtlCol="0">
            <a:spAutoFit/>
          </a:bodyPr>
          <a:lstStyle/>
          <a:p>
            <a:pPr algn="just">
              <a:lnSpc>
                <a:spcPct val="150000"/>
              </a:lnSpc>
            </a:pPr>
            <a:r>
              <a:rPr lang="en-US" sz="800" dirty="0" smtClean="0">
                <a:latin typeface="Bahnschrift" panose="020B0502040204020203" pitchFamily="34" charset="0"/>
              </a:rPr>
              <a:t>Download easypaisa / jazzcash app &amp; Create your mobile account</a:t>
            </a:r>
          </a:p>
          <a:p>
            <a:pPr algn="just">
              <a:lnSpc>
                <a:spcPct val="150000"/>
              </a:lnSpc>
            </a:pPr>
            <a:r>
              <a:rPr lang="en-US" sz="800" dirty="0" smtClean="0">
                <a:latin typeface="Bahnschrift" panose="020B0502040204020203" pitchFamily="34" charset="0"/>
              </a:rPr>
              <a:t>Load cash into your easypaisa / jazzcash mobile wallet account through you nearest easypaisa / jazzcash outlet</a:t>
            </a:r>
          </a:p>
          <a:p>
            <a:pPr algn="just">
              <a:lnSpc>
                <a:spcPct val="150000"/>
              </a:lnSpc>
            </a:pPr>
            <a:r>
              <a:rPr lang="en-US" sz="800" dirty="0" smtClean="0">
                <a:latin typeface="Bahnschrift" panose="020B0502040204020203" pitchFamily="34" charset="0"/>
              </a:rPr>
              <a:t>Use mobile Transfer to send cash from easypaisa / jazzcash to 0300*******</a:t>
            </a:r>
          </a:p>
          <a:p>
            <a:pPr algn="just">
              <a:lnSpc>
                <a:spcPct val="150000"/>
              </a:lnSpc>
            </a:pPr>
            <a:r>
              <a:rPr lang="en-US" sz="800" dirty="0" smtClean="0">
                <a:latin typeface="Bahnschrift" panose="020B0502040204020203" pitchFamily="34" charset="0"/>
              </a:rPr>
              <a:t>Receive cash in your ClickPayed wallet account &amp; Login to your preferred game and buy coins using ClickPayed wallet</a:t>
            </a:r>
            <a:endParaRPr lang="en-US" sz="800" dirty="0">
              <a:latin typeface="Bahnschrift" panose="020B0502040204020203" pitchFamily="34" charset="0"/>
            </a:endParaRPr>
          </a:p>
        </p:txBody>
      </p:sp>
      <p:sp>
        <p:nvSpPr>
          <p:cNvPr id="31" name="TextBox 30"/>
          <p:cNvSpPr txBox="1"/>
          <p:nvPr/>
        </p:nvSpPr>
        <p:spPr>
          <a:xfrm>
            <a:off x="4195355" y="3291932"/>
            <a:ext cx="586154" cy="1200329"/>
          </a:xfrm>
          <a:prstGeom prst="rect">
            <a:avLst/>
          </a:prstGeom>
          <a:noFill/>
        </p:spPr>
        <p:txBody>
          <a:bodyPr wrap="square" rtlCol="0">
            <a:spAutoFit/>
          </a:bodyPr>
          <a:lstStyle/>
          <a:p>
            <a:pPr algn="r">
              <a:lnSpc>
                <a:spcPct val="150000"/>
              </a:lnSpc>
            </a:pPr>
            <a:r>
              <a:rPr lang="en-US" sz="800" dirty="0" smtClean="0">
                <a:solidFill>
                  <a:srgbClr val="0070C0"/>
                </a:solidFill>
                <a:latin typeface="Bahnschrift" panose="020B0502040204020203" pitchFamily="34" charset="0"/>
              </a:rPr>
              <a:t>STEP 1:</a:t>
            </a:r>
          </a:p>
          <a:p>
            <a:pPr algn="r">
              <a:lnSpc>
                <a:spcPct val="150000"/>
              </a:lnSpc>
            </a:pPr>
            <a:r>
              <a:rPr lang="en-US" sz="800" dirty="0" smtClean="0">
                <a:solidFill>
                  <a:srgbClr val="0070C0"/>
                </a:solidFill>
                <a:latin typeface="Bahnschrift" panose="020B0502040204020203" pitchFamily="34" charset="0"/>
              </a:rPr>
              <a:t>STEP 2:</a:t>
            </a:r>
          </a:p>
          <a:p>
            <a:pPr algn="r">
              <a:lnSpc>
                <a:spcPct val="150000"/>
              </a:lnSpc>
            </a:pPr>
            <a:endParaRPr lang="en-US" sz="800" dirty="0">
              <a:solidFill>
                <a:srgbClr val="0070C0"/>
              </a:solidFill>
              <a:latin typeface="Bahnschrift" panose="020B0502040204020203" pitchFamily="34" charset="0"/>
            </a:endParaRPr>
          </a:p>
          <a:p>
            <a:pPr algn="r">
              <a:lnSpc>
                <a:spcPct val="150000"/>
              </a:lnSpc>
            </a:pPr>
            <a:r>
              <a:rPr lang="en-US" sz="800" dirty="0" smtClean="0">
                <a:solidFill>
                  <a:srgbClr val="0070C0"/>
                </a:solidFill>
                <a:latin typeface="Bahnschrift" panose="020B0502040204020203" pitchFamily="34" charset="0"/>
              </a:rPr>
              <a:t>STEP 3:</a:t>
            </a:r>
          </a:p>
          <a:p>
            <a:pPr algn="r">
              <a:lnSpc>
                <a:spcPct val="150000"/>
              </a:lnSpc>
            </a:pPr>
            <a:endParaRPr lang="en-US" sz="800" dirty="0" smtClean="0">
              <a:solidFill>
                <a:srgbClr val="0070C0"/>
              </a:solidFill>
              <a:latin typeface="Bahnschrift" panose="020B0502040204020203" pitchFamily="34" charset="0"/>
            </a:endParaRPr>
          </a:p>
          <a:p>
            <a:pPr algn="r">
              <a:lnSpc>
                <a:spcPct val="150000"/>
              </a:lnSpc>
            </a:pPr>
            <a:r>
              <a:rPr lang="en-US" sz="800" dirty="0" smtClean="0">
                <a:solidFill>
                  <a:srgbClr val="0070C0"/>
                </a:solidFill>
                <a:latin typeface="Bahnschrift" panose="020B0502040204020203" pitchFamily="34" charset="0"/>
              </a:rPr>
              <a:t>STEP 4:</a:t>
            </a:r>
            <a:endParaRPr lang="en-US" sz="800" dirty="0">
              <a:solidFill>
                <a:srgbClr val="0070C0"/>
              </a:solidFill>
              <a:latin typeface="Bahnschrift" panose="020B0502040204020203" pitchFamily="34" charset="0"/>
            </a:endParaRPr>
          </a:p>
        </p:txBody>
      </p:sp>
      <p:sp>
        <p:nvSpPr>
          <p:cNvPr id="32" name="Rectangle: Rounded Corners 18">
            <a:extLst>
              <a:ext uri="{FF2B5EF4-FFF2-40B4-BE49-F238E27FC236}">
                <a16:creationId xmlns:a16="http://schemas.microsoft.com/office/drawing/2014/main" id="{D496B5EA-661B-4E52-97B1-36492F84402B}"/>
              </a:ext>
            </a:extLst>
          </p:cNvPr>
          <p:cNvSpPr/>
          <p:nvPr/>
        </p:nvSpPr>
        <p:spPr>
          <a:xfrm>
            <a:off x="4344574" y="4893368"/>
            <a:ext cx="1673449" cy="313496"/>
          </a:xfrm>
          <a:prstGeom prst="round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Get Easypaisa APP</a:t>
            </a:r>
            <a:endParaRPr lang="en-PK" sz="800" dirty="0">
              <a:solidFill>
                <a:schemeClr val="bg1"/>
              </a:solidFill>
              <a:latin typeface="Bahnschrift" panose="020B0502040204020203" pitchFamily="34" charset="0"/>
            </a:endParaRPr>
          </a:p>
        </p:txBody>
      </p:sp>
      <p:sp>
        <p:nvSpPr>
          <p:cNvPr id="33" name="Rectangle: Rounded Corners 26">
            <a:extLst>
              <a:ext uri="{FF2B5EF4-FFF2-40B4-BE49-F238E27FC236}">
                <a16:creationId xmlns:a16="http://schemas.microsoft.com/office/drawing/2014/main" id="{FC4D05B5-8415-4816-86F9-24DD965DFB4E}"/>
              </a:ext>
            </a:extLst>
          </p:cNvPr>
          <p:cNvSpPr/>
          <p:nvPr/>
        </p:nvSpPr>
        <p:spPr>
          <a:xfrm>
            <a:off x="6162266" y="4893368"/>
            <a:ext cx="1673449" cy="313496"/>
          </a:xfrm>
          <a:prstGeom prst="round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Get JazzCash App</a:t>
            </a:r>
            <a:endParaRPr lang="en-PK" sz="800" dirty="0">
              <a:solidFill>
                <a:schemeClr val="bg1"/>
              </a:solidFill>
              <a:latin typeface="Bahnschrift" panose="020B0502040204020203" pitchFamily="34" charset="0"/>
            </a:endParaRPr>
          </a:p>
        </p:txBody>
      </p:sp>
      <p:sp>
        <p:nvSpPr>
          <p:cNvPr id="34" name="TextBox 33">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35" name="Rectangle: Rounded Corners 32">
            <a:extLst>
              <a:ext uri="{FF2B5EF4-FFF2-40B4-BE49-F238E27FC236}">
                <a16:creationId xmlns:a16="http://schemas.microsoft.com/office/drawing/2014/main" id="{5FBD03BC-E1E7-4D79-BD0E-106D31A4F6F3}"/>
              </a:ext>
            </a:extLst>
          </p:cNvPr>
          <p:cNvSpPr/>
          <p:nvPr/>
        </p:nvSpPr>
        <p:spPr>
          <a:xfrm>
            <a:off x="5380899" y="5896068"/>
            <a:ext cx="1496738" cy="246043"/>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85000"/>
                    <a:lumOff val="15000"/>
                  </a:schemeClr>
                </a:solidFill>
                <a:latin typeface="Bahnschrift" panose="020B0502040204020203" pitchFamily="34" charset="0"/>
              </a:rPr>
              <a:t>         Get </a:t>
            </a:r>
            <a:r>
              <a:rPr lang="en-US" sz="1050" dirty="0">
                <a:solidFill>
                  <a:schemeClr val="tx1">
                    <a:lumMod val="85000"/>
                    <a:lumOff val="15000"/>
                  </a:schemeClr>
                </a:solidFill>
                <a:latin typeface="Bahnschrift" panose="020B0502040204020203" pitchFamily="34" charset="0"/>
              </a:rPr>
              <a:t>in Touch</a:t>
            </a:r>
            <a:endParaRPr lang="en-PK" sz="1050" dirty="0">
              <a:solidFill>
                <a:schemeClr val="tx1">
                  <a:lumMod val="85000"/>
                  <a:lumOff val="15000"/>
                </a:schemeClr>
              </a:solidFill>
              <a:latin typeface="Bahnschrift" panose="020B0502040204020203" pitchFamily="34" charset="0"/>
            </a:endParaRPr>
          </a:p>
        </p:txBody>
      </p:sp>
      <p:sp>
        <p:nvSpPr>
          <p:cNvPr id="36" name="TextBox 35"/>
          <p:cNvSpPr txBox="1"/>
          <p:nvPr/>
        </p:nvSpPr>
        <p:spPr>
          <a:xfrm>
            <a:off x="4370457" y="5492535"/>
            <a:ext cx="3451081" cy="338554"/>
          </a:xfrm>
          <a:prstGeom prst="rect">
            <a:avLst/>
          </a:prstGeom>
          <a:noFill/>
        </p:spPr>
        <p:txBody>
          <a:bodyPr wrap="square" rtlCol="0">
            <a:spAutoFit/>
          </a:bodyPr>
          <a:lstStyle/>
          <a:p>
            <a:pPr algn="ctr"/>
            <a:r>
              <a:rPr lang="en-US" sz="800" dirty="0" smtClean="0">
                <a:latin typeface="Bahnschrift" panose="020B0502040204020203" pitchFamily="34" charset="0"/>
              </a:rPr>
              <a:t>In case you do not receive your deposit in your wallet account in 2 hours, send us a message on below mentioned WhatsApp with your TRX number</a:t>
            </a:r>
            <a:endParaRPr lang="en-US" sz="800" dirty="0">
              <a:latin typeface="Bahnschrift" panose="020B0502040204020203" pitchFamily="34" charset="0"/>
            </a:endParaRPr>
          </a:p>
        </p:txBody>
      </p:sp>
      <p:pic>
        <p:nvPicPr>
          <p:cNvPr id="37" name="Picture 3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38832" y="5917522"/>
            <a:ext cx="209808" cy="209808"/>
          </a:xfrm>
          <a:prstGeom prst="rect">
            <a:avLst/>
          </a:prstGeom>
        </p:spPr>
      </p:pic>
      <p:sp>
        <p:nvSpPr>
          <p:cNvPr id="38" name="Isosceles Triangle 37"/>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ame 39"/>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p:cNvSpPr/>
          <p:nvPr/>
        </p:nvSpPr>
        <p:spPr>
          <a:xfrm>
            <a:off x="4168933" y="1991540"/>
            <a:ext cx="3854127" cy="312615"/>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381641" y="2007239"/>
            <a:ext cx="3451081" cy="246221"/>
          </a:xfrm>
          <a:prstGeom prst="rect">
            <a:avLst/>
          </a:prstGeom>
          <a:noFill/>
        </p:spPr>
        <p:txBody>
          <a:bodyPr wrap="square" rtlCol="0">
            <a:spAutoFit/>
          </a:bodyPr>
          <a:lstStyle/>
          <a:p>
            <a:pPr algn="ctr"/>
            <a:r>
              <a:rPr lang="en-US" sz="1000" dirty="0" smtClean="0">
                <a:solidFill>
                  <a:schemeClr val="bg1"/>
                </a:solidFill>
                <a:latin typeface="Bahnschrift" panose="020B0502040204020203" pitchFamily="34" charset="0"/>
              </a:rPr>
              <a:t>To make a new deposit, just follow 3 simple steps below</a:t>
            </a:r>
            <a:endParaRPr lang="en-US" sz="1000" dirty="0">
              <a:solidFill>
                <a:schemeClr val="bg1"/>
              </a:solidFill>
              <a:latin typeface="Bahnschrift" panose="020B0502040204020203" pitchFamily="34" charset="0"/>
            </a:endParaRPr>
          </a:p>
        </p:txBody>
      </p:sp>
      <p:pic>
        <p:nvPicPr>
          <p:cNvPr id="3" name="Picture 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72534" y="2292558"/>
            <a:ext cx="2469294" cy="1205710"/>
          </a:xfrm>
          <a:prstGeom prst="rect">
            <a:avLst/>
          </a:prstGeom>
        </p:spPr>
      </p:pic>
      <p:sp>
        <p:nvSpPr>
          <p:cNvPr id="43" name="TextBox 42">
            <a:extLst>
              <a:ext uri="{FF2B5EF4-FFF2-40B4-BE49-F238E27FC236}">
                <a16:creationId xmlns:a16="http://schemas.microsoft.com/office/drawing/2014/main" id="{44F79464-3C8A-4B21-A0C9-6454146F8649}"/>
              </a:ext>
            </a:extLst>
          </p:cNvPr>
          <p:cNvSpPr txBox="1"/>
          <p:nvPr/>
        </p:nvSpPr>
        <p:spPr>
          <a:xfrm>
            <a:off x="5241763" y="430242"/>
            <a:ext cx="1327422" cy="276999"/>
          </a:xfrm>
          <a:prstGeom prst="rect">
            <a:avLst/>
          </a:prstGeom>
          <a:noFill/>
        </p:spPr>
        <p:txBody>
          <a:bodyPr wrap="square" rtlCol="0">
            <a:spAutoFit/>
          </a:bodyPr>
          <a:lstStyle/>
          <a:p>
            <a:r>
              <a:rPr lang="en-US" sz="1200" dirty="0">
                <a:latin typeface="Bahnschrift" panose="020B0502040204020203" pitchFamily="34" charset="0"/>
              </a:rPr>
              <a:t>PKR </a:t>
            </a:r>
            <a:r>
              <a:rPr lang="en-US" sz="1200" dirty="0" smtClean="0">
                <a:latin typeface="Bahnschrift" panose="020B0502040204020203" pitchFamily="34" charset="0"/>
              </a:rPr>
              <a:t>2,000.00</a:t>
            </a:r>
            <a:endParaRPr lang="en-PK" sz="1200" dirty="0">
              <a:latin typeface="Bahnschrift" panose="020B0502040204020203" pitchFamily="34" charset="0"/>
            </a:endParaRPr>
          </a:p>
        </p:txBody>
      </p:sp>
      <p:pic>
        <p:nvPicPr>
          <p:cNvPr id="44" name="Picture 43">
            <a:extLst>
              <a:ext uri="{FF2B5EF4-FFF2-40B4-BE49-F238E27FC236}">
                <a16:creationId xmlns:a16="http://schemas.microsoft.com/office/drawing/2014/main" id="{BC55C91B-93E9-4A4D-A11F-584EA14D5D04}"/>
              </a:ext>
            </a:extLst>
          </p:cNvPr>
          <p:cNvPicPr>
            <a:picLocks noChangeAspect="1"/>
          </p:cNvPicPr>
          <p:nvPr/>
        </p:nvPicPr>
        <p:blipFill rotWithShape="1">
          <a:blip r:embed="rId5">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sp>
        <p:nvSpPr>
          <p:cNvPr id="45" name="TextBox 44"/>
          <p:cNvSpPr txBox="1"/>
          <p:nvPr/>
        </p:nvSpPr>
        <p:spPr>
          <a:xfrm>
            <a:off x="5247559" y="300057"/>
            <a:ext cx="1146908" cy="230832"/>
          </a:xfrm>
          <a:prstGeom prst="rect">
            <a:avLst/>
          </a:prstGeom>
          <a:noFill/>
        </p:spPr>
        <p:txBody>
          <a:bodyPr wrap="square" rtlCol="0">
            <a:spAutoFit/>
          </a:bodyPr>
          <a:lstStyle/>
          <a:p>
            <a:r>
              <a:rPr lang="en-US" sz="900" dirty="0" smtClean="0">
                <a:solidFill>
                  <a:srgbClr val="0070C0"/>
                </a:solidFill>
                <a:latin typeface="Bahnschrift" panose="020B0502040204020203" pitchFamily="34" charset="0"/>
              </a:rPr>
              <a:t>Available Balance</a:t>
            </a:r>
            <a:endParaRPr lang="en-US" sz="900" dirty="0">
              <a:solidFill>
                <a:srgbClr val="0070C0"/>
              </a:solidFill>
              <a:latin typeface="Bahnschrift" panose="020B0502040204020203" pitchFamily="34" charset="0"/>
            </a:endParaRPr>
          </a:p>
        </p:txBody>
      </p:sp>
      <p:cxnSp>
        <p:nvCxnSpPr>
          <p:cNvPr id="46" name="Straight Connector 45"/>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47" name="Picture 46"/>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295668" y="650228"/>
            <a:ext cx="229848" cy="229848"/>
          </a:xfrm>
          <a:prstGeom prst="rect">
            <a:avLst/>
          </a:prstGeom>
        </p:spPr>
      </p:pic>
      <p:sp>
        <p:nvSpPr>
          <p:cNvPr id="48" name="TextBox 47"/>
          <p:cNvSpPr txBox="1"/>
          <p:nvPr/>
        </p:nvSpPr>
        <p:spPr>
          <a:xfrm>
            <a:off x="5434605" y="631401"/>
            <a:ext cx="1146908" cy="253916"/>
          </a:xfrm>
          <a:prstGeom prst="rect">
            <a:avLst/>
          </a:prstGeom>
          <a:noFill/>
        </p:spPr>
        <p:txBody>
          <a:bodyPr wrap="square" rtlCol="0">
            <a:spAutoFit/>
          </a:bodyPr>
          <a:lstStyle/>
          <a:p>
            <a:r>
              <a:rPr lang="en-US" sz="1050" dirty="0" smtClean="0">
                <a:solidFill>
                  <a:schemeClr val="accent4">
                    <a:lumMod val="50000"/>
                  </a:schemeClr>
                </a:solidFill>
                <a:latin typeface="Bahnschrift" panose="020B0502040204020203" pitchFamily="34" charset="0"/>
              </a:rPr>
              <a:t>20,000</a:t>
            </a:r>
            <a:endParaRPr lang="en-US" sz="1050" dirty="0">
              <a:solidFill>
                <a:schemeClr val="accent4">
                  <a:lumMod val="50000"/>
                </a:schemeClr>
              </a:solidFill>
              <a:latin typeface="Bahnschrift" panose="020B0502040204020203" pitchFamily="34" charset="0"/>
            </a:endParaRPr>
          </a:p>
        </p:txBody>
      </p:sp>
      <p:pic>
        <p:nvPicPr>
          <p:cNvPr id="41" name="Picture 40"/>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42" name="Oval 41"/>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49" name="Picture 48"/>
          <p:cNvPicPr>
            <a:picLocks noChangeAspect="1"/>
          </p:cNvPicPr>
          <p:nvPr/>
        </p:nvPicPr>
        <p:blipFill>
          <a:blip r:embed="rId8" cstate="hqprint">
            <a:extLst>
              <a:ext uri="{BEBA8EAE-BF5A-486C-A8C5-ECC9F3942E4B}">
                <a14:imgProps xmlns:a14="http://schemas.microsoft.com/office/drawing/2010/main">
                  <a14:imgLayer r:embed="rId9">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50" name="Picture 49"/>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Tree>
    <p:extLst>
      <p:ext uri="{BB962C8B-B14F-4D97-AF65-F5344CB8AC3E}">
        <p14:creationId xmlns:p14="http://schemas.microsoft.com/office/powerpoint/2010/main" val="2443939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52900" y="259307"/>
            <a:ext cx="3868413"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CD5A3E27-8CE5-455E-AF7A-0EAFF18D7665}"/>
              </a:ext>
            </a:extLst>
          </p:cNvPr>
          <p:cNvSpPr/>
          <p:nvPr/>
        </p:nvSpPr>
        <p:spPr>
          <a:xfrm>
            <a:off x="8783217" y="1938615"/>
            <a:ext cx="2383354" cy="33855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ahnschrift" panose="020B0502040204020203" pitchFamily="34" charset="0"/>
              </a:rPr>
              <a:t>Password</a:t>
            </a:r>
            <a:endParaRPr lang="en-PK" sz="1400" dirty="0">
              <a:latin typeface="Bahnschrift" panose="020B0502040204020203" pitchFamily="34" charset="0"/>
            </a:endParaRPr>
          </a:p>
        </p:txBody>
      </p:sp>
      <p:sp>
        <p:nvSpPr>
          <p:cNvPr id="19" name="TextBox 18">
            <a:extLst>
              <a:ext uri="{FF2B5EF4-FFF2-40B4-BE49-F238E27FC236}">
                <a16:creationId xmlns:a16="http://schemas.microsoft.com/office/drawing/2014/main" id="{C50EF119-567C-4337-B487-5D8E566F036A}"/>
              </a:ext>
            </a:extLst>
          </p:cNvPr>
          <p:cNvSpPr txBox="1"/>
          <p:nvPr/>
        </p:nvSpPr>
        <p:spPr>
          <a:xfrm>
            <a:off x="4689291" y="6489374"/>
            <a:ext cx="2896921" cy="276999"/>
          </a:xfrm>
          <a:prstGeom prst="rect">
            <a:avLst/>
          </a:prstGeom>
          <a:noFill/>
        </p:spPr>
        <p:txBody>
          <a:bodyPr wrap="square" rtlCol="0">
            <a:spAutoFit/>
          </a:bodyPr>
          <a:lstStyle/>
          <a:p>
            <a:pPr algn="ctr"/>
            <a:r>
              <a:rPr lang="en-US" sz="1200" dirty="0">
                <a:solidFill>
                  <a:schemeClr val="bg1"/>
                </a:solidFill>
                <a:latin typeface="Bahnschrift" panose="020B0502040204020203" pitchFamily="34" charset="0"/>
              </a:rPr>
              <a:t>2019 Broker92 – All rights reserved</a:t>
            </a:r>
            <a:endParaRPr lang="en-PK" sz="1200" dirty="0">
              <a:solidFill>
                <a:schemeClr val="bg1"/>
              </a:solidFill>
              <a:latin typeface="Bahnschrift" panose="020B0502040204020203" pitchFamily="34" charset="0"/>
            </a:endParaRPr>
          </a:p>
        </p:txBody>
      </p:sp>
      <p:sp>
        <p:nvSpPr>
          <p:cNvPr id="27" name="Rectangle: Rounded Corners 26">
            <a:extLst>
              <a:ext uri="{FF2B5EF4-FFF2-40B4-BE49-F238E27FC236}">
                <a16:creationId xmlns:a16="http://schemas.microsoft.com/office/drawing/2014/main" id="{C99BEB8D-5956-4932-92F8-C29968A792D3}"/>
              </a:ext>
            </a:extLst>
          </p:cNvPr>
          <p:cNvSpPr/>
          <p:nvPr/>
        </p:nvSpPr>
        <p:spPr>
          <a:xfrm>
            <a:off x="4305201" y="1370478"/>
            <a:ext cx="1714699" cy="312391"/>
          </a:xfrm>
          <a:prstGeom prst="roundRect">
            <a:avLst/>
          </a:prstGeom>
          <a:solidFill>
            <a:srgbClr val="054C4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Bahnschrift" panose="020B0502040204020203" pitchFamily="34" charset="0"/>
              </a:rPr>
              <a:t>MAKE A NEW DEPOSIT</a:t>
            </a:r>
            <a:endParaRPr lang="en-PK" sz="900" dirty="0">
              <a:solidFill>
                <a:schemeClr val="bg1"/>
              </a:solidFill>
              <a:latin typeface="Bahnschrift" panose="020B0502040204020203" pitchFamily="34" charset="0"/>
            </a:endParaRPr>
          </a:p>
        </p:txBody>
      </p:sp>
      <p:sp>
        <p:nvSpPr>
          <p:cNvPr id="17" name="TextBox 16">
            <a:extLst>
              <a:ext uri="{FF2B5EF4-FFF2-40B4-BE49-F238E27FC236}">
                <a16:creationId xmlns:a16="http://schemas.microsoft.com/office/drawing/2014/main" id="{C755115D-5FAB-40CC-908A-846C7B99D4D1}"/>
              </a:ext>
            </a:extLst>
          </p:cNvPr>
          <p:cNvSpPr txBox="1"/>
          <p:nvPr/>
        </p:nvSpPr>
        <p:spPr>
          <a:xfrm>
            <a:off x="409384" y="2904939"/>
            <a:ext cx="2959376" cy="2292935"/>
          </a:xfrm>
          <a:prstGeom prst="rect">
            <a:avLst/>
          </a:prstGeom>
          <a:noFill/>
        </p:spPr>
        <p:txBody>
          <a:bodyPr wrap="square" rtlCol="0">
            <a:spAutoFit/>
          </a:bodyPr>
          <a:lstStyle/>
          <a:p>
            <a:pPr algn="ctr"/>
            <a:r>
              <a:rPr lang="en-US" sz="1100" dirty="0" smtClean="0">
                <a:latin typeface="Bahnschrift" panose="020B0502040204020203" pitchFamily="34" charset="0"/>
              </a:rPr>
              <a:t>Deposit Transactions</a:t>
            </a:r>
          </a:p>
          <a:p>
            <a:pPr algn="ctr"/>
            <a:endParaRPr lang="en-US" sz="1100" dirty="0">
              <a:latin typeface="Bahnschrift" panose="020B0502040204020203" pitchFamily="34" charset="0"/>
            </a:endParaRPr>
          </a:p>
          <a:p>
            <a:pPr algn="ctr"/>
            <a:endParaRPr lang="en-US" sz="1100" dirty="0" smtClean="0">
              <a:latin typeface="Bahnschrift" panose="020B0502040204020203" pitchFamily="34" charset="0"/>
            </a:endParaRPr>
          </a:p>
          <a:p>
            <a:pPr algn="ctr"/>
            <a:r>
              <a:rPr lang="en-US" sz="1100" dirty="0" smtClean="0">
                <a:latin typeface="Bahnschrift" panose="020B0502040204020203" pitchFamily="34" charset="0"/>
              </a:rPr>
              <a:t>Withdrawal Transactions</a:t>
            </a:r>
          </a:p>
          <a:p>
            <a:pPr algn="ctr"/>
            <a:endParaRPr lang="en-US" sz="1100" dirty="0">
              <a:latin typeface="Bahnschrift" panose="020B0502040204020203" pitchFamily="34" charset="0"/>
            </a:endParaRPr>
          </a:p>
          <a:p>
            <a:pPr algn="ctr"/>
            <a:endParaRPr lang="en-US" sz="1100" dirty="0" smtClean="0">
              <a:latin typeface="Bahnschrift" panose="020B0502040204020203" pitchFamily="34" charset="0"/>
            </a:endParaRPr>
          </a:p>
          <a:p>
            <a:pPr algn="ctr"/>
            <a:r>
              <a:rPr lang="en-US" sz="1100" dirty="0" smtClean="0">
                <a:latin typeface="Bahnschrift" panose="020B0502040204020203" pitchFamily="34" charset="0"/>
              </a:rPr>
              <a:t>Coin Conversion History</a:t>
            </a:r>
          </a:p>
          <a:p>
            <a:pPr algn="ctr"/>
            <a:endParaRPr lang="en-US" sz="1100" dirty="0">
              <a:latin typeface="Bahnschrift" panose="020B0502040204020203" pitchFamily="34" charset="0"/>
            </a:endParaRPr>
          </a:p>
          <a:p>
            <a:pPr algn="ctr"/>
            <a:endParaRPr lang="en-US" sz="1100" dirty="0" smtClean="0">
              <a:latin typeface="Bahnschrift" panose="020B0502040204020203" pitchFamily="34" charset="0"/>
            </a:endParaRPr>
          </a:p>
          <a:p>
            <a:pPr algn="ctr"/>
            <a:r>
              <a:rPr lang="en-US" sz="1100" dirty="0" smtClean="0">
                <a:latin typeface="Bahnschrift" panose="020B0502040204020203" pitchFamily="34" charset="0"/>
              </a:rPr>
              <a:t>Coin Redeem History</a:t>
            </a:r>
          </a:p>
          <a:p>
            <a:pPr algn="ctr"/>
            <a:endParaRPr lang="en-US" sz="1100" dirty="0">
              <a:latin typeface="Bahnschrift" panose="020B0502040204020203" pitchFamily="34" charset="0"/>
            </a:endParaRPr>
          </a:p>
          <a:p>
            <a:pPr algn="ctr"/>
            <a:endParaRPr lang="en-US" sz="1100" dirty="0" smtClean="0">
              <a:latin typeface="Bahnschrift" panose="020B0502040204020203" pitchFamily="34" charset="0"/>
            </a:endParaRPr>
          </a:p>
          <a:p>
            <a:pPr algn="ctr"/>
            <a:r>
              <a:rPr lang="en-US" sz="1100" dirty="0" smtClean="0">
                <a:latin typeface="Bahnschrift" panose="020B0502040204020203" pitchFamily="34" charset="0"/>
              </a:rPr>
              <a:t>Show No of Coins being used in Games</a:t>
            </a:r>
            <a:endParaRPr lang="en-PK" sz="1100" dirty="0">
              <a:latin typeface="Bahnschrift" panose="020B0502040204020203" pitchFamily="34" charset="0"/>
            </a:endParaRPr>
          </a:p>
        </p:txBody>
      </p:sp>
      <p:sp>
        <p:nvSpPr>
          <p:cNvPr id="30" name="TextBox 29">
            <a:extLst>
              <a:ext uri="{FF2B5EF4-FFF2-40B4-BE49-F238E27FC236}">
                <a16:creationId xmlns:a16="http://schemas.microsoft.com/office/drawing/2014/main" id="{44F79464-3C8A-4B21-A0C9-6454146F8649}"/>
              </a:ext>
            </a:extLst>
          </p:cNvPr>
          <p:cNvSpPr txBox="1"/>
          <p:nvPr/>
        </p:nvSpPr>
        <p:spPr>
          <a:xfrm>
            <a:off x="5228071" y="334187"/>
            <a:ext cx="1440426" cy="523220"/>
          </a:xfrm>
          <a:prstGeom prst="rect">
            <a:avLst/>
          </a:prstGeom>
          <a:noFill/>
        </p:spPr>
        <p:txBody>
          <a:bodyPr wrap="square" rtlCol="0">
            <a:spAutoFit/>
          </a:bodyPr>
          <a:lstStyle/>
          <a:p>
            <a:r>
              <a:rPr lang="en-US" sz="1000" dirty="0" smtClean="0">
                <a:solidFill>
                  <a:srgbClr val="054C44"/>
                </a:solidFill>
                <a:latin typeface="Bahnschrift" panose="020B0502040204020203" pitchFamily="34" charset="0"/>
              </a:rPr>
              <a:t>Last logged in at</a:t>
            </a:r>
          </a:p>
          <a:p>
            <a:r>
              <a:rPr lang="en-US" sz="800" dirty="0" smtClean="0">
                <a:latin typeface="Bahnschrift" panose="020B0502040204020203" pitchFamily="34" charset="0"/>
              </a:rPr>
              <a:t>1310 PST July 22</a:t>
            </a:r>
            <a:r>
              <a:rPr lang="en-US" sz="800" baseline="30000" dirty="0" smtClean="0">
                <a:latin typeface="Bahnschrift" panose="020B0502040204020203" pitchFamily="34" charset="0"/>
              </a:rPr>
              <a:t>nd</a:t>
            </a:r>
            <a:r>
              <a:rPr lang="en-US" sz="800" dirty="0" smtClean="0">
                <a:latin typeface="Bahnschrift" panose="020B0502040204020203" pitchFamily="34" charset="0"/>
              </a:rPr>
              <a:t> 2020</a:t>
            </a:r>
          </a:p>
          <a:p>
            <a:r>
              <a:rPr lang="en-US" sz="1000" b="1" dirty="0" smtClean="0">
                <a:latin typeface="Bahnschrift" panose="020B0502040204020203" pitchFamily="34" charset="0"/>
              </a:rPr>
              <a:t>Lahore, Pakistan</a:t>
            </a:r>
            <a:endParaRPr lang="en-PK" sz="1000" b="1" dirty="0">
              <a:latin typeface="Bahnschrift" panose="020B0502040204020203" pitchFamily="34" charset="0"/>
            </a:endParaRPr>
          </a:p>
        </p:txBody>
      </p:sp>
      <p:pic>
        <p:nvPicPr>
          <p:cNvPr id="31" name="Picture 30">
            <a:extLst>
              <a:ext uri="{FF2B5EF4-FFF2-40B4-BE49-F238E27FC236}">
                <a16:creationId xmlns:a16="http://schemas.microsoft.com/office/drawing/2014/main" id="{BC55C91B-93E9-4A4D-A11F-584EA14D5D04}"/>
              </a:ext>
            </a:extLst>
          </p:cNvPr>
          <p:cNvPicPr>
            <a:picLocks noChangeAspect="1"/>
          </p:cNvPicPr>
          <p:nvPr/>
        </p:nvPicPr>
        <p:blipFill rotWithShape="1">
          <a:blip r:embed="rId3">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cxnSp>
        <p:nvCxnSpPr>
          <p:cNvPr id="33" name="Straight Connector 32"/>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36" name="Picture 3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37" name="Oval 36"/>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38" name="Picture 37"/>
          <p:cNvPicPr>
            <a:picLocks noChangeAspect="1"/>
          </p:cNvPicPr>
          <p:nvPr/>
        </p:nvPicPr>
        <p:blipFill>
          <a:blip r:embed="rId5" cstate="hq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39" name="Picture 3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
        <p:nvSpPr>
          <p:cNvPr id="13" name="Rounded Rectangle 12"/>
          <p:cNvSpPr/>
          <p:nvPr/>
        </p:nvSpPr>
        <p:spPr>
          <a:xfrm>
            <a:off x="4237016" y="2220228"/>
            <a:ext cx="3695812" cy="62921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237016" y="2924873"/>
            <a:ext cx="3695812" cy="64560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4237016" y="3648972"/>
            <a:ext cx="3695812" cy="64780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4237016" y="4369057"/>
            <a:ext cx="3695812" cy="635004"/>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4237016" y="5073705"/>
            <a:ext cx="3695812" cy="636398"/>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555493" y="2217468"/>
            <a:ext cx="1377335" cy="261610"/>
          </a:xfrm>
          <a:prstGeom prst="rect">
            <a:avLst/>
          </a:prstGeom>
          <a:noFill/>
        </p:spPr>
        <p:txBody>
          <a:bodyPr wrap="square" rtlCol="0">
            <a:spAutoFit/>
          </a:bodyPr>
          <a:lstStyle/>
          <a:p>
            <a:pPr algn="r"/>
            <a:r>
              <a:rPr lang="en-US" sz="1100" dirty="0" smtClean="0">
                <a:solidFill>
                  <a:schemeClr val="tx1">
                    <a:lumMod val="85000"/>
                    <a:lumOff val="15000"/>
                  </a:schemeClr>
                </a:solidFill>
                <a:latin typeface="Bahnschrift" panose="020B0502040204020203" pitchFamily="34" charset="0"/>
              </a:rPr>
              <a:t>Total Deposits</a:t>
            </a:r>
            <a:endParaRPr lang="en-US" sz="1100" dirty="0">
              <a:solidFill>
                <a:schemeClr val="tx1">
                  <a:lumMod val="85000"/>
                  <a:lumOff val="15000"/>
                </a:schemeClr>
              </a:solidFill>
              <a:latin typeface="Bahnschrift" panose="020B0502040204020203" pitchFamily="34" charset="0"/>
            </a:endParaRPr>
          </a:p>
        </p:txBody>
      </p:sp>
      <p:sp>
        <p:nvSpPr>
          <p:cNvPr id="46" name="TextBox 45"/>
          <p:cNvSpPr txBox="1"/>
          <p:nvPr/>
        </p:nvSpPr>
        <p:spPr>
          <a:xfrm>
            <a:off x="5095876" y="2940308"/>
            <a:ext cx="2794816" cy="261610"/>
          </a:xfrm>
          <a:prstGeom prst="rect">
            <a:avLst/>
          </a:prstGeom>
          <a:noFill/>
        </p:spPr>
        <p:txBody>
          <a:bodyPr wrap="square" rtlCol="0">
            <a:spAutoFit/>
          </a:bodyPr>
          <a:lstStyle/>
          <a:p>
            <a:pPr algn="r"/>
            <a:r>
              <a:rPr lang="en-US" sz="1100" dirty="0" smtClean="0">
                <a:solidFill>
                  <a:schemeClr val="tx1">
                    <a:lumMod val="85000"/>
                    <a:lumOff val="15000"/>
                  </a:schemeClr>
                </a:solidFill>
                <a:latin typeface="Bahnschrift" panose="020B0502040204020203" pitchFamily="34" charset="0"/>
              </a:rPr>
              <a:t>Total Withdrawals</a:t>
            </a:r>
            <a:endParaRPr lang="en-US" sz="1100" dirty="0">
              <a:solidFill>
                <a:schemeClr val="tx1">
                  <a:lumMod val="85000"/>
                  <a:lumOff val="15000"/>
                </a:schemeClr>
              </a:solidFill>
              <a:latin typeface="Bahnschrift" panose="020B0502040204020203" pitchFamily="34" charset="0"/>
            </a:endParaRPr>
          </a:p>
        </p:txBody>
      </p:sp>
      <p:sp>
        <p:nvSpPr>
          <p:cNvPr id="49" name="TextBox 48"/>
          <p:cNvSpPr txBox="1"/>
          <p:nvPr/>
        </p:nvSpPr>
        <p:spPr>
          <a:xfrm>
            <a:off x="5095876" y="3657504"/>
            <a:ext cx="2794816" cy="261610"/>
          </a:xfrm>
          <a:prstGeom prst="rect">
            <a:avLst/>
          </a:prstGeom>
          <a:noFill/>
        </p:spPr>
        <p:txBody>
          <a:bodyPr wrap="square" rtlCol="0">
            <a:spAutoFit/>
          </a:bodyPr>
          <a:lstStyle/>
          <a:p>
            <a:pPr algn="r"/>
            <a:r>
              <a:rPr lang="en-US" sz="1100" dirty="0" smtClean="0">
                <a:solidFill>
                  <a:schemeClr val="tx1">
                    <a:lumMod val="85000"/>
                    <a:lumOff val="15000"/>
                  </a:schemeClr>
                </a:solidFill>
                <a:latin typeface="Bahnschrift" panose="020B0502040204020203" pitchFamily="34" charset="0"/>
              </a:rPr>
              <a:t>Total Coins Converted</a:t>
            </a:r>
            <a:endParaRPr lang="en-US" sz="1100" dirty="0">
              <a:solidFill>
                <a:schemeClr val="tx1">
                  <a:lumMod val="85000"/>
                  <a:lumOff val="15000"/>
                </a:schemeClr>
              </a:solidFill>
              <a:latin typeface="Bahnschrift" panose="020B0502040204020203" pitchFamily="34" charset="0"/>
            </a:endParaRPr>
          </a:p>
        </p:txBody>
      </p:sp>
      <p:sp>
        <p:nvSpPr>
          <p:cNvPr id="51" name="TextBox 50"/>
          <p:cNvSpPr txBox="1"/>
          <p:nvPr/>
        </p:nvSpPr>
        <p:spPr>
          <a:xfrm>
            <a:off x="5095876" y="5087016"/>
            <a:ext cx="2794816" cy="261610"/>
          </a:xfrm>
          <a:prstGeom prst="rect">
            <a:avLst/>
          </a:prstGeom>
          <a:noFill/>
        </p:spPr>
        <p:txBody>
          <a:bodyPr wrap="square" rtlCol="0">
            <a:spAutoFit/>
          </a:bodyPr>
          <a:lstStyle/>
          <a:p>
            <a:pPr algn="r"/>
            <a:r>
              <a:rPr lang="en-US" sz="1100" dirty="0" smtClean="0">
                <a:solidFill>
                  <a:schemeClr val="tx1">
                    <a:lumMod val="85000"/>
                    <a:lumOff val="15000"/>
                  </a:schemeClr>
                </a:solidFill>
                <a:latin typeface="Bahnschrift" panose="020B0502040204020203" pitchFamily="34" charset="0"/>
              </a:rPr>
              <a:t>Total Coins in Circulation</a:t>
            </a:r>
            <a:endParaRPr lang="en-US" sz="1100" dirty="0">
              <a:solidFill>
                <a:schemeClr val="tx1">
                  <a:lumMod val="85000"/>
                  <a:lumOff val="15000"/>
                </a:schemeClr>
              </a:solidFill>
              <a:latin typeface="Bahnschrift" panose="020B0502040204020203" pitchFamily="34" charset="0"/>
            </a:endParaRPr>
          </a:p>
        </p:txBody>
      </p:sp>
      <p:sp>
        <p:nvSpPr>
          <p:cNvPr id="52" name="TextBox 51"/>
          <p:cNvSpPr txBox="1"/>
          <p:nvPr/>
        </p:nvSpPr>
        <p:spPr>
          <a:xfrm>
            <a:off x="5084513" y="4378432"/>
            <a:ext cx="2794816" cy="261610"/>
          </a:xfrm>
          <a:prstGeom prst="rect">
            <a:avLst/>
          </a:prstGeom>
          <a:noFill/>
        </p:spPr>
        <p:txBody>
          <a:bodyPr wrap="square" rtlCol="0">
            <a:spAutoFit/>
          </a:bodyPr>
          <a:lstStyle/>
          <a:p>
            <a:pPr algn="r"/>
            <a:r>
              <a:rPr lang="en-US" sz="1100" dirty="0" smtClean="0">
                <a:solidFill>
                  <a:schemeClr val="tx1">
                    <a:lumMod val="85000"/>
                    <a:lumOff val="15000"/>
                  </a:schemeClr>
                </a:solidFill>
                <a:latin typeface="Bahnschrift" panose="020B0502040204020203" pitchFamily="34" charset="0"/>
              </a:rPr>
              <a:t>Total Coins Redeemed</a:t>
            </a:r>
            <a:endParaRPr lang="en-US" sz="1100" dirty="0">
              <a:solidFill>
                <a:schemeClr val="tx1">
                  <a:lumMod val="85000"/>
                  <a:lumOff val="15000"/>
                </a:schemeClr>
              </a:solidFill>
              <a:latin typeface="Bahnschrift" panose="020B0502040204020203" pitchFamily="34" charset="0"/>
            </a:endParaRPr>
          </a:p>
        </p:txBody>
      </p:sp>
      <p:sp>
        <p:nvSpPr>
          <p:cNvPr id="53" name="TextBox 52"/>
          <p:cNvSpPr txBox="1"/>
          <p:nvPr/>
        </p:nvSpPr>
        <p:spPr>
          <a:xfrm>
            <a:off x="5857161" y="2383670"/>
            <a:ext cx="2085396" cy="369332"/>
          </a:xfrm>
          <a:prstGeom prst="rect">
            <a:avLst/>
          </a:prstGeom>
          <a:noFill/>
        </p:spPr>
        <p:txBody>
          <a:bodyPr wrap="square" rtlCol="0">
            <a:spAutoFit/>
          </a:bodyPr>
          <a:lstStyle/>
          <a:p>
            <a:pPr algn="r"/>
            <a:r>
              <a:rPr lang="en-US" dirty="0" smtClean="0">
                <a:solidFill>
                  <a:srgbClr val="054C44"/>
                </a:solidFill>
                <a:latin typeface="Bahnschrift" panose="020B0502040204020203" pitchFamily="34" charset="0"/>
              </a:rPr>
              <a:t>PKR 12,000,000</a:t>
            </a:r>
            <a:endParaRPr lang="en-US" dirty="0">
              <a:solidFill>
                <a:srgbClr val="054C44"/>
              </a:solidFill>
              <a:latin typeface="Bahnschrift" panose="020B0502040204020203" pitchFamily="34" charset="0"/>
            </a:endParaRPr>
          </a:p>
        </p:txBody>
      </p:sp>
      <p:sp>
        <p:nvSpPr>
          <p:cNvPr id="54" name="TextBox 53"/>
          <p:cNvSpPr txBox="1"/>
          <p:nvPr/>
        </p:nvSpPr>
        <p:spPr>
          <a:xfrm>
            <a:off x="5827976" y="3094834"/>
            <a:ext cx="2085396" cy="369332"/>
          </a:xfrm>
          <a:prstGeom prst="rect">
            <a:avLst/>
          </a:prstGeom>
          <a:noFill/>
        </p:spPr>
        <p:txBody>
          <a:bodyPr wrap="square" rtlCol="0">
            <a:spAutoFit/>
          </a:bodyPr>
          <a:lstStyle/>
          <a:p>
            <a:pPr algn="r"/>
            <a:r>
              <a:rPr lang="en-US" dirty="0" smtClean="0">
                <a:solidFill>
                  <a:srgbClr val="C00000"/>
                </a:solidFill>
                <a:latin typeface="Bahnschrift" panose="020B0502040204020203" pitchFamily="34" charset="0"/>
              </a:rPr>
              <a:t>PKR 2,700,000</a:t>
            </a:r>
            <a:endParaRPr lang="en-US" dirty="0">
              <a:solidFill>
                <a:srgbClr val="C00000"/>
              </a:solidFill>
              <a:latin typeface="Bahnschrift" panose="020B0502040204020203" pitchFamily="34" charset="0"/>
            </a:endParaRPr>
          </a:p>
        </p:txBody>
      </p:sp>
      <p:sp>
        <p:nvSpPr>
          <p:cNvPr id="55" name="TextBox 54"/>
          <p:cNvSpPr txBox="1"/>
          <p:nvPr/>
        </p:nvSpPr>
        <p:spPr>
          <a:xfrm>
            <a:off x="5824752" y="3820859"/>
            <a:ext cx="2085396" cy="369332"/>
          </a:xfrm>
          <a:prstGeom prst="rect">
            <a:avLst/>
          </a:prstGeom>
          <a:noFill/>
        </p:spPr>
        <p:txBody>
          <a:bodyPr wrap="square" rtlCol="0">
            <a:spAutoFit/>
          </a:bodyPr>
          <a:lstStyle/>
          <a:p>
            <a:pPr algn="r"/>
            <a:r>
              <a:rPr lang="en-US" dirty="0" smtClean="0">
                <a:solidFill>
                  <a:srgbClr val="D6A300"/>
                </a:solidFill>
                <a:latin typeface="Bahnschrift" panose="020B0502040204020203" pitchFamily="34" charset="0"/>
              </a:rPr>
              <a:t>120,000,000</a:t>
            </a:r>
            <a:endParaRPr lang="en-US" dirty="0">
              <a:solidFill>
                <a:srgbClr val="D6A300"/>
              </a:solidFill>
              <a:latin typeface="Bahnschrift" panose="020B0502040204020203" pitchFamily="34" charset="0"/>
            </a:endParaRPr>
          </a:p>
        </p:txBody>
      </p:sp>
      <p:sp>
        <p:nvSpPr>
          <p:cNvPr id="56" name="TextBox 55"/>
          <p:cNvSpPr txBox="1"/>
          <p:nvPr/>
        </p:nvSpPr>
        <p:spPr>
          <a:xfrm>
            <a:off x="5803661" y="4528584"/>
            <a:ext cx="2085396" cy="369332"/>
          </a:xfrm>
          <a:prstGeom prst="rect">
            <a:avLst/>
          </a:prstGeom>
          <a:noFill/>
        </p:spPr>
        <p:txBody>
          <a:bodyPr wrap="square" rtlCol="0">
            <a:spAutoFit/>
          </a:bodyPr>
          <a:lstStyle/>
          <a:p>
            <a:pPr algn="r"/>
            <a:r>
              <a:rPr lang="en-US" dirty="0">
                <a:solidFill>
                  <a:srgbClr val="D6A300"/>
                </a:solidFill>
                <a:latin typeface="Bahnschrift" panose="020B0502040204020203" pitchFamily="34" charset="0"/>
              </a:rPr>
              <a:t>8</a:t>
            </a:r>
            <a:r>
              <a:rPr lang="en-US" dirty="0" smtClean="0">
                <a:solidFill>
                  <a:srgbClr val="D6A300"/>
                </a:solidFill>
                <a:latin typeface="Bahnschrift" panose="020B0502040204020203" pitchFamily="34" charset="0"/>
              </a:rPr>
              <a:t>0,000,000</a:t>
            </a:r>
            <a:endParaRPr lang="en-US" dirty="0">
              <a:solidFill>
                <a:srgbClr val="D6A300"/>
              </a:solidFill>
              <a:latin typeface="Bahnschrift" panose="020B0502040204020203" pitchFamily="34" charset="0"/>
            </a:endParaRPr>
          </a:p>
        </p:txBody>
      </p:sp>
      <p:sp>
        <p:nvSpPr>
          <p:cNvPr id="57" name="TextBox 56"/>
          <p:cNvSpPr txBox="1"/>
          <p:nvPr/>
        </p:nvSpPr>
        <p:spPr>
          <a:xfrm>
            <a:off x="5803661" y="5246011"/>
            <a:ext cx="2085396" cy="369332"/>
          </a:xfrm>
          <a:prstGeom prst="rect">
            <a:avLst/>
          </a:prstGeom>
          <a:noFill/>
        </p:spPr>
        <p:txBody>
          <a:bodyPr wrap="square" rtlCol="0">
            <a:spAutoFit/>
          </a:bodyPr>
          <a:lstStyle/>
          <a:p>
            <a:pPr algn="r"/>
            <a:r>
              <a:rPr lang="en-US" dirty="0" smtClean="0">
                <a:solidFill>
                  <a:srgbClr val="D6A300"/>
                </a:solidFill>
                <a:latin typeface="Bahnschrift" panose="020B0502040204020203" pitchFamily="34" charset="0"/>
              </a:rPr>
              <a:t>40,000,000</a:t>
            </a:r>
            <a:endParaRPr lang="en-US" dirty="0">
              <a:solidFill>
                <a:srgbClr val="D6A300"/>
              </a:solidFill>
              <a:latin typeface="Bahnschrift" panose="020B0502040204020203" pitchFamily="34" charset="0"/>
            </a:endParaRPr>
          </a:p>
        </p:txBody>
      </p:sp>
      <p:sp>
        <p:nvSpPr>
          <p:cNvPr id="59" name="TextBox 58"/>
          <p:cNvSpPr txBox="1"/>
          <p:nvPr/>
        </p:nvSpPr>
        <p:spPr>
          <a:xfrm>
            <a:off x="4328768" y="2957335"/>
            <a:ext cx="1786382" cy="230832"/>
          </a:xfrm>
          <a:prstGeom prst="rect">
            <a:avLst/>
          </a:prstGeom>
          <a:noFill/>
        </p:spPr>
        <p:txBody>
          <a:bodyPr wrap="square" rtlCol="0">
            <a:spAutoFit/>
          </a:bodyPr>
          <a:lstStyle/>
          <a:p>
            <a:r>
              <a:rPr lang="en-US" sz="900" dirty="0" smtClean="0">
                <a:solidFill>
                  <a:srgbClr val="00B050"/>
                </a:solidFill>
                <a:latin typeface="Bahnschrift" panose="020B0502040204020203" pitchFamily="34" charset="0"/>
              </a:rPr>
              <a:t>Total Fee Charged: PKR 540,000</a:t>
            </a:r>
            <a:endParaRPr lang="en-US" sz="900" dirty="0">
              <a:solidFill>
                <a:srgbClr val="00B050"/>
              </a:solidFill>
              <a:latin typeface="Bahnschrift" panose="020B0502040204020203" pitchFamily="34" charset="0"/>
            </a:endParaRPr>
          </a:p>
        </p:txBody>
      </p:sp>
      <p:sp>
        <p:nvSpPr>
          <p:cNvPr id="64" name="Rectangle: Rounded Corners 26">
            <a:extLst>
              <a:ext uri="{FF2B5EF4-FFF2-40B4-BE49-F238E27FC236}">
                <a16:creationId xmlns:a16="http://schemas.microsoft.com/office/drawing/2014/main" id="{C99BEB8D-5956-4932-92F8-C29968A792D3}"/>
              </a:ext>
            </a:extLst>
          </p:cNvPr>
          <p:cNvSpPr/>
          <p:nvPr/>
        </p:nvSpPr>
        <p:spPr>
          <a:xfrm>
            <a:off x="6149235" y="1374214"/>
            <a:ext cx="1714699" cy="312391"/>
          </a:xfrm>
          <a:prstGeom prst="roundRect">
            <a:avLst/>
          </a:prstGeom>
          <a:solidFill>
            <a:srgbClr val="054C4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Bahnschrift" panose="020B0502040204020203" pitchFamily="34" charset="0"/>
              </a:rPr>
              <a:t>PROCESS WITHRAWALS</a:t>
            </a:r>
            <a:endParaRPr lang="en-PK" sz="900" dirty="0">
              <a:solidFill>
                <a:schemeClr val="bg1"/>
              </a:solidFill>
              <a:latin typeface="Bahnschrift" panose="020B0502040204020203" pitchFamily="34" charset="0"/>
            </a:endParaRPr>
          </a:p>
        </p:txBody>
      </p:sp>
      <p:sp>
        <p:nvSpPr>
          <p:cNvPr id="65" name="Rectangle 64"/>
          <p:cNvSpPr/>
          <p:nvPr/>
        </p:nvSpPr>
        <p:spPr>
          <a:xfrm>
            <a:off x="4168933" y="962840"/>
            <a:ext cx="3854127" cy="3126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pc="300" dirty="0" smtClean="0">
                <a:latin typeface="Bahnschrift" panose="020B0502040204020203" pitchFamily="34" charset="0"/>
              </a:rPr>
              <a:t>ADMIN DASHBOARD</a:t>
            </a:r>
            <a:endParaRPr lang="en-US" sz="1100" spc="300" dirty="0">
              <a:latin typeface="Bahnschrift" panose="020B0502040204020203" pitchFamily="34" charset="0"/>
            </a:endParaRPr>
          </a:p>
        </p:txBody>
      </p:sp>
      <p:sp>
        <p:nvSpPr>
          <p:cNvPr id="66" name="Rectangle: Rounded Corners 26">
            <a:extLst>
              <a:ext uri="{FF2B5EF4-FFF2-40B4-BE49-F238E27FC236}">
                <a16:creationId xmlns:a16="http://schemas.microsoft.com/office/drawing/2014/main" id="{C99BEB8D-5956-4932-92F8-C29968A792D3}"/>
              </a:ext>
            </a:extLst>
          </p:cNvPr>
          <p:cNvSpPr/>
          <p:nvPr/>
        </p:nvSpPr>
        <p:spPr>
          <a:xfrm>
            <a:off x="4297385" y="1779814"/>
            <a:ext cx="1714699" cy="312391"/>
          </a:xfrm>
          <a:prstGeom prst="roundRect">
            <a:avLst/>
          </a:prstGeom>
          <a:solidFill>
            <a:srgbClr val="054C4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Bahnschrift" panose="020B0502040204020203" pitchFamily="34" charset="0"/>
              </a:rPr>
              <a:t>SET NEW RULES</a:t>
            </a:r>
            <a:endParaRPr lang="en-PK" sz="900" dirty="0">
              <a:solidFill>
                <a:schemeClr val="bg1"/>
              </a:solidFill>
              <a:latin typeface="Bahnschrift" panose="020B0502040204020203" pitchFamily="34" charset="0"/>
            </a:endParaRPr>
          </a:p>
        </p:txBody>
      </p:sp>
      <p:sp>
        <p:nvSpPr>
          <p:cNvPr id="67" name="Rectangle: Rounded Corners 26">
            <a:extLst>
              <a:ext uri="{FF2B5EF4-FFF2-40B4-BE49-F238E27FC236}">
                <a16:creationId xmlns:a16="http://schemas.microsoft.com/office/drawing/2014/main" id="{C99BEB8D-5956-4932-92F8-C29968A792D3}"/>
              </a:ext>
            </a:extLst>
          </p:cNvPr>
          <p:cNvSpPr/>
          <p:nvPr/>
        </p:nvSpPr>
        <p:spPr>
          <a:xfrm>
            <a:off x="6156815" y="1779814"/>
            <a:ext cx="1714699" cy="312391"/>
          </a:xfrm>
          <a:prstGeom prst="roundRect">
            <a:avLst/>
          </a:prstGeom>
          <a:solidFill>
            <a:srgbClr val="054C4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Bahnschrift" panose="020B0502040204020203" pitchFamily="34" charset="0"/>
              </a:rPr>
              <a:t>CREATE NEW NOTIFICATION</a:t>
            </a:r>
            <a:endParaRPr lang="en-PK" sz="900" dirty="0">
              <a:solidFill>
                <a:schemeClr val="bg1"/>
              </a:solidFill>
              <a:latin typeface="Bahnschrift" panose="020B0502040204020203" pitchFamily="34" charset="0"/>
            </a:endParaRPr>
          </a:p>
        </p:txBody>
      </p:sp>
      <p:cxnSp>
        <p:nvCxnSpPr>
          <p:cNvPr id="68" name="Straight Connector 67"/>
          <p:cNvCxnSpPr/>
          <p:nvPr/>
        </p:nvCxnSpPr>
        <p:spPr>
          <a:xfrm flipV="1">
            <a:off x="2828925" y="2729643"/>
            <a:ext cx="1200150" cy="289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796864" y="3247676"/>
            <a:ext cx="1281837" cy="288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796864" y="4005525"/>
            <a:ext cx="1281837" cy="53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749271" y="4568355"/>
            <a:ext cx="1338637" cy="117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044651" y="5209446"/>
            <a:ext cx="971679" cy="21731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328768" y="3109555"/>
            <a:ext cx="905936" cy="230832"/>
          </a:xfrm>
          <a:prstGeom prst="rect">
            <a:avLst/>
          </a:prstGeom>
          <a:noFill/>
        </p:spPr>
        <p:txBody>
          <a:bodyPr wrap="square" rtlCol="0">
            <a:spAutoFit/>
          </a:bodyPr>
          <a:lstStyle/>
          <a:p>
            <a:r>
              <a:rPr lang="en-US" sz="900" dirty="0" smtClean="0">
                <a:solidFill>
                  <a:srgbClr val="0070C0"/>
                </a:solidFill>
                <a:latin typeface="Bahnschrift" panose="020B0502040204020203" pitchFamily="34" charset="0"/>
              </a:rPr>
              <a:t>Show Ledger</a:t>
            </a:r>
            <a:endParaRPr lang="en-US" sz="900" dirty="0">
              <a:solidFill>
                <a:srgbClr val="0070C0"/>
              </a:solidFill>
              <a:latin typeface="Bahnschrift" panose="020B0502040204020203" pitchFamily="34" charset="0"/>
            </a:endParaRPr>
          </a:p>
        </p:txBody>
      </p:sp>
      <p:sp>
        <p:nvSpPr>
          <p:cNvPr id="70" name="TextBox 69"/>
          <p:cNvSpPr txBox="1"/>
          <p:nvPr/>
        </p:nvSpPr>
        <p:spPr>
          <a:xfrm>
            <a:off x="7014160" y="2643346"/>
            <a:ext cx="905936" cy="230832"/>
          </a:xfrm>
          <a:prstGeom prst="rect">
            <a:avLst/>
          </a:prstGeom>
          <a:noFill/>
        </p:spPr>
        <p:txBody>
          <a:bodyPr wrap="square" rtlCol="0">
            <a:spAutoFit/>
          </a:bodyPr>
          <a:lstStyle/>
          <a:p>
            <a:pPr algn="r"/>
            <a:r>
              <a:rPr lang="en-US" sz="900" dirty="0" smtClean="0">
                <a:solidFill>
                  <a:srgbClr val="0070C0"/>
                </a:solidFill>
                <a:latin typeface="Bahnschrift" panose="020B0502040204020203" pitchFamily="34" charset="0"/>
              </a:rPr>
              <a:t>Show Details</a:t>
            </a:r>
            <a:endParaRPr lang="en-US" sz="900" dirty="0">
              <a:solidFill>
                <a:srgbClr val="0070C0"/>
              </a:solidFill>
              <a:latin typeface="Bahnschrift" panose="020B0502040204020203" pitchFamily="34" charset="0"/>
            </a:endParaRPr>
          </a:p>
        </p:txBody>
      </p:sp>
      <p:sp>
        <p:nvSpPr>
          <p:cNvPr id="72" name="TextBox 71"/>
          <p:cNvSpPr txBox="1"/>
          <p:nvPr/>
        </p:nvSpPr>
        <p:spPr>
          <a:xfrm>
            <a:off x="7003049" y="3351359"/>
            <a:ext cx="905936" cy="230832"/>
          </a:xfrm>
          <a:prstGeom prst="rect">
            <a:avLst/>
          </a:prstGeom>
          <a:noFill/>
        </p:spPr>
        <p:txBody>
          <a:bodyPr wrap="square" rtlCol="0">
            <a:spAutoFit/>
          </a:bodyPr>
          <a:lstStyle/>
          <a:p>
            <a:pPr algn="r"/>
            <a:r>
              <a:rPr lang="en-US" sz="900" dirty="0" smtClean="0">
                <a:solidFill>
                  <a:srgbClr val="0070C0"/>
                </a:solidFill>
                <a:latin typeface="Bahnschrift" panose="020B0502040204020203" pitchFamily="34" charset="0"/>
              </a:rPr>
              <a:t>Show Details</a:t>
            </a:r>
            <a:endParaRPr lang="en-US" sz="900" dirty="0">
              <a:solidFill>
                <a:srgbClr val="0070C0"/>
              </a:solidFill>
              <a:latin typeface="Bahnschrift" panose="020B0502040204020203" pitchFamily="34" charset="0"/>
            </a:endParaRPr>
          </a:p>
        </p:txBody>
      </p:sp>
      <p:sp>
        <p:nvSpPr>
          <p:cNvPr id="74" name="TextBox 73"/>
          <p:cNvSpPr txBox="1"/>
          <p:nvPr/>
        </p:nvSpPr>
        <p:spPr>
          <a:xfrm>
            <a:off x="6983121" y="4074478"/>
            <a:ext cx="905936" cy="230832"/>
          </a:xfrm>
          <a:prstGeom prst="rect">
            <a:avLst/>
          </a:prstGeom>
          <a:noFill/>
        </p:spPr>
        <p:txBody>
          <a:bodyPr wrap="square" rtlCol="0">
            <a:spAutoFit/>
          </a:bodyPr>
          <a:lstStyle/>
          <a:p>
            <a:pPr algn="r"/>
            <a:r>
              <a:rPr lang="en-US" sz="900" dirty="0" smtClean="0">
                <a:solidFill>
                  <a:srgbClr val="0070C0"/>
                </a:solidFill>
                <a:latin typeface="Bahnschrift" panose="020B0502040204020203" pitchFamily="34" charset="0"/>
              </a:rPr>
              <a:t>Show Details</a:t>
            </a:r>
            <a:endParaRPr lang="en-US" sz="900" dirty="0">
              <a:solidFill>
                <a:srgbClr val="0070C0"/>
              </a:solidFill>
              <a:latin typeface="Bahnschrift" panose="020B0502040204020203" pitchFamily="34" charset="0"/>
            </a:endParaRPr>
          </a:p>
        </p:txBody>
      </p:sp>
      <p:sp>
        <p:nvSpPr>
          <p:cNvPr id="76" name="TextBox 75"/>
          <p:cNvSpPr txBox="1"/>
          <p:nvPr/>
        </p:nvSpPr>
        <p:spPr>
          <a:xfrm>
            <a:off x="6970755" y="4787856"/>
            <a:ext cx="905936" cy="230832"/>
          </a:xfrm>
          <a:prstGeom prst="rect">
            <a:avLst/>
          </a:prstGeom>
          <a:noFill/>
        </p:spPr>
        <p:txBody>
          <a:bodyPr wrap="square" rtlCol="0">
            <a:spAutoFit/>
          </a:bodyPr>
          <a:lstStyle/>
          <a:p>
            <a:pPr algn="r"/>
            <a:r>
              <a:rPr lang="en-US" sz="900" dirty="0" smtClean="0">
                <a:solidFill>
                  <a:srgbClr val="0070C0"/>
                </a:solidFill>
                <a:latin typeface="Bahnschrift" panose="020B0502040204020203" pitchFamily="34" charset="0"/>
              </a:rPr>
              <a:t>Show Details</a:t>
            </a:r>
            <a:endParaRPr lang="en-US" sz="900" dirty="0">
              <a:solidFill>
                <a:srgbClr val="0070C0"/>
              </a:solidFill>
              <a:latin typeface="Bahnschrift" panose="020B0502040204020203" pitchFamily="34" charset="0"/>
            </a:endParaRPr>
          </a:p>
        </p:txBody>
      </p:sp>
      <p:sp>
        <p:nvSpPr>
          <p:cNvPr id="78" name="TextBox 77"/>
          <p:cNvSpPr txBox="1"/>
          <p:nvPr/>
        </p:nvSpPr>
        <p:spPr>
          <a:xfrm>
            <a:off x="6964521" y="5499927"/>
            <a:ext cx="905936" cy="230832"/>
          </a:xfrm>
          <a:prstGeom prst="rect">
            <a:avLst/>
          </a:prstGeom>
          <a:noFill/>
        </p:spPr>
        <p:txBody>
          <a:bodyPr wrap="square" rtlCol="0">
            <a:spAutoFit/>
          </a:bodyPr>
          <a:lstStyle/>
          <a:p>
            <a:pPr algn="r"/>
            <a:r>
              <a:rPr lang="en-US" sz="900" dirty="0" smtClean="0">
                <a:solidFill>
                  <a:srgbClr val="0070C0"/>
                </a:solidFill>
                <a:latin typeface="Bahnschrift" panose="020B0502040204020203" pitchFamily="34" charset="0"/>
              </a:rPr>
              <a:t>Show Details</a:t>
            </a:r>
            <a:endParaRPr lang="en-US" sz="900" dirty="0">
              <a:solidFill>
                <a:srgbClr val="0070C0"/>
              </a:solidFill>
              <a:latin typeface="Bahnschrift" panose="020B0502040204020203" pitchFamily="34" charset="0"/>
            </a:endParaRPr>
          </a:p>
        </p:txBody>
      </p:sp>
    </p:spTree>
    <p:extLst>
      <p:ext uri="{BB962C8B-B14F-4D97-AF65-F5344CB8AC3E}">
        <p14:creationId xmlns:p14="http://schemas.microsoft.com/office/powerpoint/2010/main" val="3297598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52900" y="259307"/>
            <a:ext cx="3868413"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F79464-3C8A-4B21-A0C9-6454146F8649}"/>
              </a:ext>
            </a:extLst>
          </p:cNvPr>
          <p:cNvSpPr txBox="1"/>
          <p:nvPr/>
        </p:nvSpPr>
        <p:spPr>
          <a:xfrm>
            <a:off x="5228071" y="334187"/>
            <a:ext cx="1440426" cy="523220"/>
          </a:xfrm>
          <a:prstGeom prst="rect">
            <a:avLst/>
          </a:prstGeom>
          <a:noFill/>
        </p:spPr>
        <p:txBody>
          <a:bodyPr wrap="square" rtlCol="0">
            <a:spAutoFit/>
          </a:bodyPr>
          <a:lstStyle/>
          <a:p>
            <a:r>
              <a:rPr lang="en-US" sz="1000" dirty="0" smtClean="0">
                <a:solidFill>
                  <a:srgbClr val="054C44"/>
                </a:solidFill>
                <a:latin typeface="Bahnschrift" panose="020B0502040204020203" pitchFamily="34" charset="0"/>
              </a:rPr>
              <a:t>Last logged in at</a:t>
            </a:r>
          </a:p>
          <a:p>
            <a:r>
              <a:rPr lang="en-US" sz="800" dirty="0" smtClean="0">
                <a:latin typeface="Bahnschrift" panose="020B0502040204020203" pitchFamily="34" charset="0"/>
              </a:rPr>
              <a:t>1310 PST July 22</a:t>
            </a:r>
            <a:r>
              <a:rPr lang="en-US" sz="800" baseline="30000" dirty="0" smtClean="0">
                <a:latin typeface="Bahnschrift" panose="020B0502040204020203" pitchFamily="34" charset="0"/>
              </a:rPr>
              <a:t>nd</a:t>
            </a:r>
            <a:r>
              <a:rPr lang="en-US" sz="800" dirty="0" smtClean="0">
                <a:latin typeface="Bahnschrift" panose="020B0502040204020203" pitchFamily="34" charset="0"/>
              </a:rPr>
              <a:t> 2020</a:t>
            </a:r>
          </a:p>
          <a:p>
            <a:r>
              <a:rPr lang="en-US" sz="1000" b="1" dirty="0" smtClean="0">
                <a:latin typeface="Bahnschrift" panose="020B0502040204020203" pitchFamily="34" charset="0"/>
              </a:rPr>
              <a:t>Lahore, Pakistan</a:t>
            </a:r>
            <a:endParaRPr lang="en-PK" sz="1000" b="1" dirty="0">
              <a:latin typeface="Bahnschrift" panose="020B0502040204020203" pitchFamily="34" charset="0"/>
            </a:endParaRPr>
          </a:p>
        </p:txBody>
      </p:sp>
      <p:pic>
        <p:nvPicPr>
          <p:cNvPr id="31" name="Picture 30">
            <a:extLst>
              <a:ext uri="{FF2B5EF4-FFF2-40B4-BE49-F238E27FC236}">
                <a16:creationId xmlns:a16="http://schemas.microsoft.com/office/drawing/2014/main" id="{BC55C91B-93E9-4A4D-A11F-584EA14D5D04}"/>
              </a:ext>
            </a:extLst>
          </p:cNvPr>
          <p:cNvPicPr>
            <a:picLocks noChangeAspect="1"/>
          </p:cNvPicPr>
          <p:nvPr/>
        </p:nvPicPr>
        <p:blipFill rotWithShape="1">
          <a:blip r:embed="rId3">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cxnSp>
        <p:nvCxnSpPr>
          <p:cNvPr id="33" name="Straight Connector 32"/>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36" name="Picture 3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37" name="Oval 36"/>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38" name="Picture 37"/>
          <p:cNvPicPr>
            <a:picLocks noChangeAspect="1"/>
          </p:cNvPicPr>
          <p:nvPr/>
        </p:nvPicPr>
        <p:blipFill>
          <a:blip r:embed="rId5" cstate="hq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39" name="Picture 3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
        <p:nvSpPr>
          <p:cNvPr id="65" name="Rectangle 64"/>
          <p:cNvSpPr/>
          <p:nvPr/>
        </p:nvSpPr>
        <p:spPr>
          <a:xfrm>
            <a:off x="4168933" y="962840"/>
            <a:ext cx="3854127" cy="3126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pc="300" dirty="0" smtClean="0">
                <a:latin typeface="Bahnschrift" panose="020B0502040204020203" pitchFamily="34" charset="0"/>
              </a:rPr>
              <a:t>MAKE A NEW DEPOSIT</a:t>
            </a:r>
            <a:endParaRPr lang="en-US" sz="1100" spc="300" dirty="0">
              <a:latin typeface="Bahnschrift" panose="020B0502040204020203" pitchFamily="34" charset="0"/>
            </a:endParaRPr>
          </a:p>
        </p:txBody>
      </p:sp>
      <p:sp>
        <p:nvSpPr>
          <p:cNvPr id="3" name="Rounded Rectangle 2"/>
          <p:cNvSpPr/>
          <p:nvPr/>
        </p:nvSpPr>
        <p:spPr>
          <a:xfrm>
            <a:off x="4343380" y="2602395"/>
            <a:ext cx="1604128" cy="216025"/>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lumMod val="85000"/>
                    <a:lumOff val="15000"/>
                  </a:schemeClr>
                </a:solidFill>
                <a:latin typeface="Bahnschrift" panose="020B0502040204020203" pitchFamily="34" charset="0"/>
              </a:rPr>
              <a:t>Arsalan Ahmad</a:t>
            </a:r>
            <a:endParaRPr lang="en-US" sz="800" dirty="0">
              <a:solidFill>
                <a:schemeClr val="tx1">
                  <a:lumMod val="85000"/>
                  <a:lumOff val="15000"/>
                </a:schemeClr>
              </a:solidFill>
              <a:latin typeface="Bahnschrift" panose="020B0502040204020203" pitchFamily="34" charset="0"/>
            </a:endParaRPr>
          </a:p>
        </p:txBody>
      </p:sp>
      <p:sp>
        <p:nvSpPr>
          <p:cNvPr id="48" name="TextBox 47"/>
          <p:cNvSpPr txBox="1"/>
          <p:nvPr/>
        </p:nvSpPr>
        <p:spPr>
          <a:xfrm>
            <a:off x="5215127" y="4632103"/>
            <a:ext cx="1743953" cy="215444"/>
          </a:xfrm>
          <a:prstGeom prst="rect">
            <a:avLst/>
          </a:prstGeom>
          <a:noFill/>
        </p:spPr>
        <p:txBody>
          <a:bodyPr wrap="square" rtlCol="0">
            <a:spAutoFit/>
          </a:bodyPr>
          <a:lstStyle/>
          <a:p>
            <a:pPr algn="ctr"/>
            <a:r>
              <a:rPr lang="en-US" sz="800" dirty="0" smtClean="0">
                <a:latin typeface="Bahnschrift" panose="020B0502040204020203" pitchFamily="34" charset="0"/>
              </a:rPr>
              <a:t>Enter the Amount to be Deposited</a:t>
            </a:r>
            <a:endParaRPr lang="en-US" sz="800" dirty="0">
              <a:latin typeface="Bahnschrift" panose="020B0502040204020203" pitchFamily="34" charset="0"/>
            </a:endParaRPr>
          </a:p>
        </p:txBody>
      </p:sp>
      <p:sp>
        <p:nvSpPr>
          <p:cNvPr id="50" name="Rounded Rectangle 49"/>
          <p:cNvSpPr/>
          <p:nvPr/>
        </p:nvSpPr>
        <p:spPr>
          <a:xfrm>
            <a:off x="4347195" y="1506581"/>
            <a:ext cx="2209107" cy="32083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76707" y="1549487"/>
            <a:ext cx="2150840" cy="230832"/>
          </a:xfrm>
          <a:prstGeom prst="rect">
            <a:avLst/>
          </a:prstGeom>
          <a:noFill/>
        </p:spPr>
        <p:txBody>
          <a:bodyPr wrap="square" rtlCol="0">
            <a:spAutoFit/>
          </a:bodyPr>
          <a:lstStyle/>
          <a:p>
            <a:r>
              <a:rPr lang="en-US" sz="900" dirty="0" smtClean="0">
                <a:latin typeface="Bahnschrift" panose="020B0502040204020203" pitchFamily="34" charset="0"/>
              </a:rPr>
              <a:t>Enter a ClickPayed Registered Number </a:t>
            </a:r>
            <a:endParaRPr lang="en-US" sz="900" dirty="0">
              <a:latin typeface="Bahnschrift" panose="020B0502040204020203" pitchFamily="34" charset="0"/>
            </a:endParaRPr>
          </a:p>
        </p:txBody>
      </p:sp>
      <p:sp>
        <p:nvSpPr>
          <p:cNvPr id="70" name="Rounded Rectangle 69"/>
          <p:cNvSpPr/>
          <p:nvPr/>
        </p:nvSpPr>
        <p:spPr>
          <a:xfrm>
            <a:off x="6758876" y="1506581"/>
            <a:ext cx="1059864" cy="320830"/>
          </a:xfrm>
          <a:prstGeom prst="roundRect">
            <a:avLst/>
          </a:prstGeom>
          <a:solidFill>
            <a:srgbClr val="054C4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SEARCH</a:t>
            </a:r>
            <a:endParaRPr lang="en-US" sz="1000" dirty="0">
              <a:latin typeface="Bahnschrift" panose="020B0502040204020203" pitchFamily="34" charset="0"/>
            </a:endParaRPr>
          </a:p>
        </p:txBody>
      </p:sp>
      <p:cxnSp>
        <p:nvCxnSpPr>
          <p:cNvPr id="5" name="Straight Connector 4"/>
          <p:cNvCxnSpPr/>
          <p:nvPr/>
        </p:nvCxnSpPr>
        <p:spPr>
          <a:xfrm>
            <a:off x="4167186" y="2063262"/>
            <a:ext cx="385412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268276" y="2337969"/>
            <a:ext cx="1548524" cy="230832"/>
          </a:xfrm>
          <a:prstGeom prst="rect">
            <a:avLst/>
          </a:prstGeom>
          <a:noFill/>
        </p:spPr>
        <p:txBody>
          <a:bodyPr wrap="square" rtlCol="0">
            <a:spAutoFit/>
          </a:bodyPr>
          <a:lstStyle/>
          <a:p>
            <a:r>
              <a:rPr lang="en-US" sz="900" dirty="0" smtClean="0">
                <a:solidFill>
                  <a:schemeClr val="tx1">
                    <a:lumMod val="75000"/>
                    <a:lumOff val="25000"/>
                  </a:schemeClr>
                </a:solidFill>
                <a:latin typeface="Bahnschrift" panose="020B0502040204020203" pitchFamily="34" charset="0"/>
              </a:rPr>
              <a:t>Account Name</a:t>
            </a:r>
            <a:endParaRPr lang="en-US" sz="900" dirty="0">
              <a:solidFill>
                <a:schemeClr val="tx1">
                  <a:lumMod val="75000"/>
                  <a:lumOff val="25000"/>
                </a:schemeClr>
              </a:solidFill>
              <a:latin typeface="Bahnschrift" panose="020B0502040204020203" pitchFamily="34" charset="0"/>
            </a:endParaRPr>
          </a:p>
        </p:txBody>
      </p:sp>
      <p:sp>
        <p:nvSpPr>
          <p:cNvPr id="74" name="TextBox 73"/>
          <p:cNvSpPr txBox="1"/>
          <p:nvPr/>
        </p:nvSpPr>
        <p:spPr>
          <a:xfrm>
            <a:off x="6134564" y="2337969"/>
            <a:ext cx="1548524" cy="230832"/>
          </a:xfrm>
          <a:prstGeom prst="rect">
            <a:avLst/>
          </a:prstGeom>
          <a:noFill/>
        </p:spPr>
        <p:txBody>
          <a:bodyPr wrap="square" rtlCol="0">
            <a:spAutoFit/>
          </a:bodyPr>
          <a:lstStyle/>
          <a:p>
            <a:r>
              <a:rPr lang="en-US" sz="900" dirty="0" smtClean="0">
                <a:solidFill>
                  <a:schemeClr val="tx1">
                    <a:lumMod val="75000"/>
                    <a:lumOff val="25000"/>
                  </a:schemeClr>
                </a:solidFill>
                <a:latin typeface="Bahnschrift" panose="020B0502040204020203" pitchFamily="34" charset="0"/>
              </a:rPr>
              <a:t>Registered Mobile Number</a:t>
            </a:r>
            <a:endParaRPr lang="en-US" sz="900" dirty="0">
              <a:solidFill>
                <a:schemeClr val="tx1">
                  <a:lumMod val="75000"/>
                  <a:lumOff val="25000"/>
                </a:schemeClr>
              </a:solidFill>
              <a:latin typeface="Bahnschrift" panose="020B0502040204020203" pitchFamily="34" charset="0"/>
            </a:endParaRPr>
          </a:p>
        </p:txBody>
      </p:sp>
      <p:sp>
        <p:nvSpPr>
          <p:cNvPr id="76" name="Rounded Rectangle 75"/>
          <p:cNvSpPr/>
          <p:nvPr/>
        </p:nvSpPr>
        <p:spPr>
          <a:xfrm>
            <a:off x="6209760" y="2599502"/>
            <a:ext cx="1604128" cy="216025"/>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lumMod val="85000"/>
                    <a:lumOff val="15000"/>
                  </a:schemeClr>
                </a:solidFill>
                <a:latin typeface="Bahnschrift" panose="020B0502040204020203" pitchFamily="34" charset="0"/>
              </a:rPr>
              <a:t>030046352725</a:t>
            </a:r>
            <a:endParaRPr lang="en-US" sz="800" dirty="0">
              <a:solidFill>
                <a:schemeClr val="tx1">
                  <a:lumMod val="85000"/>
                  <a:lumOff val="15000"/>
                </a:schemeClr>
              </a:solidFill>
              <a:latin typeface="Bahnschrift" panose="020B0502040204020203" pitchFamily="34" charset="0"/>
            </a:endParaRPr>
          </a:p>
        </p:txBody>
      </p:sp>
      <p:cxnSp>
        <p:nvCxnSpPr>
          <p:cNvPr id="78" name="Straight Connector 77"/>
          <p:cNvCxnSpPr/>
          <p:nvPr/>
        </p:nvCxnSpPr>
        <p:spPr>
          <a:xfrm>
            <a:off x="4167186" y="2277169"/>
            <a:ext cx="385412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319987" y="2040246"/>
            <a:ext cx="1548524" cy="246221"/>
          </a:xfrm>
          <a:prstGeom prst="rect">
            <a:avLst/>
          </a:prstGeom>
          <a:noFill/>
        </p:spPr>
        <p:txBody>
          <a:bodyPr wrap="square" rtlCol="0">
            <a:spAutoFit/>
          </a:bodyPr>
          <a:lstStyle/>
          <a:p>
            <a:pPr algn="ctr"/>
            <a:r>
              <a:rPr lang="en-US" sz="1000" dirty="0" smtClean="0">
                <a:latin typeface="Bahnschrift" panose="020B0502040204020203" pitchFamily="34" charset="0"/>
              </a:rPr>
              <a:t>SEARCH RESULTS</a:t>
            </a:r>
            <a:endParaRPr lang="en-US" sz="1000" dirty="0">
              <a:latin typeface="Bahnschrift" panose="020B0502040204020203" pitchFamily="34" charset="0"/>
            </a:endParaRPr>
          </a:p>
        </p:txBody>
      </p:sp>
      <p:sp>
        <p:nvSpPr>
          <p:cNvPr id="80" name="Rounded Rectangle 79"/>
          <p:cNvSpPr/>
          <p:nvPr/>
        </p:nvSpPr>
        <p:spPr>
          <a:xfrm>
            <a:off x="5448229" y="3595402"/>
            <a:ext cx="1277752" cy="216025"/>
          </a:xfrm>
          <a:prstGeom prst="roundRect">
            <a:avLst/>
          </a:prstGeom>
          <a:solidFill>
            <a:schemeClr val="tx1">
              <a:lumMod val="65000"/>
              <a:lumOff val="3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49736" y="3578013"/>
            <a:ext cx="1120047" cy="230832"/>
          </a:xfrm>
          <a:prstGeom prst="rect">
            <a:avLst/>
          </a:prstGeom>
          <a:noFill/>
        </p:spPr>
        <p:txBody>
          <a:bodyPr wrap="square" rtlCol="0">
            <a:spAutoFit/>
          </a:bodyPr>
          <a:lstStyle/>
          <a:p>
            <a:r>
              <a:rPr lang="en-US" sz="900" dirty="0" smtClean="0">
                <a:solidFill>
                  <a:schemeClr val="bg1"/>
                </a:solidFill>
                <a:latin typeface="Bahnschrift" panose="020B0502040204020203" pitchFamily="34" charset="0"/>
              </a:rPr>
              <a:t>Select Beneficiary</a:t>
            </a:r>
            <a:endParaRPr lang="en-US" sz="900" dirty="0">
              <a:solidFill>
                <a:schemeClr val="bg1"/>
              </a:solidFill>
              <a:latin typeface="Bahnschrift" panose="020B0502040204020203" pitchFamily="34" charset="0"/>
            </a:endParaRPr>
          </a:p>
        </p:txBody>
      </p:sp>
      <p:sp>
        <p:nvSpPr>
          <p:cNvPr id="81" name="Rounded Rectangle 80"/>
          <p:cNvSpPr/>
          <p:nvPr/>
        </p:nvSpPr>
        <p:spPr>
          <a:xfrm>
            <a:off x="5545432" y="3642360"/>
            <a:ext cx="109728" cy="109728"/>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4167186" y="4056471"/>
            <a:ext cx="385412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4982551" y="4316353"/>
            <a:ext cx="2209107" cy="32083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lumMod val="85000"/>
                    <a:lumOff val="15000"/>
                  </a:schemeClr>
                </a:solidFill>
                <a:latin typeface="Bahnschrift" panose="020B0502040204020203" pitchFamily="34" charset="0"/>
              </a:rPr>
              <a:t>Enter Amount Here</a:t>
            </a:r>
            <a:endParaRPr lang="en-US" sz="900" dirty="0">
              <a:solidFill>
                <a:schemeClr val="tx1">
                  <a:lumMod val="85000"/>
                  <a:lumOff val="15000"/>
                </a:schemeClr>
              </a:solidFill>
              <a:latin typeface="Bahnschrift" panose="020B0502040204020203" pitchFamily="34" charset="0"/>
            </a:endParaRPr>
          </a:p>
        </p:txBody>
      </p:sp>
      <p:sp>
        <p:nvSpPr>
          <p:cNvPr id="84" name="Rectangle: Rounded Corners 18">
            <a:extLst>
              <a:ext uri="{FF2B5EF4-FFF2-40B4-BE49-F238E27FC236}">
                <a16:creationId xmlns:a16="http://schemas.microsoft.com/office/drawing/2014/main" id="{D496B5EA-661B-4E52-97B1-36492F84402B}"/>
              </a:ext>
            </a:extLst>
          </p:cNvPr>
          <p:cNvSpPr/>
          <p:nvPr/>
        </p:nvSpPr>
        <p:spPr>
          <a:xfrm>
            <a:off x="5257524" y="5079377"/>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DEPOSIT NOW</a:t>
            </a:r>
            <a:endParaRPr lang="en-PK" sz="800" dirty="0">
              <a:solidFill>
                <a:schemeClr val="bg1"/>
              </a:solidFill>
              <a:latin typeface="Bahnschrift" panose="020B0502040204020203" pitchFamily="34" charset="0"/>
            </a:endParaRPr>
          </a:p>
        </p:txBody>
      </p:sp>
      <p:sp>
        <p:nvSpPr>
          <p:cNvPr id="85" name="Isosceles Triangle 84"/>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ame 86"/>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ounded Rectangle 87"/>
          <p:cNvSpPr/>
          <p:nvPr/>
        </p:nvSpPr>
        <p:spPr>
          <a:xfrm>
            <a:off x="4336783" y="3145511"/>
            <a:ext cx="1604128" cy="216025"/>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lumMod val="85000"/>
                    <a:lumOff val="15000"/>
                  </a:schemeClr>
                </a:solidFill>
                <a:latin typeface="Bahnschrift" panose="020B0502040204020203" pitchFamily="34" charset="0"/>
              </a:rPr>
              <a:t>Lahore</a:t>
            </a:r>
            <a:endParaRPr lang="en-US" sz="800" dirty="0">
              <a:solidFill>
                <a:schemeClr val="tx1">
                  <a:lumMod val="85000"/>
                  <a:lumOff val="15000"/>
                </a:schemeClr>
              </a:solidFill>
              <a:latin typeface="Bahnschrift" panose="020B0502040204020203" pitchFamily="34" charset="0"/>
            </a:endParaRPr>
          </a:p>
        </p:txBody>
      </p:sp>
      <p:sp>
        <p:nvSpPr>
          <p:cNvPr id="89" name="TextBox 88"/>
          <p:cNvSpPr txBox="1"/>
          <p:nvPr/>
        </p:nvSpPr>
        <p:spPr>
          <a:xfrm>
            <a:off x="4261679" y="2881085"/>
            <a:ext cx="1548524" cy="230832"/>
          </a:xfrm>
          <a:prstGeom prst="rect">
            <a:avLst/>
          </a:prstGeom>
          <a:noFill/>
        </p:spPr>
        <p:txBody>
          <a:bodyPr wrap="square" rtlCol="0">
            <a:spAutoFit/>
          </a:bodyPr>
          <a:lstStyle/>
          <a:p>
            <a:r>
              <a:rPr lang="en-US" sz="900" dirty="0" smtClean="0">
                <a:solidFill>
                  <a:schemeClr val="tx1">
                    <a:lumMod val="75000"/>
                    <a:lumOff val="25000"/>
                  </a:schemeClr>
                </a:solidFill>
                <a:latin typeface="Bahnschrift" panose="020B0502040204020203" pitchFamily="34" charset="0"/>
              </a:rPr>
              <a:t>City</a:t>
            </a:r>
            <a:endParaRPr lang="en-US" sz="900" dirty="0">
              <a:solidFill>
                <a:schemeClr val="tx1">
                  <a:lumMod val="75000"/>
                  <a:lumOff val="25000"/>
                </a:schemeClr>
              </a:solidFill>
              <a:latin typeface="Bahnschrift" panose="020B0502040204020203" pitchFamily="34" charset="0"/>
            </a:endParaRPr>
          </a:p>
        </p:txBody>
      </p:sp>
      <p:sp>
        <p:nvSpPr>
          <p:cNvPr id="90" name="TextBox 89"/>
          <p:cNvSpPr txBox="1"/>
          <p:nvPr/>
        </p:nvSpPr>
        <p:spPr>
          <a:xfrm>
            <a:off x="6127967" y="2881085"/>
            <a:ext cx="1548524" cy="230832"/>
          </a:xfrm>
          <a:prstGeom prst="rect">
            <a:avLst/>
          </a:prstGeom>
          <a:noFill/>
        </p:spPr>
        <p:txBody>
          <a:bodyPr wrap="square" rtlCol="0">
            <a:spAutoFit/>
          </a:bodyPr>
          <a:lstStyle/>
          <a:p>
            <a:r>
              <a:rPr lang="en-US" sz="900" dirty="0" smtClean="0">
                <a:solidFill>
                  <a:schemeClr val="tx1">
                    <a:lumMod val="75000"/>
                    <a:lumOff val="25000"/>
                  </a:schemeClr>
                </a:solidFill>
                <a:latin typeface="Bahnschrift" panose="020B0502040204020203" pitchFamily="34" charset="0"/>
              </a:rPr>
              <a:t>Country</a:t>
            </a:r>
            <a:endParaRPr lang="en-US" sz="900" dirty="0">
              <a:solidFill>
                <a:schemeClr val="tx1">
                  <a:lumMod val="75000"/>
                  <a:lumOff val="25000"/>
                </a:schemeClr>
              </a:solidFill>
              <a:latin typeface="Bahnschrift" panose="020B0502040204020203" pitchFamily="34" charset="0"/>
            </a:endParaRPr>
          </a:p>
        </p:txBody>
      </p:sp>
      <p:sp>
        <p:nvSpPr>
          <p:cNvPr id="91" name="Rounded Rectangle 90"/>
          <p:cNvSpPr/>
          <p:nvPr/>
        </p:nvSpPr>
        <p:spPr>
          <a:xfrm>
            <a:off x="6203163" y="3142618"/>
            <a:ext cx="1604128" cy="216025"/>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lumMod val="85000"/>
                    <a:lumOff val="15000"/>
                  </a:schemeClr>
                </a:solidFill>
                <a:latin typeface="Bahnschrift" panose="020B0502040204020203" pitchFamily="34" charset="0"/>
              </a:rPr>
              <a:t>Pakistan</a:t>
            </a:r>
            <a:endParaRPr lang="en-US" sz="800" dirty="0">
              <a:solidFill>
                <a:schemeClr val="tx1">
                  <a:lumMod val="85000"/>
                  <a:lumOff val="15000"/>
                </a:schemeClr>
              </a:solidFill>
              <a:latin typeface="Bahnschrift" panose="020B0502040204020203" pitchFamily="34" charset="0"/>
            </a:endParaRPr>
          </a:p>
        </p:txBody>
      </p:sp>
    </p:spTree>
    <p:extLst>
      <p:ext uri="{BB962C8B-B14F-4D97-AF65-F5344CB8AC3E}">
        <p14:creationId xmlns:p14="http://schemas.microsoft.com/office/powerpoint/2010/main" val="837259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52900" y="259307"/>
            <a:ext cx="3868413"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F79464-3C8A-4B21-A0C9-6454146F8649}"/>
              </a:ext>
            </a:extLst>
          </p:cNvPr>
          <p:cNvSpPr txBox="1"/>
          <p:nvPr/>
        </p:nvSpPr>
        <p:spPr>
          <a:xfrm>
            <a:off x="5228071" y="334187"/>
            <a:ext cx="1440426" cy="523220"/>
          </a:xfrm>
          <a:prstGeom prst="rect">
            <a:avLst/>
          </a:prstGeom>
          <a:noFill/>
        </p:spPr>
        <p:txBody>
          <a:bodyPr wrap="square" rtlCol="0">
            <a:spAutoFit/>
          </a:bodyPr>
          <a:lstStyle/>
          <a:p>
            <a:r>
              <a:rPr lang="en-US" sz="1000" dirty="0" smtClean="0">
                <a:solidFill>
                  <a:srgbClr val="054C44"/>
                </a:solidFill>
                <a:latin typeface="Bahnschrift" panose="020B0502040204020203" pitchFamily="34" charset="0"/>
              </a:rPr>
              <a:t>Last logged in at</a:t>
            </a:r>
          </a:p>
          <a:p>
            <a:r>
              <a:rPr lang="en-US" sz="800" dirty="0" smtClean="0">
                <a:latin typeface="Bahnschrift" panose="020B0502040204020203" pitchFamily="34" charset="0"/>
              </a:rPr>
              <a:t>1310 PST July 22</a:t>
            </a:r>
            <a:r>
              <a:rPr lang="en-US" sz="800" baseline="30000" dirty="0" smtClean="0">
                <a:latin typeface="Bahnschrift" panose="020B0502040204020203" pitchFamily="34" charset="0"/>
              </a:rPr>
              <a:t>nd</a:t>
            </a:r>
            <a:r>
              <a:rPr lang="en-US" sz="800" dirty="0" smtClean="0">
                <a:latin typeface="Bahnschrift" panose="020B0502040204020203" pitchFamily="34" charset="0"/>
              </a:rPr>
              <a:t> 2020</a:t>
            </a:r>
          </a:p>
          <a:p>
            <a:r>
              <a:rPr lang="en-US" sz="1000" b="1" dirty="0" smtClean="0">
                <a:latin typeface="Bahnschrift" panose="020B0502040204020203" pitchFamily="34" charset="0"/>
              </a:rPr>
              <a:t>Lahore, Pakistan</a:t>
            </a:r>
            <a:endParaRPr lang="en-PK" sz="1000" b="1" dirty="0">
              <a:latin typeface="Bahnschrift" panose="020B0502040204020203" pitchFamily="34" charset="0"/>
            </a:endParaRPr>
          </a:p>
        </p:txBody>
      </p:sp>
      <p:pic>
        <p:nvPicPr>
          <p:cNvPr id="31" name="Picture 30">
            <a:extLst>
              <a:ext uri="{FF2B5EF4-FFF2-40B4-BE49-F238E27FC236}">
                <a16:creationId xmlns:a16="http://schemas.microsoft.com/office/drawing/2014/main" id="{BC55C91B-93E9-4A4D-A11F-584EA14D5D04}"/>
              </a:ext>
            </a:extLst>
          </p:cNvPr>
          <p:cNvPicPr>
            <a:picLocks noChangeAspect="1"/>
          </p:cNvPicPr>
          <p:nvPr/>
        </p:nvPicPr>
        <p:blipFill rotWithShape="1">
          <a:blip r:embed="rId3">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cxnSp>
        <p:nvCxnSpPr>
          <p:cNvPr id="33" name="Straight Connector 32"/>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36" name="Picture 3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37" name="Oval 36"/>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38" name="Picture 37"/>
          <p:cNvPicPr>
            <a:picLocks noChangeAspect="1"/>
          </p:cNvPicPr>
          <p:nvPr/>
        </p:nvPicPr>
        <p:blipFill>
          <a:blip r:embed="rId5" cstate="hq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39" name="Picture 3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
        <p:nvSpPr>
          <p:cNvPr id="65" name="Rectangle 64"/>
          <p:cNvSpPr/>
          <p:nvPr/>
        </p:nvSpPr>
        <p:spPr>
          <a:xfrm>
            <a:off x="4168933" y="962840"/>
            <a:ext cx="3854127" cy="312615"/>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pc="300" dirty="0" smtClean="0">
                <a:latin typeface="Bahnschrift" panose="020B0502040204020203" pitchFamily="34" charset="0"/>
              </a:rPr>
              <a:t>MAKE A NEW DEPOSIT</a:t>
            </a:r>
            <a:endParaRPr lang="en-US" sz="1100" spc="300" dirty="0">
              <a:latin typeface="Bahnschrift" panose="020B0502040204020203" pitchFamily="34" charset="0"/>
            </a:endParaRPr>
          </a:p>
        </p:txBody>
      </p:sp>
      <p:sp>
        <p:nvSpPr>
          <p:cNvPr id="3" name="Rounded Rectangle 2"/>
          <p:cNvSpPr/>
          <p:nvPr/>
        </p:nvSpPr>
        <p:spPr>
          <a:xfrm>
            <a:off x="4343380" y="2602395"/>
            <a:ext cx="1604128" cy="216025"/>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lumMod val="85000"/>
                    <a:lumOff val="15000"/>
                  </a:schemeClr>
                </a:solidFill>
                <a:latin typeface="Bahnschrift" panose="020B0502040204020203" pitchFamily="34" charset="0"/>
              </a:rPr>
              <a:t>Arsalan Ahmad</a:t>
            </a:r>
            <a:endParaRPr lang="en-US" sz="800" dirty="0">
              <a:solidFill>
                <a:schemeClr val="tx1">
                  <a:lumMod val="85000"/>
                  <a:lumOff val="15000"/>
                </a:schemeClr>
              </a:solidFill>
              <a:latin typeface="Bahnschrift" panose="020B0502040204020203" pitchFamily="34" charset="0"/>
            </a:endParaRPr>
          </a:p>
        </p:txBody>
      </p:sp>
      <p:sp>
        <p:nvSpPr>
          <p:cNvPr id="48" name="TextBox 47"/>
          <p:cNvSpPr txBox="1"/>
          <p:nvPr/>
        </p:nvSpPr>
        <p:spPr>
          <a:xfrm>
            <a:off x="5215127" y="4632103"/>
            <a:ext cx="1743953" cy="215444"/>
          </a:xfrm>
          <a:prstGeom prst="rect">
            <a:avLst/>
          </a:prstGeom>
          <a:noFill/>
        </p:spPr>
        <p:txBody>
          <a:bodyPr wrap="square" rtlCol="0">
            <a:spAutoFit/>
          </a:bodyPr>
          <a:lstStyle/>
          <a:p>
            <a:pPr algn="ctr"/>
            <a:r>
              <a:rPr lang="en-US" sz="800" dirty="0" smtClean="0">
                <a:latin typeface="Bahnschrift" panose="020B0502040204020203" pitchFamily="34" charset="0"/>
              </a:rPr>
              <a:t>Enter the Amount to be Deposited</a:t>
            </a:r>
            <a:endParaRPr lang="en-US" sz="800" dirty="0">
              <a:latin typeface="Bahnschrift" panose="020B0502040204020203" pitchFamily="34" charset="0"/>
            </a:endParaRPr>
          </a:p>
        </p:txBody>
      </p:sp>
      <p:sp>
        <p:nvSpPr>
          <p:cNvPr id="50" name="Rounded Rectangle 49"/>
          <p:cNvSpPr/>
          <p:nvPr/>
        </p:nvSpPr>
        <p:spPr>
          <a:xfrm>
            <a:off x="4347195" y="1506581"/>
            <a:ext cx="2209107" cy="32083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76707" y="1549487"/>
            <a:ext cx="2150840" cy="230832"/>
          </a:xfrm>
          <a:prstGeom prst="rect">
            <a:avLst/>
          </a:prstGeom>
          <a:noFill/>
        </p:spPr>
        <p:txBody>
          <a:bodyPr wrap="square" rtlCol="0">
            <a:spAutoFit/>
          </a:bodyPr>
          <a:lstStyle/>
          <a:p>
            <a:r>
              <a:rPr lang="en-US" sz="900" dirty="0" smtClean="0">
                <a:latin typeface="Bahnschrift" panose="020B0502040204020203" pitchFamily="34" charset="0"/>
              </a:rPr>
              <a:t>Enter a ClickPayed Registered Number </a:t>
            </a:r>
            <a:endParaRPr lang="en-US" sz="900" dirty="0">
              <a:latin typeface="Bahnschrift" panose="020B0502040204020203" pitchFamily="34" charset="0"/>
            </a:endParaRPr>
          </a:p>
        </p:txBody>
      </p:sp>
      <p:sp>
        <p:nvSpPr>
          <p:cNvPr id="70" name="Rounded Rectangle 69"/>
          <p:cNvSpPr/>
          <p:nvPr/>
        </p:nvSpPr>
        <p:spPr>
          <a:xfrm>
            <a:off x="6758876" y="1506581"/>
            <a:ext cx="1059864" cy="320830"/>
          </a:xfrm>
          <a:prstGeom prst="roundRect">
            <a:avLst/>
          </a:prstGeom>
          <a:solidFill>
            <a:srgbClr val="054C4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SEARCH</a:t>
            </a:r>
            <a:endParaRPr lang="en-US" sz="1000" dirty="0">
              <a:latin typeface="Bahnschrift" panose="020B0502040204020203" pitchFamily="34" charset="0"/>
            </a:endParaRPr>
          </a:p>
        </p:txBody>
      </p:sp>
      <p:cxnSp>
        <p:nvCxnSpPr>
          <p:cNvPr id="5" name="Straight Connector 4"/>
          <p:cNvCxnSpPr/>
          <p:nvPr/>
        </p:nvCxnSpPr>
        <p:spPr>
          <a:xfrm>
            <a:off x="4167186" y="2063262"/>
            <a:ext cx="385412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268276" y="2337969"/>
            <a:ext cx="1548524" cy="230832"/>
          </a:xfrm>
          <a:prstGeom prst="rect">
            <a:avLst/>
          </a:prstGeom>
          <a:noFill/>
        </p:spPr>
        <p:txBody>
          <a:bodyPr wrap="square" rtlCol="0">
            <a:spAutoFit/>
          </a:bodyPr>
          <a:lstStyle/>
          <a:p>
            <a:r>
              <a:rPr lang="en-US" sz="900" dirty="0" smtClean="0">
                <a:solidFill>
                  <a:schemeClr val="tx1">
                    <a:lumMod val="75000"/>
                    <a:lumOff val="25000"/>
                  </a:schemeClr>
                </a:solidFill>
                <a:latin typeface="Bahnschrift" panose="020B0502040204020203" pitchFamily="34" charset="0"/>
              </a:rPr>
              <a:t>Account Name</a:t>
            </a:r>
            <a:endParaRPr lang="en-US" sz="900" dirty="0">
              <a:solidFill>
                <a:schemeClr val="tx1">
                  <a:lumMod val="75000"/>
                  <a:lumOff val="25000"/>
                </a:schemeClr>
              </a:solidFill>
              <a:latin typeface="Bahnschrift" panose="020B0502040204020203" pitchFamily="34" charset="0"/>
            </a:endParaRPr>
          </a:p>
        </p:txBody>
      </p:sp>
      <p:sp>
        <p:nvSpPr>
          <p:cNvPr id="74" name="TextBox 73"/>
          <p:cNvSpPr txBox="1"/>
          <p:nvPr/>
        </p:nvSpPr>
        <p:spPr>
          <a:xfrm>
            <a:off x="6134564" y="2337969"/>
            <a:ext cx="1548524" cy="230832"/>
          </a:xfrm>
          <a:prstGeom prst="rect">
            <a:avLst/>
          </a:prstGeom>
          <a:noFill/>
        </p:spPr>
        <p:txBody>
          <a:bodyPr wrap="square" rtlCol="0">
            <a:spAutoFit/>
          </a:bodyPr>
          <a:lstStyle/>
          <a:p>
            <a:r>
              <a:rPr lang="en-US" sz="900" dirty="0" smtClean="0">
                <a:solidFill>
                  <a:schemeClr val="tx1">
                    <a:lumMod val="75000"/>
                    <a:lumOff val="25000"/>
                  </a:schemeClr>
                </a:solidFill>
                <a:latin typeface="Bahnschrift" panose="020B0502040204020203" pitchFamily="34" charset="0"/>
              </a:rPr>
              <a:t>Registered Mobile Number</a:t>
            </a:r>
            <a:endParaRPr lang="en-US" sz="900" dirty="0">
              <a:solidFill>
                <a:schemeClr val="tx1">
                  <a:lumMod val="75000"/>
                  <a:lumOff val="25000"/>
                </a:schemeClr>
              </a:solidFill>
              <a:latin typeface="Bahnschrift" panose="020B0502040204020203" pitchFamily="34" charset="0"/>
            </a:endParaRPr>
          </a:p>
        </p:txBody>
      </p:sp>
      <p:sp>
        <p:nvSpPr>
          <p:cNvPr id="76" name="Rounded Rectangle 75"/>
          <p:cNvSpPr/>
          <p:nvPr/>
        </p:nvSpPr>
        <p:spPr>
          <a:xfrm>
            <a:off x="6209760" y="2599502"/>
            <a:ext cx="1604128" cy="216025"/>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lumMod val="85000"/>
                    <a:lumOff val="15000"/>
                  </a:schemeClr>
                </a:solidFill>
                <a:latin typeface="Bahnschrift" panose="020B0502040204020203" pitchFamily="34" charset="0"/>
              </a:rPr>
              <a:t>030046352725</a:t>
            </a:r>
            <a:endParaRPr lang="en-US" sz="800" dirty="0">
              <a:solidFill>
                <a:schemeClr val="tx1">
                  <a:lumMod val="85000"/>
                  <a:lumOff val="15000"/>
                </a:schemeClr>
              </a:solidFill>
              <a:latin typeface="Bahnschrift" panose="020B0502040204020203" pitchFamily="34" charset="0"/>
            </a:endParaRPr>
          </a:p>
        </p:txBody>
      </p:sp>
      <p:cxnSp>
        <p:nvCxnSpPr>
          <p:cNvPr id="78" name="Straight Connector 77"/>
          <p:cNvCxnSpPr/>
          <p:nvPr/>
        </p:nvCxnSpPr>
        <p:spPr>
          <a:xfrm>
            <a:off x="4167186" y="2277169"/>
            <a:ext cx="385412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5319987" y="2040246"/>
            <a:ext cx="1548524" cy="246221"/>
          </a:xfrm>
          <a:prstGeom prst="rect">
            <a:avLst/>
          </a:prstGeom>
          <a:noFill/>
        </p:spPr>
        <p:txBody>
          <a:bodyPr wrap="square" rtlCol="0">
            <a:spAutoFit/>
          </a:bodyPr>
          <a:lstStyle/>
          <a:p>
            <a:pPr algn="ctr"/>
            <a:r>
              <a:rPr lang="en-US" sz="1000" dirty="0" smtClean="0">
                <a:latin typeface="Bahnschrift" panose="020B0502040204020203" pitchFamily="34" charset="0"/>
              </a:rPr>
              <a:t>SEARCH RESULTS</a:t>
            </a:r>
            <a:endParaRPr lang="en-US" sz="1000" dirty="0">
              <a:latin typeface="Bahnschrift" panose="020B0502040204020203" pitchFamily="34" charset="0"/>
            </a:endParaRPr>
          </a:p>
        </p:txBody>
      </p:sp>
      <p:sp>
        <p:nvSpPr>
          <p:cNvPr id="80" name="Rounded Rectangle 79"/>
          <p:cNvSpPr/>
          <p:nvPr/>
        </p:nvSpPr>
        <p:spPr>
          <a:xfrm>
            <a:off x="5448229" y="3595402"/>
            <a:ext cx="1277752" cy="216025"/>
          </a:xfrm>
          <a:prstGeom prst="roundRect">
            <a:avLst/>
          </a:prstGeom>
          <a:solidFill>
            <a:schemeClr val="tx1">
              <a:lumMod val="65000"/>
              <a:lumOff val="3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649736" y="3578013"/>
            <a:ext cx="1120047" cy="230832"/>
          </a:xfrm>
          <a:prstGeom prst="rect">
            <a:avLst/>
          </a:prstGeom>
          <a:noFill/>
        </p:spPr>
        <p:txBody>
          <a:bodyPr wrap="square" rtlCol="0">
            <a:spAutoFit/>
          </a:bodyPr>
          <a:lstStyle/>
          <a:p>
            <a:r>
              <a:rPr lang="en-US" sz="900" dirty="0" smtClean="0">
                <a:solidFill>
                  <a:schemeClr val="bg1"/>
                </a:solidFill>
                <a:latin typeface="Bahnschrift" panose="020B0502040204020203" pitchFamily="34" charset="0"/>
              </a:rPr>
              <a:t>Select Beneficiary</a:t>
            </a:r>
            <a:endParaRPr lang="en-US" sz="900" dirty="0">
              <a:solidFill>
                <a:schemeClr val="bg1"/>
              </a:solidFill>
              <a:latin typeface="Bahnschrift" panose="020B0502040204020203" pitchFamily="34" charset="0"/>
            </a:endParaRPr>
          </a:p>
        </p:txBody>
      </p:sp>
      <p:sp>
        <p:nvSpPr>
          <p:cNvPr id="81" name="Rounded Rectangle 80"/>
          <p:cNvSpPr/>
          <p:nvPr/>
        </p:nvSpPr>
        <p:spPr>
          <a:xfrm>
            <a:off x="5545432" y="3642360"/>
            <a:ext cx="109728" cy="109728"/>
          </a:xfrm>
          <a:prstGeom prst="round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4167186" y="4056471"/>
            <a:ext cx="385412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4982551" y="4316353"/>
            <a:ext cx="2209107" cy="32083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lumMod val="85000"/>
                    <a:lumOff val="15000"/>
                  </a:schemeClr>
                </a:solidFill>
                <a:latin typeface="Bahnschrift" panose="020B0502040204020203" pitchFamily="34" charset="0"/>
              </a:rPr>
              <a:t>Enter Amount Here</a:t>
            </a:r>
            <a:endParaRPr lang="en-US" sz="900" dirty="0">
              <a:solidFill>
                <a:schemeClr val="tx1">
                  <a:lumMod val="85000"/>
                  <a:lumOff val="15000"/>
                </a:schemeClr>
              </a:solidFill>
              <a:latin typeface="Bahnschrift" panose="020B0502040204020203" pitchFamily="34" charset="0"/>
            </a:endParaRPr>
          </a:p>
        </p:txBody>
      </p:sp>
      <p:sp>
        <p:nvSpPr>
          <p:cNvPr id="84" name="Rectangle: Rounded Corners 18">
            <a:extLst>
              <a:ext uri="{FF2B5EF4-FFF2-40B4-BE49-F238E27FC236}">
                <a16:creationId xmlns:a16="http://schemas.microsoft.com/office/drawing/2014/main" id="{D496B5EA-661B-4E52-97B1-36492F84402B}"/>
              </a:ext>
            </a:extLst>
          </p:cNvPr>
          <p:cNvSpPr/>
          <p:nvPr/>
        </p:nvSpPr>
        <p:spPr>
          <a:xfrm>
            <a:off x="5257524" y="5079377"/>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DEPOSIT NOW</a:t>
            </a:r>
            <a:endParaRPr lang="en-PK" sz="800" dirty="0">
              <a:solidFill>
                <a:schemeClr val="bg1"/>
              </a:solidFill>
              <a:latin typeface="Bahnschrift" panose="020B0502040204020203" pitchFamily="34" charset="0"/>
            </a:endParaRPr>
          </a:p>
        </p:txBody>
      </p:sp>
      <p:sp>
        <p:nvSpPr>
          <p:cNvPr id="85" name="Isosceles Triangle 84"/>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ame 86"/>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ounded Rectangle 87"/>
          <p:cNvSpPr/>
          <p:nvPr/>
        </p:nvSpPr>
        <p:spPr>
          <a:xfrm>
            <a:off x="4336783" y="3145511"/>
            <a:ext cx="1604128" cy="216025"/>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lumMod val="85000"/>
                    <a:lumOff val="15000"/>
                  </a:schemeClr>
                </a:solidFill>
                <a:latin typeface="Bahnschrift" panose="020B0502040204020203" pitchFamily="34" charset="0"/>
              </a:rPr>
              <a:t>Lahore</a:t>
            </a:r>
            <a:endParaRPr lang="en-US" sz="800" dirty="0">
              <a:solidFill>
                <a:schemeClr val="tx1">
                  <a:lumMod val="85000"/>
                  <a:lumOff val="15000"/>
                </a:schemeClr>
              </a:solidFill>
              <a:latin typeface="Bahnschrift" panose="020B0502040204020203" pitchFamily="34" charset="0"/>
            </a:endParaRPr>
          </a:p>
        </p:txBody>
      </p:sp>
      <p:sp>
        <p:nvSpPr>
          <p:cNvPr id="89" name="TextBox 88"/>
          <p:cNvSpPr txBox="1"/>
          <p:nvPr/>
        </p:nvSpPr>
        <p:spPr>
          <a:xfrm>
            <a:off x="4261679" y="2881085"/>
            <a:ext cx="1548524" cy="230832"/>
          </a:xfrm>
          <a:prstGeom prst="rect">
            <a:avLst/>
          </a:prstGeom>
          <a:noFill/>
        </p:spPr>
        <p:txBody>
          <a:bodyPr wrap="square" rtlCol="0">
            <a:spAutoFit/>
          </a:bodyPr>
          <a:lstStyle/>
          <a:p>
            <a:r>
              <a:rPr lang="en-US" sz="900" dirty="0" smtClean="0">
                <a:solidFill>
                  <a:schemeClr val="tx1">
                    <a:lumMod val="75000"/>
                    <a:lumOff val="25000"/>
                  </a:schemeClr>
                </a:solidFill>
                <a:latin typeface="Bahnschrift" panose="020B0502040204020203" pitchFamily="34" charset="0"/>
              </a:rPr>
              <a:t>City</a:t>
            </a:r>
            <a:endParaRPr lang="en-US" sz="900" dirty="0">
              <a:solidFill>
                <a:schemeClr val="tx1">
                  <a:lumMod val="75000"/>
                  <a:lumOff val="25000"/>
                </a:schemeClr>
              </a:solidFill>
              <a:latin typeface="Bahnschrift" panose="020B0502040204020203" pitchFamily="34" charset="0"/>
            </a:endParaRPr>
          </a:p>
        </p:txBody>
      </p:sp>
      <p:sp>
        <p:nvSpPr>
          <p:cNvPr id="90" name="TextBox 89"/>
          <p:cNvSpPr txBox="1"/>
          <p:nvPr/>
        </p:nvSpPr>
        <p:spPr>
          <a:xfrm>
            <a:off x="6127967" y="2881085"/>
            <a:ext cx="1548524" cy="230832"/>
          </a:xfrm>
          <a:prstGeom prst="rect">
            <a:avLst/>
          </a:prstGeom>
          <a:noFill/>
        </p:spPr>
        <p:txBody>
          <a:bodyPr wrap="square" rtlCol="0">
            <a:spAutoFit/>
          </a:bodyPr>
          <a:lstStyle/>
          <a:p>
            <a:r>
              <a:rPr lang="en-US" sz="900" dirty="0" smtClean="0">
                <a:solidFill>
                  <a:schemeClr val="tx1">
                    <a:lumMod val="75000"/>
                    <a:lumOff val="25000"/>
                  </a:schemeClr>
                </a:solidFill>
                <a:latin typeface="Bahnschrift" panose="020B0502040204020203" pitchFamily="34" charset="0"/>
              </a:rPr>
              <a:t>Country</a:t>
            </a:r>
            <a:endParaRPr lang="en-US" sz="900" dirty="0">
              <a:solidFill>
                <a:schemeClr val="tx1">
                  <a:lumMod val="75000"/>
                  <a:lumOff val="25000"/>
                </a:schemeClr>
              </a:solidFill>
              <a:latin typeface="Bahnschrift" panose="020B0502040204020203" pitchFamily="34" charset="0"/>
            </a:endParaRPr>
          </a:p>
        </p:txBody>
      </p:sp>
      <p:sp>
        <p:nvSpPr>
          <p:cNvPr id="91" name="Rounded Rectangle 90"/>
          <p:cNvSpPr/>
          <p:nvPr/>
        </p:nvSpPr>
        <p:spPr>
          <a:xfrm>
            <a:off x="6203163" y="3142618"/>
            <a:ext cx="1604128" cy="216025"/>
          </a:xfrm>
          <a:prstGeom prst="roundRect">
            <a:avLst/>
          </a:prstGeom>
          <a:solidFill>
            <a:schemeClr val="accent3">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solidFill>
                  <a:schemeClr val="tx1">
                    <a:lumMod val="85000"/>
                    <a:lumOff val="15000"/>
                  </a:schemeClr>
                </a:solidFill>
                <a:latin typeface="Bahnschrift" panose="020B0502040204020203" pitchFamily="34" charset="0"/>
              </a:rPr>
              <a:t>Pakistan</a:t>
            </a:r>
            <a:endParaRPr lang="en-US" sz="800" dirty="0">
              <a:solidFill>
                <a:schemeClr val="tx1">
                  <a:lumMod val="85000"/>
                  <a:lumOff val="15000"/>
                </a:schemeClr>
              </a:solidFill>
              <a:latin typeface="Bahnschrift" panose="020B0502040204020203" pitchFamily="34" charset="0"/>
            </a:endParaRPr>
          </a:p>
        </p:txBody>
      </p:sp>
      <p:sp>
        <p:nvSpPr>
          <p:cNvPr id="40" name="Rectangle 39"/>
          <p:cNvSpPr/>
          <p:nvPr/>
        </p:nvSpPr>
        <p:spPr>
          <a:xfrm>
            <a:off x="4163689" y="259307"/>
            <a:ext cx="3869410" cy="620031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534679" y="1699787"/>
            <a:ext cx="3137742" cy="3083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969251" y="1828076"/>
            <a:ext cx="2183363" cy="523220"/>
          </a:xfrm>
          <a:prstGeom prst="rect">
            <a:avLst/>
          </a:prstGeom>
          <a:noFill/>
        </p:spPr>
        <p:txBody>
          <a:bodyPr wrap="square" rtlCol="0">
            <a:spAutoFit/>
          </a:bodyPr>
          <a:lstStyle/>
          <a:p>
            <a:pPr algn="ctr"/>
            <a:r>
              <a:rPr lang="en-US" sz="1400" dirty="0" smtClean="0">
                <a:latin typeface="Bahnschrift" panose="020B0502040204020203" pitchFamily="34" charset="0"/>
              </a:rPr>
              <a:t>PLEASE CONFIRM THAT YOU WISH TO DEPOSIT </a:t>
            </a:r>
            <a:endParaRPr lang="en-US" sz="1400" dirty="0">
              <a:latin typeface="Bahnschrift" panose="020B0502040204020203" pitchFamily="34" charset="0"/>
            </a:endParaRPr>
          </a:p>
        </p:txBody>
      </p:sp>
      <p:sp>
        <p:nvSpPr>
          <p:cNvPr id="43" name="Rectangle: Rounded Corners 18">
            <a:extLst>
              <a:ext uri="{FF2B5EF4-FFF2-40B4-BE49-F238E27FC236}">
                <a16:creationId xmlns:a16="http://schemas.microsoft.com/office/drawing/2014/main" id="{D496B5EA-661B-4E52-97B1-36492F84402B}"/>
              </a:ext>
            </a:extLst>
          </p:cNvPr>
          <p:cNvSpPr/>
          <p:nvPr/>
        </p:nvSpPr>
        <p:spPr>
          <a:xfrm>
            <a:off x="4914934" y="4096595"/>
            <a:ext cx="1101924"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DEPOSIT NOW</a:t>
            </a:r>
            <a:endParaRPr lang="en-PK" sz="800" dirty="0">
              <a:solidFill>
                <a:schemeClr val="bg1"/>
              </a:solidFill>
              <a:latin typeface="Bahnschrift" panose="020B0502040204020203" pitchFamily="34" charset="0"/>
            </a:endParaRPr>
          </a:p>
        </p:txBody>
      </p:sp>
      <p:sp>
        <p:nvSpPr>
          <p:cNvPr id="44" name="TextBox 43"/>
          <p:cNvSpPr txBox="1"/>
          <p:nvPr/>
        </p:nvSpPr>
        <p:spPr>
          <a:xfrm>
            <a:off x="5019255" y="2837883"/>
            <a:ext cx="2183363" cy="307777"/>
          </a:xfrm>
          <a:prstGeom prst="rect">
            <a:avLst/>
          </a:prstGeom>
          <a:noFill/>
        </p:spPr>
        <p:txBody>
          <a:bodyPr wrap="square" rtlCol="0">
            <a:spAutoFit/>
          </a:bodyPr>
          <a:lstStyle/>
          <a:p>
            <a:pPr algn="ctr"/>
            <a:r>
              <a:rPr lang="en-US" sz="1400" dirty="0" smtClean="0">
                <a:latin typeface="Bahnschrift" panose="020B0502040204020203" pitchFamily="34" charset="0"/>
              </a:rPr>
              <a:t>to</a:t>
            </a:r>
            <a:endParaRPr lang="en-US" sz="1400" dirty="0">
              <a:latin typeface="Bahnschrift" panose="020B0502040204020203" pitchFamily="34" charset="0"/>
            </a:endParaRPr>
          </a:p>
        </p:txBody>
      </p:sp>
      <p:sp>
        <p:nvSpPr>
          <p:cNvPr id="45" name="TextBox 44"/>
          <p:cNvSpPr txBox="1"/>
          <p:nvPr/>
        </p:nvSpPr>
        <p:spPr>
          <a:xfrm>
            <a:off x="5034492" y="3167159"/>
            <a:ext cx="2183363" cy="523220"/>
          </a:xfrm>
          <a:prstGeom prst="rect">
            <a:avLst/>
          </a:prstGeom>
          <a:noFill/>
        </p:spPr>
        <p:txBody>
          <a:bodyPr wrap="square" rtlCol="0">
            <a:spAutoFit/>
          </a:bodyPr>
          <a:lstStyle/>
          <a:p>
            <a:pPr algn="ctr"/>
            <a:r>
              <a:rPr lang="en-US" sz="1400" dirty="0" smtClean="0">
                <a:latin typeface="Bahnschrift" panose="020B0502040204020203" pitchFamily="34" charset="0"/>
              </a:rPr>
              <a:t>Haider Khan</a:t>
            </a:r>
          </a:p>
          <a:p>
            <a:pPr algn="ctr"/>
            <a:r>
              <a:rPr lang="en-US" sz="1400" dirty="0" smtClean="0">
                <a:solidFill>
                  <a:srgbClr val="054C44"/>
                </a:solidFill>
                <a:latin typeface="Bahnschrift" panose="020B0502040204020203" pitchFamily="34" charset="0"/>
              </a:rPr>
              <a:t>03006524314</a:t>
            </a:r>
            <a:endParaRPr lang="en-US" sz="1400" dirty="0">
              <a:solidFill>
                <a:srgbClr val="054C44"/>
              </a:solidFill>
              <a:latin typeface="Bahnschrift" panose="020B0502040204020203" pitchFamily="34" charset="0"/>
            </a:endParaRPr>
          </a:p>
        </p:txBody>
      </p:sp>
      <p:sp>
        <p:nvSpPr>
          <p:cNvPr id="46" name="Rectangle: Rounded Corners 18">
            <a:extLst>
              <a:ext uri="{FF2B5EF4-FFF2-40B4-BE49-F238E27FC236}">
                <a16:creationId xmlns:a16="http://schemas.microsoft.com/office/drawing/2014/main" id="{D496B5EA-661B-4E52-97B1-36492F84402B}"/>
              </a:ext>
            </a:extLst>
          </p:cNvPr>
          <p:cNvSpPr/>
          <p:nvPr/>
        </p:nvSpPr>
        <p:spPr>
          <a:xfrm>
            <a:off x="6175299" y="4101680"/>
            <a:ext cx="1101924" cy="313496"/>
          </a:xfrm>
          <a:prstGeom prst="roundRect">
            <a:avLst/>
          </a:prstGeom>
          <a:solidFill>
            <a:srgbClr val="D6A3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CANCEL REQUEST</a:t>
            </a:r>
            <a:endParaRPr lang="en-PK" sz="800" dirty="0">
              <a:solidFill>
                <a:schemeClr val="bg1"/>
              </a:solidFill>
              <a:latin typeface="Bahnschrift" panose="020B0502040204020203" pitchFamily="34" charset="0"/>
            </a:endParaRPr>
          </a:p>
        </p:txBody>
      </p:sp>
      <p:sp>
        <p:nvSpPr>
          <p:cNvPr id="47" name="TextBox 46"/>
          <p:cNvSpPr txBox="1"/>
          <p:nvPr/>
        </p:nvSpPr>
        <p:spPr>
          <a:xfrm>
            <a:off x="4992956" y="2483040"/>
            <a:ext cx="2183363" cy="400110"/>
          </a:xfrm>
          <a:prstGeom prst="rect">
            <a:avLst/>
          </a:prstGeom>
          <a:noFill/>
        </p:spPr>
        <p:txBody>
          <a:bodyPr wrap="square" rtlCol="0">
            <a:spAutoFit/>
          </a:bodyPr>
          <a:lstStyle/>
          <a:p>
            <a:pPr algn="ctr"/>
            <a:r>
              <a:rPr lang="en-US" sz="2000" dirty="0" smtClean="0">
                <a:latin typeface="Bahnschrift" panose="020B0502040204020203" pitchFamily="34" charset="0"/>
              </a:rPr>
              <a:t>PKR 2000.00</a:t>
            </a:r>
            <a:endParaRPr lang="en-US" sz="2000" dirty="0">
              <a:solidFill>
                <a:srgbClr val="054C44"/>
              </a:solidFill>
              <a:latin typeface="Bahnschrift" panose="020B0502040204020203" pitchFamily="34" charset="0"/>
            </a:endParaRPr>
          </a:p>
        </p:txBody>
      </p:sp>
    </p:spTree>
    <p:extLst>
      <p:ext uri="{BB962C8B-B14F-4D97-AF65-F5344CB8AC3E}">
        <p14:creationId xmlns:p14="http://schemas.microsoft.com/office/powerpoint/2010/main" val="7839923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52900" y="259307"/>
            <a:ext cx="3868413"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F79464-3C8A-4B21-A0C9-6454146F8649}"/>
              </a:ext>
            </a:extLst>
          </p:cNvPr>
          <p:cNvSpPr txBox="1"/>
          <p:nvPr/>
        </p:nvSpPr>
        <p:spPr>
          <a:xfrm>
            <a:off x="5228071" y="334187"/>
            <a:ext cx="1440426" cy="523220"/>
          </a:xfrm>
          <a:prstGeom prst="rect">
            <a:avLst/>
          </a:prstGeom>
          <a:noFill/>
        </p:spPr>
        <p:txBody>
          <a:bodyPr wrap="square" rtlCol="0">
            <a:spAutoFit/>
          </a:bodyPr>
          <a:lstStyle/>
          <a:p>
            <a:r>
              <a:rPr lang="en-US" sz="1000" dirty="0" smtClean="0">
                <a:solidFill>
                  <a:srgbClr val="054C44"/>
                </a:solidFill>
                <a:latin typeface="Bahnschrift" panose="020B0502040204020203" pitchFamily="34" charset="0"/>
              </a:rPr>
              <a:t>Last logged in at</a:t>
            </a:r>
          </a:p>
          <a:p>
            <a:r>
              <a:rPr lang="en-US" sz="800" dirty="0" smtClean="0">
                <a:latin typeface="Bahnschrift" panose="020B0502040204020203" pitchFamily="34" charset="0"/>
              </a:rPr>
              <a:t>1310 PST July 22</a:t>
            </a:r>
            <a:r>
              <a:rPr lang="en-US" sz="800" baseline="30000" dirty="0" smtClean="0">
                <a:latin typeface="Bahnschrift" panose="020B0502040204020203" pitchFamily="34" charset="0"/>
              </a:rPr>
              <a:t>nd</a:t>
            </a:r>
            <a:r>
              <a:rPr lang="en-US" sz="800" dirty="0" smtClean="0">
                <a:latin typeface="Bahnschrift" panose="020B0502040204020203" pitchFamily="34" charset="0"/>
              </a:rPr>
              <a:t> 2020</a:t>
            </a:r>
          </a:p>
          <a:p>
            <a:r>
              <a:rPr lang="en-US" sz="1000" b="1" dirty="0" smtClean="0">
                <a:latin typeface="Bahnschrift" panose="020B0502040204020203" pitchFamily="34" charset="0"/>
              </a:rPr>
              <a:t>Lahore, Pakistan</a:t>
            </a:r>
            <a:endParaRPr lang="en-PK" sz="1000" b="1" dirty="0">
              <a:latin typeface="Bahnschrift" panose="020B0502040204020203" pitchFamily="34" charset="0"/>
            </a:endParaRPr>
          </a:p>
        </p:txBody>
      </p:sp>
      <p:pic>
        <p:nvPicPr>
          <p:cNvPr id="31" name="Picture 30">
            <a:extLst>
              <a:ext uri="{FF2B5EF4-FFF2-40B4-BE49-F238E27FC236}">
                <a16:creationId xmlns:a16="http://schemas.microsoft.com/office/drawing/2014/main" id="{BC55C91B-93E9-4A4D-A11F-584EA14D5D04}"/>
              </a:ext>
            </a:extLst>
          </p:cNvPr>
          <p:cNvPicPr>
            <a:picLocks noChangeAspect="1"/>
          </p:cNvPicPr>
          <p:nvPr/>
        </p:nvPicPr>
        <p:blipFill rotWithShape="1">
          <a:blip r:embed="rId3">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cxnSp>
        <p:nvCxnSpPr>
          <p:cNvPr id="33" name="Straight Connector 32"/>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36" name="Picture 3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37" name="Oval 36"/>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38" name="Picture 37"/>
          <p:cNvPicPr>
            <a:picLocks noChangeAspect="1"/>
          </p:cNvPicPr>
          <p:nvPr/>
        </p:nvPicPr>
        <p:blipFill>
          <a:blip r:embed="rId5" cstate="hq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39" name="Picture 3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
        <p:nvSpPr>
          <p:cNvPr id="65" name="Rectangle 64"/>
          <p:cNvSpPr/>
          <p:nvPr/>
        </p:nvSpPr>
        <p:spPr>
          <a:xfrm>
            <a:off x="4168933" y="962840"/>
            <a:ext cx="3854127" cy="3126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pc="300" dirty="0" smtClean="0">
                <a:latin typeface="Bahnschrift" panose="020B0502040204020203" pitchFamily="34" charset="0"/>
              </a:rPr>
              <a:t>PROCESS WITHRAWALS</a:t>
            </a:r>
            <a:endParaRPr lang="en-US" sz="1100" spc="300" dirty="0">
              <a:latin typeface="Bahnschrift" panose="020B0502040204020203" pitchFamily="34" charset="0"/>
            </a:endParaRPr>
          </a:p>
        </p:txBody>
      </p:sp>
      <p:sp>
        <p:nvSpPr>
          <p:cNvPr id="3" name="Rounded Rectangle 2"/>
          <p:cNvSpPr/>
          <p:nvPr/>
        </p:nvSpPr>
        <p:spPr>
          <a:xfrm>
            <a:off x="5131040" y="1365460"/>
            <a:ext cx="1792047" cy="21602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lumMod val="85000"/>
                    <a:lumOff val="15000"/>
                  </a:schemeClr>
                </a:solidFill>
                <a:latin typeface="Bahnschrift" panose="020B0502040204020203" pitchFamily="34" charset="0"/>
              </a:rPr>
              <a:t>VIEW</a:t>
            </a:r>
            <a:r>
              <a:rPr lang="en-US" sz="800" dirty="0" smtClean="0">
                <a:solidFill>
                  <a:schemeClr val="tx1">
                    <a:lumMod val="85000"/>
                    <a:lumOff val="15000"/>
                  </a:schemeClr>
                </a:solidFill>
                <a:latin typeface="Bahnschrift" panose="020B0502040204020203" pitchFamily="34" charset="0"/>
              </a:rPr>
              <a:t>  |  All Withdrawal Requests</a:t>
            </a:r>
            <a:endParaRPr lang="en-US" sz="800" dirty="0">
              <a:solidFill>
                <a:schemeClr val="tx1">
                  <a:lumMod val="85000"/>
                  <a:lumOff val="15000"/>
                </a:schemeClr>
              </a:solidFill>
              <a:latin typeface="Bahnschrift" panose="020B0502040204020203" pitchFamily="34" charset="0"/>
            </a:endParaRPr>
          </a:p>
        </p:txBody>
      </p:sp>
      <p:sp>
        <p:nvSpPr>
          <p:cNvPr id="70" name="Rounded Rectangle 69"/>
          <p:cNvSpPr/>
          <p:nvPr/>
        </p:nvSpPr>
        <p:spPr>
          <a:xfrm>
            <a:off x="7225839" y="2075559"/>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85" name="Isosceles Triangle 84"/>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ame 86"/>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Isosceles Triangle 40"/>
          <p:cNvSpPr/>
          <p:nvPr/>
        </p:nvSpPr>
        <p:spPr>
          <a:xfrm flipV="1">
            <a:off x="6747702" y="1439100"/>
            <a:ext cx="73152" cy="73152"/>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173986" y="1678623"/>
            <a:ext cx="3854127" cy="312615"/>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spc="300" dirty="0">
              <a:latin typeface="Bahnschrift" panose="020B0502040204020203" pitchFamily="34" charset="0"/>
            </a:endParaRPr>
          </a:p>
        </p:txBody>
      </p:sp>
      <p:sp>
        <p:nvSpPr>
          <p:cNvPr id="4" name="TextBox 3"/>
          <p:cNvSpPr txBox="1"/>
          <p:nvPr/>
        </p:nvSpPr>
        <p:spPr>
          <a:xfrm>
            <a:off x="4211110" y="1697136"/>
            <a:ext cx="2821955" cy="246221"/>
          </a:xfrm>
          <a:prstGeom prst="rect">
            <a:avLst/>
          </a:prstGeom>
          <a:noFill/>
        </p:spPr>
        <p:txBody>
          <a:bodyPr wrap="square" rtlCol="0">
            <a:spAutoFit/>
          </a:bodyPr>
          <a:lstStyle/>
          <a:p>
            <a:r>
              <a:rPr lang="en-US" sz="1000" dirty="0" smtClean="0">
                <a:solidFill>
                  <a:schemeClr val="bg1"/>
                </a:solidFill>
                <a:latin typeface="Bahnschrift" panose="020B0502040204020203" pitchFamily="34" charset="0"/>
              </a:rPr>
              <a:t>Date | Time                   Account No.               Amount</a:t>
            </a:r>
            <a:endParaRPr lang="en-US" sz="1000" dirty="0">
              <a:solidFill>
                <a:schemeClr val="bg1"/>
              </a:solidFill>
              <a:latin typeface="Bahnschrift" panose="020B0502040204020203" pitchFamily="34" charset="0"/>
            </a:endParaRPr>
          </a:p>
        </p:txBody>
      </p:sp>
      <p:sp>
        <p:nvSpPr>
          <p:cNvPr id="43" name="TextBox 42"/>
          <p:cNvSpPr txBox="1"/>
          <p:nvPr/>
        </p:nvSpPr>
        <p:spPr>
          <a:xfrm>
            <a:off x="4211110" y="1994475"/>
            <a:ext cx="2821955" cy="1933927"/>
          </a:xfrm>
          <a:prstGeom prst="rect">
            <a:avLst/>
          </a:prstGeom>
          <a:noFill/>
        </p:spPr>
        <p:txBody>
          <a:bodyPr wrap="square" rtlCol="0">
            <a:spAutoFit/>
          </a:bodyPr>
          <a:lstStyle/>
          <a:p>
            <a:pPr>
              <a:lnSpc>
                <a:spcPct val="150000"/>
              </a:lnSpc>
            </a:pPr>
            <a:r>
              <a:rPr lang="en-US" sz="900" dirty="0" smtClean="0">
                <a:solidFill>
                  <a:schemeClr val="tx1">
                    <a:lumMod val="85000"/>
                    <a:lumOff val="15000"/>
                  </a:schemeClr>
                </a:solidFill>
                <a:latin typeface="Bahnschrift" panose="020B0502040204020203" pitchFamily="34" charset="0"/>
              </a:rPr>
              <a:t>22/11/2020 | 1327           03006562423                                </a:t>
            </a:r>
            <a:r>
              <a:rPr lang="en-US" sz="900" dirty="0" smtClean="0">
                <a:solidFill>
                  <a:schemeClr val="tx1">
                    <a:lumMod val="85000"/>
                    <a:lumOff val="15000"/>
                  </a:schemeClr>
                </a:solidFill>
                <a:latin typeface="Bahnschrift" panose="020B0502040204020203" pitchFamily="34" charset="0"/>
              </a:rPr>
              <a:t>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endParaRPr lang="en-US" sz="900" dirty="0">
              <a:solidFill>
                <a:schemeClr val="tx1">
                  <a:lumMod val="85000"/>
                  <a:lumOff val="15000"/>
                </a:schemeClr>
              </a:solidFill>
              <a:latin typeface="Bahnschrift" panose="020B0502040204020203" pitchFamily="34" charset="0"/>
            </a:endParaRPr>
          </a:p>
        </p:txBody>
      </p:sp>
      <p:sp>
        <p:nvSpPr>
          <p:cNvPr id="44" name="Isosceles Triangle 43"/>
          <p:cNvSpPr/>
          <p:nvPr/>
        </p:nvSpPr>
        <p:spPr>
          <a:xfrm flipV="1">
            <a:off x="7814087" y="2132353"/>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7225839" y="2278924"/>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28" name="Isosceles Triangle 27"/>
          <p:cNvSpPr/>
          <p:nvPr/>
        </p:nvSpPr>
        <p:spPr>
          <a:xfrm flipV="1">
            <a:off x="7814087" y="2335718"/>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7225839" y="2477493"/>
            <a:ext cx="706989" cy="178073"/>
          </a:xfrm>
          <a:prstGeom prst="round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Approved</a:t>
            </a:r>
            <a:endParaRPr lang="en-US" sz="800" dirty="0">
              <a:latin typeface="Bahnschrift" panose="020B0502040204020203" pitchFamily="34" charset="0"/>
            </a:endParaRPr>
          </a:p>
        </p:txBody>
      </p:sp>
      <p:sp>
        <p:nvSpPr>
          <p:cNvPr id="32" name="Isosceles Triangle 31"/>
          <p:cNvSpPr/>
          <p:nvPr/>
        </p:nvSpPr>
        <p:spPr>
          <a:xfrm flipV="1">
            <a:off x="7814087" y="2534287"/>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7225839" y="2680858"/>
            <a:ext cx="706989" cy="17807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Rejected</a:t>
            </a:r>
            <a:endParaRPr lang="en-US" sz="800" dirty="0">
              <a:latin typeface="Bahnschrift" panose="020B0502040204020203" pitchFamily="34" charset="0"/>
            </a:endParaRPr>
          </a:p>
        </p:txBody>
      </p:sp>
      <p:sp>
        <p:nvSpPr>
          <p:cNvPr id="35" name="Isosceles Triangle 34"/>
          <p:cNvSpPr/>
          <p:nvPr/>
        </p:nvSpPr>
        <p:spPr>
          <a:xfrm flipV="1">
            <a:off x="7814087" y="2737652"/>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7225839" y="2883303"/>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45" name="Isosceles Triangle 44"/>
          <p:cNvSpPr/>
          <p:nvPr/>
        </p:nvSpPr>
        <p:spPr>
          <a:xfrm flipV="1">
            <a:off x="7814087" y="2940097"/>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7225839" y="3086668"/>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47" name="Isosceles Triangle 46"/>
          <p:cNvSpPr/>
          <p:nvPr/>
        </p:nvSpPr>
        <p:spPr>
          <a:xfrm flipV="1">
            <a:off x="7814087" y="3143462"/>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7225839" y="3285237"/>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49" name="Isosceles Triangle 48"/>
          <p:cNvSpPr/>
          <p:nvPr/>
        </p:nvSpPr>
        <p:spPr>
          <a:xfrm flipV="1">
            <a:off x="7814087" y="3342031"/>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7225839" y="3488602"/>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52" name="Isosceles Triangle 51"/>
          <p:cNvSpPr/>
          <p:nvPr/>
        </p:nvSpPr>
        <p:spPr>
          <a:xfrm flipV="1">
            <a:off x="7814087" y="3545396"/>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810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8CADC98-A06A-483D-B885-00174DEAF391}"/>
              </a:ext>
            </a:extLst>
          </p:cNvPr>
          <p:cNvSpPr/>
          <p:nvPr/>
        </p:nvSpPr>
        <p:spPr>
          <a:xfrm>
            <a:off x="4184073" y="259304"/>
            <a:ext cx="383724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4" name="Flowchart: Document 3"/>
          <p:cNvSpPr/>
          <p:nvPr/>
        </p:nvSpPr>
        <p:spPr>
          <a:xfrm>
            <a:off x="4167186" y="249973"/>
            <a:ext cx="3854127" cy="6029529"/>
          </a:xfrm>
          <a:prstGeom prst="flowChartDocumen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755F0E2-2B71-437E-A49D-F225C6E357AC}"/>
              </a:ext>
            </a:extLst>
          </p:cNvPr>
          <p:cNvSpPr/>
          <p:nvPr/>
        </p:nvSpPr>
        <p:spPr>
          <a:xfrm>
            <a:off x="4848386" y="2132987"/>
            <a:ext cx="2495228" cy="3812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Bahnschrift" panose="020B0502040204020203" pitchFamily="34" charset="0"/>
              </a:rPr>
              <a:t>Registered Mobile Number</a:t>
            </a:r>
            <a:endParaRPr lang="en-PK" sz="1200" dirty="0">
              <a:solidFill>
                <a:schemeClr val="bg1"/>
              </a:solidFill>
              <a:latin typeface="Bahnschrift" panose="020B0502040204020203" pitchFamily="34" charset="0"/>
            </a:endParaRPr>
          </a:p>
        </p:txBody>
      </p:sp>
      <p:sp>
        <p:nvSpPr>
          <p:cNvPr id="12" name="Rectangle: Rounded Corners 11">
            <a:extLst>
              <a:ext uri="{FF2B5EF4-FFF2-40B4-BE49-F238E27FC236}">
                <a16:creationId xmlns:a16="http://schemas.microsoft.com/office/drawing/2014/main" id="{B0CA9E4A-59EF-4972-AA24-21A592C6D125}"/>
              </a:ext>
            </a:extLst>
          </p:cNvPr>
          <p:cNvSpPr/>
          <p:nvPr/>
        </p:nvSpPr>
        <p:spPr>
          <a:xfrm>
            <a:off x="4848386" y="2655861"/>
            <a:ext cx="2495228" cy="3812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Bahnschrift" panose="020B0502040204020203" pitchFamily="34" charset="0"/>
              </a:rPr>
              <a:t>Enter Password</a:t>
            </a:r>
            <a:endParaRPr lang="en-PK" sz="1200" dirty="0">
              <a:solidFill>
                <a:schemeClr val="bg1"/>
              </a:solidFill>
              <a:latin typeface="Bahnschrift" panose="020B0502040204020203" pitchFamily="34" charset="0"/>
            </a:endParaRPr>
          </a:p>
        </p:txBody>
      </p:sp>
      <p:sp>
        <p:nvSpPr>
          <p:cNvPr id="14" name="TextBox 13">
            <a:extLst>
              <a:ext uri="{FF2B5EF4-FFF2-40B4-BE49-F238E27FC236}">
                <a16:creationId xmlns:a16="http://schemas.microsoft.com/office/drawing/2014/main" id="{D5AD6199-A334-42F0-B13A-079F581616C8}"/>
              </a:ext>
            </a:extLst>
          </p:cNvPr>
          <p:cNvSpPr txBox="1"/>
          <p:nvPr/>
        </p:nvSpPr>
        <p:spPr>
          <a:xfrm>
            <a:off x="4901466" y="939802"/>
            <a:ext cx="2407083" cy="523220"/>
          </a:xfrm>
          <a:prstGeom prst="rect">
            <a:avLst/>
          </a:prstGeom>
          <a:noFill/>
        </p:spPr>
        <p:txBody>
          <a:bodyPr wrap="square" rtlCol="0">
            <a:spAutoFit/>
          </a:bodyPr>
          <a:lstStyle/>
          <a:p>
            <a:pPr algn="ctr"/>
            <a:r>
              <a:rPr lang="en-US" sz="2800" dirty="0">
                <a:solidFill>
                  <a:schemeClr val="bg1"/>
                </a:solidFill>
                <a:latin typeface="Bahnschrift" panose="020B0502040204020203" pitchFamily="34" charset="0"/>
              </a:rPr>
              <a:t>Sign In</a:t>
            </a:r>
            <a:endParaRPr lang="en-PK" sz="2800" dirty="0">
              <a:solidFill>
                <a:schemeClr val="bg1"/>
              </a:solidFill>
              <a:latin typeface="Bahnschrift" panose="020B0502040204020203" pitchFamily="34" charset="0"/>
            </a:endParaRPr>
          </a:p>
        </p:txBody>
      </p:sp>
      <p:sp>
        <p:nvSpPr>
          <p:cNvPr id="15" name="TextBox 14">
            <a:extLst>
              <a:ext uri="{FF2B5EF4-FFF2-40B4-BE49-F238E27FC236}">
                <a16:creationId xmlns:a16="http://schemas.microsoft.com/office/drawing/2014/main" id="{44F79464-3C8A-4B21-A0C9-6454146F8649}"/>
              </a:ext>
            </a:extLst>
          </p:cNvPr>
          <p:cNvSpPr txBox="1"/>
          <p:nvPr/>
        </p:nvSpPr>
        <p:spPr>
          <a:xfrm>
            <a:off x="4791729" y="1451573"/>
            <a:ext cx="2618687" cy="276999"/>
          </a:xfrm>
          <a:prstGeom prst="rect">
            <a:avLst/>
          </a:prstGeom>
          <a:noFill/>
        </p:spPr>
        <p:txBody>
          <a:bodyPr wrap="square" rtlCol="0">
            <a:spAutoFit/>
          </a:bodyPr>
          <a:lstStyle/>
          <a:p>
            <a:pPr algn="ctr"/>
            <a:r>
              <a:rPr lang="en-US" sz="1200" dirty="0">
                <a:solidFill>
                  <a:schemeClr val="bg1"/>
                </a:solidFill>
                <a:latin typeface="Bahnschrift" panose="020B0502040204020203" pitchFamily="34" charset="0"/>
              </a:rPr>
              <a:t>to your </a:t>
            </a:r>
            <a:r>
              <a:rPr lang="en-US" sz="1200" dirty="0" smtClean="0">
                <a:solidFill>
                  <a:schemeClr val="bg1"/>
                </a:solidFill>
                <a:latin typeface="Bahnschrift" panose="020B0502040204020203" pitchFamily="34" charset="0"/>
              </a:rPr>
              <a:t>ClickPayed </a:t>
            </a:r>
            <a:r>
              <a:rPr lang="en-US" sz="1200" dirty="0">
                <a:solidFill>
                  <a:schemeClr val="bg1"/>
                </a:solidFill>
                <a:latin typeface="Bahnschrift" panose="020B0502040204020203" pitchFamily="34" charset="0"/>
              </a:rPr>
              <a:t>account</a:t>
            </a:r>
            <a:endParaRPr lang="en-PK" sz="1200" dirty="0">
              <a:solidFill>
                <a:schemeClr val="bg1"/>
              </a:solidFill>
              <a:latin typeface="Bahnschrift" panose="020B0502040204020203" pitchFamily="34" charset="0"/>
            </a:endParaRPr>
          </a:p>
        </p:txBody>
      </p:sp>
      <p:sp>
        <p:nvSpPr>
          <p:cNvPr id="3" name="TextBox 2">
            <a:extLst>
              <a:ext uri="{FF2B5EF4-FFF2-40B4-BE49-F238E27FC236}">
                <a16:creationId xmlns:a16="http://schemas.microsoft.com/office/drawing/2014/main" id="{E38AD46B-1A0D-475B-8223-FBC81B820E2A}"/>
              </a:ext>
            </a:extLst>
          </p:cNvPr>
          <p:cNvSpPr txBox="1"/>
          <p:nvPr/>
        </p:nvSpPr>
        <p:spPr>
          <a:xfrm>
            <a:off x="4868446" y="3252209"/>
            <a:ext cx="2455101" cy="261610"/>
          </a:xfrm>
          <a:prstGeom prst="rect">
            <a:avLst/>
          </a:prstGeom>
          <a:noFill/>
        </p:spPr>
        <p:txBody>
          <a:bodyPr wrap="square" rtlCol="0">
            <a:spAutoFit/>
          </a:bodyPr>
          <a:lstStyle/>
          <a:p>
            <a:pPr algn="ctr"/>
            <a:r>
              <a:rPr lang="en-US" sz="1100" dirty="0">
                <a:solidFill>
                  <a:schemeClr val="bg1"/>
                </a:solidFill>
                <a:latin typeface="Bahnschrift" panose="020B0502040204020203" pitchFamily="34" charset="0"/>
              </a:rPr>
              <a:t>Forgot Password? </a:t>
            </a:r>
            <a:r>
              <a:rPr lang="en-US" sz="1100" dirty="0">
                <a:solidFill>
                  <a:srgbClr val="FFC000"/>
                </a:solidFill>
                <a:latin typeface="Bahnschrift" panose="020B0502040204020203" pitchFamily="34" charset="0"/>
              </a:rPr>
              <a:t>Click Here</a:t>
            </a:r>
            <a:endParaRPr lang="en-PK" sz="1100" dirty="0">
              <a:solidFill>
                <a:srgbClr val="FFC000"/>
              </a:solidFill>
              <a:latin typeface="Bahnschrift" panose="020B0502040204020203" pitchFamily="34" charset="0"/>
            </a:endParaRPr>
          </a:p>
        </p:txBody>
      </p:sp>
      <p:sp>
        <p:nvSpPr>
          <p:cNvPr id="16" name="TextBox 15">
            <a:extLst>
              <a:ext uri="{FF2B5EF4-FFF2-40B4-BE49-F238E27FC236}">
                <a16:creationId xmlns:a16="http://schemas.microsoft.com/office/drawing/2014/main" id="{4BC0DD5C-3B46-474B-AFB3-D0C965600C5D}"/>
              </a:ext>
            </a:extLst>
          </p:cNvPr>
          <p:cNvSpPr txBox="1"/>
          <p:nvPr/>
        </p:nvSpPr>
        <p:spPr>
          <a:xfrm>
            <a:off x="4828319" y="3910508"/>
            <a:ext cx="2495228" cy="461665"/>
          </a:xfrm>
          <a:prstGeom prst="rect">
            <a:avLst/>
          </a:prstGeom>
          <a:noFill/>
        </p:spPr>
        <p:txBody>
          <a:bodyPr wrap="square" rtlCol="0">
            <a:spAutoFit/>
          </a:bodyPr>
          <a:lstStyle/>
          <a:p>
            <a:pPr algn="ctr"/>
            <a:r>
              <a:rPr lang="en-US" sz="1200" dirty="0">
                <a:solidFill>
                  <a:schemeClr val="bg1"/>
                </a:solidFill>
                <a:latin typeface="Bahnschrift" panose="020B0502040204020203" pitchFamily="34" charset="0"/>
              </a:rPr>
              <a:t>Don’t have an account? Signup for a new eWallet account </a:t>
            </a:r>
            <a:r>
              <a:rPr lang="en-US" sz="1200" dirty="0">
                <a:solidFill>
                  <a:srgbClr val="FFC000"/>
                </a:solidFill>
                <a:latin typeface="Bahnschrift" panose="020B0502040204020203" pitchFamily="34" charset="0"/>
              </a:rPr>
              <a:t>Here</a:t>
            </a:r>
            <a:endParaRPr lang="en-PK" sz="1200" dirty="0">
              <a:solidFill>
                <a:srgbClr val="FFC000"/>
              </a:solidFill>
              <a:latin typeface="Bahnschrift" panose="020B0502040204020203" pitchFamily="34" charset="0"/>
            </a:endParaRPr>
          </a:p>
        </p:txBody>
      </p:sp>
      <p:sp>
        <p:nvSpPr>
          <p:cNvPr id="17" name="TextBox 16">
            <a:extLst>
              <a:ext uri="{FF2B5EF4-FFF2-40B4-BE49-F238E27FC236}">
                <a16:creationId xmlns:a16="http://schemas.microsoft.com/office/drawing/2014/main" id="{F82FFFC5-4004-42EC-AC48-D8BA36898BB2}"/>
              </a:ext>
            </a:extLst>
          </p:cNvPr>
          <p:cNvSpPr txBox="1"/>
          <p:nvPr/>
        </p:nvSpPr>
        <p:spPr>
          <a:xfrm>
            <a:off x="6213042" y="6003532"/>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pic>
        <p:nvPicPr>
          <p:cNvPr id="5" name="Picture 4">
            <a:extLst>
              <a:ext uri="{FF2B5EF4-FFF2-40B4-BE49-F238E27FC236}">
                <a16:creationId xmlns:a16="http://schemas.microsoft.com/office/drawing/2014/main" id="{B42D66C8-C155-4740-9060-AA21EA0A771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7393" y="5404529"/>
            <a:ext cx="1605889" cy="866671"/>
          </a:xfrm>
          <a:prstGeom prst="rect">
            <a:avLst/>
          </a:prstGeom>
        </p:spPr>
      </p:pic>
      <p:sp>
        <p:nvSpPr>
          <p:cNvPr id="18" name="Isosceles Triangle 17"/>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ame 19"/>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51570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52900" y="259307"/>
            <a:ext cx="3868413"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F79464-3C8A-4B21-A0C9-6454146F8649}"/>
              </a:ext>
            </a:extLst>
          </p:cNvPr>
          <p:cNvSpPr txBox="1"/>
          <p:nvPr/>
        </p:nvSpPr>
        <p:spPr>
          <a:xfrm>
            <a:off x="5228071" y="334187"/>
            <a:ext cx="1440426" cy="523220"/>
          </a:xfrm>
          <a:prstGeom prst="rect">
            <a:avLst/>
          </a:prstGeom>
          <a:noFill/>
        </p:spPr>
        <p:txBody>
          <a:bodyPr wrap="square" rtlCol="0">
            <a:spAutoFit/>
          </a:bodyPr>
          <a:lstStyle/>
          <a:p>
            <a:r>
              <a:rPr lang="en-US" sz="1000" dirty="0" smtClean="0">
                <a:solidFill>
                  <a:srgbClr val="054C44"/>
                </a:solidFill>
                <a:latin typeface="Bahnschrift" panose="020B0502040204020203" pitchFamily="34" charset="0"/>
              </a:rPr>
              <a:t>Last logged in at</a:t>
            </a:r>
          </a:p>
          <a:p>
            <a:r>
              <a:rPr lang="en-US" sz="800" dirty="0" smtClean="0">
                <a:latin typeface="Bahnschrift" panose="020B0502040204020203" pitchFamily="34" charset="0"/>
              </a:rPr>
              <a:t>1310 PST July 22</a:t>
            </a:r>
            <a:r>
              <a:rPr lang="en-US" sz="800" baseline="30000" dirty="0" smtClean="0">
                <a:latin typeface="Bahnschrift" panose="020B0502040204020203" pitchFamily="34" charset="0"/>
              </a:rPr>
              <a:t>nd</a:t>
            </a:r>
            <a:r>
              <a:rPr lang="en-US" sz="800" dirty="0" smtClean="0">
                <a:latin typeface="Bahnschrift" panose="020B0502040204020203" pitchFamily="34" charset="0"/>
              </a:rPr>
              <a:t> 2020</a:t>
            </a:r>
          </a:p>
          <a:p>
            <a:r>
              <a:rPr lang="en-US" sz="1000" b="1" dirty="0" smtClean="0">
                <a:latin typeface="Bahnschrift" panose="020B0502040204020203" pitchFamily="34" charset="0"/>
              </a:rPr>
              <a:t>Lahore, Pakistan</a:t>
            </a:r>
            <a:endParaRPr lang="en-PK" sz="1000" b="1" dirty="0">
              <a:latin typeface="Bahnschrift" panose="020B0502040204020203" pitchFamily="34" charset="0"/>
            </a:endParaRPr>
          </a:p>
        </p:txBody>
      </p:sp>
      <p:pic>
        <p:nvPicPr>
          <p:cNvPr id="31" name="Picture 30">
            <a:extLst>
              <a:ext uri="{FF2B5EF4-FFF2-40B4-BE49-F238E27FC236}">
                <a16:creationId xmlns:a16="http://schemas.microsoft.com/office/drawing/2014/main" id="{BC55C91B-93E9-4A4D-A11F-584EA14D5D04}"/>
              </a:ext>
            </a:extLst>
          </p:cNvPr>
          <p:cNvPicPr>
            <a:picLocks noChangeAspect="1"/>
          </p:cNvPicPr>
          <p:nvPr/>
        </p:nvPicPr>
        <p:blipFill rotWithShape="1">
          <a:blip r:embed="rId3">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cxnSp>
        <p:nvCxnSpPr>
          <p:cNvPr id="33" name="Straight Connector 32"/>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36" name="Picture 3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37" name="Oval 36"/>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38" name="Picture 37"/>
          <p:cNvPicPr>
            <a:picLocks noChangeAspect="1"/>
          </p:cNvPicPr>
          <p:nvPr/>
        </p:nvPicPr>
        <p:blipFill>
          <a:blip r:embed="rId5" cstate="hq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39" name="Picture 3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
        <p:nvSpPr>
          <p:cNvPr id="65" name="Rectangle 64"/>
          <p:cNvSpPr/>
          <p:nvPr/>
        </p:nvSpPr>
        <p:spPr>
          <a:xfrm>
            <a:off x="4168933" y="962840"/>
            <a:ext cx="3854127" cy="3126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pc="300" dirty="0" smtClean="0">
                <a:latin typeface="Bahnschrift" panose="020B0502040204020203" pitchFamily="34" charset="0"/>
              </a:rPr>
              <a:t>PROCESS WITHRAWALS</a:t>
            </a:r>
            <a:endParaRPr lang="en-US" sz="1100" spc="300" dirty="0">
              <a:latin typeface="Bahnschrift" panose="020B0502040204020203" pitchFamily="34" charset="0"/>
            </a:endParaRPr>
          </a:p>
        </p:txBody>
      </p:sp>
      <p:sp>
        <p:nvSpPr>
          <p:cNvPr id="3" name="Rounded Rectangle 2"/>
          <p:cNvSpPr/>
          <p:nvPr/>
        </p:nvSpPr>
        <p:spPr>
          <a:xfrm>
            <a:off x="5131040" y="1365460"/>
            <a:ext cx="1792047" cy="21602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lumMod val="85000"/>
                    <a:lumOff val="15000"/>
                  </a:schemeClr>
                </a:solidFill>
                <a:latin typeface="Bahnschrift" panose="020B0502040204020203" pitchFamily="34" charset="0"/>
              </a:rPr>
              <a:t>VIEW</a:t>
            </a:r>
            <a:r>
              <a:rPr lang="en-US" sz="800" dirty="0" smtClean="0">
                <a:solidFill>
                  <a:schemeClr val="tx1">
                    <a:lumMod val="85000"/>
                    <a:lumOff val="15000"/>
                  </a:schemeClr>
                </a:solidFill>
                <a:latin typeface="Bahnschrift" panose="020B0502040204020203" pitchFamily="34" charset="0"/>
              </a:rPr>
              <a:t>  |  All Withdrawal Requests</a:t>
            </a:r>
            <a:endParaRPr lang="en-US" sz="800" dirty="0">
              <a:solidFill>
                <a:schemeClr val="tx1">
                  <a:lumMod val="85000"/>
                  <a:lumOff val="15000"/>
                </a:schemeClr>
              </a:solidFill>
              <a:latin typeface="Bahnschrift" panose="020B0502040204020203" pitchFamily="34" charset="0"/>
            </a:endParaRPr>
          </a:p>
        </p:txBody>
      </p:sp>
      <p:sp>
        <p:nvSpPr>
          <p:cNvPr id="70" name="Rounded Rectangle 69"/>
          <p:cNvSpPr/>
          <p:nvPr/>
        </p:nvSpPr>
        <p:spPr>
          <a:xfrm>
            <a:off x="7225839" y="2075559"/>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85" name="Isosceles Triangle 84"/>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ame 86"/>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Isosceles Triangle 40"/>
          <p:cNvSpPr/>
          <p:nvPr/>
        </p:nvSpPr>
        <p:spPr>
          <a:xfrm flipV="1">
            <a:off x="6747702" y="1439100"/>
            <a:ext cx="73152" cy="73152"/>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173986" y="1678623"/>
            <a:ext cx="3854127" cy="312615"/>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spc="300" dirty="0">
              <a:latin typeface="Bahnschrift" panose="020B0502040204020203" pitchFamily="34" charset="0"/>
            </a:endParaRPr>
          </a:p>
        </p:txBody>
      </p:sp>
      <p:sp>
        <p:nvSpPr>
          <p:cNvPr id="4" name="TextBox 3"/>
          <p:cNvSpPr txBox="1"/>
          <p:nvPr/>
        </p:nvSpPr>
        <p:spPr>
          <a:xfrm>
            <a:off x="4211110" y="1697136"/>
            <a:ext cx="2821955" cy="246221"/>
          </a:xfrm>
          <a:prstGeom prst="rect">
            <a:avLst/>
          </a:prstGeom>
          <a:noFill/>
        </p:spPr>
        <p:txBody>
          <a:bodyPr wrap="square" rtlCol="0">
            <a:spAutoFit/>
          </a:bodyPr>
          <a:lstStyle/>
          <a:p>
            <a:r>
              <a:rPr lang="en-US" sz="1000" dirty="0" smtClean="0">
                <a:solidFill>
                  <a:schemeClr val="bg1"/>
                </a:solidFill>
                <a:latin typeface="Bahnschrift" panose="020B0502040204020203" pitchFamily="34" charset="0"/>
              </a:rPr>
              <a:t>Date | Time                   Account No.               Amount</a:t>
            </a:r>
            <a:endParaRPr lang="en-US" sz="1000" dirty="0">
              <a:solidFill>
                <a:schemeClr val="bg1"/>
              </a:solidFill>
              <a:latin typeface="Bahnschrift" panose="020B0502040204020203" pitchFamily="34" charset="0"/>
            </a:endParaRPr>
          </a:p>
        </p:txBody>
      </p:sp>
      <p:sp>
        <p:nvSpPr>
          <p:cNvPr id="43" name="TextBox 42"/>
          <p:cNvSpPr txBox="1"/>
          <p:nvPr/>
        </p:nvSpPr>
        <p:spPr>
          <a:xfrm>
            <a:off x="4211110" y="1994475"/>
            <a:ext cx="2821955" cy="1933927"/>
          </a:xfrm>
          <a:prstGeom prst="rect">
            <a:avLst/>
          </a:prstGeom>
          <a:noFill/>
        </p:spPr>
        <p:txBody>
          <a:bodyPr wrap="square" rtlCol="0">
            <a:spAutoFit/>
          </a:bodyPr>
          <a:lstStyle/>
          <a:p>
            <a:pPr>
              <a:lnSpc>
                <a:spcPct val="150000"/>
              </a:lnSpc>
            </a:pPr>
            <a:r>
              <a:rPr lang="en-US" sz="900" dirty="0" smtClean="0">
                <a:solidFill>
                  <a:schemeClr val="tx1">
                    <a:lumMod val="85000"/>
                    <a:lumOff val="15000"/>
                  </a:schemeClr>
                </a:solidFill>
                <a:latin typeface="Bahnschrift" panose="020B0502040204020203" pitchFamily="34" charset="0"/>
              </a:rPr>
              <a:t>22/11/2020 | 1327           03006562423                                </a:t>
            </a:r>
            <a:r>
              <a:rPr lang="en-US" sz="900" dirty="0" smtClean="0">
                <a:solidFill>
                  <a:schemeClr val="tx1">
                    <a:lumMod val="85000"/>
                    <a:lumOff val="15000"/>
                  </a:schemeClr>
                </a:solidFill>
                <a:latin typeface="Bahnschrift" panose="020B0502040204020203" pitchFamily="34" charset="0"/>
              </a:rPr>
              <a:t>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endParaRPr lang="en-US" sz="900" dirty="0">
              <a:solidFill>
                <a:schemeClr val="tx1">
                  <a:lumMod val="85000"/>
                  <a:lumOff val="15000"/>
                </a:schemeClr>
              </a:solidFill>
              <a:latin typeface="Bahnschrift" panose="020B0502040204020203" pitchFamily="34" charset="0"/>
            </a:endParaRPr>
          </a:p>
        </p:txBody>
      </p:sp>
      <p:sp>
        <p:nvSpPr>
          <p:cNvPr id="44" name="Isosceles Triangle 43"/>
          <p:cNvSpPr/>
          <p:nvPr/>
        </p:nvSpPr>
        <p:spPr>
          <a:xfrm flipV="1">
            <a:off x="7814087" y="2132353"/>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7225839" y="2278924"/>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28" name="Isosceles Triangle 27"/>
          <p:cNvSpPr/>
          <p:nvPr/>
        </p:nvSpPr>
        <p:spPr>
          <a:xfrm flipV="1">
            <a:off x="7814087" y="2335718"/>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7225839" y="2477493"/>
            <a:ext cx="706989" cy="178073"/>
          </a:xfrm>
          <a:prstGeom prst="round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Approved</a:t>
            </a:r>
            <a:endParaRPr lang="en-US" sz="800" dirty="0">
              <a:latin typeface="Bahnschrift" panose="020B0502040204020203" pitchFamily="34" charset="0"/>
            </a:endParaRPr>
          </a:p>
        </p:txBody>
      </p:sp>
      <p:sp>
        <p:nvSpPr>
          <p:cNvPr id="32" name="Isosceles Triangle 31"/>
          <p:cNvSpPr/>
          <p:nvPr/>
        </p:nvSpPr>
        <p:spPr>
          <a:xfrm flipV="1">
            <a:off x="7814087" y="2534287"/>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7225839" y="2680858"/>
            <a:ext cx="706989" cy="17807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Rejected</a:t>
            </a:r>
            <a:endParaRPr lang="en-US" sz="800" dirty="0">
              <a:latin typeface="Bahnschrift" panose="020B0502040204020203" pitchFamily="34" charset="0"/>
            </a:endParaRPr>
          </a:p>
        </p:txBody>
      </p:sp>
      <p:sp>
        <p:nvSpPr>
          <p:cNvPr id="35" name="Isosceles Triangle 34"/>
          <p:cNvSpPr/>
          <p:nvPr/>
        </p:nvSpPr>
        <p:spPr>
          <a:xfrm flipV="1">
            <a:off x="7814087" y="2737652"/>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7225839" y="2883303"/>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45" name="Isosceles Triangle 44"/>
          <p:cNvSpPr/>
          <p:nvPr/>
        </p:nvSpPr>
        <p:spPr>
          <a:xfrm flipV="1">
            <a:off x="7814087" y="2940097"/>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7225839" y="3086668"/>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47" name="Isosceles Triangle 46"/>
          <p:cNvSpPr/>
          <p:nvPr/>
        </p:nvSpPr>
        <p:spPr>
          <a:xfrm flipV="1">
            <a:off x="7814087" y="3143462"/>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7225839" y="3285237"/>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49" name="Isosceles Triangle 48"/>
          <p:cNvSpPr/>
          <p:nvPr/>
        </p:nvSpPr>
        <p:spPr>
          <a:xfrm flipV="1">
            <a:off x="7814087" y="3342031"/>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7225839" y="3488602"/>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52" name="Isosceles Triangle 51"/>
          <p:cNvSpPr/>
          <p:nvPr/>
        </p:nvSpPr>
        <p:spPr>
          <a:xfrm flipV="1">
            <a:off x="7814087" y="3545396"/>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163689" y="259307"/>
            <a:ext cx="3869410" cy="620031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34679" y="804436"/>
            <a:ext cx="3137742" cy="4796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306351" y="1054197"/>
            <a:ext cx="1638300" cy="246221"/>
          </a:xfrm>
          <a:prstGeom prst="rect">
            <a:avLst/>
          </a:prstGeom>
          <a:noFill/>
        </p:spPr>
        <p:txBody>
          <a:bodyPr wrap="square" rtlCol="0">
            <a:spAutoFit/>
          </a:bodyPr>
          <a:lstStyle/>
          <a:p>
            <a:pPr algn="ctr"/>
            <a:r>
              <a:rPr lang="en-US" sz="1000" dirty="0" smtClean="0">
                <a:latin typeface="Bahnschrift" panose="020B0502040204020203" pitchFamily="34" charset="0"/>
              </a:rPr>
              <a:t>ENTER TRX ID HERE</a:t>
            </a:r>
            <a:endParaRPr lang="en-US" sz="1000" dirty="0">
              <a:latin typeface="Bahnschrift" panose="020B0502040204020203" pitchFamily="34" charset="0"/>
            </a:endParaRPr>
          </a:p>
        </p:txBody>
      </p:sp>
      <p:sp>
        <p:nvSpPr>
          <p:cNvPr id="55" name="Rectangle: Rounded Corners 18">
            <a:extLst>
              <a:ext uri="{FF2B5EF4-FFF2-40B4-BE49-F238E27FC236}">
                <a16:creationId xmlns:a16="http://schemas.microsoft.com/office/drawing/2014/main" id="{D496B5EA-661B-4E52-97B1-36492F84402B}"/>
              </a:ext>
            </a:extLst>
          </p:cNvPr>
          <p:cNvSpPr/>
          <p:nvPr/>
        </p:nvSpPr>
        <p:spPr>
          <a:xfrm>
            <a:off x="4914934" y="5001470"/>
            <a:ext cx="1101924"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APPROVED</a:t>
            </a:r>
            <a:endParaRPr lang="en-PK" sz="800" dirty="0">
              <a:solidFill>
                <a:schemeClr val="bg1"/>
              </a:solidFill>
              <a:latin typeface="Bahnschrift" panose="020B0502040204020203" pitchFamily="34" charset="0"/>
            </a:endParaRPr>
          </a:p>
        </p:txBody>
      </p:sp>
      <p:sp>
        <p:nvSpPr>
          <p:cNvPr id="57" name="TextBox 56"/>
          <p:cNvSpPr txBox="1"/>
          <p:nvPr/>
        </p:nvSpPr>
        <p:spPr>
          <a:xfrm>
            <a:off x="5024148" y="2490763"/>
            <a:ext cx="2183363" cy="523220"/>
          </a:xfrm>
          <a:prstGeom prst="rect">
            <a:avLst/>
          </a:prstGeom>
          <a:noFill/>
        </p:spPr>
        <p:txBody>
          <a:bodyPr wrap="square" rtlCol="0">
            <a:spAutoFit/>
          </a:bodyPr>
          <a:lstStyle/>
          <a:p>
            <a:pPr algn="ctr"/>
            <a:r>
              <a:rPr lang="en-US" sz="1400" dirty="0" smtClean="0">
                <a:latin typeface="Bahnschrift" panose="020B0502040204020203" pitchFamily="34" charset="0"/>
              </a:rPr>
              <a:t>Haider Khan</a:t>
            </a:r>
          </a:p>
          <a:p>
            <a:pPr algn="ctr"/>
            <a:r>
              <a:rPr lang="en-US" sz="1400" dirty="0" smtClean="0">
                <a:solidFill>
                  <a:srgbClr val="054C44"/>
                </a:solidFill>
                <a:latin typeface="Bahnschrift" panose="020B0502040204020203" pitchFamily="34" charset="0"/>
              </a:rPr>
              <a:t>03006524314</a:t>
            </a:r>
            <a:endParaRPr lang="en-US" sz="1400" dirty="0">
              <a:solidFill>
                <a:srgbClr val="054C44"/>
              </a:solidFill>
              <a:latin typeface="Bahnschrift" panose="020B0502040204020203" pitchFamily="34" charset="0"/>
            </a:endParaRPr>
          </a:p>
        </p:txBody>
      </p:sp>
      <p:sp>
        <p:nvSpPr>
          <p:cNvPr id="58" name="Rectangle: Rounded Corners 18">
            <a:extLst>
              <a:ext uri="{FF2B5EF4-FFF2-40B4-BE49-F238E27FC236}">
                <a16:creationId xmlns:a16="http://schemas.microsoft.com/office/drawing/2014/main" id="{D496B5EA-661B-4E52-97B1-36492F84402B}"/>
              </a:ext>
            </a:extLst>
          </p:cNvPr>
          <p:cNvSpPr/>
          <p:nvPr/>
        </p:nvSpPr>
        <p:spPr>
          <a:xfrm>
            <a:off x="6175299" y="5006555"/>
            <a:ext cx="1101924" cy="313496"/>
          </a:xfrm>
          <a:prstGeom prst="roundRect">
            <a:avLst/>
          </a:prstGeom>
          <a:solidFill>
            <a:srgbClr val="941B1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REJECTED</a:t>
            </a:r>
            <a:endParaRPr lang="en-PK" sz="800" dirty="0">
              <a:solidFill>
                <a:schemeClr val="bg1"/>
              </a:solidFill>
              <a:latin typeface="Bahnschrift" panose="020B0502040204020203" pitchFamily="34" charset="0"/>
            </a:endParaRPr>
          </a:p>
        </p:txBody>
      </p:sp>
      <p:sp>
        <p:nvSpPr>
          <p:cNvPr id="59" name="TextBox 58"/>
          <p:cNvSpPr txBox="1"/>
          <p:nvPr/>
        </p:nvSpPr>
        <p:spPr>
          <a:xfrm>
            <a:off x="5004314" y="1401711"/>
            <a:ext cx="2183363" cy="530915"/>
          </a:xfrm>
          <a:prstGeom prst="rect">
            <a:avLst/>
          </a:prstGeom>
          <a:noFill/>
        </p:spPr>
        <p:txBody>
          <a:bodyPr wrap="square" rtlCol="0">
            <a:spAutoFit/>
          </a:bodyPr>
          <a:lstStyle/>
          <a:p>
            <a:pPr algn="ctr"/>
            <a:r>
              <a:rPr lang="en-US" sz="1050" dirty="0" smtClean="0">
                <a:latin typeface="Bahnschrift" panose="020B0502040204020203" pitchFamily="34" charset="0"/>
              </a:rPr>
              <a:t>FOR AMOUNT</a:t>
            </a:r>
          </a:p>
          <a:p>
            <a:pPr algn="ctr"/>
            <a:r>
              <a:rPr lang="en-US" dirty="0" smtClean="0">
                <a:latin typeface="Bahnschrift" panose="020B0502040204020203" pitchFamily="34" charset="0"/>
              </a:rPr>
              <a:t>PKR </a:t>
            </a:r>
            <a:r>
              <a:rPr lang="en-US" dirty="0" smtClean="0">
                <a:latin typeface="Bahnschrift" panose="020B0502040204020203" pitchFamily="34" charset="0"/>
              </a:rPr>
              <a:t>2000.00</a:t>
            </a:r>
            <a:endParaRPr lang="en-US" dirty="0">
              <a:solidFill>
                <a:srgbClr val="054C44"/>
              </a:solidFill>
              <a:latin typeface="Bahnschrift" panose="020B0502040204020203" pitchFamily="34" charset="0"/>
            </a:endParaRPr>
          </a:p>
        </p:txBody>
      </p:sp>
      <p:sp>
        <p:nvSpPr>
          <p:cNvPr id="60" name="Rounded Rectangle 59"/>
          <p:cNvSpPr/>
          <p:nvPr/>
        </p:nvSpPr>
        <p:spPr>
          <a:xfrm>
            <a:off x="5136469" y="1048025"/>
            <a:ext cx="1960582" cy="25856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800" dirty="0">
              <a:solidFill>
                <a:schemeClr val="tx1">
                  <a:lumMod val="85000"/>
                  <a:lumOff val="15000"/>
                </a:schemeClr>
              </a:solidFill>
              <a:latin typeface="Bahnschrift" panose="020B0502040204020203" pitchFamily="34" charset="0"/>
            </a:endParaRPr>
          </a:p>
        </p:txBody>
      </p:sp>
      <p:sp>
        <p:nvSpPr>
          <p:cNvPr id="62" name="TextBox 61"/>
          <p:cNvSpPr txBox="1"/>
          <p:nvPr/>
        </p:nvSpPr>
        <p:spPr>
          <a:xfrm>
            <a:off x="5131040" y="2017353"/>
            <a:ext cx="2006313" cy="400110"/>
          </a:xfrm>
          <a:prstGeom prst="rect">
            <a:avLst/>
          </a:prstGeom>
          <a:noFill/>
        </p:spPr>
        <p:txBody>
          <a:bodyPr wrap="square" rtlCol="0">
            <a:spAutoFit/>
          </a:bodyPr>
          <a:lstStyle/>
          <a:p>
            <a:pPr algn="ctr"/>
            <a:r>
              <a:rPr lang="en-US" sz="1000" dirty="0" smtClean="0">
                <a:latin typeface="Bahnschrift" panose="020B0502040204020203" pitchFamily="34" charset="0"/>
              </a:rPr>
              <a:t>FOR THE WALLET WITHDRAWAL REQUEST OF</a:t>
            </a:r>
            <a:endParaRPr lang="en-US" sz="1000" dirty="0">
              <a:latin typeface="Bahnschrift" panose="020B0502040204020203" pitchFamily="34" charset="0"/>
            </a:endParaRPr>
          </a:p>
        </p:txBody>
      </p:sp>
      <p:sp>
        <p:nvSpPr>
          <p:cNvPr id="63" name="Rounded Rectangle 62"/>
          <p:cNvSpPr/>
          <p:nvPr/>
        </p:nvSpPr>
        <p:spPr>
          <a:xfrm>
            <a:off x="4914934" y="3979533"/>
            <a:ext cx="2362289" cy="752700"/>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65000"/>
                    <a:lumOff val="35000"/>
                  </a:schemeClr>
                </a:solidFill>
                <a:latin typeface="Bahnschrift" panose="020B0502040204020203" pitchFamily="34" charset="0"/>
              </a:rPr>
              <a:t>Optional Note</a:t>
            </a:r>
          </a:p>
          <a:p>
            <a:pPr algn="ctr"/>
            <a:r>
              <a:rPr lang="en-US" sz="1000" dirty="0" smtClean="0">
                <a:solidFill>
                  <a:schemeClr val="tx1">
                    <a:lumMod val="65000"/>
                    <a:lumOff val="35000"/>
                  </a:schemeClr>
                </a:solidFill>
                <a:latin typeface="Bahnschrift" panose="020B0502040204020203" pitchFamily="34" charset="0"/>
              </a:rPr>
              <a:t>Type Here</a:t>
            </a:r>
            <a:endParaRPr lang="en-US" sz="1000" dirty="0">
              <a:solidFill>
                <a:schemeClr val="tx1">
                  <a:lumMod val="65000"/>
                  <a:lumOff val="35000"/>
                </a:schemeClr>
              </a:solidFill>
              <a:latin typeface="Bahnschrift" panose="020B0502040204020203" pitchFamily="34" charset="0"/>
            </a:endParaRPr>
          </a:p>
        </p:txBody>
      </p:sp>
      <p:sp>
        <p:nvSpPr>
          <p:cNvPr id="64" name="TextBox 63"/>
          <p:cNvSpPr txBox="1"/>
          <p:nvPr/>
        </p:nvSpPr>
        <p:spPr>
          <a:xfrm>
            <a:off x="4995424" y="3013120"/>
            <a:ext cx="2183363" cy="400110"/>
          </a:xfrm>
          <a:prstGeom prst="rect">
            <a:avLst/>
          </a:prstGeom>
          <a:noFill/>
        </p:spPr>
        <p:txBody>
          <a:bodyPr wrap="square" rtlCol="0">
            <a:spAutoFit/>
          </a:bodyPr>
          <a:lstStyle/>
          <a:p>
            <a:pPr algn="ctr"/>
            <a:r>
              <a:rPr lang="en-US" sz="800" dirty="0" smtClean="0">
                <a:latin typeface="Bahnschrift" panose="020B0502040204020203" pitchFamily="34" charset="0"/>
              </a:rPr>
              <a:t>AVAILABLE FUNDS</a:t>
            </a:r>
            <a:endParaRPr lang="en-US" sz="800" dirty="0" smtClean="0">
              <a:latin typeface="Bahnschrift" panose="020B0502040204020203" pitchFamily="34" charset="0"/>
            </a:endParaRPr>
          </a:p>
          <a:p>
            <a:pPr algn="ctr"/>
            <a:r>
              <a:rPr lang="en-US" sz="1200" dirty="0" smtClean="0">
                <a:solidFill>
                  <a:srgbClr val="C73B0F"/>
                </a:solidFill>
                <a:latin typeface="Bahnschrift" panose="020B0502040204020203" pitchFamily="34" charset="0"/>
              </a:rPr>
              <a:t>PKR </a:t>
            </a:r>
            <a:r>
              <a:rPr lang="en-US" sz="1200" dirty="0">
                <a:solidFill>
                  <a:srgbClr val="C73B0F"/>
                </a:solidFill>
                <a:latin typeface="Bahnschrift" panose="020B0502040204020203" pitchFamily="34" charset="0"/>
              </a:rPr>
              <a:t>5</a:t>
            </a:r>
            <a:r>
              <a:rPr lang="en-US" sz="1200" dirty="0" smtClean="0">
                <a:solidFill>
                  <a:srgbClr val="C73B0F"/>
                </a:solidFill>
                <a:latin typeface="Bahnschrift" panose="020B0502040204020203" pitchFamily="34" charset="0"/>
              </a:rPr>
              <a:t>000.00</a:t>
            </a:r>
            <a:endParaRPr lang="en-US" sz="1200" dirty="0">
              <a:solidFill>
                <a:srgbClr val="C73B0F"/>
              </a:solidFill>
              <a:latin typeface="Bahnschrift" panose="020B0502040204020203" pitchFamily="34" charset="0"/>
            </a:endParaRPr>
          </a:p>
        </p:txBody>
      </p:sp>
      <p:sp>
        <p:nvSpPr>
          <p:cNvPr id="66" name="TextBox 65"/>
          <p:cNvSpPr txBox="1"/>
          <p:nvPr/>
        </p:nvSpPr>
        <p:spPr>
          <a:xfrm>
            <a:off x="4987137" y="3450296"/>
            <a:ext cx="2183363" cy="353943"/>
          </a:xfrm>
          <a:prstGeom prst="rect">
            <a:avLst/>
          </a:prstGeom>
          <a:noFill/>
        </p:spPr>
        <p:txBody>
          <a:bodyPr wrap="square" rtlCol="0">
            <a:spAutoFit/>
          </a:bodyPr>
          <a:lstStyle/>
          <a:p>
            <a:pPr algn="ctr"/>
            <a:r>
              <a:rPr lang="en-US" sz="800" dirty="0" smtClean="0">
                <a:solidFill>
                  <a:schemeClr val="tx1">
                    <a:lumMod val="85000"/>
                    <a:lumOff val="15000"/>
                  </a:schemeClr>
                </a:solidFill>
                <a:latin typeface="Bahnschrift" panose="020B0502040204020203" pitchFamily="34" charset="0"/>
              </a:rPr>
              <a:t>WITHDRAWAL REQUESTED AT</a:t>
            </a:r>
            <a:endParaRPr lang="en-US" sz="800" dirty="0" smtClean="0">
              <a:solidFill>
                <a:schemeClr val="tx1">
                  <a:lumMod val="85000"/>
                  <a:lumOff val="15000"/>
                </a:schemeClr>
              </a:solidFill>
              <a:latin typeface="Bahnschrift" panose="020B0502040204020203" pitchFamily="34" charset="0"/>
            </a:endParaRPr>
          </a:p>
          <a:p>
            <a:pPr algn="ctr"/>
            <a:r>
              <a:rPr lang="en-US" sz="900" dirty="0" smtClean="0">
                <a:solidFill>
                  <a:schemeClr val="tx1">
                    <a:lumMod val="85000"/>
                    <a:lumOff val="15000"/>
                  </a:schemeClr>
                </a:solidFill>
                <a:latin typeface="Bahnschrift" panose="020B0502040204020203" pitchFamily="34" charset="0"/>
              </a:rPr>
              <a:t>2250 PST | MAY 20</a:t>
            </a:r>
            <a:r>
              <a:rPr lang="en-US" sz="900" baseline="30000" dirty="0" smtClean="0">
                <a:solidFill>
                  <a:schemeClr val="tx1">
                    <a:lumMod val="85000"/>
                    <a:lumOff val="15000"/>
                  </a:schemeClr>
                </a:solidFill>
                <a:latin typeface="Bahnschrift" panose="020B0502040204020203" pitchFamily="34" charset="0"/>
              </a:rPr>
              <a:t>TH</a:t>
            </a:r>
            <a:r>
              <a:rPr lang="en-US" sz="900" dirty="0" smtClean="0">
                <a:solidFill>
                  <a:schemeClr val="tx1">
                    <a:lumMod val="85000"/>
                    <a:lumOff val="15000"/>
                  </a:schemeClr>
                </a:solidFill>
                <a:latin typeface="Bahnschrift" panose="020B0502040204020203" pitchFamily="34" charset="0"/>
              </a:rPr>
              <a:t> 2020</a:t>
            </a:r>
            <a:endParaRPr lang="en-US" sz="900" dirty="0">
              <a:solidFill>
                <a:schemeClr val="tx1">
                  <a:lumMod val="85000"/>
                  <a:lumOff val="15000"/>
                </a:schemeClr>
              </a:solidFill>
              <a:latin typeface="Bahnschrift" panose="020B0502040204020203" pitchFamily="34" charset="0"/>
            </a:endParaRPr>
          </a:p>
        </p:txBody>
      </p:sp>
    </p:spTree>
    <p:extLst>
      <p:ext uri="{BB962C8B-B14F-4D97-AF65-F5344CB8AC3E}">
        <p14:creationId xmlns:p14="http://schemas.microsoft.com/office/powerpoint/2010/main" val="1403218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52900" y="259307"/>
            <a:ext cx="3868413"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F79464-3C8A-4B21-A0C9-6454146F8649}"/>
              </a:ext>
            </a:extLst>
          </p:cNvPr>
          <p:cNvSpPr txBox="1"/>
          <p:nvPr/>
        </p:nvSpPr>
        <p:spPr>
          <a:xfrm>
            <a:off x="5228071" y="334187"/>
            <a:ext cx="1440426" cy="523220"/>
          </a:xfrm>
          <a:prstGeom prst="rect">
            <a:avLst/>
          </a:prstGeom>
          <a:noFill/>
        </p:spPr>
        <p:txBody>
          <a:bodyPr wrap="square" rtlCol="0">
            <a:spAutoFit/>
          </a:bodyPr>
          <a:lstStyle/>
          <a:p>
            <a:r>
              <a:rPr lang="en-US" sz="1000" dirty="0" smtClean="0">
                <a:solidFill>
                  <a:srgbClr val="054C44"/>
                </a:solidFill>
                <a:latin typeface="Bahnschrift" panose="020B0502040204020203" pitchFamily="34" charset="0"/>
              </a:rPr>
              <a:t>Last logged in at</a:t>
            </a:r>
          </a:p>
          <a:p>
            <a:r>
              <a:rPr lang="en-US" sz="800" dirty="0" smtClean="0">
                <a:latin typeface="Bahnschrift" panose="020B0502040204020203" pitchFamily="34" charset="0"/>
              </a:rPr>
              <a:t>1310 PST July 22</a:t>
            </a:r>
            <a:r>
              <a:rPr lang="en-US" sz="800" baseline="30000" dirty="0" smtClean="0">
                <a:latin typeface="Bahnschrift" panose="020B0502040204020203" pitchFamily="34" charset="0"/>
              </a:rPr>
              <a:t>nd</a:t>
            </a:r>
            <a:r>
              <a:rPr lang="en-US" sz="800" dirty="0" smtClean="0">
                <a:latin typeface="Bahnschrift" panose="020B0502040204020203" pitchFamily="34" charset="0"/>
              </a:rPr>
              <a:t> 2020</a:t>
            </a:r>
          </a:p>
          <a:p>
            <a:r>
              <a:rPr lang="en-US" sz="1000" b="1" dirty="0" smtClean="0">
                <a:latin typeface="Bahnschrift" panose="020B0502040204020203" pitchFamily="34" charset="0"/>
              </a:rPr>
              <a:t>Lahore, Pakistan</a:t>
            </a:r>
            <a:endParaRPr lang="en-PK" sz="1000" b="1" dirty="0">
              <a:latin typeface="Bahnschrift" panose="020B0502040204020203" pitchFamily="34" charset="0"/>
            </a:endParaRPr>
          </a:p>
        </p:txBody>
      </p:sp>
      <p:pic>
        <p:nvPicPr>
          <p:cNvPr id="31" name="Picture 30">
            <a:extLst>
              <a:ext uri="{FF2B5EF4-FFF2-40B4-BE49-F238E27FC236}">
                <a16:creationId xmlns:a16="http://schemas.microsoft.com/office/drawing/2014/main" id="{BC55C91B-93E9-4A4D-A11F-584EA14D5D04}"/>
              </a:ext>
            </a:extLst>
          </p:cNvPr>
          <p:cNvPicPr>
            <a:picLocks noChangeAspect="1"/>
          </p:cNvPicPr>
          <p:nvPr/>
        </p:nvPicPr>
        <p:blipFill rotWithShape="1">
          <a:blip r:embed="rId3">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cxnSp>
        <p:nvCxnSpPr>
          <p:cNvPr id="33" name="Straight Connector 32"/>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36" name="Picture 3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37" name="Oval 36"/>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38" name="Picture 37"/>
          <p:cNvPicPr>
            <a:picLocks noChangeAspect="1"/>
          </p:cNvPicPr>
          <p:nvPr/>
        </p:nvPicPr>
        <p:blipFill>
          <a:blip r:embed="rId5" cstate="hq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39" name="Picture 3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
        <p:nvSpPr>
          <p:cNvPr id="65" name="Rectangle 64"/>
          <p:cNvSpPr/>
          <p:nvPr/>
        </p:nvSpPr>
        <p:spPr>
          <a:xfrm>
            <a:off x="4168933" y="962840"/>
            <a:ext cx="3854127" cy="3126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pc="300" dirty="0" smtClean="0">
                <a:latin typeface="Bahnschrift" panose="020B0502040204020203" pitchFamily="34" charset="0"/>
              </a:rPr>
              <a:t>PROCESS WITHRAWALS</a:t>
            </a:r>
            <a:endParaRPr lang="en-US" sz="1100" spc="300" dirty="0">
              <a:latin typeface="Bahnschrift" panose="020B0502040204020203" pitchFamily="34" charset="0"/>
            </a:endParaRPr>
          </a:p>
        </p:txBody>
      </p:sp>
      <p:sp>
        <p:nvSpPr>
          <p:cNvPr id="3" name="Rounded Rectangle 2"/>
          <p:cNvSpPr/>
          <p:nvPr/>
        </p:nvSpPr>
        <p:spPr>
          <a:xfrm>
            <a:off x="5131040" y="1365460"/>
            <a:ext cx="1792047" cy="216025"/>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lumMod val="85000"/>
                    <a:lumOff val="15000"/>
                  </a:schemeClr>
                </a:solidFill>
                <a:latin typeface="Bahnschrift" panose="020B0502040204020203" pitchFamily="34" charset="0"/>
              </a:rPr>
              <a:t>VIEW</a:t>
            </a:r>
            <a:r>
              <a:rPr lang="en-US" sz="800" dirty="0" smtClean="0">
                <a:solidFill>
                  <a:schemeClr val="tx1">
                    <a:lumMod val="85000"/>
                    <a:lumOff val="15000"/>
                  </a:schemeClr>
                </a:solidFill>
                <a:latin typeface="Bahnschrift" panose="020B0502040204020203" pitchFamily="34" charset="0"/>
              </a:rPr>
              <a:t>  |  All Withdrawal Requests</a:t>
            </a:r>
            <a:endParaRPr lang="en-US" sz="800" dirty="0">
              <a:solidFill>
                <a:schemeClr val="tx1">
                  <a:lumMod val="85000"/>
                  <a:lumOff val="15000"/>
                </a:schemeClr>
              </a:solidFill>
              <a:latin typeface="Bahnschrift" panose="020B0502040204020203" pitchFamily="34" charset="0"/>
            </a:endParaRPr>
          </a:p>
        </p:txBody>
      </p:sp>
      <p:sp>
        <p:nvSpPr>
          <p:cNvPr id="70" name="Rounded Rectangle 69"/>
          <p:cNvSpPr/>
          <p:nvPr/>
        </p:nvSpPr>
        <p:spPr>
          <a:xfrm>
            <a:off x="7225839" y="2075559"/>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85" name="Isosceles Triangle 84"/>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ame 86"/>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Isosceles Triangle 40"/>
          <p:cNvSpPr/>
          <p:nvPr/>
        </p:nvSpPr>
        <p:spPr>
          <a:xfrm flipV="1">
            <a:off x="6747702" y="1439100"/>
            <a:ext cx="73152" cy="73152"/>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173986" y="1678623"/>
            <a:ext cx="3854127" cy="312615"/>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spc="300" dirty="0">
              <a:latin typeface="Bahnschrift" panose="020B0502040204020203" pitchFamily="34" charset="0"/>
            </a:endParaRPr>
          </a:p>
        </p:txBody>
      </p:sp>
      <p:sp>
        <p:nvSpPr>
          <p:cNvPr id="4" name="TextBox 3"/>
          <p:cNvSpPr txBox="1"/>
          <p:nvPr/>
        </p:nvSpPr>
        <p:spPr>
          <a:xfrm>
            <a:off x="4211110" y="1697136"/>
            <a:ext cx="2821955" cy="246221"/>
          </a:xfrm>
          <a:prstGeom prst="rect">
            <a:avLst/>
          </a:prstGeom>
          <a:noFill/>
        </p:spPr>
        <p:txBody>
          <a:bodyPr wrap="square" rtlCol="0">
            <a:spAutoFit/>
          </a:bodyPr>
          <a:lstStyle/>
          <a:p>
            <a:r>
              <a:rPr lang="en-US" sz="1000" dirty="0" smtClean="0">
                <a:solidFill>
                  <a:schemeClr val="bg1"/>
                </a:solidFill>
                <a:latin typeface="Bahnschrift" panose="020B0502040204020203" pitchFamily="34" charset="0"/>
              </a:rPr>
              <a:t>Date | Time                   Account No.               Amount</a:t>
            </a:r>
            <a:endParaRPr lang="en-US" sz="1000" dirty="0">
              <a:solidFill>
                <a:schemeClr val="bg1"/>
              </a:solidFill>
              <a:latin typeface="Bahnschrift" panose="020B0502040204020203" pitchFamily="34" charset="0"/>
            </a:endParaRPr>
          </a:p>
        </p:txBody>
      </p:sp>
      <p:sp>
        <p:nvSpPr>
          <p:cNvPr id="43" name="TextBox 42"/>
          <p:cNvSpPr txBox="1"/>
          <p:nvPr/>
        </p:nvSpPr>
        <p:spPr>
          <a:xfrm>
            <a:off x="4211110" y="1994475"/>
            <a:ext cx="2821955" cy="1933927"/>
          </a:xfrm>
          <a:prstGeom prst="rect">
            <a:avLst/>
          </a:prstGeom>
          <a:noFill/>
        </p:spPr>
        <p:txBody>
          <a:bodyPr wrap="square" rtlCol="0">
            <a:spAutoFit/>
          </a:bodyPr>
          <a:lstStyle/>
          <a:p>
            <a:pPr>
              <a:lnSpc>
                <a:spcPct val="150000"/>
              </a:lnSpc>
            </a:pPr>
            <a:r>
              <a:rPr lang="en-US" sz="900" dirty="0" smtClean="0">
                <a:solidFill>
                  <a:schemeClr val="tx1">
                    <a:lumMod val="85000"/>
                    <a:lumOff val="15000"/>
                  </a:schemeClr>
                </a:solidFill>
                <a:latin typeface="Bahnschrift" panose="020B0502040204020203" pitchFamily="34" charset="0"/>
              </a:rPr>
              <a:t>22/11/2020 | 1327           03006562423                                </a:t>
            </a:r>
            <a:r>
              <a:rPr lang="en-US" sz="900" dirty="0" smtClean="0">
                <a:solidFill>
                  <a:schemeClr val="tx1">
                    <a:lumMod val="85000"/>
                    <a:lumOff val="15000"/>
                  </a:schemeClr>
                </a:solidFill>
                <a:latin typeface="Bahnschrift" panose="020B0502040204020203" pitchFamily="34" charset="0"/>
              </a:rPr>
              <a:t>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r>
              <a:rPr lang="en-US" sz="900" dirty="0">
                <a:solidFill>
                  <a:schemeClr val="tx1">
                    <a:lumMod val="85000"/>
                    <a:lumOff val="15000"/>
                  </a:schemeClr>
                </a:solidFill>
                <a:latin typeface="Bahnschrift" panose="020B0502040204020203" pitchFamily="34" charset="0"/>
              </a:rPr>
              <a:t>22/11/2020 | 1327           03006562423                                300</a:t>
            </a:r>
          </a:p>
          <a:p>
            <a:pPr>
              <a:lnSpc>
                <a:spcPct val="150000"/>
              </a:lnSpc>
            </a:pPr>
            <a:endParaRPr lang="en-US" sz="900" dirty="0">
              <a:solidFill>
                <a:schemeClr val="tx1">
                  <a:lumMod val="85000"/>
                  <a:lumOff val="15000"/>
                </a:schemeClr>
              </a:solidFill>
              <a:latin typeface="Bahnschrift" panose="020B0502040204020203" pitchFamily="34" charset="0"/>
            </a:endParaRPr>
          </a:p>
        </p:txBody>
      </p:sp>
      <p:sp>
        <p:nvSpPr>
          <p:cNvPr id="44" name="Isosceles Triangle 43"/>
          <p:cNvSpPr/>
          <p:nvPr/>
        </p:nvSpPr>
        <p:spPr>
          <a:xfrm flipV="1">
            <a:off x="7814087" y="2132353"/>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7225839" y="2278924"/>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28" name="Isosceles Triangle 27"/>
          <p:cNvSpPr/>
          <p:nvPr/>
        </p:nvSpPr>
        <p:spPr>
          <a:xfrm flipV="1">
            <a:off x="7814087" y="2335718"/>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7225839" y="2477493"/>
            <a:ext cx="706989" cy="178073"/>
          </a:xfrm>
          <a:prstGeom prst="round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Approved</a:t>
            </a:r>
            <a:endParaRPr lang="en-US" sz="800" dirty="0">
              <a:latin typeface="Bahnschrift" panose="020B0502040204020203" pitchFamily="34" charset="0"/>
            </a:endParaRPr>
          </a:p>
        </p:txBody>
      </p:sp>
      <p:sp>
        <p:nvSpPr>
          <p:cNvPr id="32" name="Isosceles Triangle 31"/>
          <p:cNvSpPr/>
          <p:nvPr/>
        </p:nvSpPr>
        <p:spPr>
          <a:xfrm flipV="1">
            <a:off x="7814087" y="2534287"/>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7225839" y="2680858"/>
            <a:ext cx="706989" cy="17807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Rejected</a:t>
            </a:r>
            <a:endParaRPr lang="en-US" sz="800" dirty="0">
              <a:latin typeface="Bahnschrift" panose="020B0502040204020203" pitchFamily="34" charset="0"/>
            </a:endParaRPr>
          </a:p>
        </p:txBody>
      </p:sp>
      <p:sp>
        <p:nvSpPr>
          <p:cNvPr id="35" name="Isosceles Triangle 34"/>
          <p:cNvSpPr/>
          <p:nvPr/>
        </p:nvSpPr>
        <p:spPr>
          <a:xfrm flipV="1">
            <a:off x="7814087" y="2737652"/>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7225839" y="2883303"/>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45" name="Isosceles Triangle 44"/>
          <p:cNvSpPr/>
          <p:nvPr/>
        </p:nvSpPr>
        <p:spPr>
          <a:xfrm flipV="1">
            <a:off x="7814087" y="2940097"/>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7225839" y="3086668"/>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47" name="Isosceles Triangle 46"/>
          <p:cNvSpPr/>
          <p:nvPr/>
        </p:nvSpPr>
        <p:spPr>
          <a:xfrm flipV="1">
            <a:off x="7814087" y="3143462"/>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7225839" y="3285237"/>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49" name="Isosceles Triangle 48"/>
          <p:cNvSpPr/>
          <p:nvPr/>
        </p:nvSpPr>
        <p:spPr>
          <a:xfrm flipV="1">
            <a:off x="7814087" y="3342031"/>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7225839" y="3488602"/>
            <a:ext cx="706989" cy="17807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smtClean="0">
                <a:latin typeface="Bahnschrift" panose="020B0502040204020203" pitchFamily="34" charset="0"/>
              </a:rPr>
              <a:t>Pending</a:t>
            </a:r>
            <a:endParaRPr lang="en-US" sz="800" dirty="0">
              <a:latin typeface="Bahnschrift" panose="020B0502040204020203" pitchFamily="34" charset="0"/>
            </a:endParaRPr>
          </a:p>
        </p:txBody>
      </p:sp>
      <p:sp>
        <p:nvSpPr>
          <p:cNvPr id="52" name="Isosceles Triangle 51"/>
          <p:cNvSpPr/>
          <p:nvPr/>
        </p:nvSpPr>
        <p:spPr>
          <a:xfrm flipV="1">
            <a:off x="7814087" y="3545396"/>
            <a:ext cx="73152" cy="73152"/>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163689" y="259307"/>
            <a:ext cx="3869410" cy="620031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34679" y="804436"/>
            <a:ext cx="3137742" cy="4296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18">
            <a:extLst>
              <a:ext uri="{FF2B5EF4-FFF2-40B4-BE49-F238E27FC236}">
                <a16:creationId xmlns:a16="http://schemas.microsoft.com/office/drawing/2014/main" id="{D496B5EA-661B-4E52-97B1-36492F84402B}"/>
              </a:ext>
            </a:extLst>
          </p:cNvPr>
          <p:cNvSpPr/>
          <p:nvPr/>
        </p:nvSpPr>
        <p:spPr>
          <a:xfrm>
            <a:off x="5539399" y="4473531"/>
            <a:ext cx="1101924"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OKAY!!!</a:t>
            </a:r>
            <a:endParaRPr lang="en-PK" sz="800" dirty="0">
              <a:solidFill>
                <a:schemeClr val="bg1"/>
              </a:solidFill>
              <a:latin typeface="Bahnschrift" panose="020B0502040204020203" pitchFamily="34" charset="0"/>
            </a:endParaRPr>
          </a:p>
        </p:txBody>
      </p:sp>
      <p:sp>
        <p:nvSpPr>
          <p:cNvPr id="57" name="TextBox 56"/>
          <p:cNvSpPr txBox="1"/>
          <p:nvPr/>
        </p:nvSpPr>
        <p:spPr>
          <a:xfrm>
            <a:off x="5019180" y="3083342"/>
            <a:ext cx="2183363" cy="523220"/>
          </a:xfrm>
          <a:prstGeom prst="rect">
            <a:avLst/>
          </a:prstGeom>
          <a:noFill/>
        </p:spPr>
        <p:txBody>
          <a:bodyPr wrap="square" rtlCol="0">
            <a:spAutoFit/>
          </a:bodyPr>
          <a:lstStyle/>
          <a:p>
            <a:pPr algn="ctr"/>
            <a:r>
              <a:rPr lang="en-US" sz="1400" dirty="0" smtClean="0">
                <a:latin typeface="Bahnschrift" panose="020B0502040204020203" pitchFamily="34" charset="0"/>
              </a:rPr>
              <a:t>Haider Khan</a:t>
            </a:r>
          </a:p>
          <a:p>
            <a:pPr algn="ctr"/>
            <a:r>
              <a:rPr lang="en-US" sz="1400" dirty="0" smtClean="0">
                <a:solidFill>
                  <a:srgbClr val="054C44"/>
                </a:solidFill>
                <a:latin typeface="Bahnschrift" panose="020B0502040204020203" pitchFamily="34" charset="0"/>
              </a:rPr>
              <a:t>03006524314</a:t>
            </a:r>
            <a:endParaRPr lang="en-US" sz="1400" dirty="0">
              <a:solidFill>
                <a:srgbClr val="054C44"/>
              </a:solidFill>
              <a:latin typeface="Bahnschrift" panose="020B0502040204020203" pitchFamily="34" charset="0"/>
            </a:endParaRPr>
          </a:p>
        </p:txBody>
      </p:sp>
      <p:sp>
        <p:nvSpPr>
          <p:cNvPr id="59" name="TextBox 58"/>
          <p:cNvSpPr txBox="1"/>
          <p:nvPr/>
        </p:nvSpPr>
        <p:spPr>
          <a:xfrm>
            <a:off x="5011626" y="2274888"/>
            <a:ext cx="2183363" cy="369332"/>
          </a:xfrm>
          <a:prstGeom prst="rect">
            <a:avLst/>
          </a:prstGeom>
          <a:noFill/>
        </p:spPr>
        <p:txBody>
          <a:bodyPr wrap="square" rtlCol="0">
            <a:spAutoFit/>
          </a:bodyPr>
          <a:lstStyle/>
          <a:p>
            <a:pPr algn="ctr"/>
            <a:r>
              <a:rPr lang="en-US" dirty="0" smtClean="0">
                <a:latin typeface="Bahnschrift" panose="020B0502040204020203" pitchFamily="34" charset="0"/>
              </a:rPr>
              <a:t>PKR </a:t>
            </a:r>
            <a:r>
              <a:rPr lang="en-US" dirty="0" smtClean="0">
                <a:latin typeface="Bahnschrift" panose="020B0502040204020203" pitchFamily="34" charset="0"/>
              </a:rPr>
              <a:t>2000.00</a:t>
            </a:r>
            <a:endParaRPr lang="en-US" dirty="0">
              <a:solidFill>
                <a:srgbClr val="054C44"/>
              </a:solidFill>
              <a:latin typeface="Bahnschrift" panose="020B0502040204020203" pitchFamily="34" charset="0"/>
            </a:endParaRPr>
          </a:p>
        </p:txBody>
      </p:sp>
      <p:sp>
        <p:nvSpPr>
          <p:cNvPr id="62" name="TextBox 61"/>
          <p:cNvSpPr txBox="1"/>
          <p:nvPr/>
        </p:nvSpPr>
        <p:spPr>
          <a:xfrm>
            <a:off x="5119984" y="2685535"/>
            <a:ext cx="2006313" cy="400110"/>
          </a:xfrm>
          <a:prstGeom prst="rect">
            <a:avLst/>
          </a:prstGeom>
          <a:noFill/>
        </p:spPr>
        <p:txBody>
          <a:bodyPr wrap="square" rtlCol="0">
            <a:spAutoFit/>
          </a:bodyPr>
          <a:lstStyle/>
          <a:p>
            <a:pPr algn="ctr"/>
            <a:r>
              <a:rPr lang="en-US" sz="1000" dirty="0" smtClean="0">
                <a:latin typeface="Bahnschrift" panose="020B0502040204020203" pitchFamily="34" charset="0"/>
              </a:rPr>
              <a:t>CREDITED TO EXTERNAL WALLET ACCOUNT OF</a:t>
            </a:r>
            <a:endParaRPr lang="en-US" sz="1000" dirty="0">
              <a:latin typeface="Bahnschrift" panose="020B0502040204020203" pitchFamily="34" charset="0"/>
            </a:endParaRPr>
          </a:p>
        </p:txBody>
      </p:sp>
      <p:sp>
        <p:nvSpPr>
          <p:cNvPr id="66" name="TextBox 65"/>
          <p:cNvSpPr txBox="1"/>
          <p:nvPr/>
        </p:nvSpPr>
        <p:spPr>
          <a:xfrm>
            <a:off x="4998680" y="3848042"/>
            <a:ext cx="2183363" cy="353943"/>
          </a:xfrm>
          <a:prstGeom prst="rect">
            <a:avLst/>
          </a:prstGeom>
          <a:noFill/>
        </p:spPr>
        <p:txBody>
          <a:bodyPr wrap="square" rtlCol="0">
            <a:spAutoFit/>
          </a:bodyPr>
          <a:lstStyle/>
          <a:p>
            <a:pPr algn="ctr"/>
            <a:r>
              <a:rPr lang="en-US" sz="800" dirty="0" smtClean="0">
                <a:solidFill>
                  <a:schemeClr val="tx1">
                    <a:lumMod val="85000"/>
                    <a:lumOff val="15000"/>
                  </a:schemeClr>
                </a:solidFill>
                <a:latin typeface="Bahnschrift" panose="020B0502040204020203" pitchFamily="34" charset="0"/>
              </a:rPr>
              <a:t>WITHDRAWAL PROCESSED AT</a:t>
            </a:r>
            <a:endParaRPr lang="en-US" sz="800" dirty="0" smtClean="0">
              <a:solidFill>
                <a:schemeClr val="tx1">
                  <a:lumMod val="85000"/>
                  <a:lumOff val="15000"/>
                </a:schemeClr>
              </a:solidFill>
              <a:latin typeface="Bahnschrift" panose="020B0502040204020203" pitchFamily="34" charset="0"/>
            </a:endParaRPr>
          </a:p>
          <a:p>
            <a:pPr algn="ctr"/>
            <a:r>
              <a:rPr lang="en-US" sz="900" dirty="0" smtClean="0">
                <a:solidFill>
                  <a:schemeClr val="tx1">
                    <a:lumMod val="85000"/>
                    <a:lumOff val="15000"/>
                  </a:schemeClr>
                </a:solidFill>
                <a:latin typeface="Bahnschrift" panose="020B0502040204020203" pitchFamily="34" charset="0"/>
              </a:rPr>
              <a:t>2255 PST | MAY 20</a:t>
            </a:r>
            <a:r>
              <a:rPr lang="en-US" sz="900" baseline="30000" dirty="0" smtClean="0">
                <a:solidFill>
                  <a:schemeClr val="tx1">
                    <a:lumMod val="85000"/>
                    <a:lumOff val="15000"/>
                  </a:schemeClr>
                </a:solidFill>
                <a:latin typeface="Bahnschrift" panose="020B0502040204020203" pitchFamily="34" charset="0"/>
              </a:rPr>
              <a:t>TH</a:t>
            </a:r>
            <a:r>
              <a:rPr lang="en-US" sz="900" dirty="0" smtClean="0">
                <a:solidFill>
                  <a:schemeClr val="tx1">
                    <a:lumMod val="85000"/>
                    <a:lumOff val="15000"/>
                  </a:schemeClr>
                </a:solidFill>
                <a:latin typeface="Bahnschrift" panose="020B0502040204020203" pitchFamily="34" charset="0"/>
              </a:rPr>
              <a:t> 2020</a:t>
            </a:r>
            <a:endParaRPr lang="en-US" sz="900" dirty="0">
              <a:solidFill>
                <a:schemeClr val="tx1">
                  <a:lumMod val="85000"/>
                  <a:lumOff val="15000"/>
                </a:schemeClr>
              </a:solidFill>
              <a:latin typeface="Bahnschrift" panose="020B0502040204020203" pitchFamily="34" charset="0"/>
            </a:endParaRPr>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9517" y="1017864"/>
            <a:ext cx="1269358" cy="1269358"/>
          </a:xfrm>
          <a:prstGeom prst="rect">
            <a:avLst/>
          </a:prstGeom>
        </p:spPr>
      </p:pic>
    </p:spTree>
    <p:extLst>
      <p:ext uri="{BB962C8B-B14F-4D97-AF65-F5344CB8AC3E}">
        <p14:creationId xmlns:p14="http://schemas.microsoft.com/office/powerpoint/2010/main" val="529587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18CADC98-A06A-483D-B885-00174DEAF391}"/>
              </a:ext>
            </a:extLst>
          </p:cNvPr>
          <p:cNvSpPr/>
          <p:nvPr/>
        </p:nvSpPr>
        <p:spPr>
          <a:xfrm>
            <a:off x="4180833" y="259304"/>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6" name="Flowchart: Document 15"/>
          <p:cNvSpPr/>
          <p:nvPr/>
        </p:nvSpPr>
        <p:spPr>
          <a:xfrm>
            <a:off x="4167186" y="249973"/>
            <a:ext cx="3854127" cy="6029529"/>
          </a:xfrm>
          <a:prstGeom prst="flowChartDocumen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755F0E2-2B71-437E-A49D-F225C6E357AC}"/>
              </a:ext>
            </a:extLst>
          </p:cNvPr>
          <p:cNvSpPr/>
          <p:nvPr/>
        </p:nvSpPr>
        <p:spPr>
          <a:xfrm>
            <a:off x="4848386" y="1563447"/>
            <a:ext cx="2495228" cy="3812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hnschrift" panose="020B0502040204020203" pitchFamily="34" charset="0"/>
              </a:rPr>
              <a:t>Full Name</a:t>
            </a:r>
            <a:endParaRPr lang="en-PK" sz="1200" dirty="0">
              <a:solidFill>
                <a:schemeClr val="bg1"/>
              </a:solidFill>
              <a:latin typeface="Bahnschrift" panose="020B0502040204020203" pitchFamily="34" charset="0"/>
            </a:endParaRPr>
          </a:p>
        </p:txBody>
      </p:sp>
      <p:sp>
        <p:nvSpPr>
          <p:cNvPr id="12" name="Rectangle: Rounded Corners 11">
            <a:extLst>
              <a:ext uri="{FF2B5EF4-FFF2-40B4-BE49-F238E27FC236}">
                <a16:creationId xmlns:a16="http://schemas.microsoft.com/office/drawing/2014/main" id="{B0CA9E4A-59EF-4972-AA24-21A592C6D125}"/>
              </a:ext>
            </a:extLst>
          </p:cNvPr>
          <p:cNvSpPr/>
          <p:nvPr/>
        </p:nvSpPr>
        <p:spPr>
          <a:xfrm>
            <a:off x="4848386" y="2086321"/>
            <a:ext cx="2495228" cy="3812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hnschrift" panose="020B0502040204020203" pitchFamily="34" charset="0"/>
              </a:rPr>
              <a:t>Mobile Number</a:t>
            </a:r>
            <a:endParaRPr lang="en-PK" sz="1200" dirty="0">
              <a:solidFill>
                <a:schemeClr val="bg1"/>
              </a:solidFill>
              <a:latin typeface="Bahnschrift" panose="020B0502040204020203" pitchFamily="34" charset="0"/>
            </a:endParaRPr>
          </a:p>
        </p:txBody>
      </p:sp>
      <p:sp>
        <p:nvSpPr>
          <p:cNvPr id="14" name="TextBox 13">
            <a:extLst>
              <a:ext uri="{FF2B5EF4-FFF2-40B4-BE49-F238E27FC236}">
                <a16:creationId xmlns:a16="http://schemas.microsoft.com/office/drawing/2014/main" id="{D5AD6199-A334-42F0-B13A-079F581616C8}"/>
              </a:ext>
            </a:extLst>
          </p:cNvPr>
          <p:cNvSpPr txBox="1"/>
          <p:nvPr/>
        </p:nvSpPr>
        <p:spPr>
          <a:xfrm>
            <a:off x="4901466" y="549963"/>
            <a:ext cx="2407083" cy="523220"/>
          </a:xfrm>
          <a:prstGeom prst="rect">
            <a:avLst/>
          </a:prstGeom>
          <a:noFill/>
        </p:spPr>
        <p:txBody>
          <a:bodyPr wrap="square" rtlCol="0">
            <a:spAutoFit/>
          </a:bodyPr>
          <a:lstStyle/>
          <a:p>
            <a:pPr algn="ctr"/>
            <a:r>
              <a:rPr lang="en-US" sz="2800" dirty="0">
                <a:solidFill>
                  <a:schemeClr val="bg1"/>
                </a:solidFill>
                <a:latin typeface="Bahnschrift" panose="020B0502040204020203" pitchFamily="34" charset="0"/>
              </a:rPr>
              <a:t>Sign Up</a:t>
            </a:r>
            <a:endParaRPr lang="en-PK" sz="2800" dirty="0">
              <a:solidFill>
                <a:schemeClr val="bg1"/>
              </a:solidFill>
              <a:latin typeface="Bahnschrift" panose="020B0502040204020203" pitchFamily="34" charset="0"/>
            </a:endParaRPr>
          </a:p>
        </p:txBody>
      </p:sp>
      <p:sp>
        <p:nvSpPr>
          <p:cNvPr id="15" name="TextBox 14">
            <a:extLst>
              <a:ext uri="{FF2B5EF4-FFF2-40B4-BE49-F238E27FC236}">
                <a16:creationId xmlns:a16="http://schemas.microsoft.com/office/drawing/2014/main" id="{44F79464-3C8A-4B21-A0C9-6454146F8649}"/>
              </a:ext>
            </a:extLst>
          </p:cNvPr>
          <p:cNvSpPr txBox="1"/>
          <p:nvPr/>
        </p:nvSpPr>
        <p:spPr>
          <a:xfrm>
            <a:off x="4857393" y="1053997"/>
            <a:ext cx="2495228" cy="276999"/>
          </a:xfrm>
          <a:prstGeom prst="rect">
            <a:avLst/>
          </a:prstGeom>
          <a:noFill/>
        </p:spPr>
        <p:txBody>
          <a:bodyPr wrap="square" rtlCol="0">
            <a:spAutoFit/>
          </a:bodyPr>
          <a:lstStyle/>
          <a:p>
            <a:pPr algn="ctr"/>
            <a:r>
              <a:rPr lang="en-US" sz="1200" dirty="0">
                <a:solidFill>
                  <a:schemeClr val="bg1"/>
                </a:solidFill>
                <a:latin typeface="Bahnschrift" panose="020B0502040204020203" pitchFamily="34" charset="0"/>
              </a:rPr>
              <a:t>for a new </a:t>
            </a:r>
            <a:r>
              <a:rPr lang="en-US" sz="1200" dirty="0" smtClean="0">
                <a:solidFill>
                  <a:schemeClr val="bg1"/>
                </a:solidFill>
                <a:latin typeface="Bahnschrift" panose="020B0502040204020203" pitchFamily="34" charset="0"/>
              </a:rPr>
              <a:t>ClickPayed </a:t>
            </a:r>
            <a:r>
              <a:rPr lang="en-US" sz="1200" dirty="0">
                <a:solidFill>
                  <a:schemeClr val="bg1"/>
                </a:solidFill>
                <a:latin typeface="Bahnschrift" panose="020B0502040204020203" pitchFamily="34" charset="0"/>
              </a:rPr>
              <a:t>account</a:t>
            </a:r>
            <a:endParaRPr lang="en-PK" sz="1200" dirty="0">
              <a:solidFill>
                <a:schemeClr val="bg1"/>
              </a:solidFill>
              <a:latin typeface="Bahnschrift" panose="020B0502040204020203" pitchFamily="34" charset="0"/>
            </a:endParaRPr>
          </a:p>
        </p:txBody>
      </p:sp>
      <p:sp>
        <p:nvSpPr>
          <p:cNvPr id="13" name="Rectangle: Rounded Corners 12">
            <a:extLst>
              <a:ext uri="{FF2B5EF4-FFF2-40B4-BE49-F238E27FC236}">
                <a16:creationId xmlns:a16="http://schemas.microsoft.com/office/drawing/2014/main" id="{6157C19D-C58D-4FCF-AA03-6A84A9D5A699}"/>
              </a:ext>
            </a:extLst>
          </p:cNvPr>
          <p:cNvSpPr/>
          <p:nvPr/>
        </p:nvSpPr>
        <p:spPr>
          <a:xfrm>
            <a:off x="4848386" y="3128965"/>
            <a:ext cx="2495228" cy="3812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hnschrift" panose="020B0502040204020203" pitchFamily="34" charset="0"/>
              </a:rPr>
              <a:t>Set New Password</a:t>
            </a:r>
            <a:endParaRPr lang="en-PK" sz="1200" dirty="0">
              <a:solidFill>
                <a:schemeClr val="bg1"/>
              </a:solidFill>
              <a:latin typeface="Bahnschrift" panose="020B0502040204020203" pitchFamily="34" charset="0"/>
            </a:endParaRPr>
          </a:p>
        </p:txBody>
      </p:sp>
      <p:sp>
        <p:nvSpPr>
          <p:cNvPr id="18" name="Rectangle: Rounded Corners 17">
            <a:extLst>
              <a:ext uri="{FF2B5EF4-FFF2-40B4-BE49-F238E27FC236}">
                <a16:creationId xmlns:a16="http://schemas.microsoft.com/office/drawing/2014/main" id="{D96EF890-DFC9-4EF3-969B-14A4E874CEEC}"/>
              </a:ext>
            </a:extLst>
          </p:cNvPr>
          <p:cNvSpPr/>
          <p:nvPr/>
        </p:nvSpPr>
        <p:spPr>
          <a:xfrm>
            <a:off x="4848386" y="3657460"/>
            <a:ext cx="2495228" cy="3812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hnschrift" panose="020B0502040204020203" pitchFamily="34" charset="0"/>
              </a:rPr>
              <a:t>Re-Type New Password</a:t>
            </a:r>
            <a:endParaRPr lang="en-PK" sz="1200" dirty="0">
              <a:solidFill>
                <a:schemeClr val="bg1"/>
              </a:solidFill>
              <a:latin typeface="Bahnschrift" panose="020B0502040204020203" pitchFamily="34" charset="0"/>
            </a:endParaRPr>
          </a:p>
        </p:txBody>
      </p:sp>
      <p:sp>
        <p:nvSpPr>
          <p:cNvPr id="19" name="Rectangle: Rounded Corners 18">
            <a:extLst>
              <a:ext uri="{FF2B5EF4-FFF2-40B4-BE49-F238E27FC236}">
                <a16:creationId xmlns:a16="http://schemas.microsoft.com/office/drawing/2014/main" id="{D496B5EA-661B-4E52-97B1-36492F84402B}"/>
              </a:ext>
            </a:extLst>
          </p:cNvPr>
          <p:cNvSpPr/>
          <p:nvPr/>
        </p:nvSpPr>
        <p:spPr>
          <a:xfrm>
            <a:off x="4848386" y="4585917"/>
            <a:ext cx="2486219" cy="247673"/>
          </a:xfrm>
          <a:prstGeom prst="roundRect">
            <a:avLst/>
          </a:prstGeom>
          <a:solidFill>
            <a:srgbClr val="00B050"/>
          </a:solidFill>
          <a:ln>
            <a:solidFill>
              <a:srgbClr val="009E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hnschrift" panose="020B0502040204020203" pitchFamily="34" charset="0"/>
              </a:rPr>
              <a:t>Register Now</a:t>
            </a:r>
            <a:endParaRPr lang="en-PK" sz="1200" dirty="0">
              <a:solidFill>
                <a:schemeClr val="bg1"/>
              </a:solidFill>
              <a:latin typeface="Bahnschrift" panose="020B0502040204020203" pitchFamily="34" charset="0"/>
            </a:endParaRPr>
          </a:p>
        </p:txBody>
      </p:sp>
      <p:sp>
        <p:nvSpPr>
          <p:cNvPr id="21" name="Rectangle: Rounded Corners 20">
            <a:extLst>
              <a:ext uri="{FF2B5EF4-FFF2-40B4-BE49-F238E27FC236}">
                <a16:creationId xmlns:a16="http://schemas.microsoft.com/office/drawing/2014/main" id="{62F89EEE-39FB-4C46-B6DA-2DF4BF4E7A45}"/>
              </a:ext>
            </a:extLst>
          </p:cNvPr>
          <p:cNvSpPr/>
          <p:nvPr/>
        </p:nvSpPr>
        <p:spPr>
          <a:xfrm>
            <a:off x="4857393" y="2629189"/>
            <a:ext cx="2495228" cy="3812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Bahnschrift" panose="020B0502040204020203" pitchFamily="34" charset="0"/>
              </a:rPr>
              <a:t>Choose Country</a:t>
            </a:r>
            <a:endParaRPr lang="en-PK" sz="1200" dirty="0">
              <a:solidFill>
                <a:schemeClr val="bg1"/>
              </a:solidFill>
              <a:latin typeface="Bahnschrift" panose="020B0502040204020203" pitchFamily="34" charset="0"/>
            </a:endParaRPr>
          </a:p>
        </p:txBody>
      </p:sp>
      <p:sp>
        <p:nvSpPr>
          <p:cNvPr id="22" name="TextBox 21">
            <a:extLst>
              <a:ext uri="{FF2B5EF4-FFF2-40B4-BE49-F238E27FC236}">
                <a16:creationId xmlns:a16="http://schemas.microsoft.com/office/drawing/2014/main" id="{F82FFFC5-4004-42EC-AC48-D8BA36898BB2}"/>
              </a:ext>
            </a:extLst>
          </p:cNvPr>
          <p:cNvSpPr txBox="1"/>
          <p:nvPr/>
        </p:nvSpPr>
        <p:spPr>
          <a:xfrm>
            <a:off x="6213042" y="6003532"/>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pic>
        <p:nvPicPr>
          <p:cNvPr id="23" name="Picture 22">
            <a:extLst>
              <a:ext uri="{FF2B5EF4-FFF2-40B4-BE49-F238E27FC236}">
                <a16:creationId xmlns:a16="http://schemas.microsoft.com/office/drawing/2014/main" id="{B42D66C8-C155-4740-9060-AA21EA0A771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27393" y="5404529"/>
            <a:ext cx="1605889" cy="866671"/>
          </a:xfrm>
          <a:prstGeom prst="rect">
            <a:avLst/>
          </a:prstGeom>
        </p:spPr>
      </p:pic>
      <p:sp>
        <p:nvSpPr>
          <p:cNvPr id="24" name="Isosceles Triangle 23"/>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ame 25"/>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4728404" y="4277543"/>
            <a:ext cx="2780523" cy="246221"/>
          </a:xfrm>
          <a:prstGeom prst="rect">
            <a:avLst/>
          </a:prstGeom>
          <a:noFill/>
        </p:spPr>
        <p:txBody>
          <a:bodyPr wrap="square" rtlCol="0">
            <a:spAutoFit/>
          </a:bodyPr>
          <a:lstStyle/>
          <a:p>
            <a:pPr algn="ctr"/>
            <a:r>
              <a:rPr lang="en-US" sz="1000" dirty="0" smtClean="0">
                <a:solidFill>
                  <a:schemeClr val="bg1"/>
                </a:solidFill>
                <a:latin typeface="Bahnschrift Light" panose="020B0502040204020203" pitchFamily="34" charset="0"/>
              </a:rPr>
              <a:t>I agree to the </a:t>
            </a:r>
            <a:r>
              <a:rPr lang="en-US" sz="1000" dirty="0" smtClean="0">
                <a:solidFill>
                  <a:srgbClr val="FFC000"/>
                </a:solidFill>
                <a:latin typeface="Bahnschrift Light" panose="020B0502040204020203" pitchFamily="34" charset="0"/>
              </a:rPr>
              <a:t>Terms &amp; Conditions</a:t>
            </a:r>
            <a:r>
              <a:rPr lang="en-US" sz="1000" dirty="0" smtClean="0">
                <a:solidFill>
                  <a:schemeClr val="bg1"/>
                </a:solidFill>
                <a:latin typeface="Bahnschrift Light" panose="020B0502040204020203" pitchFamily="34" charset="0"/>
              </a:rPr>
              <a:t> of use</a:t>
            </a:r>
            <a:endParaRPr lang="en-US" sz="1000"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2700558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CADC98-A06A-483D-B885-00174DEAF391}"/>
              </a:ext>
            </a:extLst>
          </p:cNvPr>
          <p:cNvSpPr/>
          <p:nvPr/>
        </p:nvSpPr>
        <p:spPr>
          <a:xfrm>
            <a:off x="4180833" y="259304"/>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1" name="Rectangle: Rounded Corners 10">
            <a:extLst>
              <a:ext uri="{FF2B5EF4-FFF2-40B4-BE49-F238E27FC236}">
                <a16:creationId xmlns:a16="http://schemas.microsoft.com/office/drawing/2014/main" id="{B755F0E2-2B71-437E-A49D-F225C6E357AC}"/>
              </a:ext>
            </a:extLst>
          </p:cNvPr>
          <p:cNvSpPr/>
          <p:nvPr/>
        </p:nvSpPr>
        <p:spPr>
          <a:xfrm>
            <a:off x="4848386" y="2011310"/>
            <a:ext cx="2495228" cy="38125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latin typeface="Bahnschrift" panose="020B0502040204020203" pitchFamily="34" charset="0"/>
              </a:rPr>
              <a:t>Full Name</a:t>
            </a:r>
            <a:endParaRPr lang="en-PK" sz="1400" dirty="0">
              <a:solidFill>
                <a:schemeClr val="tx1">
                  <a:lumMod val="85000"/>
                  <a:lumOff val="15000"/>
                </a:schemeClr>
              </a:solidFill>
              <a:latin typeface="Bahnschrift" panose="020B0502040204020203" pitchFamily="34" charset="0"/>
            </a:endParaRPr>
          </a:p>
        </p:txBody>
      </p:sp>
      <p:sp>
        <p:nvSpPr>
          <p:cNvPr id="12" name="Rectangle: Rounded Corners 11">
            <a:extLst>
              <a:ext uri="{FF2B5EF4-FFF2-40B4-BE49-F238E27FC236}">
                <a16:creationId xmlns:a16="http://schemas.microsoft.com/office/drawing/2014/main" id="{B0CA9E4A-59EF-4972-AA24-21A592C6D125}"/>
              </a:ext>
            </a:extLst>
          </p:cNvPr>
          <p:cNvSpPr/>
          <p:nvPr/>
        </p:nvSpPr>
        <p:spPr>
          <a:xfrm>
            <a:off x="4848386" y="2534184"/>
            <a:ext cx="2495228" cy="38125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latin typeface="Bahnschrift" panose="020B0502040204020203" pitchFamily="34" charset="0"/>
              </a:rPr>
              <a:t>Mobile Number</a:t>
            </a:r>
            <a:endParaRPr lang="en-PK" sz="1400" dirty="0">
              <a:solidFill>
                <a:schemeClr val="tx1">
                  <a:lumMod val="85000"/>
                  <a:lumOff val="15000"/>
                </a:schemeClr>
              </a:solidFill>
              <a:latin typeface="Bahnschrift" panose="020B0502040204020203" pitchFamily="34" charset="0"/>
            </a:endParaRPr>
          </a:p>
        </p:txBody>
      </p:sp>
      <p:sp>
        <p:nvSpPr>
          <p:cNvPr id="14" name="TextBox 13">
            <a:extLst>
              <a:ext uri="{FF2B5EF4-FFF2-40B4-BE49-F238E27FC236}">
                <a16:creationId xmlns:a16="http://schemas.microsoft.com/office/drawing/2014/main" id="{D5AD6199-A334-42F0-B13A-079F581616C8}"/>
              </a:ext>
            </a:extLst>
          </p:cNvPr>
          <p:cNvSpPr txBox="1"/>
          <p:nvPr/>
        </p:nvSpPr>
        <p:spPr>
          <a:xfrm>
            <a:off x="4901466" y="717917"/>
            <a:ext cx="2407083" cy="523220"/>
          </a:xfrm>
          <a:prstGeom prst="rect">
            <a:avLst/>
          </a:prstGeom>
          <a:noFill/>
        </p:spPr>
        <p:txBody>
          <a:bodyPr wrap="square" rtlCol="0">
            <a:spAutoFit/>
          </a:bodyPr>
          <a:lstStyle/>
          <a:p>
            <a:pPr algn="ctr"/>
            <a:r>
              <a:rPr lang="en-US" sz="2800" dirty="0">
                <a:latin typeface="Bahnschrift" panose="020B0502040204020203" pitchFamily="34" charset="0"/>
              </a:rPr>
              <a:t>Sign Up</a:t>
            </a:r>
            <a:endParaRPr lang="en-PK" sz="2800" dirty="0">
              <a:latin typeface="Bahnschrift" panose="020B0502040204020203" pitchFamily="34" charset="0"/>
            </a:endParaRPr>
          </a:p>
        </p:txBody>
      </p:sp>
      <p:sp>
        <p:nvSpPr>
          <p:cNvPr id="15" name="TextBox 14">
            <a:extLst>
              <a:ext uri="{FF2B5EF4-FFF2-40B4-BE49-F238E27FC236}">
                <a16:creationId xmlns:a16="http://schemas.microsoft.com/office/drawing/2014/main" id="{44F79464-3C8A-4B21-A0C9-6454146F8649}"/>
              </a:ext>
            </a:extLst>
          </p:cNvPr>
          <p:cNvSpPr txBox="1"/>
          <p:nvPr/>
        </p:nvSpPr>
        <p:spPr>
          <a:xfrm>
            <a:off x="4857393" y="1221951"/>
            <a:ext cx="2495228" cy="338554"/>
          </a:xfrm>
          <a:prstGeom prst="rect">
            <a:avLst/>
          </a:prstGeom>
          <a:noFill/>
        </p:spPr>
        <p:txBody>
          <a:bodyPr wrap="square" rtlCol="0">
            <a:spAutoFit/>
          </a:bodyPr>
          <a:lstStyle/>
          <a:p>
            <a:pPr algn="ctr"/>
            <a:r>
              <a:rPr lang="en-US" sz="1600" dirty="0">
                <a:latin typeface="Bahnschrift" panose="020B0502040204020203" pitchFamily="34" charset="0"/>
              </a:rPr>
              <a:t>for a new eWallet account</a:t>
            </a:r>
            <a:endParaRPr lang="en-PK" sz="1600" dirty="0">
              <a:latin typeface="Bahnschrift" panose="020B0502040204020203" pitchFamily="34" charset="0"/>
            </a:endParaRPr>
          </a:p>
        </p:txBody>
      </p:sp>
      <p:sp>
        <p:nvSpPr>
          <p:cNvPr id="17" name="TextBox 16">
            <a:extLst>
              <a:ext uri="{FF2B5EF4-FFF2-40B4-BE49-F238E27FC236}">
                <a16:creationId xmlns:a16="http://schemas.microsoft.com/office/drawing/2014/main" id="{F82FFFC5-4004-42EC-AC48-D8BA36898BB2}"/>
              </a:ext>
            </a:extLst>
          </p:cNvPr>
          <p:cNvSpPr txBox="1"/>
          <p:nvPr/>
        </p:nvSpPr>
        <p:spPr>
          <a:xfrm>
            <a:off x="5181299" y="6492743"/>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13" name="Rectangle: Rounded Corners 12">
            <a:extLst>
              <a:ext uri="{FF2B5EF4-FFF2-40B4-BE49-F238E27FC236}">
                <a16:creationId xmlns:a16="http://schemas.microsoft.com/office/drawing/2014/main" id="{6157C19D-C58D-4FCF-AA03-6A84A9D5A699}"/>
              </a:ext>
            </a:extLst>
          </p:cNvPr>
          <p:cNvSpPr/>
          <p:nvPr/>
        </p:nvSpPr>
        <p:spPr>
          <a:xfrm>
            <a:off x="4848386" y="3576828"/>
            <a:ext cx="2495228" cy="38125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latin typeface="Bahnschrift" panose="020B0502040204020203" pitchFamily="34" charset="0"/>
              </a:rPr>
              <a:t>Set New Password</a:t>
            </a:r>
            <a:endParaRPr lang="en-PK" sz="1400" dirty="0">
              <a:solidFill>
                <a:schemeClr val="tx1">
                  <a:lumMod val="85000"/>
                  <a:lumOff val="15000"/>
                </a:schemeClr>
              </a:solidFill>
              <a:latin typeface="Bahnschrift" panose="020B0502040204020203" pitchFamily="34" charset="0"/>
            </a:endParaRPr>
          </a:p>
        </p:txBody>
      </p:sp>
      <p:sp>
        <p:nvSpPr>
          <p:cNvPr id="18" name="Rectangle: Rounded Corners 17">
            <a:extLst>
              <a:ext uri="{FF2B5EF4-FFF2-40B4-BE49-F238E27FC236}">
                <a16:creationId xmlns:a16="http://schemas.microsoft.com/office/drawing/2014/main" id="{D96EF890-DFC9-4EF3-969B-14A4E874CEEC}"/>
              </a:ext>
            </a:extLst>
          </p:cNvPr>
          <p:cNvSpPr/>
          <p:nvPr/>
        </p:nvSpPr>
        <p:spPr>
          <a:xfrm>
            <a:off x="4848386" y="4105323"/>
            <a:ext cx="2495228" cy="38125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latin typeface="Bahnschrift" panose="020B0502040204020203" pitchFamily="34" charset="0"/>
              </a:rPr>
              <a:t>Re-Type New Password</a:t>
            </a:r>
            <a:endParaRPr lang="en-PK" sz="1400" dirty="0">
              <a:solidFill>
                <a:schemeClr val="tx1">
                  <a:lumMod val="85000"/>
                  <a:lumOff val="15000"/>
                </a:schemeClr>
              </a:solidFill>
              <a:latin typeface="Bahnschrift" panose="020B0502040204020203" pitchFamily="34" charset="0"/>
            </a:endParaRPr>
          </a:p>
        </p:txBody>
      </p:sp>
      <p:sp>
        <p:nvSpPr>
          <p:cNvPr id="19" name="Rectangle: Rounded Corners 18">
            <a:extLst>
              <a:ext uri="{FF2B5EF4-FFF2-40B4-BE49-F238E27FC236}">
                <a16:creationId xmlns:a16="http://schemas.microsoft.com/office/drawing/2014/main" id="{D496B5EA-661B-4E52-97B1-36492F84402B}"/>
              </a:ext>
            </a:extLst>
          </p:cNvPr>
          <p:cNvSpPr/>
          <p:nvPr/>
        </p:nvSpPr>
        <p:spPr>
          <a:xfrm>
            <a:off x="4848384" y="5035639"/>
            <a:ext cx="2495228" cy="381250"/>
          </a:xfrm>
          <a:prstGeom prst="roundRect">
            <a:avLst/>
          </a:prstGeom>
          <a:solidFill>
            <a:srgbClr val="00B050"/>
          </a:solidFill>
          <a:ln>
            <a:solidFill>
              <a:srgbClr val="009E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Bahnschrift" panose="020B0502040204020203" pitchFamily="34" charset="0"/>
              </a:rPr>
              <a:t>Register Now</a:t>
            </a:r>
            <a:endParaRPr lang="en-PK" sz="1400" dirty="0">
              <a:solidFill>
                <a:schemeClr val="bg1"/>
              </a:solidFill>
              <a:latin typeface="Bahnschrift" panose="020B0502040204020203" pitchFamily="34" charset="0"/>
            </a:endParaRPr>
          </a:p>
        </p:txBody>
      </p:sp>
      <p:pic>
        <p:nvPicPr>
          <p:cNvPr id="20" name="Picture 19">
            <a:extLst>
              <a:ext uri="{FF2B5EF4-FFF2-40B4-BE49-F238E27FC236}">
                <a16:creationId xmlns:a16="http://schemas.microsoft.com/office/drawing/2014/main" id="{BC55C91B-93E9-4A4D-A11F-584EA14D5D0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79002" y="6077181"/>
            <a:ext cx="1052010" cy="567752"/>
          </a:xfrm>
          <a:prstGeom prst="rect">
            <a:avLst/>
          </a:prstGeom>
        </p:spPr>
      </p:pic>
      <p:sp>
        <p:nvSpPr>
          <p:cNvPr id="21" name="Rectangle: Rounded Corners 20">
            <a:extLst>
              <a:ext uri="{FF2B5EF4-FFF2-40B4-BE49-F238E27FC236}">
                <a16:creationId xmlns:a16="http://schemas.microsoft.com/office/drawing/2014/main" id="{62F89EEE-39FB-4C46-B6DA-2DF4BF4E7A45}"/>
              </a:ext>
            </a:extLst>
          </p:cNvPr>
          <p:cNvSpPr/>
          <p:nvPr/>
        </p:nvSpPr>
        <p:spPr>
          <a:xfrm>
            <a:off x="4857393" y="3077052"/>
            <a:ext cx="2495228" cy="381250"/>
          </a:xfrm>
          <a:prstGeom prst="round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latin typeface="Bahnschrift" panose="020B0502040204020203" pitchFamily="34" charset="0"/>
              </a:rPr>
              <a:t>Choose Country</a:t>
            </a:r>
            <a:endParaRPr lang="en-PK" sz="1400" dirty="0">
              <a:solidFill>
                <a:schemeClr val="tx1">
                  <a:lumMod val="85000"/>
                  <a:lumOff val="15000"/>
                </a:schemeClr>
              </a:solidFill>
              <a:latin typeface="Bahnschrift" panose="020B0502040204020203" pitchFamily="34" charset="0"/>
            </a:endParaRPr>
          </a:p>
        </p:txBody>
      </p:sp>
      <p:sp>
        <p:nvSpPr>
          <p:cNvPr id="16" name="Rectangle 15"/>
          <p:cNvSpPr/>
          <p:nvPr/>
        </p:nvSpPr>
        <p:spPr>
          <a:xfrm>
            <a:off x="4180833" y="259307"/>
            <a:ext cx="3852265" cy="6200310"/>
          </a:xfrm>
          <a:prstGeom prst="rect">
            <a:avLst/>
          </a:prstGeom>
          <a:solidFill>
            <a:schemeClr val="tx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534679" y="1614196"/>
            <a:ext cx="3137742" cy="2888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890815" y="2707515"/>
            <a:ext cx="2476902" cy="261610"/>
          </a:xfrm>
          <a:prstGeom prst="rect">
            <a:avLst/>
          </a:prstGeom>
          <a:noFill/>
        </p:spPr>
        <p:txBody>
          <a:bodyPr wrap="square" rtlCol="0">
            <a:spAutoFit/>
          </a:bodyPr>
          <a:lstStyle/>
          <a:p>
            <a:pPr algn="ctr"/>
            <a:r>
              <a:rPr lang="en-US" sz="1050" dirty="0" smtClean="0">
                <a:solidFill>
                  <a:schemeClr val="tx1">
                    <a:lumMod val="85000"/>
                    <a:lumOff val="15000"/>
                  </a:schemeClr>
                </a:solidFill>
                <a:latin typeface="Bahnschrift" panose="020B0502040204020203" pitchFamily="34" charset="0"/>
              </a:rPr>
              <a:t>YOUR REGISTRATION IS COMPLETE</a:t>
            </a:r>
            <a:endParaRPr lang="en-US" sz="1050" dirty="0">
              <a:solidFill>
                <a:schemeClr val="tx1">
                  <a:lumMod val="85000"/>
                  <a:lumOff val="15000"/>
                </a:schemeClr>
              </a:solidFill>
              <a:latin typeface="Bahnschrift" panose="020B0502040204020203" pitchFamily="34" charset="0"/>
            </a:endParaRPr>
          </a:p>
        </p:txBody>
      </p:sp>
      <p:pic>
        <p:nvPicPr>
          <p:cNvPr id="24" name="Picture 23"/>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716029" y="1481019"/>
            <a:ext cx="2689807" cy="1344904"/>
          </a:xfrm>
          <a:prstGeom prst="rect">
            <a:avLst/>
          </a:prstGeom>
        </p:spPr>
      </p:pic>
      <p:sp>
        <p:nvSpPr>
          <p:cNvPr id="25" name="Rectangle: Rounded Corners 18">
            <a:extLst>
              <a:ext uri="{FF2B5EF4-FFF2-40B4-BE49-F238E27FC236}">
                <a16:creationId xmlns:a16="http://schemas.microsoft.com/office/drawing/2014/main" id="{D496B5EA-661B-4E52-97B1-36492F84402B}"/>
              </a:ext>
            </a:extLst>
          </p:cNvPr>
          <p:cNvSpPr/>
          <p:nvPr/>
        </p:nvSpPr>
        <p:spPr>
          <a:xfrm>
            <a:off x="5292543" y="3837939"/>
            <a:ext cx="1673449" cy="313496"/>
          </a:xfrm>
          <a:prstGeom prst="roundRect">
            <a:avLst/>
          </a:prstGeom>
          <a:solidFill>
            <a:srgbClr val="D6A3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Bahnschrift" panose="020B0502040204020203" pitchFamily="34" charset="0"/>
              </a:rPr>
              <a:t>SKIP &gt;&gt;&gt;</a:t>
            </a:r>
            <a:endParaRPr lang="en-PK" sz="900" dirty="0">
              <a:solidFill>
                <a:schemeClr val="bg1"/>
              </a:solidFill>
              <a:latin typeface="Bahnschrift" panose="020B0502040204020203" pitchFamily="34" charset="0"/>
            </a:endParaRPr>
          </a:p>
        </p:txBody>
      </p:sp>
      <p:sp>
        <p:nvSpPr>
          <p:cNvPr id="27" name="Rectangle: Rounded Corners 18">
            <a:extLst>
              <a:ext uri="{FF2B5EF4-FFF2-40B4-BE49-F238E27FC236}">
                <a16:creationId xmlns:a16="http://schemas.microsoft.com/office/drawing/2014/main" id="{D496B5EA-661B-4E52-97B1-36492F84402B}"/>
              </a:ext>
            </a:extLst>
          </p:cNvPr>
          <p:cNvSpPr/>
          <p:nvPr/>
        </p:nvSpPr>
        <p:spPr>
          <a:xfrm>
            <a:off x="5292542" y="3400670"/>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latin typeface="Bahnschrift" panose="020B0502040204020203" pitchFamily="34" charset="0"/>
              </a:rPr>
              <a:t>COMPLETE PROFILE</a:t>
            </a:r>
            <a:endParaRPr lang="en-PK" sz="9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618144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33614"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4F79464-3C8A-4B21-A0C9-6454146F8649}"/>
              </a:ext>
            </a:extLst>
          </p:cNvPr>
          <p:cNvSpPr txBox="1"/>
          <p:nvPr/>
        </p:nvSpPr>
        <p:spPr>
          <a:xfrm>
            <a:off x="5241763" y="430242"/>
            <a:ext cx="1327422" cy="276999"/>
          </a:xfrm>
          <a:prstGeom prst="rect">
            <a:avLst/>
          </a:prstGeom>
          <a:noFill/>
        </p:spPr>
        <p:txBody>
          <a:bodyPr wrap="square" rtlCol="0">
            <a:spAutoFit/>
          </a:bodyPr>
          <a:lstStyle/>
          <a:p>
            <a:r>
              <a:rPr lang="en-US" sz="1200" dirty="0">
                <a:latin typeface="Bahnschrift" panose="020B0502040204020203" pitchFamily="34" charset="0"/>
              </a:rPr>
              <a:t>PKR </a:t>
            </a:r>
            <a:r>
              <a:rPr lang="en-US" sz="1200" dirty="0" smtClean="0">
                <a:latin typeface="Bahnschrift" panose="020B0502040204020203" pitchFamily="34" charset="0"/>
              </a:rPr>
              <a:t>2,000.00</a:t>
            </a:r>
            <a:endParaRPr lang="en-PK" sz="1200" dirty="0">
              <a:latin typeface="Bahnschrift" panose="020B0502040204020203" pitchFamily="34" charset="0"/>
            </a:endParaRPr>
          </a:p>
        </p:txBody>
      </p:sp>
      <p:sp>
        <p:nvSpPr>
          <p:cNvPr id="17" name="TextBox 16">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19" name="Rectangle: Rounded Corners 18">
            <a:extLst>
              <a:ext uri="{FF2B5EF4-FFF2-40B4-BE49-F238E27FC236}">
                <a16:creationId xmlns:a16="http://schemas.microsoft.com/office/drawing/2014/main" id="{D496B5EA-661B-4E52-97B1-36492F84402B}"/>
              </a:ext>
            </a:extLst>
          </p:cNvPr>
          <p:cNvSpPr/>
          <p:nvPr/>
        </p:nvSpPr>
        <p:spPr>
          <a:xfrm>
            <a:off x="4354025" y="4428265"/>
            <a:ext cx="1673449" cy="313496"/>
          </a:xfrm>
          <a:prstGeom prst="roundRect">
            <a:avLst/>
          </a:prstGeom>
          <a:solidFill>
            <a:srgbClr val="054C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TOPUP YOUR WALLET</a:t>
            </a:r>
            <a:endParaRPr lang="en-PK" sz="800" dirty="0">
              <a:solidFill>
                <a:schemeClr val="bg1"/>
              </a:solidFill>
              <a:latin typeface="Bahnschrift" panose="020B0502040204020203" pitchFamily="34" charset="0"/>
            </a:endParaRPr>
          </a:p>
        </p:txBody>
      </p:sp>
      <p:pic>
        <p:nvPicPr>
          <p:cNvPr id="20" name="Picture 19">
            <a:extLst>
              <a:ext uri="{FF2B5EF4-FFF2-40B4-BE49-F238E27FC236}">
                <a16:creationId xmlns:a16="http://schemas.microsoft.com/office/drawing/2014/main" id="{BC55C91B-93E9-4A4D-A11F-584EA14D5D04}"/>
              </a:ext>
            </a:extLst>
          </p:cNvPr>
          <p:cNvPicPr>
            <a:picLocks noChangeAspect="1"/>
          </p:cNvPicPr>
          <p:nvPr/>
        </p:nvPicPr>
        <p:blipFill rotWithShape="1">
          <a:blip r:embed="rId3">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sp>
        <p:nvSpPr>
          <p:cNvPr id="27" name="Rectangle: Rounded Corners 26">
            <a:extLst>
              <a:ext uri="{FF2B5EF4-FFF2-40B4-BE49-F238E27FC236}">
                <a16:creationId xmlns:a16="http://schemas.microsoft.com/office/drawing/2014/main" id="{FC4D05B5-8415-4816-86F9-24DD965DFB4E}"/>
              </a:ext>
            </a:extLst>
          </p:cNvPr>
          <p:cNvSpPr/>
          <p:nvPr/>
        </p:nvSpPr>
        <p:spPr>
          <a:xfrm>
            <a:off x="6171717" y="4428265"/>
            <a:ext cx="1673449" cy="313496"/>
          </a:xfrm>
          <a:prstGeom prst="roundRect">
            <a:avLst/>
          </a:prstGeom>
          <a:solidFill>
            <a:srgbClr val="054C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REQUEST A WITHDRAWAL</a:t>
            </a:r>
            <a:endParaRPr lang="en-PK" sz="800" dirty="0">
              <a:solidFill>
                <a:schemeClr val="bg1"/>
              </a:solidFill>
              <a:latin typeface="Bahnschrift" panose="020B0502040204020203" pitchFamily="34" charset="0"/>
            </a:endParaRPr>
          </a:p>
        </p:txBody>
      </p:sp>
      <p:sp>
        <p:nvSpPr>
          <p:cNvPr id="28" name="Rectangle: Rounded Corners 27">
            <a:extLst>
              <a:ext uri="{FF2B5EF4-FFF2-40B4-BE49-F238E27FC236}">
                <a16:creationId xmlns:a16="http://schemas.microsoft.com/office/drawing/2014/main" id="{E992B405-2589-4388-9861-10E9A1663AA5}"/>
              </a:ext>
            </a:extLst>
          </p:cNvPr>
          <p:cNvSpPr/>
          <p:nvPr/>
        </p:nvSpPr>
        <p:spPr>
          <a:xfrm>
            <a:off x="4352369" y="4866121"/>
            <a:ext cx="1673449" cy="313496"/>
          </a:xfrm>
          <a:prstGeom prst="roundRect">
            <a:avLst/>
          </a:prstGeom>
          <a:solidFill>
            <a:srgbClr val="054C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VIEW TRANSACTION HISTORY</a:t>
            </a:r>
            <a:endParaRPr lang="en-PK" sz="800" dirty="0">
              <a:solidFill>
                <a:schemeClr val="bg1"/>
              </a:solidFill>
              <a:latin typeface="Bahnschrift" panose="020B0502040204020203" pitchFamily="34" charset="0"/>
            </a:endParaRPr>
          </a:p>
        </p:txBody>
      </p:sp>
      <p:sp>
        <p:nvSpPr>
          <p:cNvPr id="30" name="Rectangle: Rounded Corners 29">
            <a:extLst>
              <a:ext uri="{FF2B5EF4-FFF2-40B4-BE49-F238E27FC236}">
                <a16:creationId xmlns:a16="http://schemas.microsoft.com/office/drawing/2014/main" id="{40EA7F3D-4E1B-417B-BC8E-AC81460F0C7F}"/>
              </a:ext>
            </a:extLst>
          </p:cNvPr>
          <p:cNvSpPr/>
          <p:nvPr/>
        </p:nvSpPr>
        <p:spPr>
          <a:xfrm>
            <a:off x="6170061" y="4866121"/>
            <a:ext cx="1673449" cy="313496"/>
          </a:xfrm>
          <a:prstGeom prst="roundRect">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VIEW AVAILABLE GAMES</a:t>
            </a:r>
            <a:endParaRPr lang="en-PK" sz="800" dirty="0">
              <a:solidFill>
                <a:schemeClr val="bg1"/>
              </a:solidFill>
              <a:latin typeface="Bahnschrift" panose="020B0502040204020203" pitchFamily="34" charset="0"/>
            </a:endParaRPr>
          </a:p>
        </p:txBody>
      </p:sp>
      <p:sp>
        <p:nvSpPr>
          <p:cNvPr id="33" name="Rectangle: Rounded Corners 32">
            <a:extLst>
              <a:ext uri="{FF2B5EF4-FFF2-40B4-BE49-F238E27FC236}">
                <a16:creationId xmlns:a16="http://schemas.microsoft.com/office/drawing/2014/main" id="{5FBD03BC-E1E7-4D79-BD0E-106D31A4F6F3}"/>
              </a:ext>
            </a:extLst>
          </p:cNvPr>
          <p:cNvSpPr/>
          <p:nvPr/>
        </p:nvSpPr>
        <p:spPr>
          <a:xfrm>
            <a:off x="5380899" y="5834596"/>
            <a:ext cx="1496738" cy="246043"/>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85000"/>
                    <a:lumOff val="15000"/>
                  </a:schemeClr>
                </a:solidFill>
                <a:latin typeface="Bahnschrift" panose="020B0502040204020203" pitchFamily="34" charset="0"/>
              </a:rPr>
              <a:t>         Get </a:t>
            </a:r>
            <a:r>
              <a:rPr lang="en-US" sz="1050" dirty="0">
                <a:solidFill>
                  <a:schemeClr val="tx1">
                    <a:lumMod val="85000"/>
                    <a:lumOff val="15000"/>
                  </a:schemeClr>
                </a:solidFill>
                <a:latin typeface="Bahnschrift" panose="020B0502040204020203" pitchFamily="34" charset="0"/>
              </a:rPr>
              <a:t>in Touch</a:t>
            </a:r>
            <a:endParaRPr lang="en-PK" sz="1050" dirty="0">
              <a:solidFill>
                <a:schemeClr val="tx1">
                  <a:lumMod val="85000"/>
                  <a:lumOff val="15000"/>
                </a:schemeClr>
              </a:solidFill>
              <a:latin typeface="Bahnschrift" panose="020B0502040204020203" pitchFamily="34" charset="0"/>
            </a:endParaRPr>
          </a:p>
        </p:txBody>
      </p:sp>
      <p:sp>
        <p:nvSpPr>
          <p:cNvPr id="4" name="TextBox 3"/>
          <p:cNvSpPr txBox="1"/>
          <p:nvPr/>
        </p:nvSpPr>
        <p:spPr>
          <a:xfrm>
            <a:off x="4370457" y="5431063"/>
            <a:ext cx="3451081" cy="338554"/>
          </a:xfrm>
          <a:prstGeom prst="rect">
            <a:avLst/>
          </a:prstGeom>
          <a:noFill/>
        </p:spPr>
        <p:txBody>
          <a:bodyPr wrap="square" rtlCol="0">
            <a:spAutoFit/>
          </a:bodyPr>
          <a:lstStyle/>
          <a:p>
            <a:pPr algn="ctr"/>
            <a:r>
              <a:rPr lang="en-US" sz="800" dirty="0" smtClean="0">
                <a:latin typeface="Bahnschrift" panose="020B0502040204020203" pitchFamily="34" charset="0"/>
              </a:rPr>
              <a:t>In case you do not receive your deposit in your wallet account in 2 hours, send us a message on below mentioned WhatsApp with your TRX number</a:t>
            </a:r>
            <a:endParaRPr lang="en-US" sz="800" dirty="0">
              <a:latin typeface="Bahnschrift" panose="020B0502040204020203" pitchFamily="34" charset="0"/>
            </a:endParaRPr>
          </a:p>
        </p:txBody>
      </p:sp>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38832" y="5856050"/>
            <a:ext cx="209808" cy="209808"/>
          </a:xfrm>
          <a:prstGeom prst="rect">
            <a:avLst/>
          </a:prstGeom>
        </p:spPr>
      </p:pic>
      <p:sp>
        <p:nvSpPr>
          <p:cNvPr id="13" name="Isosceles Triangle 12"/>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ame 17"/>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5247559" y="300057"/>
            <a:ext cx="1146908" cy="230832"/>
          </a:xfrm>
          <a:prstGeom prst="rect">
            <a:avLst/>
          </a:prstGeom>
          <a:noFill/>
        </p:spPr>
        <p:txBody>
          <a:bodyPr wrap="square" rtlCol="0">
            <a:spAutoFit/>
          </a:bodyPr>
          <a:lstStyle/>
          <a:p>
            <a:r>
              <a:rPr lang="en-US" sz="900" dirty="0" smtClean="0">
                <a:solidFill>
                  <a:srgbClr val="054C44"/>
                </a:solidFill>
                <a:latin typeface="Bahnschrift" panose="020B0502040204020203" pitchFamily="34" charset="0"/>
              </a:rPr>
              <a:t>Available Balance</a:t>
            </a:r>
            <a:endParaRPr lang="en-US" sz="900" dirty="0">
              <a:solidFill>
                <a:srgbClr val="054C44"/>
              </a:solidFill>
              <a:latin typeface="Bahnschrift" panose="020B0502040204020203" pitchFamily="34" charset="0"/>
            </a:endParaRPr>
          </a:p>
        </p:txBody>
      </p:sp>
      <p:cxnSp>
        <p:nvCxnSpPr>
          <p:cNvPr id="36" name="Straight Connector 35"/>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35" name="Rectangle: Rounded Corners 18">
            <a:extLst>
              <a:ext uri="{FF2B5EF4-FFF2-40B4-BE49-F238E27FC236}">
                <a16:creationId xmlns:a16="http://schemas.microsoft.com/office/drawing/2014/main" id="{D496B5EA-661B-4E52-97B1-36492F84402B}"/>
              </a:ext>
            </a:extLst>
          </p:cNvPr>
          <p:cNvSpPr/>
          <p:nvPr/>
        </p:nvSpPr>
        <p:spPr>
          <a:xfrm>
            <a:off x="4352370" y="4011238"/>
            <a:ext cx="1082236" cy="313496"/>
          </a:xfrm>
          <a:prstGeom prst="round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800" dirty="0">
              <a:solidFill>
                <a:schemeClr val="bg1"/>
              </a:solidFill>
              <a:latin typeface="Bahnschrift" panose="020B0502040204020203" pitchFamily="34" charset="0"/>
            </a:endParaRPr>
          </a:p>
        </p:txBody>
      </p:sp>
      <p:sp>
        <p:nvSpPr>
          <p:cNvPr id="37" name="Rectangle: Rounded Corners 26">
            <a:extLst>
              <a:ext uri="{FF2B5EF4-FFF2-40B4-BE49-F238E27FC236}">
                <a16:creationId xmlns:a16="http://schemas.microsoft.com/office/drawing/2014/main" id="{FC4D05B5-8415-4816-86F9-24DD965DFB4E}"/>
              </a:ext>
            </a:extLst>
          </p:cNvPr>
          <p:cNvSpPr/>
          <p:nvPr/>
        </p:nvSpPr>
        <p:spPr>
          <a:xfrm>
            <a:off x="6766109" y="4011238"/>
            <a:ext cx="1085077" cy="313496"/>
          </a:xfrm>
          <a:prstGeom prst="round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800" dirty="0">
              <a:solidFill>
                <a:schemeClr val="bg1"/>
              </a:solidFill>
              <a:latin typeface="Bahnschrift" panose="020B0502040204020203" pitchFamily="34" charset="0"/>
            </a:endParaRPr>
          </a:p>
        </p:txBody>
      </p:sp>
      <p:pic>
        <p:nvPicPr>
          <p:cNvPr id="9" name="Picture 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295668" y="650228"/>
            <a:ext cx="229848" cy="229848"/>
          </a:xfrm>
          <a:prstGeom prst="rect">
            <a:avLst/>
          </a:prstGeom>
        </p:spPr>
      </p:pic>
      <p:sp>
        <p:nvSpPr>
          <p:cNvPr id="38" name="TextBox 37"/>
          <p:cNvSpPr txBox="1"/>
          <p:nvPr/>
        </p:nvSpPr>
        <p:spPr>
          <a:xfrm>
            <a:off x="5434605" y="631401"/>
            <a:ext cx="1146908" cy="253916"/>
          </a:xfrm>
          <a:prstGeom prst="rect">
            <a:avLst/>
          </a:prstGeom>
          <a:noFill/>
        </p:spPr>
        <p:txBody>
          <a:bodyPr wrap="square" rtlCol="0">
            <a:spAutoFit/>
          </a:bodyPr>
          <a:lstStyle/>
          <a:p>
            <a:r>
              <a:rPr lang="en-US" sz="1050" dirty="0" smtClean="0">
                <a:solidFill>
                  <a:schemeClr val="accent4">
                    <a:lumMod val="50000"/>
                  </a:schemeClr>
                </a:solidFill>
                <a:latin typeface="Bahnschrift" panose="020B0502040204020203" pitchFamily="34" charset="0"/>
              </a:rPr>
              <a:t>20,000</a:t>
            </a:r>
            <a:endParaRPr lang="en-US" sz="1050" dirty="0">
              <a:solidFill>
                <a:schemeClr val="accent4">
                  <a:lumMod val="50000"/>
                </a:schemeClr>
              </a:solidFill>
              <a:latin typeface="Bahnschrift" panose="020B0502040204020203" pitchFamily="34" charset="0"/>
            </a:endParaRPr>
          </a:p>
        </p:txBody>
      </p:sp>
      <p:sp>
        <p:nvSpPr>
          <p:cNvPr id="29" name="Rectangle 28"/>
          <p:cNvSpPr/>
          <p:nvPr/>
        </p:nvSpPr>
        <p:spPr>
          <a:xfrm>
            <a:off x="4163688" y="3095590"/>
            <a:ext cx="3861123" cy="791288"/>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175373" y="3109790"/>
            <a:ext cx="3834984" cy="200068"/>
          </a:xfrm>
          <a:prstGeom prst="rect">
            <a:avLst/>
          </a:prstGeom>
          <a:solidFill>
            <a:srgbClr val="C73B0F"/>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189093" y="3099476"/>
            <a:ext cx="1821116" cy="230832"/>
          </a:xfrm>
          <a:prstGeom prst="rect">
            <a:avLst/>
          </a:prstGeom>
          <a:noFill/>
        </p:spPr>
        <p:txBody>
          <a:bodyPr wrap="square" rtlCol="0">
            <a:spAutoFit/>
          </a:bodyPr>
          <a:lstStyle/>
          <a:p>
            <a:pPr algn="ctr"/>
            <a:r>
              <a:rPr lang="en-US" sz="900" b="1" spc="300" dirty="0" smtClean="0">
                <a:solidFill>
                  <a:schemeClr val="bg1"/>
                </a:solidFill>
                <a:latin typeface="Bahnschrift" panose="020B0502040204020203" pitchFamily="34" charset="0"/>
              </a:rPr>
              <a:t>NOTICE BOARD</a:t>
            </a:r>
            <a:endParaRPr lang="en-US" sz="900" b="1" spc="300" dirty="0">
              <a:solidFill>
                <a:schemeClr val="bg1"/>
              </a:solidFill>
              <a:latin typeface="Bahnschrift" panose="020B0502040204020203" pitchFamily="34" charset="0"/>
            </a:endParaRPr>
          </a:p>
        </p:txBody>
      </p:sp>
      <p:sp>
        <p:nvSpPr>
          <p:cNvPr id="41" name="TextBox 40"/>
          <p:cNvSpPr txBox="1"/>
          <p:nvPr/>
        </p:nvSpPr>
        <p:spPr>
          <a:xfrm>
            <a:off x="4260068" y="3397466"/>
            <a:ext cx="3665800" cy="338554"/>
          </a:xfrm>
          <a:prstGeom prst="rect">
            <a:avLst/>
          </a:prstGeom>
          <a:noFill/>
        </p:spPr>
        <p:txBody>
          <a:bodyPr wrap="square" rtlCol="0">
            <a:spAutoFit/>
          </a:bodyPr>
          <a:lstStyle/>
          <a:p>
            <a:pPr algn="ctr"/>
            <a:r>
              <a:rPr lang="en-US" sz="800" dirty="0" smtClean="0">
                <a:latin typeface="Bahnschrift" panose="020B0502040204020203" pitchFamily="34" charset="0"/>
              </a:rPr>
              <a:t>Currently we are accepting balance top-ups via easypaisa and jazzcash only. For any assistance, please reach us via our customer service WhatsApp</a:t>
            </a:r>
            <a:endParaRPr lang="en-US" sz="800" dirty="0">
              <a:latin typeface="Bahnschrift" panose="020B0502040204020203" pitchFamily="34" charset="0"/>
            </a:endParaRPr>
          </a:p>
        </p:txBody>
      </p:sp>
      <p:pic>
        <p:nvPicPr>
          <p:cNvPr id="42" name="Picture 4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387672" y="4052199"/>
            <a:ext cx="229848" cy="229848"/>
          </a:xfrm>
          <a:prstGeom prst="rect">
            <a:avLst/>
          </a:prstGeom>
        </p:spPr>
      </p:pic>
      <p:pic>
        <p:nvPicPr>
          <p:cNvPr id="43" name="Picture 4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798750" y="4050820"/>
            <a:ext cx="229848" cy="229848"/>
          </a:xfrm>
          <a:prstGeom prst="rect">
            <a:avLst/>
          </a:prstGeom>
        </p:spPr>
      </p:pic>
      <p:pic>
        <p:nvPicPr>
          <p:cNvPr id="44" name="Picture 43"/>
          <p:cNvPicPr>
            <a:picLocks noChangeAspect="1"/>
          </p:cNvPicPr>
          <p:nvPr/>
        </p:nvPicPr>
        <p:blipFill rotWithShape="1">
          <a:blip r:embed="rId6">
            <a:extLst>
              <a:ext uri="{28A0092B-C50C-407E-A947-70E740481C1C}">
                <a14:useLocalDpi xmlns:a14="http://schemas.microsoft.com/office/drawing/2010/main" val="0"/>
              </a:ext>
            </a:extLst>
          </a:blip>
          <a:srcRect l="10224" t="6881" r="12280" b="17239"/>
          <a:stretch/>
        </p:blipFill>
        <p:spPr>
          <a:xfrm>
            <a:off x="4163688" y="967684"/>
            <a:ext cx="3852533" cy="2121568"/>
          </a:xfrm>
          <a:prstGeom prst="rect">
            <a:avLst/>
          </a:prstGeom>
        </p:spPr>
      </p:pic>
      <p:sp>
        <p:nvSpPr>
          <p:cNvPr id="46" name="Rectangle: Rounded Corners 26">
            <a:extLst>
              <a:ext uri="{FF2B5EF4-FFF2-40B4-BE49-F238E27FC236}">
                <a16:creationId xmlns:a16="http://schemas.microsoft.com/office/drawing/2014/main" id="{FC4D05B5-8415-4816-86F9-24DD965DFB4E}"/>
              </a:ext>
            </a:extLst>
          </p:cNvPr>
          <p:cNvSpPr/>
          <p:nvPr/>
        </p:nvSpPr>
        <p:spPr>
          <a:xfrm>
            <a:off x="5557819" y="4007943"/>
            <a:ext cx="1085077" cy="313496"/>
          </a:xfrm>
          <a:prstGeom prst="roundRect">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800" dirty="0">
              <a:solidFill>
                <a:schemeClr val="bg1"/>
              </a:solidFill>
              <a:latin typeface="Bahnschrift" panose="020B0502040204020203" pitchFamily="34" charset="0"/>
            </a:endParaRPr>
          </a:p>
        </p:txBody>
      </p:sp>
      <p:pic>
        <p:nvPicPr>
          <p:cNvPr id="47" name="Picture 4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598144" y="4047525"/>
            <a:ext cx="229848" cy="229848"/>
          </a:xfrm>
          <a:prstGeom prst="rect">
            <a:avLst/>
          </a:prstGeom>
        </p:spPr>
      </p:pic>
      <p:sp>
        <p:nvSpPr>
          <p:cNvPr id="48" name="TextBox 47"/>
          <p:cNvSpPr txBox="1"/>
          <p:nvPr/>
        </p:nvSpPr>
        <p:spPr>
          <a:xfrm>
            <a:off x="4397967" y="4064653"/>
            <a:ext cx="1060396" cy="200055"/>
          </a:xfrm>
          <a:prstGeom prst="rect">
            <a:avLst/>
          </a:prstGeom>
          <a:noFill/>
        </p:spPr>
        <p:txBody>
          <a:bodyPr wrap="square" rtlCol="0">
            <a:spAutoFit/>
          </a:bodyPr>
          <a:lstStyle/>
          <a:p>
            <a:pPr algn="ctr"/>
            <a:r>
              <a:rPr lang="en-US" sz="700" dirty="0" smtClean="0">
                <a:solidFill>
                  <a:schemeClr val="bg1"/>
                </a:solidFill>
                <a:latin typeface="Bahnschrift" panose="020B0502040204020203" pitchFamily="34" charset="0"/>
              </a:rPr>
              <a:t>BUY COINS</a:t>
            </a:r>
            <a:endParaRPr lang="en-US" sz="700" dirty="0">
              <a:solidFill>
                <a:schemeClr val="bg1"/>
              </a:solidFill>
              <a:latin typeface="Bahnschrift" panose="020B0502040204020203" pitchFamily="34" charset="0"/>
            </a:endParaRPr>
          </a:p>
        </p:txBody>
      </p:sp>
      <p:sp>
        <p:nvSpPr>
          <p:cNvPr id="49" name="TextBox 48"/>
          <p:cNvSpPr txBox="1"/>
          <p:nvPr/>
        </p:nvSpPr>
        <p:spPr>
          <a:xfrm>
            <a:off x="5674377" y="4064767"/>
            <a:ext cx="1060396" cy="200055"/>
          </a:xfrm>
          <a:prstGeom prst="rect">
            <a:avLst/>
          </a:prstGeom>
          <a:noFill/>
        </p:spPr>
        <p:txBody>
          <a:bodyPr wrap="square" rtlCol="0">
            <a:spAutoFit/>
          </a:bodyPr>
          <a:lstStyle/>
          <a:p>
            <a:pPr algn="ctr"/>
            <a:r>
              <a:rPr lang="en-US" sz="700" dirty="0" smtClean="0">
                <a:solidFill>
                  <a:schemeClr val="bg1"/>
                </a:solidFill>
                <a:latin typeface="Bahnschrift" panose="020B0502040204020203" pitchFamily="34" charset="0"/>
              </a:rPr>
              <a:t>REDEEM COINS</a:t>
            </a:r>
            <a:endParaRPr lang="en-US" sz="700" dirty="0">
              <a:solidFill>
                <a:schemeClr val="bg1"/>
              </a:solidFill>
              <a:latin typeface="Bahnschrift" panose="020B0502040204020203" pitchFamily="34" charset="0"/>
            </a:endParaRPr>
          </a:p>
        </p:txBody>
      </p:sp>
      <p:sp>
        <p:nvSpPr>
          <p:cNvPr id="50" name="TextBox 49"/>
          <p:cNvSpPr txBox="1"/>
          <p:nvPr/>
        </p:nvSpPr>
        <p:spPr>
          <a:xfrm>
            <a:off x="6882943" y="4057083"/>
            <a:ext cx="1060396" cy="200055"/>
          </a:xfrm>
          <a:prstGeom prst="rect">
            <a:avLst/>
          </a:prstGeom>
          <a:noFill/>
        </p:spPr>
        <p:txBody>
          <a:bodyPr wrap="square" rtlCol="0">
            <a:spAutoFit/>
          </a:bodyPr>
          <a:lstStyle/>
          <a:p>
            <a:pPr algn="ctr"/>
            <a:r>
              <a:rPr lang="en-US" sz="700" dirty="0" smtClean="0">
                <a:solidFill>
                  <a:schemeClr val="bg1"/>
                </a:solidFill>
                <a:latin typeface="Bahnschrift" panose="020B0502040204020203" pitchFamily="34" charset="0"/>
              </a:rPr>
              <a:t>TRANSFER COINS</a:t>
            </a:r>
            <a:endParaRPr lang="en-US" sz="700" dirty="0">
              <a:solidFill>
                <a:schemeClr val="bg1"/>
              </a:solidFill>
              <a:latin typeface="Bahnschrift" panose="020B0502040204020203" pitchFamily="34" charset="0"/>
            </a:endParaRPr>
          </a:p>
        </p:txBody>
      </p:sp>
      <p:pic>
        <p:nvPicPr>
          <p:cNvPr id="51" name="Picture 50"/>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097191" y="2458515"/>
            <a:ext cx="874100" cy="582733"/>
          </a:xfrm>
          <a:prstGeom prst="rect">
            <a:avLst/>
          </a:prstGeom>
        </p:spPr>
      </p:pic>
      <p:sp>
        <p:nvSpPr>
          <p:cNvPr id="52" name="Diagonal Stripe 51"/>
          <p:cNvSpPr/>
          <p:nvPr/>
        </p:nvSpPr>
        <p:spPr>
          <a:xfrm>
            <a:off x="4162785" y="966712"/>
            <a:ext cx="1339721" cy="1190649"/>
          </a:xfrm>
          <a:prstGeom prst="diagStrip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rot="19070384">
            <a:off x="3989854" y="1232022"/>
            <a:ext cx="1333516" cy="369332"/>
          </a:xfrm>
          <a:prstGeom prst="rect">
            <a:avLst/>
          </a:prstGeom>
          <a:noFill/>
        </p:spPr>
        <p:txBody>
          <a:bodyPr wrap="square" rtlCol="0">
            <a:spAutoFit/>
          </a:bodyPr>
          <a:lstStyle/>
          <a:p>
            <a:pPr algn="ctr"/>
            <a:r>
              <a:rPr lang="en-US" sz="700" dirty="0" smtClean="0">
                <a:solidFill>
                  <a:schemeClr val="bg1"/>
                </a:solidFill>
                <a:latin typeface="Bahnschrift" panose="020B0502040204020203" pitchFamily="34" charset="0"/>
              </a:rPr>
              <a:t>Play against your friends</a:t>
            </a:r>
            <a:r>
              <a:rPr lang="en-US" sz="800" dirty="0" smtClean="0">
                <a:solidFill>
                  <a:schemeClr val="bg1"/>
                </a:solidFill>
                <a:latin typeface="Bahnschrift" panose="020B0502040204020203" pitchFamily="34" charset="0"/>
              </a:rPr>
              <a:t> </a:t>
            </a:r>
          </a:p>
          <a:p>
            <a:pPr algn="ctr"/>
            <a:r>
              <a:rPr lang="en-US" sz="1000" dirty="0" smtClean="0">
                <a:solidFill>
                  <a:schemeClr val="bg1"/>
                </a:solidFill>
                <a:latin typeface="Bahnschrift" panose="020B0502040204020203" pitchFamily="34" charset="0"/>
              </a:rPr>
              <a:t>&amp; Win real time cash</a:t>
            </a:r>
            <a:endParaRPr lang="en-US" sz="800" dirty="0">
              <a:solidFill>
                <a:schemeClr val="bg1"/>
              </a:solidFill>
              <a:latin typeface="Bahnschrift" panose="020B0502040204020203" pitchFamily="34" charset="0"/>
            </a:endParaRPr>
          </a:p>
        </p:txBody>
      </p:sp>
      <p:pic>
        <p:nvPicPr>
          <p:cNvPr id="45" name="Picture 44"/>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54" name="Oval 53"/>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55" name="Picture 54"/>
          <p:cNvPicPr>
            <a:picLocks noChangeAspect="1"/>
          </p:cNvPicPr>
          <p:nvPr/>
        </p:nvPicPr>
        <p:blipFill>
          <a:blip r:embed="rId9" cstate="hqprint">
            <a:extLst>
              <a:ext uri="{BEBA8EAE-BF5A-486C-A8C5-ECC9F3942E4B}">
                <a14:imgProps xmlns:a14="http://schemas.microsoft.com/office/drawing/2010/main">
                  <a14:imgLayer r:embed="rId10">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56" name="Picture 55"/>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Tree>
    <p:extLst>
      <p:ext uri="{BB962C8B-B14F-4D97-AF65-F5344CB8AC3E}">
        <p14:creationId xmlns:p14="http://schemas.microsoft.com/office/powerpoint/2010/main" val="2439206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CADC98-A06A-483D-B885-00174DEAF391}"/>
              </a:ext>
            </a:extLst>
          </p:cNvPr>
          <p:cNvSpPr/>
          <p:nvPr/>
        </p:nvSpPr>
        <p:spPr>
          <a:xfrm>
            <a:off x="4180833" y="259304"/>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p:cNvSpPr/>
          <p:nvPr/>
        </p:nvSpPr>
        <p:spPr>
          <a:xfrm>
            <a:off x="4167185" y="259304"/>
            <a:ext cx="3854128" cy="2353267"/>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668579" y="517654"/>
            <a:ext cx="1097280" cy="1097280"/>
          </a:xfrm>
          <a:prstGeom prst="ellipse">
            <a:avLst/>
          </a:prstGeom>
          <a:blipFill>
            <a:blip r:embed="rId3"/>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18516" y="500119"/>
            <a:ext cx="1587761" cy="338554"/>
          </a:xfrm>
          <a:prstGeom prst="rect">
            <a:avLst/>
          </a:prstGeom>
          <a:noFill/>
        </p:spPr>
        <p:txBody>
          <a:bodyPr wrap="square" rtlCol="0">
            <a:spAutoFit/>
          </a:bodyPr>
          <a:lstStyle/>
          <a:p>
            <a:r>
              <a:rPr lang="en-US" sz="1600" dirty="0" smtClean="0">
                <a:solidFill>
                  <a:schemeClr val="bg1"/>
                </a:solidFill>
                <a:latin typeface="Bahnschrift" panose="020B0502040204020203" pitchFamily="34" charset="0"/>
              </a:rPr>
              <a:t>Salman Ahmad</a:t>
            </a:r>
            <a:endParaRPr lang="en-US" sz="1600" dirty="0">
              <a:solidFill>
                <a:schemeClr val="bg1"/>
              </a:solidFill>
              <a:latin typeface="Bahnschrift" panose="020B0502040204020203" pitchFamily="34" charset="0"/>
            </a:endParaRPr>
          </a:p>
        </p:txBody>
      </p:sp>
      <p:sp>
        <p:nvSpPr>
          <p:cNvPr id="8" name="TextBox 7"/>
          <p:cNvSpPr txBox="1"/>
          <p:nvPr/>
        </p:nvSpPr>
        <p:spPr>
          <a:xfrm>
            <a:off x="4318517" y="812267"/>
            <a:ext cx="1884784" cy="230832"/>
          </a:xfrm>
          <a:prstGeom prst="rect">
            <a:avLst/>
          </a:prstGeom>
          <a:noFill/>
        </p:spPr>
        <p:txBody>
          <a:bodyPr wrap="square" rtlCol="0">
            <a:spAutoFit/>
          </a:bodyPr>
          <a:lstStyle/>
          <a:p>
            <a:r>
              <a:rPr lang="en-US" sz="900" dirty="0" smtClean="0">
                <a:solidFill>
                  <a:schemeClr val="bg1"/>
                </a:solidFill>
                <a:latin typeface="Bahnschrift" panose="020B0502040204020203" pitchFamily="34" charset="0"/>
              </a:rPr>
              <a:t>Member Since 13:30 July 7</a:t>
            </a:r>
            <a:r>
              <a:rPr lang="en-US" sz="900" baseline="30000" dirty="0" smtClean="0">
                <a:solidFill>
                  <a:schemeClr val="bg1"/>
                </a:solidFill>
                <a:latin typeface="Bahnschrift" panose="020B0502040204020203" pitchFamily="34" charset="0"/>
              </a:rPr>
              <a:t>th</a:t>
            </a:r>
            <a:r>
              <a:rPr lang="en-US" sz="900" dirty="0" smtClean="0">
                <a:solidFill>
                  <a:schemeClr val="bg1"/>
                </a:solidFill>
                <a:latin typeface="Bahnschrift" panose="020B0502040204020203" pitchFamily="34" charset="0"/>
              </a:rPr>
              <a:t> 2020</a:t>
            </a:r>
            <a:endParaRPr lang="en-US" sz="900" dirty="0">
              <a:solidFill>
                <a:schemeClr val="bg1"/>
              </a:solidFill>
              <a:latin typeface="Bahnschrift" panose="020B0502040204020203" pitchFamily="34" charset="0"/>
            </a:endParaRPr>
          </a:p>
        </p:txBody>
      </p:sp>
      <p:sp>
        <p:nvSpPr>
          <p:cNvPr id="9" name="Rounded Rectangle 8"/>
          <p:cNvSpPr/>
          <p:nvPr/>
        </p:nvSpPr>
        <p:spPr>
          <a:xfrm>
            <a:off x="4409989" y="1276368"/>
            <a:ext cx="704712" cy="24536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Light" panose="020B0502040204020203" pitchFamily="34" charset="0"/>
              </a:rPr>
              <a:t>Edit Profile</a:t>
            </a:r>
            <a:endParaRPr lang="en-US" sz="800" dirty="0">
              <a:solidFill>
                <a:schemeClr val="bg1"/>
              </a:solidFill>
              <a:latin typeface="Bahnschrift Light" panose="020B0502040204020203" pitchFamily="34" charset="0"/>
            </a:endParaRPr>
          </a:p>
        </p:txBody>
      </p:sp>
      <p:sp>
        <p:nvSpPr>
          <p:cNvPr id="28" name="TextBox 27"/>
          <p:cNvSpPr txBox="1"/>
          <p:nvPr/>
        </p:nvSpPr>
        <p:spPr>
          <a:xfrm>
            <a:off x="4318517" y="1708025"/>
            <a:ext cx="917791" cy="307777"/>
          </a:xfrm>
          <a:prstGeom prst="rect">
            <a:avLst/>
          </a:prstGeom>
          <a:noFill/>
        </p:spPr>
        <p:txBody>
          <a:bodyPr wrap="square" rtlCol="0">
            <a:spAutoFit/>
          </a:bodyPr>
          <a:lstStyle/>
          <a:p>
            <a:r>
              <a:rPr lang="en-US" sz="1400" dirty="0" smtClean="0">
                <a:solidFill>
                  <a:schemeClr val="bg1"/>
                </a:solidFill>
                <a:latin typeface="Bahnschrift" panose="020B0502040204020203" pitchFamily="34" charset="0"/>
              </a:rPr>
              <a:t>Personal</a:t>
            </a:r>
            <a:endParaRPr lang="en-US" sz="1400" dirty="0">
              <a:solidFill>
                <a:schemeClr val="bg1"/>
              </a:solidFill>
              <a:latin typeface="Bahnschrift" panose="020B0502040204020203" pitchFamily="34" charset="0"/>
            </a:endParaRPr>
          </a:p>
        </p:txBody>
      </p:sp>
      <p:sp>
        <p:nvSpPr>
          <p:cNvPr id="29" name="TextBox 28"/>
          <p:cNvSpPr txBox="1"/>
          <p:nvPr/>
        </p:nvSpPr>
        <p:spPr>
          <a:xfrm>
            <a:off x="5484835" y="1708025"/>
            <a:ext cx="1732384" cy="307777"/>
          </a:xfrm>
          <a:prstGeom prst="rect">
            <a:avLst/>
          </a:prstGeom>
          <a:noFill/>
        </p:spPr>
        <p:txBody>
          <a:bodyPr wrap="square" rtlCol="0">
            <a:spAutoFit/>
          </a:bodyPr>
          <a:lstStyle/>
          <a:p>
            <a:r>
              <a:rPr lang="en-US" sz="1400" dirty="0" smtClean="0">
                <a:solidFill>
                  <a:schemeClr val="bg1"/>
                </a:solidFill>
                <a:latin typeface="Bahnschrift" panose="020B0502040204020203" pitchFamily="34" charset="0"/>
              </a:rPr>
              <a:t>Achievements</a:t>
            </a:r>
            <a:endParaRPr lang="en-US" sz="1400" dirty="0">
              <a:solidFill>
                <a:schemeClr val="bg1"/>
              </a:solidFill>
              <a:latin typeface="Bahnschrift" panose="020B0502040204020203" pitchFamily="34" charset="0"/>
            </a:endParaRPr>
          </a:p>
        </p:txBody>
      </p:sp>
      <p:cxnSp>
        <p:nvCxnSpPr>
          <p:cNvPr id="30" name="Straight Connector 29"/>
          <p:cNvCxnSpPr/>
          <p:nvPr/>
        </p:nvCxnSpPr>
        <p:spPr>
          <a:xfrm>
            <a:off x="4409989" y="2015802"/>
            <a:ext cx="7047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4372327" y="2327986"/>
            <a:ext cx="3447342" cy="3634275"/>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96872" y="2794670"/>
            <a:ext cx="1810139" cy="261610"/>
          </a:xfrm>
          <a:prstGeom prst="rect">
            <a:avLst/>
          </a:prstGeom>
          <a:noFill/>
        </p:spPr>
        <p:txBody>
          <a:bodyPr wrap="square" rtlCol="0">
            <a:spAutoFit/>
          </a:bodyPr>
          <a:lstStyle/>
          <a:p>
            <a:r>
              <a:rPr lang="en-US" sz="1100" dirty="0" smtClean="0">
                <a:latin typeface="Bahnschrift" panose="020B0502040204020203" pitchFamily="34" charset="0"/>
              </a:rPr>
              <a:t>Salman Ahmad</a:t>
            </a:r>
            <a:endParaRPr lang="en-US" sz="1100" dirty="0">
              <a:latin typeface="Bahnschrift" panose="020B0502040204020203" pitchFamily="34" charset="0"/>
            </a:endParaRPr>
          </a:p>
        </p:txBody>
      </p:sp>
      <p:sp>
        <p:nvSpPr>
          <p:cNvPr id="35" name="TextBox 34"/>
          <p:cNvSpPr txBox="1"/>
          <p:nvPr/>
        </p:nvSpPr>
        <p:spPr>
          <a:xfrm>
            <a:off x="4596872" y="3273055"/>
            <a:ext cx="1567543" cy="230832"/>
          </a:xfrm>
          <a:prstGeom prst="rect">
            <a:avLst/>
          </a:prstGeom>
          <a:noFill/>
        </p:spPr>
        <p:txBody>
          <a:bodyPr wrap="square" rtlCol="0">
            <a:spAutoFit/>
          </a:bodyPr>
          <a:lstStyle/>
          <a:p>
            <a:r>
              <a:rPr lang="en-US" sz="900" dirty="0" smtClean="0">
                <a:latin typeface="Bahnschrift" panose="020B0502040204020203" pitchFamily="34" charset="0"/>
              </a:rPr>
              <a:t>03006543216</a:t>
            </a:r>
            <a:endParaRPr lang="en-US" sz="900" dirty="0">
              <a:latin typeface="Bahnschrift" panose="020B0502040204020203" pitchFamily="34" charset="0"/>
            </a:endParaRPr>
          </a:p>
        </p:txBody>
      </p:sp>
      <p:sp>
        <p:nvSpPr>
          <p:cNvPr id="36" name="TextBox 35"/>
          <p:cNvSpPr txBox="1"/>
          <p:nvPr/>
        </p:nvSpPr>
        <p:spPr>
          <a:xfrm>
            <a:off x="6389059" y="3259059"/>
            <a:ext cx="1567543" cy="230832"/>
          </a:xfrm>
          <a:prstGeom prst="rect">
            <a:avLst/>
          </a:prstGeom>
          <a:noFill/>
        </p:spPr>
        <p:txBody>
          <a:bodyPr wrap="square" rtlCol="0">
            <a:spAutoFit/>
          </a:bodyPr>
          <a:lstStyle/>
          <a:p>
            <a:r>
              <a:rPr lang="en-US" sz="900" dirty="0" smtClean="0">
                <a:latin typeface="Bahnschrift" panose="020B0502040204020203" pitchFamily="34" charset="0"/>
              </a:rPr>
              <a:t>salman123@gmail.com</a:t>
            </a:r>
            <a:endParaRPr lang="en-US" sz="900" dirty="0">
              <a:latin typeface="Bahnschrift" panose="020B0502040204020203" pitchFamily="34" charset="0"/>
            </a:endParaRPr>
          </a:p>
        </p:txBody>
      </p:sp>
      <p:sp>
        <p:nvSpPr>
          <p:cNvPr id="37" name="TextBox 36"/>
          <p:cNvSpPr txBox="1"/>
          <p:nvPr/>
        </p:nvSpPr>
        <p:spPr>
          <a:xfrm>
            <a:off x="6389060" y="2798304"/>
            <a:ext cx="1567543" cy="261610"/>
          </a:xfrm>
          <a:prstGeom prst="rect">
            <a:avLst/>
          </a:prstGeom>
          <a:noFill/>
        </p:spPr>
        <p:txBody>
          <a:bodyPr wrap="square" rtlCol="0">
            <a:spAutoFit/>
          </a:bodyPr>
          <a:lstStyle/>
          <a:p>
            <a:r>
              <a:rPr lang="en-US" sz="1100" dirty="0" smtClean="0">
                <a:latin typeface="Bahnschrift" panose="020B0502040204020203" pitchFamily="34" charset="0"/>
              </a:rPr>
              <a:t>PKR 2000</a:t>
            </a:r>
            <a:endParaRPr lang="en-US" sz="1100" dirty="0">
              <a:latin typeface="Bahnschrift" panose="020B0502040204020203" pitchFamily="34" charset="0"/>
            </a:endParaRPr>
          </a:p>
        </p:txBody>
      </p:sp>
      <p:sp>
        <p:nvSpPr>
          <p:cNvPr id="38" name="TextBox 37"/>
          <p:cNvSpPr txBox="1"/>
          <p:nvPr/>
        </p:nvSpPr>
        <p:spPr>
          <a:xfrm>
            <a:off x="4596872" y="2590434"/>
            <a:ext cx="1365389" cy="246221"/>
          </a:xfrm>
          <a:prstGeom prst="rect">
            <a:avLst/>
          </a:prstGeom>
          <a:noFill/>
        </p:spPr>
        <p:txBody>
          <a:bodyPr wrap="square" rtlCol="0">
            <a:spAutoFit/>
          </a:bodyPr>
          <a:lstStyle/>
          <a:p>
            <a:r>
              <a:rPr lang="en-US" sz="1000" dirty="0" smtClean="0">
                <a:solidFill>
                  <a:schemeClr val="tx1">
                    <a:lumMod val="65000"/>
                    <a:lumOff val="35000"/>
                  </a:schemeClr>
                </a:solidFill>
                <a:latin typeface="Bahnschrift" panose="020B0502040204020203" pitchFamily="34" charset="0"/>
              </a:rPr>
              <a:t>Account Name</a:t>
            </a:r>
            <a:endParaRPr lang="en-US" sz="1000" dirty="0">
              <a:solidFill>
                <a:schemeClr val="tx1">
                  <a:lumMod val="65000"/>
                  <a:lumOff val="35000"/>
                </a:schemeClr>
              </a:solidFill>
              <a:latin typeface="Bahnschrift" panose="020B0502040204020203" pitchFamily="34" charset="0"/>
            </a:endParaRPr>
          </a:p>
        </p:txBody>
      </p:sp>
      <p:sp>
        <p:nvSpPr>
          <p:cNvPr id="39" name="TextBox 38"/>
          <p:cNvSpPr txBox="1"/>
          <p:nvPr/>
        </p:nvSpPr>
        <p:spPr>
          <a:xfrm>
            <a:off x="6389570" y="2595831"/>
            <a:ext cx="1365389" cy="246221"/>
          </a:xfrm>
          <a:prstGeom prst="rect">
            <a:avLst/>
          </a:prstGeom>
          <a:noFill/>
        </p:spPr>
        <p:txBody>
          <a:bodyPr wrap="square" rtlCol="0">
            <a:spAutoFit/>
          </a:bodyPr>
          <a:lstStyle/>
          <a:p>
            <a:r>
              <a:rPr lang="en-US" sz="1000" dirty="0" smtClean="0">
                <a:solidFill>
                  <a:schemeClr val="tx1">
                    <a:lumMod val="65000"/>
                    <a:lumOff val="35000"/>
                  </a:schemeClr>
                </a:solidFill>
                <a:latin typeface="Bahnschrift" panose="020B0502040204020203" pitchFamily="34" charset="0"/>
              </a:rPr>
              <a:t>Wallet Balance</a:t>
            </a:r>
            <a:endParaRPr lang="en-US" sz="1000" dirty="0">
              <a:solidFill>
                <a:schemeClr val="tx1">
                  <a:lumMod val="65000"/>
                  <a:lumOff val="35000"/>
                </a:schemeClr>
              </a:solidFill>
              <a:latin typeface="Bahnschrift" panose="020B0502040204020203" pitchFamily="34" charset="0"/>
            </a:endParaRPr>
          </a:p>
        </p:txBody>
      </p:sp>
      <p:sp>
        <p:nvSpPr>
          <p:cNvPr id="40" name="TextBox 39"/>
          <p:cNvSpPr txBox="1"/>
          <p:nvPr/>
        </p:nvSpPr>
        <p:spPr>
          <a:xfrm>
            <a:off x="4596872" y="3076061"/>
            <a:ext cx="1477357" cy="246221"/>
          </a:xfrm>
          <a:prstGeom prst="rect">
            <a:avLst/>
          </a:prstGeom>
          <a:noFill/>
        </p:spPr>
        <p:txBody>
          <a:bodyPr wrap="square" rtlCol="0">
            <a:spAutoFit/>
          </a:bodyPr>
          <a:lstStyle/>
          <a:p>
            <a:r>
              <a:rPr lang="en-US" sz="1000" dirty="0" smtClean="0">
                <a:solidFill>
                  <a:schemeClr val="tx1">
                    <a:lumMod val="65000"/>
                    <a:lumOff val="35000"/>
                  </a:schemeClr>
                </a:solidFill>
                <a:latin typeface="Bahnschrift" panose="020B0502040204020203" pitchFamily="34" charset="0"/>
              </a:rPr>
              <a:t>Registered Mobile No.</a:t>
            </a:r>
            <a:endParaRPr lang="en-US" sz="1000" dirty="0">
              <a:solidFill>
                <a:schemeClr val="tx1">
                  <a:lumMod val="65000"/>
                  <a:lumOff val="35000"/>
                </a:schemeClr>
              </a:solidFill>
              <a:latin typeface="Bahnschrift" panose="020B0502040204020203" pitchFamily="34" charset="0"/>
            </a:endParaRPr>
          </a:p>
        </p:txBody>
      </p:sp>
      <p:sp>
        <p:nvSpPr>
          <p:cNvPr id="41" name="TextBox 40"/>
          <p:cNvSpPr txBox="1"/>
          <p:nvPr/>
        </p:nvSpPr>
        <p:spPr>
          <a:xfrm>
            <a:off x="6389570" y="3081458"/>
            <a:ext cx="1365389" cy="246221"/>
          </a:xfrm>
          <a:prstGeom prst="rect">
            <a:avLst/>
          </a:prstGeom>
          <a:noFill/>
        </p:spPr>
        <p:txBody>
          <a:bodyPr wrap="square" rtlCol="0">
            <a:spAutoFit/>
          </a:bodyPr>
          <a:lstStyle/>
          <a:p>
            <a:r>
              <a:rPr lang="en-US" sz="1000" dirty="0" smtClean="0">
                <a:solidFill>
                  <a:schemeClr val="tx1">
                    <a:lumMod val="65000"/>
                    <a:lumOff val="35000"/>
                  </a:schemeClr>
                </a:solidFill>
                <a:latin typeface="Bahnschrift" panose="020B0502040204020203" pitchFamily="34" charset="0"/>
              </a:rPr>
              <a:t>Email Address</a:t>
            </a:r>
            <a:endParaRPr lang="en-US" sz="1000" dirty="0">
              <a:solidFill>
                <a:schemeClr val="tx1">
                  <a:lumMod val="65000"/>
                  <a:lumOff val="35000"/>
                </a:schemeClr>
              </a:solidFill>
              <a:latin typeface="Bahnschrift" panose="020B0502040204020203" pitchFamily="34" charset="0"/>
            </a:endParaRPr>
          </a:p>
        </p:txBody>
      </p:sp>
      <p:cxnSp>
        <p:nvCxnSpPr>
          <p:cNvPr id="42" name="Straight Connector 41"/>
          <p:cNvCxnSpPr/>
          <p:nvPr/>
        </p:nvCxnSpPr>
        <p:spPr>
          <a:xfrm>
            <a:off x="4693298" y="4105474"/>
            <a:ext cx="274320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14823" y="4294548"/>
            <a:ext cx="1736204" cy="246221"/>
          </a:xfrm>
          <a:prstGeom prst="rect">
            <a:avLst/>
          </a:prstGeom>
          <a:noFill/>
        </p:spPr>
        <p:txBody>
          <a:bodyPr wrap="square" rtlCol="0">
            <a:spAutoFit/>
          </a:bodyPr>
          <a:lstStyle/>
          <a:p>
            <a:r>
              <a:rPr lang="en-US" sz="1000" dirty="0" smtClean="0">
                <a:solidFill>
                  <a:schemeClr val="tx1">
                    <a:lumMod val="65000"/>
                    <a:lumOff val="35000"/>
                  </a:schemeClr>
                </a:solidFill>
                <a:latin typeface="Bahnschrift" panose="020B0502040204020203" pitchFamily="34" charset="0"/>
              </a:rPr>
              <a:t>Preferred Payout Method</a:t>
            </a:r>
            <a:endParaRPr lang="en-US" sz="1000" dirty="0">
              <a:solidFill>
                <a:schemeClr val="tx1">
                  <a:lumMod val="65000"/>
                  <a:lumOff val="35000"/>
                </a:schemeClr>
              </a:solidFill>
              <a:latin typeface="Bahnschrift" panose="020B0502040204020203" pitchFamily="34" charset="0"/>
            </a:endParaRPr>
          </a:p>
        </p:txBody>
      </p:sp>
      <p:sp>
        <p:nvSpPr>
          <p:cNvPr id="43" name="TextBox 42"/>
          <p:cNvSpPr txBox="1"/>
          <p:nvPr/>
        </p:nvSpPr>
        <p:spPr>
          <a:xfrm>
            <a:off x="4596872" y="4548542"/>
            <a:ext cx="1396575" cy="8309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sz="1200" dirty="0" smtClean="0">
                <a:latin typeface="Bahnschrift" panose="020B0502040204020203" pitchFamily="34" charset="0"/>
              </a:rPr>
              <a:t>Easypaisa</a:t>
            </a:r>
          </a:p>
          <a:p>
            <a:pPr marL="285750" indent="-285750">
              <a:lnSpc>
                <a:spcPct val="200000"/>
              </a:lnSpc>
              <a:buFont typeface="Wingdings" panose="05000000000000000000" pitchFamily="2" charset="2"/>
              <a:buChar char="q"/>
            </a:pPr>
            <a:r>
              <a:rPr lang="en-US" sz="1200" dirty="0" smtClean="0">
                <a:latin typeface="Bahnschrift" panose="020B0502040204020203" pitchFamily="34" charset="0"/>
              </a:rPr>
              <a:t>JazzCash</a:t>
            </a:r>
            <a:endParaRPr lang="en-US" sz="1200" dirty="0">
              <a:latin typeface="Bahnschrift" panose="020B0502040204020203" pitchFamily="34" charset="0"/>
            </a:endParaRPr>
          </a:p>
        </p:txBody>
      </p:sp>
      <p:sp>
        <p:nvSpPr>
          <p:cNvPr id="45" name="TextBox 44"/>
          <p:cNvSpPr txBox="1"/>
          <p:nvPr/>
        </p:nvSpPr>
        <p:spPr>
          <a:xfrm>
            <a:off x="5807408" y="4620471"/>
            <a:ext cx="1947551" cy="738664"/>
          </a:xfrm>
          <a:prstGeom prst="rect">
            <a:avLst/>
          </a:prstGeom>
          <a:noFill/>
        </p:spPr>
        <p:txBody>
          <a:bodyPr wrap="square" rtlCol="0">
            <a:spAutoFit/>
          </a:bodyPr>
          <a:lstStyle/>
          <a:p>
            <a:r>
              <a:rPr lang="en-US" sz="1050" dirty="0" smtClean="0">
                <a:latin typeface="Bahnschrift Light" panose="020B0502040204020203" pitchFamily="34" charset="0"/>
              </a:rPr>
              <a:t>Note: Easypaisa or Jazzcash accounts must be registered with the same mobile number as ClickPayed wallet account</a:t>
            </a:r>
            <a:endParaRPr lang="en-US" sz="1050" dirty="0">
              <a:latin typeface="Bahnschrift Light" panose="020B0502040204020203" pitchFamily="34" charset="0"/>
            </a:endParaRPr>
          </a:p>
        </p:txBody>
      </p:sp>
      <p:sp>
        <p:nvSpPr>
          <p:cNvPr id="47" name="TextBox 46"/>
          <p:cNvSpPr txBox="1"/>
          <p:nvPr/>
        </p:nvSpPr>
        <p:spPr>
          <a:xfrm>
            <a:off x="4327847" y="977200"/>
            <a:ext cx="1884784" cy="261610"/>
          </a:xfrm>
          <a:prstGeom prst="rect">
            <a:avLst/>
          </a:prstGeom>
          <a:noFill/>
        </p:spPr>
        <p:txBody>
          <a:bodyPr wrap="square" rtlCol="0">
            <a:spAutoFit/>
          </a:bodyPr>
          <a:lstStyle/>
          <a:p>
            <a:r>
              <a:rPr lang="en-US" sz="1100" dirty="0" smtClean="0">
                <a:solidFill>
                  <a:srgbClr val="FFC000"/>
                </a:solidFill>
                <a:latin typeface="Bahnschrift" panose="020B0502040204020203" pitchFamily="34" charset="0"/>
              </a:rPr>
              <a:t>Total Coins Earned: 15000</a:t>
            </a:r>
            <a:endParaRPr lang="en-US" sz="1100" dirty="0">
              <a:solidFill>
                <a:srgbClr val="FFC000"/>
              </a:solidFill>
              <a:latin typeface="Bahnschrift" panose="020B0502040204020203" pitchFamily="34" charset="0"/>
            </a:endParaRPr>
          </a:p>
        </p:txBody>
      </p:sp>
      <p:sp>
        <p:nvSpPr>
          <p:cNvPr id="48" name="Isosceles Triangle 47"/>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ame 50"/>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46" name="Rectangle 45"/>
          <p:cNvSpPr/>
          <p:nvPr/>
        </p:nvSpPr>
        <p:spPr>
          <a:xfrm>
            <a:off x="4693330" y="4758359"/>
            <a:ext cx="107270" cy="94593"/>
          </a:xfrm>
          <a:prstGeom prst="rect">
            <a:avLst/>
          </a:prstGeom>
          <a:solidFill>
            <a:srgbClr val="009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596361" y="3740462"/>
            <a:ext cx="1567543" cy="230832"/>
          </a:xfrm>
          <a:prstGeom prst="rect">
            <a:avLst/>
          </a:prstGeom>
          <a:noFill/>
        </p:spPr>
        <p:txBody>
          <a:bodyPr wrap="square" rtlCol="0">
            <a:spAutoFit/>
          </a:bodyPr>
          <a:lstStyle/>
          <a:p>
            <a:r>
              <a:rPr lang="en-US" sz="900" dirty="0" smtClean="0">
                <a:latin typeface="Bahnschrift" panose="020B0502040204020203" pitchFamily="34" charset="0"/>
              </a:rPr>
              <a:t>Lahore</a:t>
            </a:r>
            <a:endParaRPr lang="en-US" sz="900" dirty="0">
              <a:latin typeface="Bahnschrift" panose="020B0502040204020203" pitchFamily="34" charset="0"/>
            </a:endParaRPr>
          </a:p>
        </p:txBody>
      </p:sp>
      <p:sp>
        <p:nvSpPr>
          <p:cNvPr id="55" name="TextBox 54"/>
          <p:cNvSpPr txBox="1"/>
          <p:nvPr/>
        </p:nvSpPr>
        <p:spPr>
          <a:xfrm>
            <a:off x="6388548" y="3726466"/>
            <a:ext cx="1567543" cy="230832"/>
          </a:xfrm>
          <a:prstGeom prst="rect">
            <a:avLst/>
          </a:prstGeom>
          <a:noFill/>
        </p:spPr>
        <p:txBody>
          <a:bodyPr wrap="square" rtlCol="0">
            <a:spAutoFit/>
          </a:bodyPr>
          <a:lstStyle/>
          <a:p>
            <a:r>
              <a:rPr lang="en-US" sz="900" dirty="0" smtClean="0">
                <a:latin typeface="Bahnschrift" panose="020B0502040204020203" pitchFamily="34" charset="0"/>
              </a:rPr>
              <a:t>Pakistan</a:t>
            </a:r>
            <a:endParaRPr lang="en-US" sz="900" dirty="0">
              <a:latin typeface="Bahnschrift" panose="020B0502040204020203" pitchFamily="34" charset="0"/>
            </a:endParaRPr>
          </a:p>
        </p:txBody>
      </p:sp>
      <p:sp>
        <p:nvSpPr>
          <p:cNvPr id="56" name="TextBox 55"/>
          <p:cNvSpPr txBox="1"/>
          <p:nvPr/>
        </p:nvSpPr>
        <p:spPr>
          <a:xfrm>
            <a:off x="4596361" y="3543468"/>
            <a:ext cx="1477357" cy="246221"/>
          </a:xfrm>
          <a:prstGeom prst="rect">
            <a:avLst/>
          </a:prstGeom>
          <a:noFill/>
        </p:spPr>
        <p:txBody>
          <a:bodyPr wrap="square" rtlCol="0">
            <a:spAutoFit/>
          </a:bodyPr>
          <a:lstStyle/>
          <a:p>
            <a:r>
              <a:rPr lang="en-US" sz="1000" dirty="0" smtClean="0">
                <a:solidFill>
                  <a:schemeClr val="tx1">
                    <a:lumMod val="65000"/>
                    <a:lumOff val="35000"/>
                  </a:schemeClr>
                </a:solidFill>
                <a:latin typeface="Bahnschrift" panose="020B0502040204020203" pitchFamily="34" charset="0"/>
              </a:rPr>
              <a:t>City</a:t>
            </a:r>
            <a:endParaRPr lang="en-US" sz="1000" dirty="0">
              <a:solidFill>
                <a:schemeClr val="tx1">
                  <a:lumMod val="65000"/>
                  <a:lumOff val="35000"/>
                </a:schemeClr>
              </a:solidFill>
              <a:latin typeface="Bahnschrift" panose="020B0502040204020203" pitchFamily="34" charset="0"/>
            </a:endParaRPr>
          </a:p>
        </p:txBody>
      </p:sp>
      <p:sp>
        <p:nvSpPr>
          <p:cNvPr id="57" name="TextBox 56"/>
          <p:cNvSpPr txBox="1"/>
          <p:nvPr/>
        </p:nvSpPr>
        <p:spPr>
          <a:xfrm>
            <a:off x="6389059" y="3548865"/>
            <a:ext cx="1365389" cy="246221"/>
          </a:xfrm>
          <a:prstGeom prst="rect">
            <a:avLst/>
          </a:prstGeom>
          <a:noFill/>
        </p:spPr>
        <p:txBody>
          <a:bodyPr wrap="square" rtlCol="0">
            <a:spAutoFit/>
          </a:bodyPr>
          <a:lstStyle/>
          <a:p>
            <a:r>
              <a:rPr lang="en-US" sz="1000" dirty="0" smtClean="0">
                <a:solidFill>
                  <a:schemeClr val="tx1">
                    <a:lumMod val="65000"/>
                    <a:lumOff val="35000"/>
                  </a:schemeClr>
                </a:solidFill>
                <a:latin typeface="Bahnschrift" panose="020B0502040204020203" pitchFamily="34" charset="0"/>
              </a:rPr>
              <a:t>Country</a:t>
            </a:r>
            <a:endParaRPr lang="en-US" sz="1000" dirty="0">
              <a:solidFill>
                <a:schemeClr val="tx1">
                  <a:lumMod val="65000"/>
                  <a:lumOff val="35000"/>
                </a:schemeClr>
              </a:solidFill>
              <a:latin typeface="Bahnschrift" panose="020B0502040204020203" pitchFamily="34" charset="0"/>
            </a:endParaRPr>
          </a:p>
        </p:txBody>
      </p:sp>
    </p:spTree>
    <p:extLst>
      <p:ext uri="{BB962C8B-B14F-4D97-AF65-F5344CB8AC3E}">
        <p14:creationId xmlns:p14="http://schemas.microsoft.com/office/powerpoint/2010/main" val="4002545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CADC98-A06A-483D-B885-00174DEAF391}"/>
              </a:ext>
            </a:extLst>
          </p:cNvPr>
          <p:cNvSpPr/>
          <p:nvPr/>
        </p:nvSpPr>
        <p:spPr>
          <a:xfrm>
            <a:off x="4180833" y="259304"/>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p:cNvSpPr/>
          <p:nvPr/>
        </p:nvSpPr>
        <p:spPr>
          <a:xfrm>
            <a:off x="4167185" y="259304"/>
            <a:ext cx="3854128" cy="2353267"/>
          </a:xfrm>
          <a:prstGeom prst="rect">
            <a:avLst/>
          </a:prstGeom>
          <a:solidFill>
            <a:srgbClr val="054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668579" y="517654"/>
            <a:ext cx="1097280" cy="1097280"/>
          </a:xfrm>
          <a:prstGeom prst="ellipse">
            <a:avLst/>
          </a:prstGeom>
          <a:blipFill>
            <a:blip r:embed="rId3"/>
            <a:stretch>
              <a:fillRect/>
            </a:stretch>
          </a:bli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318517" y="1708025"/>
            <a:ext cx="917791" cy="307777"/>
          </a:xfrm>
          <a:prstGeom prst="rect">
            <a:avLst/>
          </a:prstGeom>
          <a:noFill/>
        </p:spPr>
        <p:txBody>
          <a:bodyPr wrap="square" rtlCol="0">
            <a:spAutoFit/>
          </a:bodyPr>
          <a:lstStyle/>
          <a:p>
            <a:r>
              <a:rPr lang="en-US" sz="1400" dirty="0" smtClean="0">
                <a:solidFill>
                  <a:schemeClr val="bg1"/>
                </a:solidFill>
                <a:latin typeface="Bahnschrift" panose="020B0502040204020203" pitchFamily="34" charset="0"/>
              </a:rPr>
              <a:t>Personal</a:t>
            </a:r>
            <a:endParaRPr lang="en-US" sz="1400" dirty="0">
              <a:solidFill>
                <a:schemeClr val="bg1"/>
              </a:solidFill>
              <a:latin typeface="Bahnschrift" panose="020B0502040204020203" pitchFamily="34" charset="0"/>
            </a:endParaRPr>
          </a:p>
        </p:txBody>
      </p:sp>
      <p:sp>
        <p:nvSpPr>
          <p:cNvPr id="29" name="TextBox 28"/>
          <p:cNvSpPr txBox="1"/>
          <p:nvPr/>
        </p:nvSpPr>
        <p:spPr>
          <a:xfrm>
            <a:off x="5484835" y="1708025"/>
            <a:ext cx="1732384" cy="307777"/>
          </a:xfrm>
          <a:prstGeom prst="rect">
            <a:avLst/>
          </a:prstGeom>
          <a:noFill/>
        </p:spPr>
        <p:txBody>
          <a:bodyPr wrap="square" rtlCol="0">
            <a:spAutoFit/>
          </a:bodyPr>
          <a:lstStyle/>
          <a:p>
            <a:r>
              <a:rPr lang="en-US" sz="1400" dirty="0" smtClean="0">
                <a:solidFill>
                  <a:schemeClr val="bg1"/>
                </a:solidFill>
                <a:latin typeface="Bahnschrift" panose="020B0502040204020203" pitchFamily="34" charset="0"/>
              </a:rPr>
              <a:t>Achievements</a:t>
            </a:r>
            <a:endParaRPr lang="en-US" sz="1400" dirty="0">
              <a:solidFill>
                <a:schemeClr val="bg1"/>
              </a:solidFill>
              <a:latin typeface="Bahnschrift" panose="020B0502040204020203" pitchFamily="34" charset="0"/>
            </a:endParaRPr>
          </a:p>
        </p:txBody>
      </p:sp>
      <p:cxnSp>
        <p:nvCxnSpPr>
          <p:cNvPr id="30" name="Straight Connector 29"/>
          <p:cNvCxnSpPr/>
          <p:nvPr/>
        </p:nvCxnSpPr>
        <p:spPr>
          <a:xfrm>
            <a:off x="5566987" y="2015802"/>
            <a:ext cx="1143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4372327" y="2327985"/>
            <a:ext cx="3447342" cy="3009125"/>
          </a:xfrm>
          <a:prstGeom prst="round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627847" y="2540766"/>
            <a:ext cx="936302" cy="246221"/>
          </a:xfrm>
          <a:prstGeom prst="rect">
            <a:avLst/>
          </a:prstGeom>
          <a:noFill/>
        </p:spPr>
        <p:txBody>
          <a:bodyPr wrap="square" rtlCol="0">
            <a:spAutoFit/>
          </a:bodyPr>
          <a:lstStyle/>
          <a:p>
            <a:r>
              <a:rPr lang="en-US" sz="1000" dirty="0" smtClean="0">
                <a:solidFill>
                  <a:schemeClr val="tx1">
                    <a:lumMod val="65000"/>
                    <a:lumOff val="35000"/>
                  </a:schemeClr>
                </a:solidFill>
                <a:latin typeface="Bahnschrift" panose="020B0502040204020203" pitchFamily="34" charset="0"/>
              </a:rPr>
              <a:t>Coins Spent</a:t>
            </a:r>
            <a:endParaRPr lang="en-US" sz="1000" dirty="0">
              <a:solidFill>
                <a:schemeClr val="tx1">
                  <a:lumMod val="65000"/>
                  <a:lumOff val="35000"/>
                </a:schemeClr>
              </a:solidFill>
              <a:latin typeface="Bahnschrift" panose="020B0502040204020203" pitchFamily="34" charset="0"/>
            </a:endParaRPr>
          </a:p>
        </p:txBody>
      </p:sp>
      <p:sp>
        <p:nvSpPr>
          <p:cNvPr id="46" name="TextBox 45"/>
          <p:cNvSpPr txBox="1"/>
          <p:nvPr/>
        </p:nvSpPr>
        <p:spPr>
          <a:xfrm>
            <a:off x="4441714" y="2845516"/>
            <a:ext cx="970115" cy="1729512"/>
          </a:xfrm>
          <a:prstGeom prst="rect">
            <a:avLst/>
          </a:prstGeom>
          <a:noFill/>
        </p:spPr>
        <p:txBody>
          <a:bodyPr wrap="square" rtlCol="0">
            <a:spAutoFit/>
          </a:bodyPr>
          <a:lstStyle/>
          <a:p>
            <a:pPr>
              <a:lnSpc>
                <a:spcPct val="200000"/>
              </a:lnSpc>
            </a:pPr>
            <a:r>
              <a:rPr lang="en-US" sz="1100" dirty="0" smtClean="0">
                <a:latin typeface="Bahnschrift" panose="020B0502040204020203" pitchFamily="34" charset="0"/>
              </a:rPr>
              <a:t>Carom Disc</a:t>
            </a:r>
          </a:p>
          <a:p>
            <a:pPr>
              <a:lnSpc>
                <a:spcPct val="200000"/>
              </a:lnSpc>
            </a:pPr>
            <a:r>
              <a:rPr lang="en-US" sz="1100" dirty="0" smtClean="0">
                <a:latin typeface="Bahnschrift" panose="020B0502040204020203" pitchFamily="34" charset="0"/>
              </a:rPr>
              <a:t>8-Ball Pool</a:t>
            </a:r>
          </a:p>
          <a:p>
            <a:pPr>
              <a:lnSpc>
                <a:spcPct val="200000"/>
              </a:lnSpc>
            </a:pPr>
            <a:r>
              <a:rPr lang="en-US" sz="1100" dirty="0" smtClean="0">
                <a:latin typeface="Bahnschrift" panose="020B0502040204020203" pitchFamily="34" charset="0"/>
              </a:rPr>
              <a:t>Battle Field</a:t>
            </a:r>
          </a:p>
          <a:p>
            <a:pPr>
              <a:lnSpc>
                <a:spcPct val="200000"/>
              </a:lnSpc>
            </a:pPr>
            <a:r>
              <a:rPr lang="en-US" sz="1100" dirty="0" smtClean="0">
                <a:latin typeface="Bahnschrift" panose="020B0502040204020203" pitchFamily="34" charset="0"/>
              </a:rPr>
              <a:t>Sea Battle</a:t>
            </a:r>
          </a:p>
          <a:p>
            <a:pPr>
              <a:lnSpc>
                <a:spcPct val="200000"/>
              </a:lnSpc>
            </a:pPr>
            <a:r>
              <a:rPr lang="en-US" sz="1100" dirty="0" smtClean="0">
                <a:latin typeface="Bahnschrift" panose="020B0502040204020203" pitchFamily="34" charset="0"/>
              </a:rPr>
              <a:t>Tic-Tac Toe</a:t>
            </a:r>
            <a:endParaRPr lang="en-US" sz="1100" dirty="0">
              <a:latin typeface="Bahnschrift" panose="020B0502040204020203" pitchFamily="34" charset="0"/>
            </a:endParaRPr>
          </a:p>
        </p:txBody>
      </p:sp>
      <p:sp>
        <p:nvSpPr>
          <p:cNvPr id="47" name="TextBox 46"/>
          <p:cNvSpPr txBox="1"/>
          <p:nvPr/>
        </p:nvSpPr>
        <p:spPr>
          <a:xfrm>
            <a:off x="6577795" y="2535790"/>
            <a:ext cx="936302" cy="246221"/>
          </a:xfrm>
          <a:prstGeom prst="rect">
            <a:avLst/>
          </a:prstGeom>
          <a:noFill/>
        </p:spPr>
        <p:txBody>
          <a:bodyPr wrap="square" rtlCol="0">
            <a:spAutoFit/>
          </a:bodyPr>
          <a:lstStyle/>
          <a:p>
            <a:r>
              <a:rPr lang="en-US" sz="1000" dirty="0" smtClean="0">
                <a:solidFill>
                  <a:schemeClr val="tx1">
                    <a:lumMod val="65000"/>
                    <a:lumOff val="35000"/>
                  </a:schemeClr>
                </a:solidFill>
                <a:latin typeface="Bahnschrift" panose="020B0502040204020203" pitchFamily="34" charset="0"/>
              </a:rPr>
              <a:t>Coins Earned</a:t>
            </a:r>
            <a:endParaRPr lang="en-US" sz="1000" dirty="0">
              <a:solidFill>
                <a:schemeClr val="tx1">
                  <a:lumMod val="65000"/>
                  <a:lumOff val="35000"/>
                </a:schemeClr>
              </a:solidFill>
              <a:latin typeface="Bahnschrift" panose="020B0502040204020203" pitchFamily="34" charset="0"/>
            </a:endParaRPr>
          </a:p>
        </p:txBody>
      </p:sp>
      <p:sp>
        <p:nvSpPr>
          <p:cNvPr id="49" name="TextBox 48"/>
          <p:cNvSpPr txBox="1"/>
          <p:nvPr/>
        </p:nvSpPr>
        <p:spPr>
          <a:xfrm>
            <a:off x="5509209" y="2836185"/>
            <a:ext cx="970115" cy="1729512"/>
          </a:xfrm>
          <a:prstGeom prst="rect">
            <a:avLst/>
          </a:prstGeom>
          <a:noFill/>
        </p:spPr>
        <p:txBody>
          <a:bodyPr wrap="square" rtlCol="0">
            <a:spAutoFit/>
          </a:bodyPr>
          <a:lstStyle/>
          <a:p>
            <a:pPr algn="r">
              <a:lnSpc>
                <a:spcPct val="200000"/>
              </a:lnSpc>
            </a:pPr>
            <a:r>
              <a:rPr lang="en-US" sz="1100" dirty="0" smtClean="0">
                <a:latin typeface="Bahnschrift" panose="020B0502040204020203" pitchFamily="34" charset="0"/>
              </a:rPr>
              <a:t>200</a:t>
            </a:r>
          </a:p>
          <a:p>
            <a:pPr algn="r">
              <a:lnSpc>
                <a:spcPct val="200000"/>
              </a:lnSpc>
            </a:pPr>
            <a:r>
              <a:rPr lang="en-US" sz="1100" dirty="0" smtClean="0">
                <a:latin typeface="Bahnschrift" panose="020B0502040204020203" pitchFamily="34" charset="0"/>
              </a:rPr>
              <a:t>100</a:t>
            </a:r>
          </a:p>
          <a:p>
            <a:pPr algn="r">
              <a:lnSpc>
                <a:spcPct val="200000"/>
              </a:lnSpc>
            </a:pPr>
            <a:r>
              <a:rPr lang="en-US" sz="1100" dirty="0" smtClean="0">
                <a:latin typeface="Bahnschrift" panose="020B0502040204020203" pitchFamily="34" charset="0"/>
              </a:rPr>
              <a:t>50</a:t>
            </a:r>
          </a:p>
          <a:p>
            <a:pPr algn="r">
              <a:lnSpc>
                <a:spcPct val="200000"/>
              </a:lnSpc>
            </a:pPr>
            <a:r>
              <a:rPr lang="en-US" sz="1100" dirty="0" smtClean="0">
                <a:latin typeface="Bahnschrift" panose="020B0502040204020203" pitchFamily="34" charset="0"/>
              </a:rPr>
              <a:t>20</a:t>
            </a:r>
          </a:p>
          <a:p>
            <a:pPr algn="r">
              <a:lnSpc>
                <a:spcPct val="200000"/>
              </a:lnSpc>
            </a:pPr>
            <a:r>
              <a:rPr lang="en-US" sz="1100" dirty="0" smtClean="0">
                <a:latin typeface="Bahnschrift" panose="020B0502040204020203" pitchFamily="34" charset="0"/>
              </a:rPr>
              <a:t>180</a:t>
            </a:r>
          </a:p>
        </p:txBody>
      </p:sp>
      <p:sp>
        <p:nvSpPr>
          <p:cNvPr id="51" name="TextBox 50"/>
          <p:cNvSpPr txBox="1"/>
          <p:nvPr/>
        </p:nvSpPr>
        <p:spPr>
          <a:xfrm>
            <a:off x="6538687" y="2839290"/>
            <a:ext cx="970115" cy="1729512"/>
          </a:xfrm>
          <a:prstGeom prst="rect">
            <a:avLst/>
          </a:prstGeom>
          <a:noFill/>
        </p:spPr>
        <p:txBody>
          <a:bodyPr wrap="square" rtlCol="0">
            <a:spAutoFit/>
          </a:bodyPr>
          <a:lstStyle/>
          <a:p>
            <a:pPr algn="r">
              <a:lnSpc>
                <a:spcPct val="200000"/>
              </a:lnSpc>
            </a:pPr>
            <a:r>
              <a:rPr lang="en-US" sz="1100" dirty="0" smtClean="0">
                <a:latin typeface="Bahnschrift" panose="020B0502040204020203" pitchFamily="34" charset="0"/>
              </a:rPr>
              <a:t>1800</a:t>
            </a:r>
          </a:p>
          <a:p>
            <a:pPr algn="r">
              <a:lnSpc>
                <a:spcPct val="200000"/>
              </a:lnSpc>
            </a:pPr>
            <a:r>
              <a:rPr lang="en-US" sz="1100" dirty="0" smtClean="0">
                <a:latin typeface="Bahnschrift" panose="020B0502040204020203" pitchFamily="34" charset="0"/>
              </a:rPr>
              <a:t>200</a:t>
            </a:r>
          </a:p>
          <a:p>
            <a:pPr algn="r">
              <a:lnSpc>
                <a:spcPct val="200000"/>
              </a:lnSpc>
            </a:pPr>
            <a:r>
              <a:rPr lang="en-US" sz="1100" dirty="0" smtClean="0">
                <a:latin typeface="Bahnschrift" panose="020B0502040204020203" pitchFamily="34" charset="0"/>
              </a:rPr>
              <a:t>60</a:t>
            </a:r>
          </a:p>
          <a:p>
            <a:pPr algn="r">
              <a:lnSpc>
                <a:spcPct val="200000"/>
              </a:lnSpc>
            </a:pPr>
            <a:r>
              <a:rPr lang="en-US" sz="1100" dirty="0" smtClean="0">
                <a:latin typeface="Bahnschrift" panose="020B0502040204020203" pitchFamily="34" charset="0"/>
              </a:rPr>
              <a:t>100</a:t>
            </a:r>
          </a:p>
          <a:p>
            <a:pPr algn="r">
              <a:lnSpc>
                <a:spcPct val="200000"/>
              </a:lnSpc>
            </a:pPr>
            <a:r>
              <a:rPr lang="en-US" sz="1100" dirty="0" smtClean="0">
                <a:latin typeface="Bahnschrift" panose="020B0502040204020203" pitchFamily="34" charset="0"/>
              </a:rPr>
              <a:t>500</a:t>
            </a:r>
          </a:p>
        </p:txBody>
      </p:sp>
      <p:sp>
        <p:nvSpPr>
          <p:cNvPr id="52" name="TextBox 51"/>
          <p:cNvSpPr txBox="1"/>
          <p:nvPr/>
        </p:nvSpPr>
        <p:spPr>
          <a:xfrm>
            <a:off x="4318516" y="500119"/>
            <a:ext cx="1587761" cy="338554"/>
          </a:xfrm>
          <a:prstGeom prst="rect">
            <a:avLst/>
          </a:prstGeom>
          <a:noFill/>
        </p:spPr>
        <p:txBody>
          <a:bodyPr wrap="square" rtlCol="0">
            <a:spAutoFit/>
          </a:bodyPr>
          <a:lstStyle/>
          <a:p>
            <a:r>
              <a:rPr lang="en-US" sz="1600" dirty="0" smtClean="0">
                <a:solidFill>
                  <a:schemeClr val="bg1"/>
                </a:solidFill>
                <a:latin typeface="Bahnschrift" panose="020B0502040204020203" pitchFamily="34" charset="0"/>
              </a:rPr>
              <a:t>Salman Ahmad</a:t>
            </a:r>
            <a:endParaRPr lang="en-US" sz="1600" dirty="0">
              <a:solidFill>
                <a:schemeClr val="bg1"/>
              </a:solidFill>
              <a:latin typeface="Bahnschrift" panose="020B0502040204020203" pitchFamily="34" charset="0"/>
            </a:endParaRPr>
          </a:p>
        </p:txBody>
      </p:sp>
      <p:sp>
        <p:nvSpPr>
          <p:cNvPr id="53" name="TextBox 52"/>
          <p:cNvSpPr txBox="1"/>
          <p:nvPr/>
        </p:nvSpPr>
        <p:spPr>
          <a:xfrm>
            <a:off x="4318517" y="812267"/>
            <a:ext cx="1884784" cy="230832"/>
          </a:xfrm>
          <a:prstGeom prst="rect">
            <a:avLst/>
          </a:prstGeom>
          <a:noFill/>
        </p:spPr>
        <p:txBody>
          <a:bodyPr wrap="square" rtlCol="0">
            <a:spAutoFit/>
          </a:bodyPr>
          <a:lstStyle/>
          <a:p>
            <a:r>
              <a:rPr lang="en-US" sz="900" dirty="0" smtClean="0">
                <a:solidFill>
                  <a:schemeClr val="bg1"/>
                </a:solidFill>
                <a:latin typeface="Bahnschrift" panose="020B0502040204020203" pitchFamily="34" charset="0"/>
              </a:rPr>
              <a:t>Member Since 13:30 July 7</a:t>
            </a:r>
            <a:r>
              <a:rPr lang="en-US" sz="900" baseline="30000" dirty="0" smtClean="0">
                <a:solidFill>
                  <a:schemeClr val="bg1"/>
                </a:solidFill>
                <a:latin typeface="Bahnschrift" panose="020B0502040204020203" pitchFamily="34" charset="0"/>
              </a:rPr>
              <a:t>th</a:t>
            </a:r>
            <a:r>
              <a:rPr lang="en-US" sz="900" dirty="0" smtClean="0">
                <a:solidFill>
                  <a:schemeClr val="bg1"/>
                </a:solidFill>
                <a:latin typeface="Bahnschrift" panose="020B0502040204020203" pitchFamily="34" charset="0"/>
              </a:rPr>
              <a:t> 2020</a:t>
            </a:r>
            <a:endParaRPr lang="en-US" sz="900" dirty="0">
              <a:solidFill>
                <a:schemeClr val="bg1"/>
              </a:solidFill>
              <a:latin typeface="Bahnschrift" panose="020B0502040204020203" pitchFamily="34" charset="0"/>
            </a:endParaRPr>
          </a:p>
        </p:txBody>
      </p:sp>
      <p:sp>
        <p:nvSpPr>
          <p:cNvPr id="54" name="Rounded Rectangle 53"/>
          <p:cNvSpPr/>
          <p:nvPr/>
        </p:nvSpPr>
        <p:spPr>
          <a:xfrm>
            <a:off x="4409989" y="1276368"/>
            <a:ext cx="704712" cy="24536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Light" panose="020B0502040204020203" pitchFamily="34" charset="0"/>
              </a:rPr>
              <a:t>Edit Profile</a:t>
            </a:r>
            <a:endParaRPr lang="en-US" sz="800" dirty="0">
              <a:solidFill>
                <a:schemeClr val="bg1"/>
              </a:solidFill>
              <a:latin typeface="Bahnschrift Light" panose="020B0502040204020203" pitchFamily="34" charset="0"/>
            </a:endParaRPr>
          </a:p>
        </p:txBody>
      </p:sp>
      <p:sp>
        <p:nvSpPr>
          <p:cNvPr id="55" name="TextBox 54"/>
          <p:cNvSpPr txBox="1"/>
          <p:nvPr/>
        </p:nvSpPr>
        <p:spPr>
          <a:xfrm>
            <a:off x="4327847" y="977200"/>
            <a:ext cx="1884784" cy="261610"/>
          </a:xfrm>
          <a:prstGeom prst="rect">
            <a:avLst/>
          </a:prstGeom>
          <a:noFill/>
        </p:spPr>
        <p:txBody>
          <a:bodyPr wrap="square" rtlCol="0">
            <a:spAutoFit/>
          </a:bodyPr>
          <a:lstStyle/>
          <a:p>
            <a:r>
              <a:rPr lang="en-US" sz="1100" dirty="0" smtClean="0">
                <a:solidFill>
                  <a:srgbClr val="FFC000"/>
                </a:solidFill>
                <a:latin typeface="Bahnschrift" panose="020B0502040204020203" pitchFamily="34" charset="0"/>
              </a:rPr>
              <a:t>Total Coins Earned: 15000</a:t>
            </a:r>
            <a:endParaRPr lang="en-US" sz="1100" dirty="0">
              <a:solidFill>
                <a:srgbClr val="FFC000"/>
              </a:solidFill>
              <a:latin typeface="Bahnschrift" panose="020B0502040204020203" pitchFamily="34" charset="0"/>
            </a:endParaRPr>
          </a:p>
        </p:txBody>
      </p:sp>
      <p:cxnSp>
        <p:nvCxnSpPr>
          <p:cNvPr id="12" name="Straight Connector 11"/>
          <p:cNvCxnSpPr/>
          <p:nvPr/>
        </p:nvCxnSpPr>
        <p:spPr>
          <a:xfrm>
            <a:off x="6035344" y="4619620"/>
            <a:ext cx="37449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039303" y="4619620"/>
            <a:ext cx="374494"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941976" y="4603363"/>
            <a:ext cx="559280" cy="430887"/>
          </a:xfrm>
          <a:prstGeom prst="rect">
            <a:avLst/>
          </a:prstGeom>
          <a:noFill/>
        </p:spPr>
        <p:txBody>
          <a:bodyPr wrap="square" rtlCol="0">
            <a:spAutoFit/>
          </a:bodyPr>
          <a:lstStyle/>
          <a:p>
            <a:pPr algn="r">
              <a:lnSpc>
                <a:spcPct val="200000"/>
              </a:lnSpc>
            </a:pPr>
            <a:r>
              <a:rPr lang="en-US" sz="1100" dirty="0" smtClean="0">
                <a:latin typeface="Bahnschrift" panose="020B0502040204020203" pitchFamily="34" charset="0"/>
              </a:rPr>
              <a:t>2660</a:t>
            </a:r>
          </a:p>
        </p:txBody>
      </p:sp>
      <p:sp>
        <p:nvSpPr>
          <p:cNvPr id="59" name="TextBox 58"/>
          <p:cNvSpPr txBox="1"/>
          <p:nvPr/>
        </p:nvSpPr>
        <p:spPr>
          <a:xfrm>
            <a:off x="5920044" y="4595900"/>
            <a:ext cx="559280" cy="430887"/>
          </a:xfrm>
          <a:prstGeom prst="rect">
            <a:avLst/>
          </a:prstGeom>
          <a:noFill/>
        </p:spPr>
        <p:txBody>
          <a:bodyPr wrap="square" rtlCol="0">
            <a:spAutoFit/>
          </a:bodyPr>
          <a:lstStyle/>
          <a:p>
            <a:pPr algn="r">
              <a:lnSpc>
                <a:spcPct val="200000"/>
              </a:lnSpc>
            </a:pPr>
            <a:r>
              <a:rPr lang="en-US" sz="1100" dirty="0" smtClean="0">
                <a:latin typeface="Bahnschrift" panose="020B0502040204020203" pitchFamily="34" charset="0"/>
              </a:rPr>
              <a:t>450</a:t>
            </a:r>
          </a:p>
        </p:txBody>
      </p:sp>
      <p:sp>
        <p:nvSpPr>
          <p:cNvPr id="60" name="TextBox 59"/>
          <p:cNvSpPr txBox="1"/>
          <p:nvPr/>
        </p:nvSpPr>
        <p:spPr>
          <a:xfrm>
            <a:off x="4710959" y="4595900"/>
            <a:ext cx="559280" cy="430887"/>
          </a:xfrm>
          <a:prstGeom prst="rect">
            <a:avLst/>
          </a:prstGeom>
          <a:noFill/>
        </p:spPr>
        <p:txBody>
          <a:bodyPr wrap="square" rtlCol="0">
            <a:spAutoFit/>
          </a:bodyPr>
          <a:lstStyle/>
          <a:p>
            <a:pPr algn="r">
              <a:lnSpc>
                <a:spcPct val="200000"/>
              </a:lnSpc>
            </a:pPr>
            <a:r>
              <a:rPr lang="en-US" sz="1100" dirty="0" smtClean="0">
                <a:latin typeface="Bahnschrift" panose="020B0502040204020203" pitchFamily="34" charset="0"/>
              </a:rPr>
              <a:t>Total</a:t>
            </a:r>
          </a:p>
        </p:txBody>
      </p:sp>
      <p:sp>
        <p:nvSpPr>
          <p:cNvPr id="62" name="Isosceles Triangle 61"/>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ame 63"/>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TextBox 64">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Tree>
    <p:extLst>
      <p:ext uri="{BB962C8B-B14F-4D97-AF65-F5344CB8AC3E}">
        <p14:creationId xmlns:p14="http://schemas.microsoft.com/office/powerpoint/2010/main" val="3063730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A0BD6D-34D2-4ACF-BF25-287849B2CA23}"/>
              </a:ext>
            </a:extLst>
          </p:cNvPr>
          <p:cNvSpPr/>
          <p:nvPr/>
        </p:nvSpPr>
        <p:spPr>
          <a:xfrm>
            <a:off x="4168364" y="963938"/>
            <a:ext cx="3864735" cy="4173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TextBox 13">
            <a:extLst>
              <a:ext uri="{FF2B5EF4-FFF2-40B4-BE49-F238E27FC236}">
                <a16:creationId xmlns:a16="http://schemas.microsoft.com/office/drawing/2014/main" id="{D5AD6199-A334-42F0-B13A-079F581616C8}"/>
              </a:ext>
            </a:extLst>
          </p:cNvPr>
          <p:cNvSpPr txBox="1"/>
          <p:nvPr/>
        </p:nvSpPr>
        <p:spPr>
          <a:xfrm>
            <a:off x="4601737" y="1033015"/>
            <a:ext cx="2988517" cy="261610"/>
          </a:xfrm>
          <a:prstGeom prst="rect">
            <a:avLst/>
          </a:prstGeom>
          <a:noFill/>
        </p:spPr>
        <p:txBody>
          <a:bodyPr wrap="square" rtlCol="0">
            <a:spAutoFit/>
          </a:bodyPr>
          <a:lstStyle/>
          <a:p>
            <a:pPr algn="ctr"/>
            <a:r>
              <a:rPr lang="en-US" sz="1100" spc="300" dirty="0" smtClean="0">
                <a:solidFill>
                  <a:schemeClr val="bg1"/>
                </a:solidFill>
                <a:latin typeface="Bahnschrift" panose="020B0502040204020203" pitchFamily="34" charset="0"/>
              </a:rPr>
              <a:t>VIEW TRANSACTION HISTORY </a:t>
            </a:r>
            <a:endParaRPr lang="en-PK" sz="1100" spc="300" dirty="0">
              <a:solidFill>
                <a:schemeClr val="bg1"/>
              </a:solidFill>
              <a:latin typeface="Bahnschrift" panose="020B0502040204020203" pitchFamily="34" charset="0"/>
            </a:endParaRPr>
          </a:p>
        </p:txBody>
      </p:sp>
      <p:sp>
        <p:nvSpPr>
          <p:cNvPr id="31" name="Rectangle 30">
            <a:extLst>
              <a:ext uri="{FF2B5EF4-FFF2-40B4-BE49-F238E27FC236}">
                <a16:creationId xmlns:a16="http://schemas.microsoft.com/office/drawing/2014/main" id="{B99E7EBE-D260-4E28-A1BE-919C86C8A111}"/>
              </a:ext>
            </a:extLst>
          </p:cNvPr>
          <p:cNvSpPr/>
          <p:nvPr/>
        </p:nvSpPr>
        <p:spPr>
          <a:xfrm>
            <a:off x="4169854" y="1385100"/>
            <a:ext cx="3864362" cy="34419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TextBox 7">
            <a:extLst>
              <a:ext uri="{FF2B5EF4-FFF2-40B4-BE49-F238E27FC236}">
                <a16:creationId xmlns:a16="http://schemas.microsoft.com/office/drawing/2014/main" id="{C2A22E70-CA51-4D87-BBFF-EF290ABD8FE4}"/>
              </a:ext>
            </a:extLst>
          </p:cNvPr>
          <p:cNvSpPr txBox="1"/>
          <p:nvPr/>
        </p:nvSpPr>
        <p:spPr>
          <a:xfrm>
            <a:off x="4168364" y="1404888"/>
            <a:ext cx="3864735" cy="307777"/>
          </a:xfrm>
          <a:prstGeom prst="rect">
            <a:avLst/>
          </a:prstGeom>
          <a:solidFill>
            <a:srgbClr val="054C44"/>
          </a:solidFill>
        </p:spPr>
        <p:txBody>
          <a:bodyPr wrap="square" rtlCol="0">
            <a:spAutoFit/>
          </a:bodyPr>
          <a:lstStyle/>
          <a:p>
            <a:r>
              <a:rPr lang="en-US" sz="1400" dirty="0">
                <a:solidFill>
                  <a:schemeClr val="bg1"/>
                </a:solidFill>
                <a:latin typeface="Bahnschrift" panose="020B0502040204020203" pitchFamily="34" charset="0"/>
              </a:rPr>
              <a:t>Date/Time         </a:t>
            </a:r>
            <a:r>
              <a:rPr lang="en-US" sz="1400" dirty="0" smtClean="0">
                <a:solidFill>
                  <a:schemeClr val="bg1"/>
                </a:solidFill>
                <a:latin typeface="Bahnschrift" panose="020B0502040204020203" pitchFamily="34" charset="0"/>
              </a:rPr>
              <a:t>Trx #                        </a:t>
            </a:r>
            <a:r>
              <a:rPr lang="en-US" sz="1400" dirty="0">
                <a:solidFill>
                  <a:schemeClr val="bg1"/>
                </a:solidFill>
                <a:latin typeface="Bahnschrift" panose="020B0502040204020203" pitchFamily="34" charset="0"/>
              </a:rPr>
              <a:t>Cr       </a:t>
            </a:r>
            <a:r>
              <a:rPr lang="en-US" sz="1400" dirty="0" smtClean="0">
                <a:solidFill>
                  <a:schemeClr val="bg1"/>
                </a:solidFill>
                <a:latin typeface="Bahnschrift" panose="020B0502040204020203" pitchFamily="34" charset="0"/>
              </a:rPr>
              <a:t>Db       </a:t>
            </a:r>
            <a:r>
              <a:rPr lang="en-US" sz="1400" dirty="0">
                <a:solidFill>
                  <a:schemeClr val="bg1"/>
                </a:solidFill>
                <a:latin typeface="Bahnschrift" panose="020B0502040204020203" pitchFamily="34" charset="0"/>
              </a:rPr>
              <a:t>Balance</a:t>
            </a:r>
            <a:endParaRPr lang="en-PK" sz="1400" dirty="0">
              <a:solidFill>
                <a:schemeClr val="bg1"/>
              </a:solidFill>
              <a:latin typeface="Bahnschrift" panose="020B0502040204020203" pitchFamily="34" charset="0"/>
            </a:endParaRPr>
          </a:p>
        </p:txBody>
      </p:sp>
      <p:sp>
        <p:nvSpPr>
          <p:cNvPr id="32" name="TextBox 31">
            <a:extLst>
              <a:ext uri="{FF2B5EF4-FFF2-40B4-BE49-F238E27FC236}">
                <a16:creationId xmlns:a16="http://schemas.microsoft.com/office/drawing/2014/main" id="{D9D464F4-D5E1-4403-B355-E14030B14BE5}"/>
              </a:ext>
            </a:extLst>
          </p:cNvPr>
          <p:cNvSpPr txBox="1"/>
          <p:nvPr/>
        </p:nvSpPr>
        <p:spPr>
          <a:xfrm>
            <a:off x="4176179" y="1758602"/>
            <a:ext cx="3864735" cy="2862322"/>
          </a:xfrm>
          <a:prstGeom prst="rect">
            <a:avLst/>
          </a:prstGeom>
          <a:noFill/>
        </p:spPr>
        <p:txBody>
          <a:bodyPr wrap="square" rtlCol="0">
            <a:spAutoFit/>
          </a:bodyPr>
          <a:lstStyle/>
          <a:p>
            <a:r>
              <a:rPr lang="en-US" sz="1200" dirty="0">
                <a:solidFill>
                  <a:schemeClr val="tx1">
                    <a:lumMod val="85000"/>
                    <a:lumOff val="15000"/>
                  </a:schemeClr>
                </a:solidFill>
                <a:latin typeface="Bahnschrift" panose="020B0502040204020203" pitchFamily="34" charset="0"/>
              </a:rPr>
              <a:t>14/11  1:20pm          12124653                   200 </a:t>
            </a:r>
            <a:r>
              <a:rPr lang="en-US" sz="1200" dirty="0" smtClean="0">
                <a:solidFill>
                  <a:schemeClr val="tx1">
                    <a:lumMod val="85000"/>
                    <a:lumOff val="15000"/>
                  </a:schemeClr>
                </a:solidFill>
                <a:latin typeface="Bahnschrift" panose="020B0502040204020203" pitchFamily="34" charset="0"/>
              </a:rPr>
              <a:t>             0                     1800</a:t>
            </a:r>
            <a:endParaRPr lang="en-US" sz="1200" dirty="0">
              <a:solidFill>
                <a:schemeClr val="tx1">
                  <a:lumMod val="85000"/>
                  <a:lumOff val="15000"/>
                </a:schemeClr>
              </a:solidFill>
              <a:latin typeface="Bahnschrift" panose="020B0502040204020203" pitchFamily="34" charset="0"/>
            </a:endParaRPr>
          </a:p>
          <a:p>
            <a:r>
              <a:rPr lang="en-US" sz="1200" dirty="0">
                <a:solidFill>
                  <a:schemeClr val="tx1">
                    <a:lumMod val="85000"/>
                    <a:lumOff val="15000"/>
                  </a:schemeClr>
                </a:solidFill>
                <a:latin typeface="Bahnschrift" panose="020B0502040204020203" pitchFamily="34" charset="0"/>
              </a:rPr>
              <a:t>14/11  1:20pm          </a:t>
            </a:r>
            <a:r>
              <a:rPr lang="en-US" sz="1200" dirty="0" smtClean="0">
                <a:solidFill>
                  <a:schemeClr val="tx1">
                    <a:lumMod val="85000"/>
                    <a:lumOff val="15000"/>
                  </a:schemeClr>
                </a:solidFill>
                <a:latin typeface="Bahnschrift" panose="020B0502040204020203" pitchFamily="34" charset="0"/>
              </a:rPr>
              <a:t>Coin Purchase    </a:t>
            </a:r>
            <a:r>
              <a:rPr lang="en-US" sz="1200" dirty="0">
                <a:solidFill>
                  <a:schemeClr val="tx1">
                    <a:lumMod val="85000"/>
                    <a:lumOff val="15000"/>
                  </a:schemeClr>
                </a:solidFill>
                <a:latin typeface="Bahnschrift" panose="020B0502040204020203" pitchFamily="34" charset="0"/>
              </a:rPr>
              <a:t>200           </a:t>
            </a:r>
            <a:r>
              <a:rPr lang="en-US" sz="1200" dirty="0" smtClean="0">
                <a:solidFill>
                  <a:srgbClr val="C00000"/>
                </a:solidFill>
                <a:latin typeface="Bahnschrift" panose="020B0502040204020203" pitchFamily="34" charset="0"/>
              </a:rPr>
              <a:t>20</a:t>
            </a:r>
            <a:r>
              <a:rPr lang="en-US" sz="1200" dirty="0" smtClean="0">
                <a:solidFill>
                  <a:schemeClr val="tx1">
                    <a:lumMod val="85000"/>
                    <a:lumOff val="15000"/>
                  </a:schemeClr>
                </a:solidFill>
                <a:latin typeface="Bahnschrift" panose="020B0502040204020203" pitchFamily="34" charset="0"/>
              </a:rPr>
              <a:t>                     </a:t>
            </a:r>
            <a:r>
              <a:rPr lang="en-US" sz="1200" dirty="0">
                <a:solidFill>
                  <a:schemeClr val="tx1">
                    <a:lumMod val="85000"/>
                    <a:lumOff val="15000"/>
                  </a:schemeClr>
                </a:solidFill>
                <a:latin typeface="Bahnschrift" panose="020B0502040204020203" pitchFamily="34" charset="0"/>
              </a:rPr>
              <a:t>1800 14/11  1:20pm          12124653                   200        </a:t>
            </a:r>
            <a:r>
              <a:rPr lang="en-US" sz="1200" dirty="0" smtClean="0">
                <a:solidFill>
                  <a:schemeClr val="tx1">
                    <a:lumMod val="85000"/>
                    <a:lumOff val="15000"/>
                  </a:schemeClr>
                </a:solidFill>
                <a:latin typeface="Bahnschrift" panose="020B0502040204020203" pitchFamily="34" charset="0"/>
              </a:rPr>
              <a:t> </a:t>
            </a:r>
            <a:r>
              <a:rPr lang="en-US" sz="1200" dirty="0" smtClean="0">
                <a:solidFill>
                  <a:srgbClr val="C00000"/>
                </a:solidFill>
                <a:latin typeface="Bahnschrift" panose="020B0502040204020203" pitchFamily="34" charset="0"/>
              </a:rPr>
              <a:t>100</a:t>
            </a:r>
            <a:r>
              <a:rPr lang="en-US" sz="1200" dirty="0" smtClean="0">
                <a:solidFill>
                  <a:schemeClr val="tx1">
                    <a:lumMod val="85000"/>
                    <a:lumOff val="15000"/>
                  </a:schemeClr>
                </a:solidFill>
                <a:latin typeface="Bahnschrift" panose="020B0502040204020203" pitchFamily="34" charset="0"/>
              </a:rPr>
              <a:t>                     </a:t>
            </a:r>
            <a:r>
              <a:rPr lang="en-US" sz="1200" dirty="0">
                <a:solidFill>
                  <a:schemeClr val="tx1">
                    <a:lumMod val="85000"/>
                    <a:lumOff val="15000"/>
                  </a:schemeClr>
                </a:solidFill>
                <a:latin typeface="Bahnschrift" panose="020B0502040204020203" pitchFamily="34" charset="0"/>
              </a:rPr>
              <a:t>1800 14/11  1:20pm          12124653                   200              0                     1800 14/11  1:20pm          12124653                   200              0                     1800 14/11  1:20pm          12124653                   200              0                     1800 14/11  1:20pm          12124653                   200              0                     1800 14/11  1:20pm          12124653                   200          </a:t>
            </a:r>
            <a:r>
              <a:rPr lang="en-US" sz="1200" dirty="0" smtClean="0">
                <a:solidFill>
                  <a:schemeClr val="tx1">
                    <a:lumMod val="85000"/>
                    <a:lumOff val="15000"/>
                  </a:schemeClr>
                </a:solidFill>
                <a:latin typeface="Bahnschrift" panose="020B0502040204020203" pitchFamily="34" charset="0"/>
              </a:rPr>
              <a:t> </a:t>
            </a:r>
            <a:r>
              <a:rPr lang="en-US" sz="1200" dirty="0" smtClean="0">
                <a:solidFill>
                  <a:srgbClr val="C00000"/>
                </a:solidFill>
                <a:latin typeface="Bahnschrift" panose="020B0502040204020203" pitchFamily="34" charset="0"/>
              </a:rPr>
              <a:t>50</a:t>
            </a:r>
            <a:r>
              <a:rPr lang="en-US" sz="1200" dirty="0" smtClean="0">
                <a:solidFill>
                  <a:schemeClr val="tx1">
                    <a:lumMod val="85000"/>
                    <a:lumOff val="15000"/>
                  </a:schemeClr>
                </a:solidFill>
                <a:latin typeface="Bahnschrift" panose="020B0502040204020203" pitchFamily="34" charset="0"/>
              </a:rPr>
              <a:t>                     </a:t>
            </a:r>
            <a:r>
              <a:rPr lang="en-US" sz="1200" dirty="0">
                <a:solidFill>
                  <a:schemeClr val="tx1">
                    <a:lumMod val="85000"/>
                    <a:lumOff val="15000"/>
                  </a:schemeClr>
                </a:solidFill>
                <a:latin typeface="Bahnschrift" panose="020B0502040204020203" pitchFamily="34" charset="0"/>
              </a:rPr>
              <a:t>1800 14/11  1:20pm          12124653                   200              0                     1800 14/11  1:20pm          12124653                   200              0                     1800 14/11  1:20pm          12124653                   200        </a:t>
            </a:r>
            <a:r>
              <a:rPr lang="en-US" sz="1200" dirty="0" smtClean="0">
                <a:solidFill>
                  <a:srgbClr val="C00000"/>
                </a:solidFill>
                <a:latin typeface="Bahnschrift" panose="020B0502040204020203" pitchFamily="34" charset="0"/>
              </a:rPr>
              <a:t>200</a:t>
            </a:r>
            <a:r>
              <a:rPr lang="en-US" sz="1200" dirty="0" smtClean="0">
                <a:solidFill>
                  <a:schemeClr val="tx1">
                    <a:lumMod val="85000"/>
                    <a:lumOff val="15000"/>
                  </a:schemeClr>
                </a:solidFill>
                <a:latin typeface="Bahnschrift" panose="020B0502040204020203" pitchFamily="34" charset="0"/>
              </a:rPr>
              <a:t>                     </a:t>
            </a:r>
            <a:r>
              <a:rPr lang="en-US" sz="1200" dirty="0">
                <a:solidFill>
                  <a:schemeClr val="tx1">
                    <a:lumMod val="85000"/>
                    <a:lumOff val="15000"/>
                  </a:schemeClr>
                </a:solidFill>
                <a:latin typeface="Bahnschrift" panose="020B0502040204020203" pitchFamily="34" charset="0"/>
              </a:rPr>
              <a:t>1800 14/11  1:20pm          12124653                   200              0                     1800 14/11  1:20pm          12124653                   200              0                     1800 14/11  1:20pm          12124653                   200              0                     1800 14/11  1:20pm          12124653                   200              0                     </a:t>
            </a:r>
            <a:r>
              <a:rPr lang="en-US" sz="1200" dirty="0" smtClean="0">
                <a:solidFill>
                  <a:schemeClr val="tx1">
                    <a:lumMod val="85000"/>
                    <a:lumOff val="15000"/>
                  </a:schemeClr>
                </a:solidFill>
                <a:latin typeface="Bahnschrift" panose="020B0502040204020203" pitchFamily="34" charset="0"/>
              </a:rPr>
              <a:t>1800</a:t>
            </a:r>
            <a:endParaRPr lang="en-US" sz="1200" dirty="0">
              <a:solidFill>
                <a:schemeClr val="tx1">
                  <a:lumMod val="85000"/>
                  <a:lumOff val="15000"/>
                </a:schemeClr>
              </a:solidFill>
              <a:latin typeface="Bahnschrift" panose="020B0502040204020203" pitchFamily="34" charset="0"/>
            </a:endParaRPr>
          </a:p>
        </p:txBody>
      </p:sp>
      <p:sp>
        <p:nvSpPr>
          <p:cNvPr id="34" name="Rectangle: Rounded Corners 33">
            <a:extLst>
              <a:ext uri="{FF2B5EF4-FFF2-40B4-BE49-F238E27FC236}">
                <a16:creationId xmlns:a16="http://schemas.microsoft.com/office/drawing/2014/main" id="{B7511717-3EA3-4F16-A202-55987E08B73E}"/>
              </a:ext>
            </a:extLst>
          </p:cNvPr>
          <p:cNvSpPr/>
          <p:nvPr/>
        </p:nvSpPr>
        <p:spPr>
          <a:xfrm>
            <a:off x="5339233" y="4963078"/>
            <a:ext cx="1513523" cy="220638"/>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lumMod val="85000"/>
                    <a:lumOff val="15000"/>
                  </a:schemeClr>
                </a:solidFill>
                <a:latin typeface="Bahnschrift" panose="020B0502040204020203" pitchFamily="34" charset="0"/>
              </a:rPr>
              <a:t>Show More Entries</a:t>
            </a:r>
            <a:endParaRPr lang="en-PK" sz="1050" dirty="0">
              <a:solidFill>
                <a:schemeClr val="tx1">
                  <a:lumMod val="85000"/>
                  <a:lumOff val="15000"/>
                </a:schemeClr>
              </a:solidFill>
              <a:latin typeface="Bahnschrift" panose="020B0502040204020203" pitchFamily="34" charset="0"/>
            </a:endParaRPr>
          </a:p>
        </p:txBody>
      </p:sp>
      <p:cxnSp>
        <p:nvCxnSpPr>
          <p:cNvPr id="13" name="Straight Connector 12">
            <a:extLst>
              <a:ext uri="{FF2B5EF4-FFF2-40B4-BE49-F238E27FC236}">
                <a16:creationId xmlns:a16="http://schemas.microsoft.com/office/drawing/2014/main" id="{E8359A78-60D6-489D-8106-AAD1C985A515}"/>
              </a:ext>
            </a:extLst>
          </p:cNvPr>
          <p:cNvCxnSpPr/>
          <p:nvPr/>
        </p:nvCxnSpPr>
        <p:spPr>
          <a:xfrm>
            <a:off x="4332849" y="4758478"/>
            <a:ext cx="3528000"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28" name="Rectangle: Rounded Corners 32">
            <a:extLst>
              <a:ext uri="{FF2B5EF4-FFF2-40B4-BE49-F238E27FC236}">
                <a16:creationId xmlns:a16="http://schemas.microsoft.com/office/drawing/2014/main" id="{5FBD03BC-E1E7-4D79-BD0E-106D31A4F6F3}"/>
              </a:ext>
            </a:extLst>
          </p:cNvPr>
          <p:cNvSpPr/>
          <p:nvPr/>
        </p:nvSpPr>
        <p:spPr>
          <a:xfrm>
            <a:off x="5339233" y="5896068"/>
            <a:ext cx="1538404" cy="246043"/>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85000"/>
                    <a:lumOff val="15000"/>
                  </a:schemeClr>
                </a:solidFill>
                <a:latin typeface="Bahnschrift" panose="020B0502040204020203" pitchFamily="34" charset="0"/>
              </a:rPr>
              <a:t>         Get </a:t>
            </a:r>
            <a:r>
              <a:rPr lang="en-US" sz="1050" dirty="0">
                <a:solidFill>
                  <a:schemeClr val="tx1">
                    <a:lumMod val="85000"/>
                    <a:lumOff val="15000"/>
                  </a:schemeClr>
                </a:solidFill>
                <a:latin typeface="Bahnschrift" panose="020B0502040204020203" pitchFamily="34" charset="0"/>
              </a:rPr>
              <a:t>in Touch</a:t>
            </a:r>
            <a:endParaRPr lang="en-PK" sz="1050" dirty="0">
              <a:solidFill>
                <a:schemeClr val="tx1">
                  <a:lumMod val="85000"/>
                  <a:lumOff val="15000"/>
                </a:schemeClr>
              </a:solidFill>
              <a:latin typeface="Bahnschrift" panose="020B0502040204020203" pitchFamily="34" charset="0"/>
            </a:endParaRPr>
          </a:p>
        </p:txBody>
      </p:sp>
      <p:sp>
        <p:nvSpPr>
          <p:cNvPr id="30" name="TextBox 29"/>
          <p:cNvSpPr txBox="1"/>
          <p:nvPr/>
        </p:nvSpPr>
        <p:spPr>
          <a:xfrm>
            <a:off x="4370457" y="5492535"/>
            <a:ext cx="3451081" cy="338554"/>
          </a:xfrm>
          <a:prstGeom prst="rect">
            <a:avLst/>
          </a:prstGeom>
          <a:noFill/>
        </p:spPr>
        <p:txBody>
          <a:bodyPr wrap="square" rtlCol="0">
            <a:spAutoFit/>
          </a:bodyPr>
          <a:lstStyle/>
          <a:p>
            <a:pPr algn="ctr"/>
            <a:r>
              <a:rPr lang="en-US" sz="800" dirty="0" smtClean="0">
                <a:latin typeface="Bahnschrift" panose="020B0502040204020203" pitchFamily="34" charset="0"/>
              </a:rPr>
              <a:t>In case you do not receive your deposit in your wallet account in 2 hours, send us a message on below mentioned WhatsApp with your TRX number</a:t>
            </a:r>
            <a:endParaRPr lang="en-US" sz="800" dirty="0">
              <a:latin typeface="Bahnschrift" panose="020B0502040204020203" pitchFamily="34" charset="0"/>
            </a:endParaRPr>
          </a:p>
        </p:txBody>
      </p:sp>
      <p:pic>
        <p:nvPicPr>
          <p:cNvPr id="35" name="Picture 3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38832" y="5917522"/>
            <a:ext cx="209808" cy="209808"/>
          </a:xfrm>
          <a:prstGeom prst="rect">
            <a:avLst/>
          </a:prstGeom>
        </p:spPr>
      </p:pic>
      <p:sp>
        <p:nvSpPr>
          <p:cNvPr id="36" name="Isosceles Triangle 35"/>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ame 37"/>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44F79464-3C8A-4B21-A0C9-6454146F8649}"/>
              </a:ext>
            </a:extLst>
          </p:cNvPr>
          <p:cNvSpPr txBox="1"/>
          <p:nvPr/>
        </p:nvSpPr>
        <p:spPr>
          <a:xfrm>
            <a:off x="5241763" y="430242"/>
            <a:ext cx="1327422" cy="276999"/>
          </a:xfrm>
          <a:prstGeom prst="rect">
            <a:avLst/>
          </a:prstGeom>
          <a:noFill/>
        </p:spPr>
        <p:txBody>
          <a:bodyPr wrap="square" rtlCol="0">
            <a:spAutoFit/>
          </a:bodyPr>
          <a:lstStyle/>
          <a:p>
            <a:r>
              <a:rPr lang="en-US" sz="1200" dirty="0">
                <a:latin typeface="Bahnschrift" panose="020B0502040204020203" pitchFamily="34" charset="0"/>
              </a:rPr>
              <a:t>PKR </a:t>
            </a:r>
            <a:r>
              <a:rPr lang="en-US" sz="1200" dirty="0" smtClean="0">
                <a:latin typeface="Bahnschrift" panose="020B0502040204020203" pitchFamily="34" charset="0"/>
              </a:rPr>
              <a:t>2,000.00</a:t>
            </a:r>
            <a:endParaRPr lang="en-PK" sz="1200" dirty="0">
              <a:latin typeface="Bahnschrift" panose="020B0502040204020203" pitchFamily="34" charset="0"/>
            </a:endParaRPr>
          </a:p>
        </p:txBody>
      </p:sp>
      <p:pic>
        <p:nvPicPr>
          <p:cNvPr id="41" name="Picture 40">
            <a:extLst>
              <a:ext uri="{FF2B5EF4-FFF2-40B4-BE49-F238E27FC236}">
                <a16:creationId xmlns:a16="http://schemas.microsoft.com/office/drawing/2014/main" id="{BC55C91B-93E9-4A4D-A11F-584EA14D5D04}"/>
              </a:ext>
            </a:extLst>
          </p:cNvPr>
          <p:cNvPicPr>
            <a:picLocks noChangeAspect="1"/>
          </p:cNvPicPr>
          <p:nvPr/>
        </p:nvPicPr>
        <p:blipFill rotWithShape="1">
          <a:blip r:embed="rId4">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sp>
        <p:nvSpPr>
          <p:cNvPr id="42" name="TextBox 41"/>
          <p:cNvSpPr txBox="1"/>
          <p:nvPr/>
        </p:nvSpPr>
        <p:spPr>
          <a:xfrm>
            <a:off x="5247559" y="300057"/>
            <a:ext cx="1146908" cy="230832"/>
          </a:xfrm>
          <a:prstGeom prst="rect">
            <a:avLst/>
          </a:prstGeom>
          <a:noFill/>
        </p:spPr>
        <p:txBody>
          <a:bodyPr wrap="square" rtlCol="0">
            <a:spAutoFit/>
          </a:bodyPr>
          <a:lstStyle/>
          <a:p>
            <a:r>
              <a:rPr lang="en-US" sz="900" dirty="0" smtClean="0">
                <a:solidFill>
                  <a:srgbClr val="0070C0"/>
                </a:solidFill>
                <a:latin typeface="Bahnschrift" panose="020B0502040204020203" pitchFamily="34" charset="0"/>
              </a:rPr>
              <a:t>Available Balance</a:t>
            </a:r>
            <a:endParaRPr lang="en-US" sz="900" dirty="0">
              <a:solidFill>
                <a:srgbClr val="0070C0"/>
              </a:solidFill>
              <a:latin typeface="Bahnschrift" panose="020B0502040204020203" pitchFamily="34" charset="0"/>
            </a:endParaRPr>
          </a:p>
        </p:txBody>
      </p:sp>
      <p:cxnSp>
        <p:nvCxnSpPr>
          <p:cNvPr id="43" name="Straight Connector 42"/>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44" name="Picture 43"/>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295668" y="650228"/>
            <a:ext cx="229848" cy="229848"/>
          </a:xfrm>
          <a:prstGeom prst="rect">
            <a:avLst/>
          </a:prstGeom>
        </p:spPr>
      </p:pic>
      <p:sp>
        <p:nvSpPr>
          <p:cNvPr id="45" name="TextBox 44"/>
          <p:cNvSpPr txBox="1"/>
          <p:nvPr/>
        </p:nvSpPr>
        <p:spPr>
          <a:xfrm>
            <a:off x="5434605" y="631401"/>
            <a:ext cx="1146908" cy="253916"/>
          </a:xfrm>
          <a:prstGeom prst="rect">
            <a:avLst/>
          </a:prstGeom>
          <a:noFill/>
        </p:spPr>
        <p:txBody>
          <a:bodyPr wrap="square" rtlCol="0">
            <a:spAutoFit/>
          </a:bodyPr>
          <a:lstStyle/>
          <a:p>
            <a:r>
              <a:rPr lang="en-US" sz="1050" dirty="0" smtClean="0">
                <a:solidFill>
                  <a:schemeClr val="accent4">
                    <a:lumMod val="50000"/>
                  </a:schemeClr>
                </a:solidFill>
                <a:latin typeface="Bahnschrift" panose="020B0502040204020203" pitchFamily="34" charset="0"/>
              </a:rPr>
              <a:t>20,000</a:t>
            </a:r>
            <a:endParaRPr lang="en-US" sz="1050" dirty="0">
              <a:solidFill>
                <a:schemeClr val="accent4">
                  <a:lumMod val="50000"/>
                </a:schemeClr>
              </a:solidFill>
              <a:latin typeface="Bahnschrift" panose="020B0502040204020203" pitchFamily="34" charset="0"/>
            </a:endParaRPr>
          </a:p>
        </p:txBody>
      </p:sp>
      <p:pic>
        <p:nvPicPr>
          <p:cNvPr id="39" name="Picture 3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40" name="Oval 39"/>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46" name="Picture 45"/>
          <p:cNvPicPr>
            <a:picLocks noChangeAspect="1"/>
          </p:cNvPicPr>
          <p:nvPr/>
        </p:nvPicPr>
        <p:blipFill>
          <a:blip r:embed="rId7" cstate="hq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47" name="Picture 46"/>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Tree>
    <p:extLst>
      <p:ext uri="{BB962C8B-B14F-4D97-AF65-F5344CB8AC3E}">
        <p14:creationId xmlns:p14="http://schemas.microsoft.com/office/powerpoint/2010/main" val="3404570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7D345E-8EEA-41D9-9599-E39DFCB6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6" y="0"/>
            <a:ext cx="3857625" cy="6858000"/>
          </a:xfrm>
          <a:prstGeom prst="rect">
            <a:avLst/>
          </a:prstGeom>
        </p:spPr>
      </p:pic>
      <p:sp>
        <p:nvSpPr>
          <p:cNvPr id="6" name="Rectangle 5">
            <a:extLst>
              <a:ext uri="{FF2B5EF4-FFF2-40B4-BE49-F238E27FC236}">
                <a16:creationId xmlns:a16="http://schemas.microsoft.com/office/drawing/2014/main" id="{9AA6BFD3-CC1C-4907-9E0F-69F510711EA2}"/>
              </a:ext>
            </a:extLst>
          </p:cNvPr>
          <p:cNvSpPr/>
          <p:nvPr/>
        </p:nvSpPr>
        <p:spPr>
          <a:xfrm>
            <a:off x="4180833" y="259307"/>
            <a:ext cx="3840480" cy="6598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C3E5FC6-C65F-4A04-87FC-95C5C3671012}"/>
              </a:ext>
            </a:extLst>
          </p:cNvPr>
          <p:cNvSpPr/>
          <p:nvPr/>
        </p:nvSpPr>
        <p:spPr>
          <a:xfrm>
            <a:off x="4167187" y="0"/>
            <a:ext cx="3857625" cy="6858000"/>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A0BD6D-34D2-4ACF-BF25-287849B2CA23}"/>
              </a:ext>
            </a:extLst>
          </p:cNvPr>
          <p:cNvSpPr/>
          <p:nvPr/>
        </p:nvSpPr>
        <p:spPr>
          <a:xfrm>
            <a:off x="4168364" y="956113"/>
            <a:ext cx="3864735" cy="3881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TextBox 13">
            <a:extLst>
              <a:ext uri="{FF2B5EF4-FFF2-40B4-BE49-F238E27FC236}">
                <a16:creationId xmlns:a16="http://schemas.microsoft.com/office/drawing/2014/main" id="{D5AD6199-A334-42F0-B13A-079F581616C8}"/>
              </a:ext>
            </a:extLst>
          </p:cNvPr>
          <p:cNvSpPr txBox="1"/>
          <p:nvPr/>
        </p:nvSpPr>
        <p:spPr>
          <a:xfrm>
            <a:off x="4686397" y="1009742"/>
            <a:ext cx="2749074" cy="261610"/>
          </a:xfrm>
          <a:prstGeom prst="rect">
            <a:avLst/>
          </a:prstGeom>
          <a:noFill/>
        </p:spPr>
        <p:txBody>
          <a:bodyPr wrap="square" rtlCol="0">
            <a:spAutoFit/>
          </a:bodyPr>
          <a:lstStyle/>
          <a:p>
            <a:pPr algn="ctr"/>
            <a:r>
              <a:rPr lang="en-US" sz="1100" spc="300" dirty="0" smtClean="0">
                <a:solidFill>
                  <a:schemeClr val="bg1"/>
                </a:solidFill>
                <a:latin typeface="Bahnschrift" panose="020B0502040204020203" pitchFamily="34" charset="0"/>
              </a:rPr>
              <a:t>REQUEST A WITHDRAWAL</a:t>
            </a:r>
            <a:endParaRPr lang="en-PK" sz="1100" spc="300" dirty="0">
              <a:solidFill>
                <a:schemeClr val="bg1"/>
              </a:solidFill>
              <a:latin typeface="Bahnschrift" panose="020B0502040204020203" pitchFamily="34" charset="0"/>
            </a:endParaRPr>
          </a:p>
        </p:txBody>
      </p:sp>
      <p:sp>
        <p:nvSpPr>
          <p:cNvPr id="30" name="TextBox 29"/>
          <p:cNvSpPr txBox="1"/>
          <p:nvPr/>
        </p:nvSpPr>
        <p:spPr>
          <a:xfrm>
            <a:off x="4290317" y="3869076"/>
            <a:ext cx="3612500" cy="338554"/>
          </a:xfrm>
          <a:prstGeom prst="rect">
            <a:avLst/>
          </a:prstGeom>
          <a:noFill/>
        </p:spPr>
        <p:txBody>
          <a:bodyPr wrap="square" rtlCol="0">
            <a:spAutoFit/>
          </a:bodyPr>
          <a:lstStyle/>
          <a:p>
            <a:pPr algn="ctr"/>
            <a:r>
              <a:rPr lang="en-US" sz="800" dirty="0" smtClean="0">
                <a:latin typeface="Bahnschrift" panose="020B0502040204020203" pitchFamily="34" charset="0"/>
              </a:rPr>
              <a:t>All withdrawal requests will be credited to your preferred payout account. You can change your preferred payout account from your profile page</a:t>
            </a:r>
            <a:endParaRPr lang="en-US" sz="800" dirty="0">
              <a:latin typeface="Bahnschrift" panose="020B0502040204020203" pitchFamily="34" charset="0"/>
            </a:endParaRPr>
          </a:p>
        </p:txBody>
      </p:sp>
      <p:sp>
        <p:nvSpPr>
          <p:cNvPr id="34" name="TextBox 33">
            <a:extLst>
              <a:ext uri="{FF2B5EF4-FFF2-40B4-BE49-F238E27FC236}">
                <a16:creationId xmlns:a16="http://schemas.microsoft.com/office/drawing/2014/main" id="{F82FFFC5-4004-42EC-AC48-D8BA36898BB2}"/>
              </a:ext>
            </a:extLst>
          </p:cNvPr>
          <p:cNvSpPr txBox="1"/>
          <p:nvPr/>
        </p:nvSpPr>
        <p:spPr>
          <a:xfrm>
            <a:off x="5181299" y="6182618"/>
            <a:ext cx="1851766" cy="276999"/>
          </a:xfrm>
          <a:prstGeom prst="rect">
            <a:avLst/>
          </a:prstGeom>
          <a:noFill/>
        </p:spPr>
        <p:txBody>
          <a:bodyPr wrap="square" rtlCol="0">
            <a:spAutoFit/>
          </a:bodyPr>
          <a:lstStyle/>
          <a:p>
            <a:pPr algn="ctr"/>
            <a:r>
              <a:rPr lang="en-US" sz="1200" dirty="0">
                <a:latin typeface="Bahnschrift" panose="020B0502040204020203" pitchFamily="34" charset="0"/>
              </a:rPr>
              <a:t>www.ClickPayed.com</a:t>
            </a:r>
            <a:endParaRPr lang="en-PK" sz="1200" dirty="0">
              <a:latin typeface="Bahnschrift" panose="020B0502040204020203" pitchFamily="34" charset="0"/>
            </a:endParaRPr>
          </a:p>
        </p:txBody>
      </p:sp>
      <p:sp>
        <p:nvSpPr>
          <p:cNvPr id="35" name="Rectangle: Rounded Corners 32">
            <a:extLst>
              <a:ext uri="{FF2B5EF4-FFF2-40B4-BE49-F238E27FC236}">
                <a16:creationId xmlns:a16="http://schemas.microsoft.com/office/drawing/2014/main" id="{5FBD03BC-E1E7-4D79-BD0E-106D31A4F6F3}"/>
              </a:ext>
            </a:extLst>
          </p:cNvPr>
          <p:cNvSpPr/>
          <p:nvPr/>
        </p:nvSpPr>
        <p:spPr>
          <a:xfrm>
            <a:off x="5380899" y="5896068"/>
            <a:ext cx="1496738" cy="246043"/>
          </a:xfrm>
          <a:prstGeom prst="roundRect">
            <a:avLst/>
          </a:prstGeom>
          <a:noFill/>
          <a:ln>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lumMod val="85000"/>
                    <a:lumOff val="15000"/>
                  </a:schemeClr>
                </a:solidFill>
                <a:latin typeface="Bahnschrift" panose="020B0502040204020203" pitchFamily="34" charset="0"/>
              </a:rPr>
              <a:t>         Get </a:t>
            </a:r>
            <a:r>
              <a:rPr lang="en-US" sz="1050" dirty="0">
                <a:solidFill>
                  <a:schemeClr val="tx1">
                    <a:lumMod val="85000"/>
                    <a:lumOff val="15000"/>
                  </a:schemeClr>
                </a:solidFill>
                <a:latin typeface="Bahnschrift" panose="020B0502040204020203" pitchFamily="34" charset="0"/>
              </a:rPr>
              <a:t>in Touch</a:t>
            </a:r>
            <a:endParaRPr lang="en-PK" sz="1050" dirty="0">
              <a:solidFill>
                <a:schemeClr val="tx1">
                  <a:lumMod val="85000"/>
                  <a:lumOff val="15000"/>
                </a:schemeClr>
              </a:solidFill>
              <a:latin typeface="Bahnschrift" panose="020B0502040204020203" pitchFamily="34" charset="0"/>
            </a:endParaRPr>
          </a:p>
        </p:txBody>
      </p:sp>
      <p:sp>
        <p:nvSpPr>
          <p:cNvPr id="36" name="TextBox 35"/>
          <p:cNvSpPr txBox="1"/>
          <p:nvPr/>
        </p:nvSpPr>
        <p:spPr>
          <a:xfrm>
            <a:off x="4370457" y="5492535"/>
            <a:ext cx="3451081" cy="338554"/>
          </a:xfrm>
          <a:prstGeom prst="rect">
            <a:avLst/>
          </a:prstGeom>
          <a:noFill/>
        </p:spPr>
        <p:txBody>
          <a:bodyPr wrap="square" rtlCol="0">
            <a:spAutoFit/>
          </a:bodyPr>
          <a:lstStyle/>
          <a:p>
            <a:pPr algn="ctr"/>
            <a:r>
              <a:rPr lang="en-US" sz="800" dirty="0" smtClean="0">
                <a:latin typeface="Bahnschrift" panose="020B0502040204020203" pitchFamily="34" charset="0"/>
              </a:rPr>
              <a:t>In case you do not receive your deposit in your wallet account in 2 hours, send us a message on below mentioned WhatsApp with your TRX number</a:t>
            </a:r>
            <a:endParaRPr lang="en-US" sz="800" dirty="0">
              <a:latin typeface="Bahnschrift" panose="020B0502040204020203" pitchFamily="34" charset="0"/>
            </a:endParaRPr>
          </a:p>
        </p:txBody>
      </p:sp>
      <p:pic>
        <p:nvPicPr>
          <p:cNvPr id="37" name="Picture 3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38832" y="5917522"/>
            <a:ext cx="209808" cy="209808"/>
          </a:xfrm>
          <a:prstGeom prst="rect">
            <a:avLst/>
          </a:prstGeom>
        </p:spPr>
      </p:pic>
      <p:sp>
        <p:nvSpPr>
          <p:cNvPr id="38" name="Isosceles Triangle 37"/>
          <p:cNvSpPr/>
          <p:nvPr/>
        </p:nvSpPr>
        <p:spPr>
          <a:xfrm rot="16200000">
            <a:off x="6850185" y="6584186"/>
            <a:ext cx="182880" cy="18288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32697" y="6584186"/>
            <a:ext cx="171938" cy="179753"/>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ame 39"/>
          <p:cNvSpPr/>
          <p:nvPr/>
        </p:nvSpPr>
        <p:spPr>
          <a:xfrm>
            <a:off x="5204267" y="6584186"/>
            <a:ext cx="182880" cy="182880"/>
          </a:xfrm>
          <a:prstGeom prst="fram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TextBox 46"/>
          <p:cNvSpPr txBox="1"/>
          <p:nvPr/>
        </p:nvSpPr>
        <p:spPr>
          <a:xfrm>
            <a:off x="4593148" y="1691805"/>
            <a:ext cx="3222973" cy="338554"/>
          </a:xfrm>
          <a:prstGeom prst="rect">
            <a:avLst/>
          </a:prstGeom>
          <a:noFill/>
        </p:spPr>
        <p:txBody>
          <a:bodyPr wrap="square" rtlCol="0">
            <a:spAutoFit/>
          </a:bodyPr>
          <a:lstStyle/>
          <a:p>
            <a:pPr algn="ctr"/>
            <a:r>
              <a:rPr lang="en-US" sz="800" dirty="0" smtClean="0">
                <a:latin typeface="Bahnschrift" panose="020B0502040204020203" pitchFamily="34" charset="0"/>
              </a:rPr>
              <a:t>You can only make a withdrawal in multiples of 100.</a:t>
            </a:r>
          </a:p>
          <a:p>
            <a:pPr algn="ctr"/>
            <a:r>
              <a:rPr lang="en-US" sz="800" dirty="0" smtClean="0">
                <a:latin typeface="Bahnschrift" panose="020B0502040204020203" pitchFamily="34" charset="0"/>
              </a:rPr>
              <a:t>For Example 100, 200, 300, 400, 500 etc.</a:t>
            </a:r>
          </a:p>
        </p:txBody>
      </p:sp>
      <p:sp>
        <p:nvSpPr>
          <p:cNvPr id="48" name="TextBox 47"/>
          <p:cNvSpPr txBox="1"/>
          <p:nvPr/>
        </p:nvSpPr>
        <p:spPr>
          <a:xfrm>
            <a:off x="4489244" y="1437629"/>
            <a:ext cx="3222973" cy="276999"/>
          </a:xfrm>
          <a:prstGeom prst="rect">
            <a:avLst/>
          </a:prstGeom>
          <a:noFill/>
        </p:spPr>
        <p:txBody>
          <a:bodyPr wrap="square" rtlCol="0">
            <a:spAutoFit/>
          </a:bodyPr>
          <a:lstStyle/>
          <a:p>
            <a:pPr algn="ctr"/>
            <a:r>
              <a:rPr lang="en-US" sz="1200" dirty="0" smtClean="0">
                <a:latin typeface="Bahnschrift" panose="020B0502040204020203" pitchFamily="34" charset="0"/>
              </a:rPr>
              <a:t>Choose an Amount to Withdraw</a:t>
            </a:r>
            <a:endParaRPr lang="en-US" sz="1200" dirty="0">
              <a:solidFill>
                <a:srgbClr val="0070C0"/>
              </a:solidFill>
              <a:latin typeface="Bahnschrift" panose="020B0502040204020203" pitchFamily="34" charset="0"/>
            </a:endParaRPr>
          </a:p>
        </p:txBody>
      </p:sp>
      <p:sp>
        <p:nvSpPr>
          <p:cNvPr id="3" name="Rounded Rectangle 2"/>
          <p:cNvSpPr/>
          <p:nvPr/>
        </p:nvSpPr>
        <p:spPr>
          <a:xfrm>
            <a:off x="4803215" y="2142389"/>
            <a:ext cx="2585564" cy="308086"/>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PKR 200.00</a:t>
            </a:r>
            <a:endParaRPr lang="en-US" dirty="0">
              <a:solidFill>
                <a:schemeClr val="tx1">
                  <a:lumMod val="85000"/>
                  <a:lumOff val="15000"/>
                </a:schemeClr>
              </a:solidFill>
            </a:endParaRPr>
          </a:p>
        </p:txBody>
      </p:sp>
      <p:sp>
        <p:nvSpPr>
          <p:cNvPr id="49" name="Rectangle: Rounded Corners 18">
            <a:extLst>
              <a:ext uri="{FF2B5EF4-FFF2-40B4-BE49-F238E27FC236}">
                <a16:creationId xmlns:a16="http://schemas.microsoft.com/office/drawing/2014/main" id="{D496B5EA-661B-4E52-97B1-36492F84402B}"/>
              </a:ext>
            </a:extLst>
          </p:cNvPr>
          <p:cNvSpPr/>
          <p:nvPr/>
        </p:nvSpPr>
        <p:spPr>
          <a:xfrm>
            <a:off x="5224208" y="3217585"/>
            <a:ext cx="1673449" cy="313496"/>
          </a:xfrm>
          <a:prstGeom prst="roundRect">
            <a:avLst/>
          </a:prstGeom>
          <a:solidFill>
            <a:srgbClr val="009E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bg1"/>
                </a:solidFill>
                <a:latin typeface="Bahnschrift" panose="020B0502040204020203" pitchFamily="34" charset="0"/>
              </a:rPr>
              <a:t>SUBMIT WITHDRAWAL REQUEST</a:t>
            </a:r>
            <a:endParaRPr lang="en-PK" sz="800" dirty="0">
              <a:solidFill>
                <a:schemeClr val="bg1"/>
              </a:solidFill>
              <a:latin typeface="Bahnschrift" panose="020B0502040204020203" pitchFamily="34" charset="0"/>
            </a:endParaRPr>
          </a:p>
        </p:txBody>
      </p:sp>
      <p:sp>
        <p:nvSpPr>
          <p:cNvPr id="51" name="Rectangle 50"/>
          <p:cNvSpPr/>
          <p:nvPr/>
        </p:nvSpPr>
        <p:spPr>
          <a:xfrm>
            <a:off x="4163688" y="4571712"/>
            <a:ext cx="3854127" cy="8674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335392" y="4622284"/>
            <a:ext cx="3486146" cy="738664"/>
          </a:xfrm>
          <a:prstGeom prst="rect">
            <a:avLst/>
          </a:prstGeom>
          <a:noFill/>
        </p:spPr>
        <p:txBody>
          <a:bodyPr wrap="square" rtlCol="0">
            <a:spAutoFit/>
          </a:bodyPr>
          <a:lstStyle/>
          <a:p>
            <a:pPr algn="ctr"/>
            <a:r>
              <a:rPr lang="en-US" sz="1000" dirty="0" smtClean="0">
                <a:solidFill>
                  <a:schemeClr val="bg1"/>
                </a:solidFill>
                <a:latin typeface="Bahnschrift" panose="020B0502040204020203" pitchFamily="34" charset="0"/>
              </a:rPr>
              <a:t>IMPORTANT</a:t>
            </a:r>
          </a:p>
          <a:p>
            <a:pPr algn="ctr"/>
            <a:endParaRPr lang="en-US" sz="800" dirty="0">
              <a:solidFill>
                <a:schemeClr val="bg1"/>
              </a:solidFill>
              <a:latin typeface="Bahnschrift" panose="020B0502040204020203" pitchFamily="34" charset="0"/>
            </a:endParaRPr>
          </a:p>
          <a:p>
            <a:pPr algn="ctr"/>
            <a:r>
              <a:rPr lang="en-US" sz="800" dirty="0" smtClean="0">
                <a:solidFill>
                  <a:schemeClr val="bg1"/>
                </a:solidFill>
                <a:latin typeface="Bahnschrift" panose="020B0502040204020203" pitchFamily="34" charset="0"/>
              </a:rPr>
              <a:t>Due to a high volume of transactions, withdrawals requests may take up to 24hours to complete. Incase if you face any difficulty, please feel free to reach us on the given WhatsApp number below</a:t>
            </a:r>
            <a:endParaRPr lang="en-US" sz="800" dirty="0">
              <a:solidFill>
                <a:schemeClr val="bg1"/>
              </a:solidFill>
              <a:latin typeface="Bahnschrift" panose="020B0502040204020203" pitchFamily="34" charset="0"/>
            </a:endParaRPr>
          </a:p>
        </p:txBody>
      </p:sp>
      <p:sp>
        <p:nvSpPr>
          <p:cNvPr id="54" name="TextBox 53"/>
          <p:cNvSpPr txBox="1"/>
          <p:nvPr/>
        </p:nvSpPr>
        <p:spPr>
          <a:xfrm>
            <a:off x="5097354" y="2511034"/>
            <a:ext cx="1927153" cy="215444"/>
          </a:xfrm>
          <a:prstGeom prst="rect">
            <a:avLst/>
          </a:prstGeom>
          <a:noFill/>
        </p:spPr>
        <p:txBody>
          <a:bodyPr wrap="square" rtlCol="0">
            <a:spAutoFit/>
          </a:bodyPr>
          <a:lstStyle/>
          <a:p>
            <a:pPr algn="ctr"/>
            <a:r>
              <a:rPr lang="en-US" sz="800" dirty="0" smtClean="0">
                <a:latin typeface="Bahnschrift" panose="020B0502040204020203" pitchFamily="34" charset="0"/>
              </a:rPr>
              <a:t>Remaining Balance: PKR 1800.00</a:t>
            </a:r>
            <a:endParaRPr lang="en-US" sz="800" dirty="0">
              <a:latin typeface="Bahnschrift" panose="020B0502040204020203" pitchFamily="34" charset="0"/>
            </a:endParaRPr>
          </a:p>
        </p:txBody>
      </p:sp>
      <p:sp>
        <p:nvSpPr>
          <p:cNvPr id="4" name="Rectangle 3"/>
          <p:cNvSpPr/>
          <p:nvPr/>
        </p:nvSpPr>
        <p:spPr>
          <a:xfrm>
            <a:off x="4388821" y="2892909"/>
            <a:ext cx="3344218" cy="276999"/>
          </a:xfrm>
          <a:prstGeom prst="rect">
            <a:avLst/>
          </a:prstGeom>
        </p:spPr>
        <p:txBody>
          <a:bodyPr wrap="square">
            <a:spAutoFit/>
          </a:bodyPr>
          <a:lstStyle/>
          <a:p>
            <a:pPr algn="ctr">
              <a:lnSpc>
                <a:spcPct val="150000"/>
              </a:lnSpc>
            </a:pPr>
            <a:r>
              <a:rPr lang="en-US" sz="800" dirty="0">
                <a:solidFill>
                  <a:srgbClr val="C00000"/>
                </a:solidFill>
                <a:latin typeface="Bahnschrift" panose="020B0502040204020203" pitchFamily="34" charset="0"/>
              </a:rPr>
              <a:t>ClickPayed charges a service fee of 20% on all withdrawal requests</a:t>
            </a:r>
          </a:p>
        </p:txBody>
      </p:sp>
      <p:sp>
        <p:nvSpPr>
          <p:cNvPr id="5" name="Isosceles Triangle 4"/>
          <p:cNvSpPr/>
          <p:nvPr/>
        </p:nvSpPr>
        <p:spPr>
          <a:xfrm flipV="1">
            <a:off x="7037284" y="2249505"/>
            <a:ext cx="91440" cy="91440"/>
          </a:xfrm>
          <a:prstGeom prst="triangl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4F79464-3C8A-4B21-A0C9-6454146F8649}"/>
              </a:ext>
            </a:extLst>
          </p:cNvPr>
          <p:cNvSpPr txBox="1"/>
          <p:nvPr/>
        </p:nvSpPr>
        <p:spPr>
          <a:xfrm>
            <a:off x="5241763" y="430242"/>
            <a:ext cx="1327422" cy="276999"/>
          </a:xfrm>
          <a:prstGeom prst="rect">
            <a:avLst/>
          </a:prstGeom>
          <a:noFill/>
        </p:spPr>
        <p:txBody>
          <a:bodyPr wrap="square" rtlCol="0">
            <a:spAutoFit/>
          </a:bodyPr>
          <a:lstStyle/>
          <a:p>
            <a:r>
              <a:rPr lang="en-US" sz="1200" dirty="0">
                <a:latin typeface="Bahnschrift" panose="020B0502040204020203" pitchFamily="34" charset="0"/>
              </a:rPr>
              <a:t>PKR </a:t>
            </a:r>
            <a:r>
              <a:rPr lang="en-US" sz="1200" dirty="0" smtClean="0">
                <a:latin typeface="Bahnschrift" panose="020B0502040204020203" pitchFamily="34" charset="0"/>
              </a:rPr>
              <a:t>2,000.00</a:t>
            </a:r>
            <a:endParaRPr lang="en-PK" sz="1200" dirty="0">
              <a:latin typeface="Bahnschrift" panose="020B0502040204020203" pitchFamily="34" charset="0"/>
            </a:endParaRPr>
          </a:p>
        </p:txBody>
      </p:sp>
      <p:pic>
        <p:nvPicPr>
          <p:cNvPr id="32" name="Picture 31">
            <a:extLst>
              <a:ext uri="{FF2B5EF4-FFF2-40B4-BE49-F238E27FC236}">
                <a16:creationId xmlns:a16="http://schemas.microsoft.com/office/drawing/2014/main" id="{BC55C91B-93E9-4A4D-A11F-584EA14D5D04}"/>
              </a:ext>
            </a:extLst>
          </p:cNvPr>
          <p:cNvPicPr>
            <a:picLocks noChangeAspect="1"/>
          </p:cNvPicPr>
          <p:nvPr/>
        </p:nvPicPr>
        <p:blipFill rotWithShape="1">
          <a:blip r:embed="rId4">
            <a:extLst>
              <a:ext uri="{28A0092B-C50C-407E-A947-70E740481C1C}">
                <a14:useLocalDpi xmlns:a14="http://schemas.microsoft.com/office/drawing/2010/main" val="0"/>
              </a:ext>
            </a:extLst>
          </a:blip>
          <a:srcRect l="13866" t="9789" r="12290" b="21798"/>
          <a:stretch/>
        </p:blipFill>
        <p:spPr>
          <a:xfrm>
            <a:off x="4237016" y="362195"/>
            <a:ext cx="997688" cy="498844"/>
          </a:xfrm>
          <a:prstGeom prst="rect">
            <a:avLst/>
          </a:prstGeom>
        </p:spPr>
      </p:pic>
      <p:sp>
        <p:nvSpPr>
          <p:cNvPr id="33" name="TextBox 32"/>
          <p:cNvSpPr txBox="1"/>
          <p:nvPr/>
        </p:nvSpPr>
        <p:spPr>
          <a:xfrm>
            <a:off x="5247559" y="300057"/>
            <a:ext cx="1146908" cy="230832"/>
          </a:xfrm>
          <a:prstGeom prst="rect">
            <a:avLst/>
          </a:prstGeom>
          <a:noFill/>
        </p:spPr>
        <p:txBody>
          <a:bodyPr wrap="square" rtlCol="0">
            <a:spAutoFit/>
          </a:bodyPr>
          <a:lstStyle/>
          <a:p>
            <a:r>
              <a:rPr lang="en-US" sz="900" dirty="0" smtClean="0">
                <a:solidFill>
                  <a:srgbClr val="0070C0"/>
                </a:solidFill>
                <a:latin typeface="Bahnschrift" panose="020B0502040204020203" pitchFamily="34" charset="0"/>
              </a:rPr>
              <a:t>Available Balance</a:t>
            </a:r>
            <a:endParaRPr lang="en-US" sz="900" dirty="0">
              <a:solidFill>
                <a:srgbClr val="0070C0"/>
              </a:solidFill>
              <a:latin typeface="Bahnschrift" panose="020B0502040204020203" pitchFamily="34" charset="0"/>
            </a:endParaRPr>
          </a:p>
        </p:txBody>
      </p:sp>
      <p:cxnSp>
        <p:nvCxnSpPr>
          <p:cNvPr id="41" name="Straight Connector 40"/>
          <p:cNvCxnSpPr/>
          <p:nvPr/>
        </p:nvCxnSpPr>
        <p:spPr>
          <a:xfrm>
            <a:off x="5248817" y="329965"/>
            <a:ext cx="0" cy="548640"/>
          </a:xfrm>
          <a:prstGeom prst="line">
            <a:avLst/>
          </a:prstGeom>
          <a:ln w="1905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42" name="Picture 4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295668" y="650228"/>
            <a:ext cx="229848" cy="229848"/>
          </a:xfrm>
          <a:prstGeom prst="rect">
            <a:avLst/>
          </a:prstGeom>
        </p:spPr>
      </p:pic>
      <p:sp>
        <p:nvSpPr>
          <p:cNvPr id="43" name="TextBox 42"/>
          <p:cNvSpPr txBox="1"/>
          <p:nvPr/>
        </p:nvSpPr>
        <p:spPr>
          <a:xfrm>
            <a:off x="5434605" y="631401"/>
            <a:ext cx="1146908" cy="253916"/>
          </a:xfrm>
          <a:prstGeom prst="rect">
            <a:avLst/>
          </a:prstGeom>
          <a:noFill/>
        </p:spPr>
        <p:txBody>
          <a:bodyPr wrap="square" rtlCol="0">
            <a:spAutoFit/>
          </a:bodyPr>
          <a:lstStyle/>
          <a:p>
            <a:r>
              <a:rPr lang="en-US" sz="1050" dirty="0" smtClean="0">
                <a:solidFill>
                  <a:schemeClr val="accent4">
                    <a:lumMod val="50000"/>
                  </a:schemeClr>
                </a:solidFill>
                <a:latin typeface="Bahnschrift" panose="020B0502040204020203" pitchFamily="34" charset="0"/>
              </a:rPr>
              <a:t>20,000</a:t>
            </a:r>
            <a:endParaRPr lang="en-US" sz="1050" dirty="0">
              <a:solidFill>
                <a:schemeClr val="accent4">
                  <a:lumMod val="50000"/>
                </a:schemeClr>
              </a:solidFill>
              <a:latin typeface="Bahnschrift" panose="020B0502040204020203" pitchFamily="34" charset="0"/>
            </a:endParaRPr>
          </a:p>
        </p:txBody>
      </p:sp>
      <p:pic>
        <p:nvPicPr>
          <p:cNvPr id="44" name="Picture 4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758875" y="465438"/>
            <a:ext cx="322465" cy="322465"/>
          </a:xfrm>
          <a:prstGeom prst="rect">
            <a:avLst/>
          </a:prstGeom>
        </p:spPr>
      </p:pic>
      <p:sp>
        <p:nvSpPr>
          <p:cNvPr id="45" name="Oval 44"/>
          <p:cNvSpPr/>
          <p:nvPr/>
        </p:nvSpPr>
        <p:spPr>
          <a:xfrm>
            <a:off x="6950389" y="473634"/>
            <a:ext cx="122871" cy="12802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hnschrift" panose="020B0502040204020203" pitchFamily="34" charset="0"/>
              </a:rPr>
              <a:t>1</a:t>
            </a:r>
            <a:endParaRPr lang="en-US" sz="1000" dirty="0">
              <a:latin typeface="Bahnschrift" panose="020B0502040204020203" pitchFamily="34" charset="0"/>
            </a:endParaRPr>
          </a:p>
        </p:txBody>
      </p:sp>
      <p:pic>
        <p:nvPicPr>
          <p:cNvPr id="46" name="Picture 45"/>
          <p:cNvPicPr>
            <a:picLocks noChangeAspect="1"/>
          </p:cNvPicPr>
          <p:nvPr/>
        </p:nvPicPr>
        <p:blipFill>
          <a:blip r:embed="rId7" cstate="hq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202024" y="468256"/>
            <a:ext cx="306993" cy="321968"/>
          </a:xfrm>
          <a:prstGeom prst="rect">
            <a:avLst/>
          </a:prstGeom>
        </p:spPr>
      </p:pic>
      <p:pic>
        <p:nvPicPr>
          <p:cNvPr id="52" name="Picture 51"/>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7599395" y="465437"/>
            <a:ext cx="333433" cy="333433"/>
          </a:xfrm>
          <a:prstGeom prst="rect">
            <a:avLst/>
          </a:prstGeom>
        </p:spPr>
      </p:pic>
    </p:spTree>
    <p:extLst>
      <p:ext uri="{BB962C8B-B14F-4D97-AF65-F5344CB8AC3E}">
        <p14:creationId xmlns:p14="http://schemas.microsoft.com/office/powerpoint/2010/main" val="4209532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3145</TotalTime>
  <Words>1828</Words>
  <Application>Microsoft Office PowerPoint</Application>
  <PresentationFormat>Widescreen</PresentationFormat>
  <Paragraphs>440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Bahnschrift</vt:lpstr>
      <vt:lpstr>Bahnschrift Light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dc:creator>
  <cp:lastModifiedBy>ARK</cp:lastModifiedBy>
  <cp:revision>246</cp:revision>
  <dcterms:created xsi:type="dcterms:W3CDTF">2018-12-01T10:05:20Z</dcterms:created>
  <dcterms:modified xsi:type="dcterms:W3CDTF">2020-03-14T17:55:17Z</dcterms:modified>
</cp:coreProperties>
</file>