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08" r:id="rId2"/>
    <p:sldId id="292" r:id="rId3"/>
    <p:sldId id="293" r:id="rId4"/>
    <p:sldId id="295" r:id="rId5"/>
    <p:sldId id="309" r:id="rId6"/>
    <p:sldId id="294" r:id="rId7"/>
    <p:sldId id="310" r:id="rId8"/>
    <p:sldId id="311" r:id="rId9"/>
    <p:sldId id="312" r:id="rId10"/>
    <p:sldId id="297" r:id="rId11"/>
    <p:sldId id="296" r:id="rId12"/>
    <p:sldId id="315" r:id="rId13"/>
    <p:sldId id="298" r:id="rId14"/>
    <p:sldId id="314" r:id="rId15"/>
    <p:sldId id="300" r:id="rId16"/>
    <p:sldId id="321" r:id="rId17"/>
    <p:sldId id="320" r:id="rId18"/>
    <p:sldId id="316" r:id="rId19"/>
    <p:sldId id="322" r:id="rId20"/>
    <p:sldId id="318" r:id="rId21"/>
    <p:sldId id="317" r:id="rId22"/>
    <p:sldId id="319" r:id="rId23"/>
    <p:sldId id="323" r:id="rId24"/>
    <p:sldId id="324" r:id="rId25"/>
    <p:sldId id="329" r:id="rId26"/>
    <p:sldId id="325" r:id="rId27"/>
    <p:sldId id="326" r:id="rId28"/>
    <p:sldId id="33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p:restoredTop sz="94697"/>
  </p:normalViewPr>
  <p:slideViewPr>
    <p:cSldViewPr snapToGrid="0" snapToObjects="1">
      <p:cViewPr varScale="1">
        <p:scale>
          <a:sx n="110" d="100"/>
          <a:sy n="110"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4C296-7BCE-054D-BB6C-D23F361A777C}" type="datetimeFigureOut">
              <a:rPr kumimoji="1" lang="zh-CN" altLang="en-US" smtClean="0"/>
              <a:t>2018/5/3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4C706-9F76-5E49-A222-AC9D6B862B88}" type="slidenum">
              <a:rPr kumimoji="1" lang="zh-CN" altLang="en-US" smtClean="0"/>
              <a:t>‹#›</a:t>
            </a:fld>
            <a:endParaRPr kumimoji="1" lang="zh-CN" altLang="en-US"/>
          </a:p>
        </p:txBody>
      </p:sp>
    </p:spTree>
    <p:extLst>
      <p:ext uri="{BB962C8B-B14F-4D97-AF65-F5344CB8AC3E}">
        <p14:creationId xmlns:p14="http://schemas.microsoft.com/office/powerpoint/2010/main" val="148587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2</a:t>
            </a:fld>
            <a:endParaRPr kumimoji="1" lang="zh-CN" altLang="en-US"/>
          </a:p>
        </p:txBody>
      </p:sp>
    </p:spTree>
    <p:extLst>
      <p:ext uri="{BB962C8B-B14F-4D97-AF65-F5344CB8AC3E}">
        <p14:creationId xmlns:p14="http://schemas.microsoft.com/office/powerpoint/2010/main" val="158964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icrosoft YaHei" charset="0"/>
                <a:ea typeface="Microsoft YaHei" charset="0"/>
                <a:cs typeface="Microsoft YaHei" charset="0"/>
              </a:rPr>
              <a:t>企业</a:t>
            </a:r>
            <a:r>
              <a:rPr lang="en-US" altLang="zh-CN" sz="1200" dirty="0" smtClean="0">
                <a:latin typeface="Microsoft YaHei" charset="0"/>
                <a:ea typeface="Microsoft YaHei" charset="0"/>
                <a:cs typeface="Microsoft YaHei" charset="0"/>
              </a:rPr>
              <a:t>IT</a:t>
            </a:r>
            <a:r>
              <a:rPr lang="zh-CN" altLang="en-US" sz="1200" dirty="0" smtClean="0">
                <a:latin typeface="Microsoft YaHei" charset="0"/>
                <a:ea typeface="Microsoft YaHei" charset="0"/>
                <a:cs typeface="Microsoft YaHei" charset="0"/>
              </a:rPr>
              <a:t>建设从盲目的追求、到价值怀疑和恐惧、到理性规划和价值挖掘、到持续发展。</a:t>
            </a:r>
          </a:p>
          <a:p>
            <a:endParaRPr kumimoji="1" lang="zh-CN" altLang="en-US" dirty="0"/>
          </a:p>
        </p:txBody>
      </p:sp>
      <p:sp>
        <p:nvSpPr>
          <p:cNvPr id="4" name="幻灯片编号占位符 3"/>
          <p:cNvSpPr>
            <a:spLocks noGrp="1"/>
          </p:cNvSpPr>
          <p:nvPr>
            <p:ph type="sldNum" sz="quarter" idx="10"/>
          </p:nvPr>
        </p:nvSpPr>
        <p:spPr/>
        <p:txBody>
          <a:bodyPr/>
          <a:lstStyle/>
          <a:p>
            <a:fld id="{F614C706-9F76-5E49-A222-AC9D6B862B88}" type="slidenum">
              <a:rPr kumimoji="1" lang="zh-CN" altLang="en-US" smtClean="0"/>
              <a:t>4</a:t>
            </a:fld>
            <a:endParaRPr kumimoji="1" lang="zh-CN" altLang="en-US"/>
          </a:p>
        </p:txBody>
      </p:sp>
    </p:spTree>
    <p:extLst>
      <p:ext uri="{BB962C8B-B14F-4D97-AF65-F5344CB8AC3E}">
        <p14:creationId xmlns:p14="http://schemas.microsoft.com/office/powerpoint/2010/main" val="540502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931665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54559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7" name="矩形 6"/>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2330512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
        <p:nvSpPr>
          <p:cNvPr id="8" name="矩形 7"/>
          <p:cNvSpPr/>
          <p:nvPr userDrawn="1"/>
        </p:nvSpPr>
        <p:spPr>
          <a:xfrm>
            <a:off x="0" y="0"/>
            <a:ext cx="12192000" cy="7758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66799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16160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15019714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1825625"/>
            <a:ext cx="10515600" cy="43513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211137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a:prstGeom prst="rect">
            <a:avLst/>
          </a:prstGeo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5E66FB6-B303-BA4A-B207-C36CDF8289F2}" type="datetimeFigureOut">
              <a:rPr kumimoji="1" lang="zh-CN" altLang="en-US" smtClean="0"/>
              <a:t>2018/5/3</a:t>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a:xfrm>
            <a:off x="8610600" y="6356350"/>
            <a:ext cx="2743200" cy="365125"/>
          </a:xfrm>
          <a:prstGeom prst="rect">
            <a:avLst/>
          </a:prstGeom>
        </p:spPr>
        <p:txBody>
          <a:bodyPr/>
          <a:lstStyle/>
          <a:p>
            <a:fld id="{ABED69EC-F6CA-3748-A28D-B28BE92FA56B}" type="slidenum">
              <a:rPr kumimoji="1" lang="zh-CN" altLang="en-US" smtClean="0"/>
              <a:t>‹#›</a:t>
            </a:fld>
            <a:endParaRPr kumimoji="1" lang="zh-CN" altLang="en-US"/>
          </a:p>
        </p:txBody>
      </p:sp>
    </p:spTree>
    <p:extLst>
      <p:ext uri="{BB962C8B-B14F-4D97-AF65-F5344CB8AC3E}">
        <p14:creationId xmlns:p14="http://schemas.microsoft.com/office/powerpoint/2010/main" val="83147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678911"/>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5" r:id="rId5"/>
    <p:sldLayoutId id="2147483657" r:id="rId6"/>
    <p:sldLayoutId id="2147483658" r:id="rId7"/>
    <p:sldLayoutId id="2147483659"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19.jpeg"/><Relationship Id="rId26" Type="http://schemas.openxmlformats.org/officeDocument/2006/relationships/image" Target="../media/image26.png"/><Relationship Id="rId3" Type="http://schemas.openxmlformats.org/officeDocument/2006/relationships/image" Target="../media/image6.png"/><Relationship Id="rId21" Type="http://schemas.openxmlformats.org/officeDocument/2006/relationships/image" Target="../media/image21.png"/><Relationship Id="rId34" Type="http://schemas.openxmlformats.org/officeDocument/2006/relationships/hyperlink" Target="http://www.pan-west.com/storefront/general/homepage2.asp" TargetMode="External"/><Relationship Id="rId7" Type="http://schemas.openxmlformats.org/officeDocument/2006/relationships/image" Target="../media/image10.png"/><Relationship Id="rId12" Type="http://schemas.openxmlformats.org/officeDocument/2006/relationships/hyperlink" Target="http://konicaminolta.com/index.html" TargetMode="External"/><Relationship Id="rId17" Type="http://schemas.openxmlformats.org/officeDocument/2006/relationships/hyperlink" Target="http://www.hkpc.org/hkpc/home/index.asp" TargetMode="External"/><Relationship Id="rId25" Type="http://schemas.openxmlformats.org/officeDocument/2006/relationships/image" Target="../media/image25.jpeg"/><Relationship Id="rId33" Type="http://schemas.openxmlformats.org/officeDocument/2006/relationships/image" Target="../media/image31.png"/><Relationship Id="rId2" Type="http://schemas.openxmlformats.org/officeDocument/2006/relationships/hyperlink" Target="http://www.tomgroup.com/english/index.html" TargetMode="External"/><Relationship Id="rId16" Type="http://schemas.openxmlformats.org/officeDocument/2006/relationships/image" Target="../media/image18.png"/><Relationship Id="rId20" Type="http://schemas.openxmlformats.org/officeDocument/2006/relationships/image" Target="../media/image20.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4.jpeg"/><Relationship Id="rId32" Type="http://schemas.openxmlformats.org/officeDocument/2006/relationships/hyperlink" Target="http://www.elementis.com/index.html" TargetMode="External"/><Relationship Id="rId5" Type="http://schemas.openxmlformats.org/officeDocument/2006/relationships/image" Target="../media/image8.png"/><Relationship Id="rId15" Type="http://schemas.openxmlformats.org/officeDocument/2006/relationships/image" Target="../media/image17.gif"/><Relationship Id="rId23" Type="http://schemas.openxmlformats.org/officeDocument/2006/relationships/image" Target="../media/image23.jpeg"/><Relationship Id="rId28" Type="http://schemas.openxmlformats.org/officeDocument/2006/relationships/hyperlink" Target="http://www.michaelpage.com/controller?event=view_subsection&amp;sectionid=1&amp;sectionname=home&amp;subsectionid=13001" TargetMode="External"/><Relationship Id="rId10" Type="http://schemas.openxmlformats.org/officeDocument/2006/relationships/image" Target="../media/image13.png"/><Relationship Id="rId19" Type="http://schemas.openxmlformats.org/officeDocument/2006/relationships/hyperlink" Target="http://www.centanet.com/chome.htm" TargetMode="External"/><Relationship Id="rId31" Type="http://schemas.openxmlformats.org/officeDocument/2006/relationships/image" Target="../media/image30.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jpeg"/><Relationship Id="rId22" Type="http://schemas.openxmlformats.org/officeDocument/2006/relationships/image" Target="../media/image22.png"/><Relationship Id="rId27" Type="http://schemas.openxmlformats.org/officeDocument/2006/relationships/image" Target="../media/image27.jpeg"/><Relationship Id="rId30" Type="http://schemas.openxmlformats.org/officeDocument/2006/relationships/image" Target="../media/image29.png"/><Relationship Id="rId35" Type="http://schemas.openxmlformats.org/officeDocument/2006/relationships/image" Target="../media/image32.jpeg"/><Relationship Id="rId8"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文本框 1"/>
          <p:cNvSpPr txBox="1"/>
          <p:nvPr/>
        </p:nvSpPr>
        <p:spPr>
          <a:xfrm>
            <a:off x="1962341" y="1989859"/>
            <a:ext cx="8545929" cy="1015663"/>
          </a:xfrm>
          <a:prstGeom prst="rect">
            <a:avLst/>
          </a:prstGeom>
          <a:noFill/>
        </p:spPr>
        <p:txBody>
          <a:bodyPr wrap="none" rtlCol="0">
            <a:spAutoFit/>
          </a:bodyPr>
          <a:lstStyle/>
          <a:p>
            <a:pPr algn="ctr"/>
            <a:r>
              <a:rPr lang="zh-CN" altLang="zh-CN" sz="6000" dirty="0">
                <a:solidFill>
                  <a:schemeClr val="bg1"/>
                </a:solidFill>
                <a:latin typeface="Microsoft YaHei" charset="0"/>
                <a:ea typeface="Microsoft YaHei" charset="0"/>
                <a:cs typeface="Microsoft YaHei" charset="0"/>
              </a:rPr>
              <a:t>中昇</a:t>
            </a:r>
            <a:r>
              <a:rPr lang="zh-CN" altLang="zh-CN" sz="6000" dirty="0" smtClean="0">
                <a:solidFill>
                  <a:schemeClr val="bg1"/>
                </a:solidFill>
                <a:latin typeface="Microsoft YaHei" charset="0"/>
                <a:ea typeface="Microsoft YaHei" charset="0"/>
                <a:cs typeface="Microsoft YaHei" charset="0"/>
              </a:rPr>
              <a:t>集团</a:t>
            </a:r>
            <a:r>
              <a:rPr lang="en-US" altLang="zh-CN" sz="6000" dirty="0" smtClean="0">
                <a:solidFill>
                  <a:schemeClr val="bg1"/>
                </a:solidFill>
                <a:latin typeface="Microsoft YaHei" charset="0"/>
                <a:ea typeface="Microsoft YaHei" charset="0"/>
                <a:cs typeface="Microsoft YaHei" charset="0"/>
              </a:rPr>
              <a:t>IT</a:t>
            </a:r>
            <a:r>
              <a:rPr lang="zh-CN" altLang="en-US" sz="6000" dirty="0" smtClean="0">
                <a:solidFill>
                  <a:schemeClr val="bg1"/>
                </a:solidFill>
                <a:latin typeface="Microsoft YaHei" charset="0"/>
                <a:ea typeface="Microsoft YaHei" charset="0"/>
                <a:cs typeface="Microsoft YaHei" charset="0"/>
              </a:rPr>
              <a:t>规划咨询</a:t>
            </a:r>
            <a:r>
              <a:rPr kumimoji="1" lang="zh-CN" altLang="en-US" sz="6000" dirty="0" smtClean="0">
                <a:solidFill>
                  <a:schemeClr val="bg1"/>
                </a:solidFill>
                <a:latin typeface="Microsoft YaHei" charset="0"/>
                <a:ea typeface="Microsoft YaHei" charset="0"/>
                <a:cs typeface="Microsoft YaHei" charset="0"/>
              </a:rPr>
              <a:t>方案</a:t>
            </a:r>
          </a:p>
        </p:txBody>
      </p:sp>
      <p:sp>
        <p:nvSpPr>
          <p:cNvPr id="3" name="矩形 2"/>
          <p:cNvSpPr/>
          <p:nvPr/>
        </p:nvSpPr>
        <p:spPr>
          <a:xfrm>
            <a:off x="3689888" y="3498440"/>
            <a:ext cx="5317481" cy="523220"/>
          </a:xfrm>
          <a:prstGeom prst="rect">
            <a:avLst/>
          </a:prstGeom>
        </p:spPr>
        <p:txBody>
          <a:bodyPr wrap="none">
            <a:spAutoFit/>
          </a:bodyPr>
          <a:lstStyle/>
          <a:p>
            <a:r>
              <a:rPr lang="zh-CN" altLang="zh-CN" sz="2800" dirty="0">
                <a:solidFill>
                  <a:schemeClr val="bg1"/>
                </a:solidFill>
                <a:latin typeface="Microsoft YaHei" charset="0"/>
                <a:ea typeface="Microsoft YaHei" charset="0"/>
                <a:cs typeface="Microsoft YaHei" charset="0"/>
              </a:rPr>
              <a:t>聚焦资源，开放融合，扬帆起航 </a:t>
            </a:r>
            <a:endParaRPr lang="zh-CN" altLang="en-US" sz="2800" dirty="0">
              <a:solidFill>
                <a:schemeClr val="bg1"/>
              </a:solidFill>
              <a:latin typeface="Microsoft YaHei" charset="0"/>
              <a:ea typeface="Microsoft YaHei" charset="0"/>
              <a:cs typeface="Microsoft YaHei" charset="0"/>
            </a:endParaRPr>
          </a:p>
        </p:txBody>
      </p:sp>
      <p:sp>
        <p:nvSpPr>
          <p:cNvPr id="4" name="矩形 3"/>
          <p:cNvSpPr/>
          <p:nvPr/>
        </p:nvSpPr>
        <p:spPr>
          <a:xfrm>
            <a:off x="4279532" y="6023160"/>
            <a:ext cx="3494867" cy="338554"/>
          </a:xfrm>
          <a:prstGeom prst="rect">
            <a:avLst/>
          </a:prstGeom>
        </p:spPr>
        <p:txBody>
          <a:bodyPr wrap="none">
            <a:spAutoFit/>
          </a:bodyPr>
          <a:lstStyle/>
          <a:p>
            <a:pPr algn="ctr">
              <a:spcAft>
                <a:spcPts val="0"/>
              </a:spcAft>
            </a:pPr>
            <a:r>
              <a:rPr lang="zh-CN" altLang="zh-CN" sz="1600" kern="100">
                <a:solidFill>
                  <a:schemeClr val="bg1"/>
                </a:solidFill>
                <a:latin typeface="Calibri" charset="0"/>
                <a:ea typeface="微软雅黑" charset="0"/>
                <a:cs typeface="Times New Roman" charset="0"/>
              </a:rPr>
              <a:t>金蝶软件（中国）</a:t>
            </a:r>
            <a:r>
              <a:rPr lang="zh-CN" altLang="zh-CN" sz="1600" kern="100" smtClean="0">
                <a:solidFill>
                  <a:schemeClr val="bg1"/>
                </a:solidFill>
                <a:latin typeface="Calibri" charset="0"/>
                <a:ea typeface="微软雅黑" charset="0"/>
                <a:cs typeface="Times New Roman" charset="0"/>
              </a:rPr>
              <a:t>有限公司</a:t>
            </a:r>
            <a:r>
              <a:rPr lang="zh-CN" altLang="en-US" sz="1600" kern="100" smtClean="0">
                <a:solidFill>
                  <a:schemeClr val="bg1"/>
                </a:solidFill>
                <a:latin typeface="Calibri" charset="0"/>
                <a:ea typeface="微软雅黑" charset="0"/>
                <a:cs typeface="Times New Roman" charset="0"/>
              </a:rPr>
              <a:t>     安晋峰</a:t>
            </a:r>
            <a:endParaRPr lang="zh-CN" altLang="zh-CN" sz="1600" kern="100">
              <a:solidFill>
                <a:schemeClr val="bg1"/>
              </a:solidFill>
              <a:effectLst/>
              <a:latin typeface="Calibri" charset="0"/>
              <a:ea typeface="宋体" charset="0"/>
              <a:cs typeface="Times New Roman" charset="0"/>
            </a:endParaRPr>
          </a:p>
        </p:txBody>
      </p:sp>
    </p:spTree>
    <p:extLst>
      <p:ext uri="{BB962C8B-B14F-4D97-AF65-F5344CB8AC3E}">
        <p14:creationId xmlns:p14="http://schemas.microsoft.com/office/powerpoint/2010/main" val="380830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597448" y="1746632"/>
            <a:ext cx="1955800" cy="4535487"/>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为什么</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algn="ct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高速成</a:t>
            </a:r>
            <a:r>
              <a:rPr kumimoji="0" lang="zh-CN" altLang="en-US" sz="1400" b="0" dirty="0" smtClean="0">
                <a:latin typeface="Microsoft YaHei" charset="0"/>
                <a:ea typeface="Microsoft YaHei" charset="0"/>
                <a:cs typeface="Microsoft YaHei" charset="0"/>
              </a:rPr>
              <a:t>长期</a:t>
            </a:r>
          </a:p>
          <a:p>
            <a:pPr algn="l">
              <a:spcBef>
                <a:spcPct val="20000"/>
              </a:spcBef>
              <a:spcAft>
                <a:spcPct val="20000"/>
              </a:spcAft>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转型</a:t>
            </a:r>
            <a:r>
              <a:rPr kumimoji="0" lang="en-US" altLang="zh-CN" sz="1400" b="0" dirty="0">
                <a:latin typeface="Microsoft YaHei" charset="0"/>
                <a:ea typeface="Microsoft YaHei" charset="0"/>
                <a:cs typeface="Microsoft YaHei" charset="0"/>
              </a:rPr>
              <a:t>/</a:t>
            </a:r>
            <a:r>
              <a:rPr kumimoji="0" lang="zh-CN" altLang="en-US" sz="1400" b="0" dirty="0">
                <a:latin typeface="Microsoft YaHei" charset="0"/>
                <a:ea typeface="Microsoft YaHei" charset="0"/>
                <a:cs typeface="Microsoft YaHei" charset="0"/>
              </a:rPr>
              <a:t>变革</a:t>
            </a:r>
            <a:r>
              <a:rPr kumimoji="0" lang="zh-CN" altLang="en-US" sz="1400" b="0" dirty="0" smtClean="0">
                <a:latin typeface="Microsoft YaHei" charset="0"/>
                <a:ea typeface="Microsoft YaHei" charset="0"/>
                <a:cs typeface="Microsoft YaHei" charset="0"/>
              </a:rPr>
              <a:t>时期</a:t>
            </a:r>
          </a:p>
          <a:p>
            <a:pPr>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信息化初次</a:t>
            </a:r>
            <a:r>
              <a:rPr kumimoji="0" lang="zh-CN" altLang="en-US" sz="1400" b="0" dirty="0" smtClean="0">
                <a:latin typeface="Microsoft YaHei" charset="0"/>
                <a:ea typeface="Microsoft YaHei" charset="0"/>
                <a:cs typeface="Microsoft YaHei" charset="0"/>
              </a:rPr>
              <a:t>建设</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信息化应用价值需要继续深入</a:t>
            </a:r>
            <a:r>
              <a:rPr kumimoji="0" lang="zh-CN" altLang="en-US" sz="1400" b="0" dirty="0" smtClean="0">
                <a:latin typeface="Microsoft YaHei" charset="0"/>
                <a:ea typeface="Microsoft YaHei" charset="0"/>
                <a:cs typeface="Microsoft YaHei" charset="0"/>
              </a:rPr>
              <a:t>挖掘</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信息系统分散，缺乏整体性，存在信息孤岛</a:t>
            </a:r>
          </a:p>
        </p:txBody>
      </p:sp>
      <p:sp>
        <p:nvSpPr>
          <p:cNvPr id="3" name="Rectangle 4"/>
          <p:cNvSpPr>
            <a:spLocks noChangeArrowheads="1"/>
          </p:cNvSpPr>
          <p:nvPr/>
        </p:nvSpPr>
        <p:spPr bwMode="auto">
          <a:xfrm>
            <a:off x="3642148" y="987464"/>
            <a:ext cx="4895850" cy="684000"/>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nchor="ctr">
            <a:spAutoFit/>
          </a:bodyPr>
          <a:lstStyle/>
          <a:p>
            <a:pPr algn="ctr" eaLnBrk="0" hangingPunct="0">
              <a:lnSpc>
                <a:spcPct val="80000"/>
              </a:lnSpc>
              <a:spcBef>
                <a:spcPct val="50000"/>
              </a:spcBef>
            </a:pPr>
            <a:r>
              <a:rPr kumimoji="0" lang="zh-CN" altLang="en-US" sz="1400" dirty="0">
                <a:latin typeface="Microsoft YaHei" charset="0"/>
                <a:ea typeface="Microsoft YaHei" charset="0"/>
                <a:cs typeface="Microsoft YaHei" charset="0"/>
              </a:rPr>
              <a:t>是什么</a:t>
            </a:r>
            <a:r>
              <a:rPr kumimoji="0" lang="en-US" altLang="zh-CN" sz="1400" dirty="0">
                <a:latin typeface="Microsoft YaHei" charset="0"/>
                <a:ea typeface="Microsoft YaHei" charset="0"/>
                <a:cs typeface="Microsoft YaHei" charset="0"/>
              </a:rPr>
              <a:t>？</a:t>
            </a:r>
          </a:p>
          <a:p>
            <a:pPr algn="ctr" eaLnBrk="0" hangingPunct="0">
              <a:lnSpc>
                <a:spcPct val="80000"/>
              </a:lnSpc>
              <a:spcBef>
                <a:spcPct val="50000"/>
              </a:spcBef>
            </a:pP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规划要保证策略性的</a:t>
            </a:r>
            <a:r>
              <a:rPr kumimoji="0" lang="en-US" altLang="zh-CN" sz="1400" b="0" i="1" dirty="0">
                <a:latin typeface="Microsoft YaHei" charset="0"/>
                <a:ea typeface="Microsoft YaHei" charset="0"/>
                <a:cs typeface="Microsoft YaHei" charset="0"/>
              </a:rPr>
              <a:t>IT</a:t>
            </a:r>
            <a:r>
              <a:rPr kumimoji="0" lang="zh-CN" altLang="en-US" sz="1400" b="0" i="1" dirty="0">
                <a:latin typeface="Microsoft YaHei" charset="0"/>
                <a:ea typeface="Microsoft YaHei" charset="0"/>
                <a:cs typeface="Microsoft YaHei" charset="0"/>
              </a:rPr>
              <a:t>投资获得最优的业务</a:t>
            </a:r>
            <a:r>
              <a:rPr kumimoji="0" lang="zh-CN" altLang="en-US" sz="1400" b="0" i="1" dirty="0" smtClean="0">
                <a:latin typeface="Microsoft YaHei" charset="0"/>
                <a:ea typeface="Microsoft YaHei" charset="0"/>
                <a:cs typeface="Microsoft YaHei" charset="0"/>
              </a:rPr>
              <a:t>价值</a:t>
            </a:r>
            <a:endParaRPr kumimoji="0" lang="zh-CN" altLang="en-US" sz="1400" b="0" i="1" dirty="0">
              <a:latin typeface="Microsoft YaHei" charset="0"/>
              <a:ea typeface="Microsoft YaHei" charset="0"/>
              <a:cs typeface="Microsoft YaHei" charset="0"/>
            </a:endParaRPr>
          </a:p>
        </p:txBody>
      </p:sp>
      <p:sp>
        <p:nvSpPr>
          <p:cNvPr id="4" name="Rectangle 5"/>
          <p:cNvSpPr>
            <a:spLocks noChangeArrowheads="1"/>
          </p:cNvSpPr>
          <p:nvPr/>
        </p:nvSpPr>
        <p:spPr bwMode="auto">
          <a:xfrm flipH="1">
            <a:off x="8691984" y="1748219"/>
            <a:ext cx="2014597" cy="4535488"/>
          </a:xfrm>
          <a:prstGeom prst="rect">
            <a:avLst/>
          </a:prstGeom>
          <a:solidFill>
            <a:srgbClr val="F2F2F2"/>
          </a:solidFill>
          <a:ln w="12700">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p>
            <a:pPr algn="ctr" eaLnBrk="0" hangingPunct="0">
              <a:spcBef>
                <a:spcPct val="20000"/>
              </a:spcBef>
              <a:spcAft>
                <a:spcPct val="20000"/>
              </a:spcAft>
            </a:pPr>
            <a:r>
              <a:rPr kumimoji="0" lang="zh-CN" altLang="en-US" sz="1400" dirty="0">
                <a:latin typeface="Microsoft YaHei" charset="0"/>
                <a:ea typeface="Microsoft YaHei" charset="0"/>
                <a:cs typeface="Microsoft YaHei" charset="0"/>
              </a:rPr>
              <a:t>怎么办</a:t>
            </a:r>
            <a:r>
              <a:rPr kumimoji="0" lang="zh-CN" altLang="en-US" sz="1400" dirty="0" smtClean="0">
                <a:latin typeface="Microsoft YaHei" charset="0"/>
                <a:ea typeface="Microsoft YaHei" charset="0"/>
                <a:cs typeface="Microsoft YaHei" charset="0"/>
              </a:rPr>
              <a:t>？</a:t>
            </a:r>
            <a:endParaRPr kumimoji="0" lang="en-US" altLang="zh-CN" sz="1400" dirty="0" smtClean="0">
              <a:latin typeface="Microsoft YaHei" charset="0"/>
              <a:ea typeface="Microsoft YaHei" charset="0"/>
              <a:cs typeface="Microsoft YaHei" charset="0"/>
            </a:endParaRPr>
          </a:p>
          <a:p>
            <a:pPr eaLnBrk="0" hangingPunct="0">
              <a:spcBef>
                <a:spcPct val="20000"/>
              </a:spcBef>
              <a:spcAft>
                <a:spcPct val="20000"/>
              </a:spcAft>
            </a:pPr>
            <a:endParaRPr kumimoji="0" lang="zh-CN" altLang="en-US" sz="140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诊断、分析、评估企业管理和</a:t>
            </a:r>
            <a:r>
              <a:rPr kumimoji="0" lang="en-US" altLang="zh-CN" sz="1400" b="0" dirty="0">
                <a:latin typeface="Microsoft YaHei" charset="0"/>
                <a:ea typeface="Microsoft YaHei" charset="0"/>
                <a:cs typeface="Microsoft YaHei" charset="0"/>
              </a:rPr>
              <a:t>IT</a:t>
            </a:r>
            <a:r>
              <a:rPr kumimoji="0" lang="zh-CN" altLang="en-US" sz="1400" b="0" dirty="0" smtClean="0">
                <a:latin typeface="Microsoft YaHei" charset="0"/>
                <a:ea typeface="Microsoft YaHei" charset="0"/>
                <a:cs typeface="Microsoft YaHei" charset="0"/>
              </a:rPr>
              <a:t>现状</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优化企业业务</a:t>
            </a:r>
            <a:r>
              <a:rPr kumimoji="0" lang="zh-CN" altLang="en-US" sz="1400" b="0" dirty="0" smtClean="0">
                <a:latin typeface="Microsoft YaHei" charset="0"/>
                <a:ea typeface="Microsoft YaHei" charset="0"/>
                <a:cs typeface="Microsoft YaHei" charset="0"/>
              </a:rPr>
              <a:t>流程</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提出企业信息化建设的远景、目标和</a:t>
            </a:r>
            <a:r>
              <a:rPr kumimoji="0" lang="zh-CN" altLang="en-US" sz="1400" b="0" dirty="0" smtClean="0">
                <a:latin typeface="Microsoft YaHei" charset="0"/>
                <a:ea typeface="Microsoft YaHei" charset="0"/>
                <a:cs typeface="Microsoft YaHei" charset="0"/>
              </a:rPr>
              <a:t>战略</a:t>
            </a:r>
          </a:p>
          <a:p>
            <a:pPr algn="l">
              <a:spcBef>
                <a:spcPct val="20000"/>
              </a:spcBef>
              <a:spcAft>
                <a:spcPct val="20000"/>
              </a:spcAft>
              <a:buFontTx/>
              <a:buChar char="•"/>
            </a:pPr>
            <a:endParaRPr kumimoji="0" lang="zh-CN" altLang="en-US" sz="1000" b="0" dirty="0">
              <a:latin typeface="Microsoft YaHei" charset="0"/>
              <a:ea typeface="Microsoft YaHei" charset="0"/>
              <a:cs typeface="Microsoft YaHei" charset="0"/>
            </a:endParaRPr>
          </a:p>
          <a:p>
            <a:pPr algn="l">
              <a:spcBef>
                <a:spcPct val="20000"/>
              </a:spcBef>
              <a:spcAft>
                <a:spcPct val="20000"/>
              </a:spcAft>
              <a:buFontTx/>
              <a:buChar char="•"/>
            </a:pPr>
            <a:r>
              <a:rPr kumimoji="0" lang="zh-CN" altLang="en-US" sz="1400" b="0" dirty="0">
                <a:latin typeface="Microsoft YaHei" charset="0"/>
                <a:ea typeface="Microsoft YaHei" charset="0"/>
                <a:cs typeface="Microsoft YaHei" charset="0"/>
              </a:rPr>
              <a:t>制定企业信息化的系统架构、确定信息系统各部分的逻辑关系、具体功能以及</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资源部署策略、实施策略、</a:t>
            </a:r>
            <a:r>
              <a:rPr kumimoji="0" lang="en-US" altLang="zh-CN" sz="1400" b="0" dirty="0">
                <a:latin typeface="Microsoft YaHei" charset="0"/>
                <a:ea typeface="Microsoft YaHei" charset="0"/>
                <a:cs typeface="Microsoft YaHei" charset="0"/>
              </a:rPr>
              <a:t>IT</a:t>
            </a:r>
            <a:r>
              <a:rPr kumimoji="0" lang="zh-CN" altLang="en-US" sz="1400" b="0" dirty="0">
                <a:latin typeface="Microsoft YaHei" charset="0"/>
                <a:ea typeface="Microsoft YaHei" charset="0"/>
                <a:cs typeface="Microsoft YaHei" charset="0"/>
              </a:rPr>
              <a:t>治理策略</a:t>
            </a: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235" y="1748219"/>
            <a:ext cx="508317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矩形 5"/>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规划咨询的整体框架</a:t>
            </a:r>
            <a:endParaRPr lang="zh-CN" altLang="en-US" sz="2400" b="1" dirty="0">
              <a:solidFill>
                <a:schemeClr val="bg1"/>
              </a:solidFill>
            </a:endParaRPr>
          </a:p>
        </p:txBody>
      </p:sp>
    </p:spTree>
    <p:extLst>
      <p:ext uri="{BB962C8B-B14F-4D97-AF65-F5344CB8AC3E}">
        <p14:creationId xmlns:p14="http://schemas.microsoft.com/office/powerpoint/2010/main" val="1771228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6363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6723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925688" y="3178694"/>
            <a:ext cx="1632031" cy="1307939"/>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mtClean="0"/>
              <a:t>实施原则</a:t>
            </a:r>
            <a:endParaRPr kumimoji="1" lang="zh-CN" altLang="en-US"/>
          </a:p>
        </p:txBody>
      </p:sp>
      <p:sp>
        <p:nvSpPr>
          <p:cNvPr id="4" name="椭圆 3"/>
          <p:cNvSpPr/>
          <p:nvPr/>
        </p:nvSpPr>
        <p:spPr>
          <a:xfrm>
            <a:off x="4382942" y="1149590"/>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符合企业战略和业务目标</a:t>
            </a:r>
            <a:endParaRPr kumimoji="1" lang="zh-CN" altLang="en-US" sz="1400" dirty="0">
              <a:latin typeface="Microsoft YaHei" charset="0"/>
              <a:ea typeface="Microsoft YaHei" charset="0"/>
              <a:cs typeface="Microsoft YaHei" charset="0"/>
            </a:endParaRPr>
          </a:p>
        </p:txBody>
      </p:sp>
      <p:sp>
        <p:nvSpPr>
          <p:cNvPr id="5" name="椭圆 4"/>
          <p:cNvSpPr/>
          <p:nvPr/>
        </p:nvSpPr>
        <p:spPr>
          <a:xfrm>
            <a:off x="4382942" y="2250113"/>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分析评估</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基础架构以及现状</a:t>
            </a:r>
            <a:endParaRPr kumimoji="1" lang="zh-CN" altLang="en-US" sz="1400" dirty="0">
              <a:latin typeface="Microsoft YaHei" charset="0"/>
              <a:ea typeface="Microsoft YaHei" charset="0"/>
              <a:cs typeface="Microsoft YaHei" charset="0"/>
            </a:endParaRPr>
          </a:p>
        </p:txBody>
      </p:sp>
      <p:sp>
        <p:nvSpPr>
          <p:cNvPr id="6" name="椭圆 5"/>
          <p:cNvSpPr/>
          <p:nvPr/>
        </p:nvSpPr>
        <p:spPr>
          <a:xfrm>
            <a:off x="4382942" y="3350637"/>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提供有效的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服务及质量</a:t>
            </a:r>
            <a:endParaRPr kumimoji="1" lang="zh-CN" altLang="en-US" sz="1400" dirty="0">
              <a:latin typeface="Microsoft YaHei" charset="0"/>
              <a:ea typeface="Microsoft YaHei" charset="0"/>
              <a:cs typeface="Microsoft YaHei" charset="0"/>
            </a:endParaRPr>
          </a:p>
        </p:txBody>
      </p:sp>
      <p:sp>
        <p:nvSpPr>
          <p:cNvPr id="7" name="椭圆 6"/>
          <p:cNvSpPr/>
          <p:nvPr/>
        </p:nvSpPr>
        <p:spPr>
          <a:xfrm>
            <a:off x="4382942" y="4451161"/>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符合</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技术发展趋势和业界最佳实践</a:t>
            </a:r>
            <a:endParaRPr kumimoji="1" lang="zh-CN" altLang="en-US" sz="1400" dirty="0">
              <a:latin typeface="Microsoft YaHei" charset="0"/>
              <a:ea typeface="Microsoft YaHei" charset="0"/>
              <a:cs typeface="Microsoft YaHei" charset="0"/>
            </a:endParaRPr>
          </a:p>
        </p:txBody>
      </p:sp>
      <p:sp>
        <p:nvSpPr>
          <p:cNvPr id="8" name="椭圆 7"/>
          <p:cNvSpPr/>
          <p:nvPr/>
        </p:nvSpPr>
        <p:spPr>
          <a:xfrm>
            <a:off x="4382942" y="5551684"/>
            <a:ext cx="1871239" cy="96405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smtClean="0">
                <a:latin typeface="Microsoft YaHei" charset="0"/>
                <a:ea typeface="Microsoft YaHei" charset="0"/>
                <a:cs typeface="Microsoft YaHei" charset="0"/>
              </a:rPr>
              <a:t>经过验证的</a:t>
            </a:r>
            <a:r>
              <a:rPr kumimoji="1" lang="en-US" altLang="zh-CN" sz="1400" dirty="0" smtClean="0">
                <a:latin typeface="Microsoft YaHei" charset="0"/>
                <a:ea typeface="Microsoft YaHei" charset="0"/>
                <a:cs typeface="Microsoft YaHei" charset="0"/>
              </a:rPr>
              <a:t>IT</a:t>
            </a:r>
            <a:r>
              <a:rPr kumimoji="1" lang="zh-CN" altLang="en-US" sz="1400" dirty="0" smtClean="0">
                <a:latin typeface="Microsoft YaHei" charset="0"/>
                <a:ea typeface="Microsoft YaHei" charset="0"/>
                <a:cs typeface="Microsoft YaHei" charset="0"/>
              </a:rPr>
              <a:t>架构咨询和评估方法</a:t>
            </a:r>
            <a:endParaRPr kumimoji="1" lang="zh-CN" altLang="en-US" sz="1400" dirty="0">
              <a:latin typeface="Microsoft YaHei" charset="0"/>
              <a:ea typeface="Microsoft YaHei" charset="0"/>
              <a:cs typeface="Microsoft YaHei" charset="0"/>
            </a:endParaRPr>
          </a:p>
        </p:txBody>
      </p:sp>
      <p:sp>
        <p:nvSpPr>
          <p:cNvPr id="9" name="椭圆 8"/>
          <p:cNvSpPr/>
          <p:nvPr/>
        </p:nvSpPr>
        <p:spPr>
          <a:xfrm>
            <a:off x="6607213" y="1111658"/>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力求和业务挂钩，提供业务所需的服务内容和质量</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0" name="椭圆 9"/>
          <p:cNvSpPr/>
          <p:nvPr/>
        </p:nvSpPr>
        <p:spPr>
          <a:xfrm>
            <a:off x="6607213" y="2212181"/>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保持</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投资和促进未来的</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升级和移植</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1" name="椭圆 10"/>
          <p:cNvSpPr/>
          <p:nvPr/>
        </p:nvSpPr>
        <p:spPr>
          <a:xfrm>
            <a:off x="6611071" y="3312705"/>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平衡功能需求和成本，提供整体有效的解决方案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2" name="椭圆 11"/>
          <p:cNvSpPr/>
          <p:nvPr/>
        </p:nvSpPr>
        <p:spPr>
          <a:xfrm>
            <a:off x="6611071" y="4413229"/>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满足业务的长期需求，提供符合业界发展的解决方案</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3" name="椭圆 12"/>
          <p:cNvSpPr/>
          <p:nvPr/>
        </p:nvSpPr>
        <p:spPr>
          <a:xfrm>
            <a:off x="6607213" y="5513752"/>
            <a:ext cx="2359310" cy="1039919"/>
          </a:xfrm>
          <a:prstGeom prst="ellipse">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lumMod val="50000"/>
                    <a:lumOff val="50000"/>
                  </a:schemeClr>
                </a:solidFill>
                <a:latin typeface="Microsoft YaHei" charset="0"/>
                <a:ea typeface="Microsoft YaHei" charset="0"/>
                <a:cs typeface="Microsoft YaHei" charset="0"/>
              </a:rPr>
              <a:t>利用循序渐进的方法逐步改造企业</a:t>
            </a:r>
            <a:r>
              <a:rPr kumimoji="1" lang="en-US" altLang="zh-CN" sz="1200" dirty="0" smtClean="0">
                <a:solidFill>
                  <a:schemeClr val="tx1">
                    <a:lumMod val="50000"/>
                    <a:lumOff val="50000"/>
                  </a:schemeClr>
                </a:solidFill>
                <a:latin typeface="Microsoft YaHei" charset="0"/>
                <a:ea typeface="Microsoft YaHei" charset="0"/>
                <a:cs typeface="Microsoft YaHei" charset="0"/>
              </a:rPr>
              <a:t>IT</a:t>
            </a:r>
            <a:r>
              <a:rPr kumimoji="1" lang="zh-CN" altLang="en-US" sz="1200" dirty="0" smtClean="0">
                <a:solidFill>
                  <a:schemeClr val="tx1">
                    <a:lumMod val="50000"/>
                    <a:lumOff val="50000"/>
                  </a:schemeClr>
                </a:solidFill>
                <a:latin typeface="Microsoft YaHei" charset="0"/>
                <a:ea typeface="Microsoft YaHei" charset="0"/>
                <a:cs typeface="Microsoft YaHei" charset="0"/>
              </a:rPr>
              <a:t>基础架构，避免头痛医头及重复建设</a:t>
            </a:r>
            <a:endParaRPr kumimoji="1" lang="zh-CN" altLang="en-US" sz="1200" dirty="0">
              <a:solidFill>
                <a:schemeClr val="tx1">
                  <a:lumMod val="50000"/>
                  <a:lumOff val="50000"/>
                </a:schemeClr>
              </a:solidFill>
              <a:latin typeface="Microsoft YaHei" charset="0"/>
              <a:ea typeface="Microsoft YaHei" charset="0"/>
              <a:cs typeface="Microsoft YaHei" charset="0"/>
            </a:endParaRPr>
          </a:p>
        </p:txBody>
      </p:sp>
      <p:sp>
        <p:nvSpPr>
          <p:cNvPr id="14" name="矩形 13"/>
          <p:cNvSpPr/>
          <p:nvPr/>
        </p:nvSpPr>
        <p:spPr>
          <a:xfrm>
            <a:off x="318518" y="164249"/>
            <a:ext cx="3214341" cy="461665"/>
          </a:xfrm>
          <a:prstGeom prst="rect">
            <a:avLst/>
          </a:prstGeom>
        </p:spPr>
        <p:txBody>
          <a:bodyPr wrap="non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规划咨询实施的原则</a:t>
            </a:r>
            <a:endParaRPr lang="zh-CN" altLang="en-US" sz="2400" b="1" dirty="0">
              <a:solidFill>
                <a:schemeClr val="bg1"/>
              </a:solidFill>
            </a:endParaRPr>
          </a:p>
        </p:txBody>
      </p:sp>
      <p:cxnSp>
        <p:nvCxnSpPr>
          <p:cNvPr id="16" name="直线箭头连接符 15"/>
          <p:cNvCxnSpPr>
            <a:stCxn id="3" idx="7"/>
            <a:endCxn id="4" idx="2"/>
          </p:cNvCxnSpPr>
          <p:nvPr/>
        </p:nvCxnSpPr>
        <p:spPr>
          <a:xfrm flipV="1">
            <a:off x="3318714" y="1631619"/>
            <a:ext cx="1064228" cy="1738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p:cNvCxnSpPr>
            <a:stCxn id="3" idx="6"/>
            <a:endCxn id="5" idx="2"/>
          </p:cNvCxnSpPr>
          <p:nvPr/>
        </p:nvCxnSpPr>
        <p:spPr>
          <a:xfrm flipV="1">
            <a:off x="3557719" y="2732142"/>
            <a:ext cx="825223" cy="1100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3" idx="6"/>
            <a:endCxn id="6" idx="2"/>
          </p:cNvCxnSpPr>
          <p:nvPr/>
        </p:nvCxnSpPr>
        <p:spPr>
          <a:xfrm>
            <a:off x="3557719" y="3832664"/>
            <a:ext cx="82522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线箭头连接符 18"/>
          <p:cNvCxnSpPr>
            <a:stCxn id="3" idx="6"/>
            <a:endCxn id="7" idx="2"/>
          </p:cNvCxnSpPr>
          <p:nvPr/>
        </p:nvCxnSpPr>
        <p:spPr>
          <a:xfrm>
            <a:off x="3557719" y="3832664"/>
            <a:ext cx="825223" cy="1100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3" idx="5"/>
            <a:endCxn id="8" idx="2"/>
          </p:cNvCxnSpPr>
          <p:nvPr/>
        </p:nvCxnSpPr>
        <p:spPr>
          <a:xfrm>
            <a:off x="3318714" y="4295090"/>
            <a:ext cx="1064228" cy="1738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a:stCxn id="4" idx="6"/>
            <a:endCxn id="9" idx="2"/>
          </p:cNvCxnSpPr>
          <p:nvPr/>
        </p:nvCxnSpPr>
        <p:spPr>
          <a:xfrm flipV="1">
            <a:off x="6254181" y="1631618"/>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a:stCxn id="5" idx="6"/>
            <a:endCxn id="10" idx="2"/>
          </p:cNvCxnSpPr>
          <p:nvPr/>
        </p:nvCxnSpPr>
        <p:spPr>
          <a:xfrm flipV="1">
            <a:off x="6254181" y="2732141"/>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a:stCxn id="6" idx="6"/>
            <a:endCxn id="11" idx="2"/>
          </p:cNvCxnSpPr>
          <p:nvPr/>
        </p:nvCxnSpPr>
        <p:spPr>
          <a:xfrm flipV="1">
            <a:off x="6254181" y="3832665"/>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a:stCxn id="7" idx="6"/>
            <a:endCxn id="12" idx="2"/>
          </p:cNvCxnSpPr>
          <p:nvPr/>
        </p:nvCxnSpPr>
        <p:spPr>
          <a:xfrm flipV="1">
            <a:off x="6254181" y="4933189"/>
            <a:ext cx="3568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p:cNvCxnSpPr>
            <a:stCxn id="8" idx="6"/>
            <a:endCxn id="13" idx="2"/>
          </p:cNvCxnSpPr>
          <p:nvPr/>
        </p:nvCxnSpPr>
        <p:spPr>
          <a:xfrm flipV="1">
            <a:off x="6254181" y="6033712"/>
            <a:ext cx="35303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30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14696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619370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007" name="Rectangle 175"/>
          <p:cNvSpPr>
            <a:spLocks noChangeArrowheads="1"/>
          </p:cNvSpPr>
          <p:nvPr/>
        </p:nvSpPr>
        <p:spPr bwMode="auto">
          <a:xfrm>
            <a:off x="3349626" y="5136532"/>
            <a:ext cx="652621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3" name="Rectangle 171"/>
          <p:cNvSpPr>
            <a:spLocks noChangeArrowheads="1"/>
          </p:cNvSpPr>
          <p:nvPr/>
        </p:nvSpPr>
        <p:spPr bwMode="auto">
          <a:xfrm>
            <a:off x="3351214" y="4282457"/>
            <a:ext cx="6524625"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2" name="Rectangle 170"/>
          <p:cNvSpPr>
            <a:spLocks noChangeArrowheads="1"/>
          </p:cNvSpPr>
          <p:nvPr/>
        </p:nvSpPr>
        <p:spPr bwMode="auto">
          <a:xfrm>
            <a:off x="3305176" y="3382346"/>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1" name="Rectangle 169"/>
          <p:cNvSpPr>
            <a:spLocks noChangeArrowheads="1"/>
          </p:cNvSpPr>
          <p:nvPr/>
        </p:nvSpPr>
        <p:spPr bwMode="auto">
          <a:xfrm>
            <a:off x="3305176" y="2482232"/>
            <a:ext cx="6570663" cy="674688"/>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5000" name="Rectangle 168"/>
          <p:cNvSpPr>
            <a:spLocks noChangeArrowheads="1"/>
          </p:cNvSpPr>
          <p:nvPr/>
        </p:nvSpPr>
        <p:spPr bwMode="auto">
          <a:xfrm>
            <a:off x="3305176" y="1582121"/>
            <a:ext cx="6570663" cy="674687"/>
          </a:xfrm>
          <a:prstGeom prst="rect">
            <a:avLst/>
          </a:prstGeom>
          <a:solidFill>
            <a:schemeClr val="accent1"/>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04834" name="Rectangle 2"/>
          <p:cNvSpPr>
            <a:spLocks noGrp="1" noChangeArrowheads="1"/>
          </p:cNvSpPr>
          <p:nvPr>
            <p:ph type="title" idx="4294967295"/>
          </p:nvPr>
        </p:nvSpPr>
        <p:spPr>
          <a:xfrm>
            <a:off x="191185" y="186760"/>
            <a:ext cx="4869765" cy="539296"/>
          </a:xfrm>
          <a:prstGeom prst="rect">
            <a:avLst/>
          </a:prstGeom>
        </p:spPr>
        <p:txBody>
          <a:bodyPr/>
          <a:lstStyle/>
          <a:p>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规划</a:t>
            </a:r>
            <a:r>
              <a:rPr lang="zh-CN" altLang="en-US" sz="2400" dirty="0" smtClean="0">
                <a:solidFill>
                  <a:schemeClr val="bg1"/>
                </a:solidFill>
                <a:latin typeface="Microsoft YaHei" charset="0"/>
                <a:ea typeface="Microsoft YaHei" charset="0"/>
                <a:cs typeface="Microsoft YaHei" charset="0"/>
              </a:rPr>
              <a:t>咨询实施的步骤及内容</a:t>
            </a:r>
            <a:endParaRPr lang="en-US" altLang="zh-CN" sz="2400" dirty="0">
              <a:solidFill>
                <a:schemeClr val="bg1"/>
              </a:solidFill>
              <a:latin typeface="Microsoft YaHei" charset="0"/>
              <a:ea typeface="Microsoft YaHei" charset="0"/>
              <a:cs typeface="Microsoft YaHei" charset="0"/>
            </a:endParaRPr>
          </a:p>
        </p:txBody>
      </p:sp>
      <p:sp>
        <p:nvSpPr>
          <p:cNvPr id="504836" name="Text Box 4"/>
          <p:cNvSpPr txBox="1">
            <a:spLocks noChangeArrowheads="1"/>
          </p:cNvSpPr>
          <p:nvPr/>
        </p:nvSpPr>
        <p:spPr bwMode="auto">
          <a:xfrm>
            <a:off x="333493" y="1000679"/>
            <a:ext cx="113565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pPr>
            <a:r>
              <a:rPr lang="zh-CN" altLang="en-US" sz="1600" dirty="0" smtClean="0">
                <a:latin typeface="Microsoft YaHei" charset="0"/>
                <a:ea typeface="Microsoft YaHei" charset="0"/>
                <a:cs typeface="Microsoft YaHei" charset="0"/>
              </a:rPr>
              <a:t>我们将</a:t>
            </a:r>
            <a:r>
              <a:rPr lang="zh-CN" altLang="en-US" sz="1600" dirty="0">
                <a:latin typeface="Microsoft YaHei" charset="0"/>
                <a:ea typeface="Microsoft YaHei" charset="0"/>
                <a:cs typeface="Microsoft YaHei" charset="0"/>
              </a:rPr>
              <a:t>通过“需求分析”、“</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战略规划”、“解决方案设计</a:t>
            </a:r>
            <a:r>
              <a:rPr lang="en-US" altLang="zh-CN" sz="1600" dirty="0">
                <a:latin typeface="Microsoft YaHei" charset="0"/>
                <a:ea typeface="Microsoft YaHei" charset="0"/>
                <a:cs typeface="Microsoft YaHei" charset="0"/>
              </a:rPr>
              <a:t>”</a:t>
            </a:r>
            <a:r>
              <a:rPr lang="zh-CN" altLang="en-US" sz="1600" dirty="0">
                <a:latin typeface="Microsoft YaHei" charset="0"/>
                <a:ea typeface="Microsoft YaHei" charset="0"/>
                <a:cs typeface="Microsoft YaHei" charset="0"/>
              </a:rPr>
              <a:t>、“实施规划”</a:t>
            </a:r>
            <a:r>
              <a:rPr lang="en-US" altLang="zh-CN" sz="1600" dirty="0">
                <a:latin typeface="Microsoft YaHei" charset="0"/>
                <a:ea typeface="Microsoft YaHei" charset="0"/>
                <a:cs typeface="Microsoft YaHei" charset="0"/>
              </a:rPr>
              <a:t>4</a:t>
            </a:r>
            <a:r>
              <a:rPr lang="zh-CN" altLang="en-US" sz="1600" dirty="0">
                <a:latin typeface="Microsoft YaHei" charset="0"/>
                <a:ea typeface="Microsoft YaHei" charset="0"/>
                <a:cs typeface="Microsoft YaHei" charset="0"/>
              </a:rPr>
              <a:t>个阶段对中昇</a:t>
            </a:r>
            <a:r>
              <a:rPr lang="zh-CN" altLang="en-US" sz="1600" dirty="0" smtClean="0">
                <a:latin typeface="Microsoft YaHei" charset="0"/>
                <a:ea typeface="Microsoft YaHei" charset="0"/>
                <a:cs typeface="Microsoft YaHei" charset="0"/>
              </a:rPr>
              <a:t>集团</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咨询</a:t>
            </a:r>
            <a:r>
              <a:rPr lang="zh-CN" altLang="en-US" sz="1600" dirty="0">
                <a:latin typeface="Microsoft YaHei" charset="0"/>
                <a:ea typeface="Microsoft YaHei" charset="0"/>
                <a:cs typeface="Microsoft YaHei" charset="0"/>
              </a:rPr>
              <a:t>项目进行实施。</a:t>
            </a:r>
          </a:p>
        </p:txBody>
      </p:sp>
      <p:sp>
        <p:nvSpPr>
          <p:cNvPr id="504841" name="Rectangle 9"/>
          <p:cNvSpPr>
            <a:spLocks noChangeArrowheads="1"/>
          </p:cNvSpPr>
          <p:nvPr/>
        </p:nvSpPr>
        <p:spPr bwMode="auto">
          <a:xfrm>
            <a:off x="1911352" y="6217621"/>
            <a:ext cx="7964488" cy="358775"/>
          </a:xfrm>
          <a:prstGeom prst="rect">
            <a:avLst/>
          </a:prstGeom>
          <a:solidFill>
            <a:schemeClr val="accent4">
              <a:lumMod val="60000"/>
              <a:lumOff val="40000"/>
            </a:schemeClr>
          </a:solidFill>
          <a:ln w="9525">
            <a:solidFill>
              <a:schemeClr val="tx1"/>
            </a:solidFill>
            <a:prstDash val="dash"/>
            <a:miter lim="800000"/>
            <a:headEnd/>
            <a:tailEnd/>
          </a:ln>
          <a:effectLst/>
        </p:spPr>
        <p:txBody>
          <a:bodyPr wrap="none" anchor="ctr"/>
          <a:lstStyle/>
          <a:p>
            <a:pPr algn="ctr"/>
            <a:r>
              <a:rPr lang="zh-CN" altLang="en-US"/>
              <a:t>项目实施支持</a:t>
            </a:r>
            <a:endParaRPr lang="en-US" altLang="zh-CN">
              <a:solidFill>
                <a:srgbClr val="FF3300"/>
              </a:solidFill>
            </a:endParaRPr>
          </a:p>
        </p:txBody>
      </p:sp>
      <p:sp>
        <p:nvSpPr>
          <p:cNvPr id="504849" name="AutoShape 17"/>
          <p:cNvSpPr>
            <a:spLocks noChangeArrowheads="1"/>
          </p:cNvSpPr>
          <p:nvPr/>
        </p:nvSpPr>
        <p:spPr bwMode="auto">
          <a:xfrm>
            <a:off x="1911351" y="5136532"/>
            <a:ext cx="1306513" cy="1035050"/>
          </a:xfrm>
          <a:prstGeom prst="downArrowCallout">
            <a:avLst>
              <a:gd name="adj1" fmla="val 31557"/>
              <a:gd name="adj2" fmla="val 31557"/>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第四阶段</a:t>
            </a:r>
          </a:p>
          <a:p>
            <a:pPr algn="ctr"/>
            <a:r>
              <a:rPr lang="zh-CN" altLang="en-US" sz="1400"/>
              <a:t>实施规划</a:t>
            </a:r>
          </a:p>
        </p:txBody>
      </p:sp>
      <p:grpSp>
        <p:nvGrpSpPr>
          <p:cNvPr id="504885" name="Group 53"/>
          <p:cNvGrpSpPr>
            <a:grpSpLocks/>
          </p:cNvGrpSpPr>
          <p:nvPr/>
        </p:nvGrpSpPr>
        <p:grpSpPr bwMode="auto">
          <a:xfrm>
            <a:off x="3351213" y="2509220"/>
            <a:ext cx="1395412" cy="603250"/>
            <a:chOff x="1150" y="1479"/>
            <a:chExt cx="879" cy="380"/>
          </a:xfrm>
        </p:grpSpPr>
        <p:sp>
          <p:nvSpPr>
            <p:cNvPr id="504851" name="Text Box 1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dirty="0"/>
                <a:t>理解企业的发展战略与业务模式</a:t>
              </a:r>
              <a:endParaRPr lang="en-US" altLang="zh-CN" sz="1200" dirty="0"/>
            </a:p>
          </p:txBody>
        </p:sp>
        <p:sp>
          <p:nvSpPr>
            <p:cNvPr id="504874" name="Oval 4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1.1</a:t>
              </a:r>
            </a:p>
          </p:txBody>
        </p:sp>
      </p:grpSp>
      <p:sp>
        <p:nvSpPr>
          <p:cNvPr id="504848" name="AutoShape 16"/>
          <p:cNvSpPr>
            <a:spLocks noChangeArrowheads="1"/>
          </p:cNvSpPr>
          <p:nvPr/>
        </p:nvSpPr>
        <p:spPr bwMode="auto">
          <a:xfrm>
            <a:off x="1911351" y="4282458"/>
            <a:ext cx="1306513" cy="854073"/>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a:t>解决方案设计</a:t>
            </a:r>
          </a:p>
        </p:txBody>
      </p:sp>
      <p:sp>
        <p:nvSpPr>
          <p:cNvPr id="504847" name="AutoShape 15"/>
          <p:cNvSpPr>
            <a:spLocks noChangeArrowheads="1"/>
          </p:cNvSpPr>
          <p:nvPr/>
        </p:nvSpPr>
        <p:spPr bwMode="auto">
          <a:xfrm>
            <a:off x="1911351" y="3382345"/>
            <a:ext cx="1306513" cy="89693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a:t>IT</a:t>
            </a:r>
            <a:r>
              <a:rPr lang="zh-CN" altLang="en-US" sz="1400"/>
              <a:t>战略规划</a:t>
            </a:r>
          </a:p>
        </p:txBody>
      </p:sp>
      <p:sp>
        <p:nvSpPr>
          <p:cNvPr id="504846" name="AutoShape 14"/>
          <p:cNvSpPr>
            <a:spLocks noChangeArrowheads="1"/>
          </p:cNvSpPr>
          <p:nvPr/>
        </p:nvSpPr>
        <p:spPr bwMode="auto">
          <a:xfrm>
            <a:off x="1911351" y="2482233"/>
            <a:ext cx="1306513" cy="895349"/>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504845" name="AutoShape 13"/>
          <p:cNvSpPr>
            <a:spLocks noChangeArrowheads="1"/>
          </p:cNvSpPr>
          <p:nvPr/>
        </p:nvSpPr>
        <p:spPr bwMode="auto">
          <a:xfrm>
            <a:off x="1911351" y="1582120"/>
            <a:ext cx="1306513" cy="895351"/>
          </a:xfrm>
          <a:prstGeom prst="downArrowCallout">
            <a:avLst>
              <a:gd name="adj1" fmla="val 33026"/>
              <a:gd name="adj2" fmla="val 33026"/>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grpSp>
        <p:nvGrpSpPr>
          <p:cNvPr id="504886" name="Group 54"/>
          <p:cNvGrpSpPr>
            <a:grpSpLocks/>
          </p:cNvGrpSpPr>
          <p:nvPr/>
        </p:nvGrpSpPr>
        <p:grpSpPr bwMode="auto">
          <a:xfrm>
            <a:off x="5016501" y="2509220"/>
            <a:ext cx="1395413" cy="603250"/>
            <a:chOff x="1150" y="1479"/>
            <a:chExt cx="879" cy="380"/>
          </a:xfrm>
        </p:grpSpPr>
        <p:sp>
          <p:nvSpPr>
            <p:cNvPr id="504887" name="Text Box 55"/>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整理和分析关键业务流程</a:t>
              </a:r>
            </a:p>
          </p:txBody>
        </p:sp>
        <p:sp>
          <p:nvSpPr>
            <p:cNvPr id="504888" name="Oval 56"/>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1.2</a:t>
              </a:r>
            </a:p>
          </p:txBody>
        </p:sp>
      </p:grpSp>
      <p:grpSp>
        <p:nvGrpSpPr>
          <p:cNvPr id="504891" name="Group 59"/>
          <p:cNvGrpSpPr>
            <a:grpSpLocks/>
          </p:cNvGrpSpPr>
          <p:nvPr/>
        </p:nvGrpSpPr>
        <p:grpSpPr bwMode="auto">
          <a:xfrm>
            <a:off x="6681788" y="2553670"/>
            <a:ext cx="1395412" cy="539750"/>
            <a:chOff x="1150" y="941"/>
            <a:chExt cx="879" cy="340"/>
          </a:xfrm>
        </p:grpSpPr>
        <p:sp>
          <p:nvSpPr>
            <p:cNvPr id="504892" name="Rectangle 60"/>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定义业务需求</a:t>
              </a:r>
            </a:p>
          </p:txBody>
        </p:sp>
        <p:sp>
          <p:nvSpPr>
            <p:cNvPr id="504893" name="Oval 61"/>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1.3</a:t>
              </a:r>
            </a:p>
          </p:txBody>
        </p:sp>
      </p:grpSp>
      <p:grpSp>
        <p:nvGrpSpPr>
          <p:cNvPr id="504894" name="Group 62"/>
          <p:cNvGrpSpPr>
            <a:grpSpLocks/>
          </p:cNvGrpSpPr>
          <p:nvPr/>
        </p:nvGrpSpPr>
        <p:grpSpPr bwMode="auto">
          <a:xfrm>
            <a:off x="3352801" y="3452195"/>
            <a:ext cx="1395413" cy="539750"/>
            <a:chOff x="1150" y="941"/>
            <a:chExt cx="879" cy="340"/>
          </a:xfrm>
        </p:grpSpPr>
        <p:sp>
          <p:nvSpPr>
            <p:cNvPr id="504895" name="Rectangle 6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dirty="0"/>
                <a:t>定义</a:t>
              </a:r>
              <a:r>
                <a:rPr lang="en-US" altLang="zh-CN" sz="1200" dirty="0"/>
                <a:t>IT</a:t>
              </a:r>
              <a:r>
                <a:rPr lang="zh-CN" altLang="en-US" sz="1200" dirty="0"/>
                <a:t>愿景</a:t>
              </a:r>
            </a:p>
          </p:txBody>
        </p:sp>
        <p:sp>
          <p:nvSpPr>
            <p:cNvPr id="504896" name="Oval 6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2.1</a:t>
              </a:r>
            </a:p>
          </p:txBody>
        </p:sp>
      </p:grpSp>
      <p:grpSp>
        <p:nvGrpSpPr>
          <p:cNvPr id="504900" name="Group 68"/>
          <p:cNvGrpSpPr>
            <a:grpSpLocks/>
          </p:cNvGrpSpPr>
          <p:nvPr/>
        </p:nvGrpSpPr>
        <p:grpSpPr bwMode="auto">
          <a:xfrm>
            <a:off x="5016501" y="3407745"/>
            <a:ext cx="1395413" cy="603250"/>
            <a:chOff x="1150" y="1479"/>
            <a:chExt cx="879" cy="380"/>
          </a:xfrm>
        </p:grpSpPr>
        <p:sp>
          <p:nvSpPr>
            <p:cNvPr id="504901" name="Text Box 69"/>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dirty="0"/>
                <a:t>IT</a:t>
              </a:r>
              <a:r>
                <a:rPr lang="zh-CN" altLang="en-US" sz="1200" dirty="0"/>
                <a:t>现状评估和</a:t>
              </a:r>
              <a:r>
                <a:rPr lang="en-US" altLang="zh-CN" sz="1200" dirty="0"/>
                <a:t>IT</a:t>
              </a:r>
              <a:r>
                <a:rPr lang="zh-CN" altLang="en-US" sz="1200" dirty="0"/>
                <a:t>趋势分析</a:t>
              </a:r>
            </a:p>
          </p:txBody>
        </p:sp>
        <p:sp>
          <p:nvSpPr>
            <p:cNvPr id="504902" name="Oval 70"/>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2.2</a:t>
              </a:r>
            </a:p>
          </p:txBody>
        </p:sp>
      </p:grpSp>
      <p:grpSp>
        <p:nvGrpSpPr>
          <p:cNvPr id="504903" name="Group 71"/>
          <p:cNvGrpSpPr>
            <a:grpSpLocks/>
          </p:cNvGrpSpPr>
          <p:nvPr/>
        </p:nvGrpSpPr>
        <p:grpSpPr bwMode="auto">
          <a:xfrm>
            <a:off x="6681788" y="3452195"/>
            <a:ext cx="1395412" cy="539750"/>
            <a:chOff x="1150" y="941"/>
            <a:chExt cx="879" cy="340"/>
          </a:xfrm>
        </p:grpSpPr>
        <p:sp>
          <p:nvSpPr>
            <p:cNvPr id="504904" name="Rectangle 72"/>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a:t>
              </a:r>
              <a:r>
                <a:rPr lang="en-US" altLang="zh-CN" sz="1200"/>
                <a:t>IT</a:t>
              </a:r>
              <a:r>
                <a:rPr lang="zh-CN" altLang="en-US" sz="1200"/>
                <a:t>策略</a:t>
              </a:r>
            </a:p>
          </p:txBody>
        </p:sp>
        <p:sp>
          <p:nvSpPr>
            <p:cNvPr id="504905" name="Oval 73"/>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2.3</a:t>
              </a:r>
            </a:p>
          </p:txBody>
        </p:sp>
      </p:grpSp>
      <p:grpSp>
        <p:nvGrpSpPr>
          <p:cNvPr id="504906" name="Group 74"/>
          <p:cNvGrpSpPr>
            <a:grpSpLocks/>
          </p:cNvGrpSpPr>
          <p:nvPr/>
        </p:nvGrpSpPr>
        <p:grpSpPr bwMode="auto">
          <a:xfrm>
            <a:off x="8345488" y="3452195"/>
            <a:ext cx="1395412" cy="539750"/>
            <a:chOff x="1150" y="941"/>
            <a:chExt cx="879" cy="340"/>
          </a:xfrm>
        </p:grpSpPr>
        <p:sp>
          <p:nvSpPr>
            <p:cNvPr id="504907" name="Rectangle 75"/>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设计</a:t>
              </a:r>
              <a:r>
                <a:rPr lang="en-US" altLang="zh-CN" sz="1200"/>
                <a:t>IT</a:t>
              </a:r>
              <a:r>
                <a:rPr lang="zh-CN" altLang="en-US" sz="1200"/>
                <a:t>蓝图</a:t>
              </a:r>
            </a:p>
          </p:txBody>
        </p:sp>
        <p:sp>
          <p:nvSpPr>
            <p:cNvPr id="504908" name="Oval 76"/>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2.4</a:t>
              </a:r>
            </a:p>
          </p:txBody>
        </p:sp>
      </p:grpSp>
      <p:grpSp>
        <p:nvGrpSpPr>
          <p:cNvPr id="504918" name="Group 86"/>
          <p:cNvGrpSpPr>
            <a:grpSpLocks/>
          </p:cNvGrpSpPr>
          <p:nvPr/>
        </p:nvGrpSpPr>
        <p:grpSpPr bwMode="auto">
          <a:xfrm>
            <a:off x="3395663" y="4307857"/>
            <a:ext cx="1395412" cy="603250"/>
            <a:chOff x="1150" y="1479"/>
            <a:chExt cx="879" cy="380"/>
          </a:xfrm>
        </p:grpSpPr>
        <p:sp>
          <p:nvSpPr>
            <p:cNvPr id="504919" name="Text Box 87"/>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业务架构规划与流程建模</a:t>
              </a:r>
            </a:p>
          </p:txBody>
        </p:sp>
        <p:sp>
          <p:nvSpPr>
            <p:cNvPr id="504920" name="Oval 88"/>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3.1</a:t>
              </a:r>
            </a:p>
          </p:txBody>
        </p:sp>
      </p:grpSp>
      <p:grpSp>
        <p:nvGrpSpPr>
          <p:cNvPr id="504921" name="Group 89"/>
          <p:cNvGrpSpPr>
            <a:grpSpLocks/>
          </p:cNvGrpSpPr>
          <p:nvPr/>
        </p:nvGrpSpPr>
        <p:grpSpPr bwMode="auto">
          <a:xfrm>
            <a:off x="5060951" y="4307857"/>
            <a:ext cx="1395413" cy="603250"/>
            <a:chOff x="1150" y="1479"/>
            <a:chExt cx="879" cy="380"/>
          </a:xfrm>
        </p:grpSpPr>
        <p:sp>
          <p:nvSpPr>
            <p:cNvPr id="504922" name="Text Box 90"/>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应用架构规划与功能定义</a:t>
              </a:r>
            </a:p>
          </p:txBody>
        </p:sp>
        <p:sp>
          <p:nvSpPr>
            <p:cNvPr id="504923" name="Oval 91"/>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3.2</a:t>
              </a:r>
            </a:p>
          </p:txBody>
        </p:sp>
      </p:grpSp>
      <p:grpSp>
        <p:nvGrpSpPr>
          <p:cNvPr id="504930" name="Group 98"/>
          <p:cNvGrpSpPr>
            <a:grpSpLocks/>
          </p:cNvGrpSpPr>
          <p:nvPr/>
        </p:nvGrpSpPr>
        <p:grpSpPr bwMode="auto">
          <a:xfrm>
            <a:off x="6726238" y="5227020"/>
            <a:ext cx="1395412" cy="539750"/>
            <a:chOff x="1150" y="941"/>
            <a:chExt cx="879" cy="340"/>
          </a:xfrm>
        </p:grpSpPr>
        <p:sp>
          <p:nvSpPr>
            <p:cNvPr id="504931" name="Rectangle 99"/>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altLang="zh-CN" sz="1200"/>
                <a:t>IT</a:t>
              </a:r>
              <a:r>
                <a:rPr lang="zh-CN" altLang="en-US" sz="1200"/>
                <a:t>管理规划</a:t>
              </a:r>
            </a:p>
          </p:txBody>
        </p:sp>
        <p:sp>
          <p:nvSpPr>
            <p:cNvPr id="504932" name="Oval 100"/>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4.3</a:t>
              </a:r>
            </a:p>
          </p:txBody>
        </p:sp>
      </p:grpSp>
      <p:grpSp>
        <p:nvGrpSpPr>
          <p:cNvPr id="504933" name="Group 101"/>
          <p:cNvGrpSpPr>
            <a:grpSpLocks/>
          </p:cNvGrpSpPr>
          <p:nvPr/>
        </p:nvGrpSpPr>
        <p:grpSpPr bwMode="auto">
          <a:xfrm>
            <a:off x="6726238" y="4307857"/>
            <a:ext cx="1395412" cy="603250"/>
            <a:chOff x="1150" y="1479"/>
            <a:chExt cx="879" cy="380"/>
          </a:xfrm>
        </p:grpSpPr>
        <p:sp>
          <p:nvSpPr>
            <p:cNvPr id="504934" name="Text Box 102"/>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200"/>
                <a:t>IT</a:t>
              </a:r>
              <a:r>
                <a:rPr lang="zh-CN" altLang="en-US" sz="1200"/>
                <a:t>技术基础架构规划</a:t>
              </a:r>
            </a:p>
          </p:txBody>
        </p:sp>
        <p:sp>
          <p:nvSpPr>
            <p:cNvPr id="504935" name="Oval 103"/>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3.3</a:t>
              </a:r>
            </a:p>
          </p:txBody>
        </p:sp>
      </p:grpSp>
      <p:grpSp>
        <p:nvGrpSpPr>
          <p:cNvPr id="504942" name="Group 110"/>
          <p:cNvGrpSpPr>
            <a:grpSpLocks/>
          </p:cNvGrpSpPr>
          <p:nvPr/>
        </p:nvGrpSpPr>
        <p:grpSpPr bwMode="auto">
          <a:xfrm>
            <a:off x="3395663" y="5182570"/>
            <a:ext cx="1395412" cy="603250"/>
            <a:chOff x="1150" y="1479"/>
            <a:chExt cx="879" cy="380"/>
          </a:xfrm>
        </p:grpSpPr>
        <p:sp>
          <p:nvSpPr>
            <p:cNvPr id="504943" name="Text Box 111"/>
            <p:cNvSpPr txBox="1">
              <a:spLocks noChangeArrowheads="1"/>
            </p:cNvSpPr>
            <p:nvPr/>
          </p:nvSpPr>
          <p:spPr bwMode="auto">
            <a:xfrm>
              <a:off x="1207" y="1565"/>
              <a:ext cx="822" cy="294"/>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a:t>项目定义与实施策略规划</a:t>
              </a:r>
            </a:p>
          </p:txBody>
        </p:sp>
        <p:sp>
          <p:nvSpPr>
            <p:cNvPr id="504944" name="Oval 112"/>
            <p:cNvSpPr>
              <a:spLocks noChangeArrowheads="1"/>
            </p:cNvSpPr>
            <p:nvPr/>
          </p:nvSpPr>
          <p:spPr bwMode="auto">
            <a:xfrm>
              <a:off x="1150" y="1479"/>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4.1</a:t>
              </a:r>
            </a:p>
          </p:txBody>
        </p:sp>
      </p:grpSp>
      <p:grpSp>
        <p:nvGrpSpPr>
          <p:cNvPr id="504948" name="Group 116"/>
          <p:cNvGrpSpPr>
            <a:grpSpLocks/>
          </p:cNvGrpSpPr>
          <p:nvPr/>
        </p:nvGrpSpPr>
        <p:grpSpPr bwMode="auto">
          <a:xfrm>
            <a:off x="5060951" y="5228607"/>
            <a:ext cx="1395413" cy="539750"/>
            <a:chOff x="1150" y="941"/>
            <a:chExt cx="879" cy="340"/>
          </a:xfrm>
        </p:grpSpPr>
        <p:sp>
          <p:nvSpPr>
            <p:cNvPr id="504949" name="Rectangle 117"/>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制订实施计划</a:t>
              </a:r>
            </a:p>
          </p:txBody>
        </p:sp>
        <p:sp>
          <p:nvSpPr>
            <p:cNvPr id="504950" name="Oval 118"/>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dirty="0">
                  <a:solidFill>
                    <a:schemeClr val="bg1"/>
                  </a:solidFill>
                </a:rPr>
                <a:t>4.2</a:t>
              </a:r>
            </a:p>
          </p:txBody>
        </p:sp>
      </p:grpSp>
      <p:sp>
        <p:nvSpPr>
          <p:cNvPr id="504954" name="Line 122"/>
          <p:cNvSpPr>
            <a:spLocks noChangeShapeType="1"/>
          </p:cNvSpPr>
          <p:nvPr/>
        </p:nvSpPr>
        <p:spPr bwMode="auto">
          <a:xfrm flipV="1">
            <a:off x="47466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4975" name="Text Box 143"/>
          <p:cNvSpPr txBox="1">
            <a:spLocks noChangeArrowheads="1"/>
          </p:cNvSpPr>
          <p:nvPr/>
        </p:nvSpPr>
        <p:spPr bwMode="auto">
          <a:xfrm>
            <a:off x="2354587" y="397415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6" name="Text Box 144"/>
          <p:cNvSpPr txBox="1">
            <a:spLocks noChangeArrowheads="1"/>
          </p:cNvSpPr>
          <p:nvPr/>
        </p:nvSpPr>
        <p:spPr bwMode="auto">
          <a:xfrm>
            <a:off x="2354587" y="3074047"/>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7" name="Text Box 145"/>
          <p:cNvSpPr txBox="1">
            <a:spLocks noChangeArrowheads="1"/>
          </p:cNvSpPr>
          <p:nvPr/>
        </p:nvSpPr>
        <p:spPr bwMode="auto">
          <a:xfrm>
            <a:off x="2354587" y="2173933"/>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8" name="Text Box 146"/>
          <p:cNvSpPr txBox="1">
            <a:spLocks noChangeArrowheads="1"/>
          </p:cNvSpPr>
          <p:nvPr/>
        </p:nvSpPr>
        <p:spPr bwMode="auto">
          <a:xfrm>
            <a:off x="2354587" y="4869508"/>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a:solidFill>
                  <a:schemeClr val="bg1"/>
                </a:solidFill>
              </a:rPr>
              <a:t>X</a:t>
            </a:r>
            <a:r>
              <a:rPr lang="zh-CN" altLang="en-US" sz="1100">
                <a:solidFill>
                  <a:schemeClr val="bg1"/>
                </a:solidFill>
              </a:rPr>
              <a:t>周</a:t>
            </a:r>
          </a:p>
        </p:txBody>
      </p:sp>
      <p:sp>
        <p:nvSpPr>
          <p:cNvPr id="504979" name="Text Box 147"/>
          <p:cNvSpPr txBox="1">
            <a:spLocks noChangeArrowheads="1"/>
          </p:cNvSpPr>
          <p:nvPr/>
        </p:nvSpPr>
        <p:spPr bwMode="auto">
          <a:xfrm>
            <a:off x="2366162" y="5885371"/>
            <a:ext cx="67468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tLang="zh-CN" sz="1100" dirty="0">
                <a:solidFill>
                  <a:schemeClr val="bg1"/>
                </a:solidFill>
              </a:rPr>
              <a:t>X</a:t>
            </a:r>
            <a:r>
              <a:rPr lang="zh-CN" altLang="en-US" sz="1100" dirty="0">
                <a:solidFill>
                  <a:schemeClr val="bg1"/>
                </a:solidFill>
              </a:rPr>
              <a:t>周</a:t>
            </a:r>
          </a:p>
        </p:txBody>
      </p:sp>
      <p:grpSp>
        <p:nvGrpSpPr>
          <p:cNvPr id="505004" name="Group 172"/>
          <p:cNvGrpSpPr>
            <a:grpSpLocks/>
          </p:cNvGrpSpPr>
          <p:nvPr/>
        </p:nvGrpSpPr>
        <p:grpSpPr bwMode="auto">
          <a:xfrm>
            <a:off x="3351213" y="1626570"/>
            <a:ext cx="1395412" cy="539750"/>
            <a:chOff x="1150" y="941"/>
            <a:chExt cx="879" cy="340"/>
          </a:xfrm>
        </p:grpSpPr>
        <p:sp>
          <p:nvSpPr>
            <p:cNvPr id="505005" name="Rectangle 173"/>
            <p:cNvSpPr>
              <a:spLocks noChangeArrowheads="1"/>
            </p:cNvSpPr>
            <p:nvPr/>
          </p:nvSpPr>
          <p:spPr bwMode="auto">
            <a:xfrm>
              <a:off x="1207" y="998"/>
              <a:ext cx="822" cy="283"/>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200"/>
                <a:t>项目启动</a:t>
              </a:r>
            </a:p>
          </p:txBody>
        </p:sp>
        <p:sp>
          <p:nvSpPr>
            <p:cNvPr id="505006" name="Oval 174"/>
            <p:cNvSpPr>
              <a:spLocks noChangeArrowheads="1"/>
            </p:cNvSpPr>
            <p:nvPr/>
          </p:nvSpPr>
          <p:spPr bwMode="auto">
            <a:xfrm>
              <a:off x="1150" y="941"/>
              <a:ext cx="142" cy="142"/>
            </a:xfrm>
            <a:prstGeom prst="ellipse">
              <a:avLst/>
            </a:prstGeom>
            <a:solidFill>
              <a:srgbClr val="008CC6"/>
            </a:solidFill>
            <a:ln w="9525">
              <a:solidFill>
                <a:srgbClr val="008CC6"/>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sz="900">
                  <a:solidFill>
                    <a:schemeClr val="bg1"/>
                  </a:solidFill>
                </a:rPr>
                <a:t>0.0</a:t>
              </a:r>
            </a:p>
          </p:txBody>
        </p:sp>
      </p:grpSp>
      <p:sp>
        <p:nvSpPr>
          <p:cNvPr id="505020" name="Rectangle 188"/>
          <p:cNvSpPr>
            <a:spLocks noChangeArrowheads="1"/>
          </p:cNvSpPr>
          <p:nvPr/>
        </p:nvSpPr>
        <p:spPr bwMode="auto">
          <a:xfrm>
            <a:off x="10276994" y="1536083"/>
            <a:ext cx="418014" cy="5040313"/>
          </a:xfrm>
          <a:prstGeom prst="rect">
            <a:avLst/>
          </a:prstGeom>
          <a:solidFill>
            <a:srgbClr val="92D050"/>
          </a:solidFill>
          <a:ln w="9525">
            <a:noFill/>
            <a:miter lim="800000"/>
            <a:headEnd/>
            <a:tailEnd/>
          </a:ln>
          <a:effectLst/>
        </p:spPr>
        <p:txBody>
          <a:bodyPr wrap="none" anchor="ctr"/>
          <a:lstStyle/>
          <a:p>
            <a:r>
              <a:rPr lang="zh-CN" altLang="en-US"/>
              <a:t>全</a:t>
            </a:r>
          </a:p>
          <a:p>
            <a:r>
              <a:rPr lang="zh-CN" altLang="en-US"/>
              <a:t>程</a:t>
            </a:r>
          </a:p>
          <a:p>
            <a:r>
              <a:rPr lang="zh-CN" altLang="en-US"/>
              <a:t>的</a:t>
            </a:r>
          </a:p>
          <a:p>
            <a:r>
              <a:rPr lang="zh-CN" altLang="en-US"/>
              <a:t>沟</a:t>
            </a:r>
          </a:p>
          <a:p>
            <a:r>
              <a:rPr lang="zh-CN" altLang="en-US"/>
              <a:t>通</a:t>
            </a:r>
          </a:p>
          <a:p>
            <a:r>
              <a:rPr lang="zh-CN" altLang="en-US"/>
              <a:t>研</a:t>
            </a:r>
          </a:p>
          <a:p>
            <a:r>
              <a:rPr lang="zh-CN" altLang="en-US"/>
              <a:t>讨</a:t>
            </a:r>
          </a:p>
          <a:p>
            <a:r>
              <a:rPr lang="zh-CN" altLang="en-US"/>
              <a:t>培</a:t>
            </a:r>
          </a:p>
          <a:p>
            <a:r>
              <a:rPr lang="zh-CN" altLang="en-US"/>
              <a:t>训</a:t>
            </a:r>
          </a:p>
        </p:txBody>
      </p:sp>
      <p:sp>
        <p:nvSpPr>
          <p:cNvPr id="505021" name="Line 189"/>
          <p:cNvSpPr>
            <a:spLocks noChangeShapeType="1"/>
          </p:cNvSpPr>
          <p:nvPr/>
        </p:nvSpPr>
        <p:spPr bwMode="auto">
          <a:xfrm flipV="1">
            <a:off x="6410326"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2" name="Line 190"/>
          <p:cNvSpPr>
            <a:spLocks noChangeShapeType="1"/>
          </p:cNvSpPr>
          <p:nvPr/>
        </p:nvSpPr>
        <p:spPr bwMode="auto">
          <a:xfrm flipV="1">
            <a:off x="8075614" y="3787157"/>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4" name="Line 192"/>
          <p:cNvSpPr>
            <a:spLocks noChangeShapeType="1"/>
          </p:cNvSpPr>
          <p:nvPr/>
        </p:nvSpPr>
        <p:spPr bwMode="auto">
          <a:xfrm flipV="1">
            <a:off x="47466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5" name="Line 193"/>
          <p:cNvSpPr>
            <a:spLocks noChangeShapeType="1"/>
          </p:cNvSpPr>
          <p:nvPr/>
        </p:nvSpPr>
        <p:spPr bwMode="auto">
          <a:xfrm flipV="1">
            <a:off x="6410326" y="28870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6" name="Line 194"/>
          <p:cNvSpPr>
            <a:spLocks noChangeShapeType="1"/>
          </p:cNvSpPr>
          <p:nvPr/>
        </p:nvSpPr>
        <p:spPr bwMode="auto">
          <a:xfrm flipV="1">
            <a:off x="4791076"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7" name="Line 195"/>
          <p:cNvSpPr>
            <a:spLocks noChangeShapeType="1"/>
          </p:cNvSpPr>
          <p:nvPr/>
        </p:nvSpPr>
        <p:spPr bwMode="auto">
          <a:xfrm flipV="1">
            <a:off x="6456364" y="4687270"/>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8" name="Line 196"/>
          <p:cNvSpPr>
            <a:spLocks noChangeShapeType="1"/>
          </p:cNvSpPr>
          <p:nvPr/>
        </p:nvSpPr>
        <p:spPr bwMode="auto">
          <a:xfrm flipV="1">
            <a:off x="4791076"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29" name="Line 197"/>
          <p:cNvSpPr>
            <a:spLocks noChangeShapeType="1"/>
          </p:cNvSpPr>
          <p:nvPr/>
        </p:nvSpPr>
        <p:spPr bwMode="auto">
          <a:xfrm flipV="1">
            <a:off x="6456364" y="5541345"/>
            <a:ext cx="35877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05032" name="AutoShape 200"/>
          <p:cNvSpPr>
            <a:spLocks noChangeArrowheads="1"/>
          </p:cNvSpPr>
          <p:nvPr/>
        </p:nvSpPr>
        <p:spPr bwMode="auto">
          <a:xfrm>
            <a:off x="9881388" y="3471245"/>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3" name="AutoShape 201"/>
          <p:cNvSpPr>
            <a:spLocks noChangeArrowheads="1"/>
          </p:cNvSpPr>
          <p:nvPr/>
        </p:nvSpPr>
        <p:spPr bwMode="auto">
          <a:xfrm>
            <a:off x="9881388" y="4326907"/>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4" name="AutoShape 202"/>
          <p:cNvSpPr>
            <a:spLocks noChangeArrowheads="1"/>
          </p:cNvSpPr>
          <p:nvPr/>
        </p:nvSpPr>
        <p:spPr bwMode="auto">
          <a:xfrm>
            <a:off x="9879800" y="522702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5" name="AutoShape 203"/>
          <p:cNvSpPr>
            <a:spLocks noChangeArrowheads="1"/>
          </p:cNvSpPr>
          <p:nvPr/>
        </p:nvSpPr>
        <p:spPr bwMode="auto">
          <a:xfrm>
            <a:off x="9881388" y="2571132"/>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6" name="AutoShape 204"/>
          <p:cNvSpPr>
            <a:spLocks noChangeArrowheads="1"/>
          </p:cNvSpPr>
          <p:nvPr/>
        </p:nvSpPr>
        <p:spPr bwMode="auto">
          <a:xfrm>
            <a:off x="9881388" y="1626570"/>
            <a:ext cx="314325" cy="449264"/>
          </a:xfrm>
          <a:prstGeom prst="leftArrow">
            <a:avLst>
              <a:gd name="adj1" fmla="val 50000"/>
              <a:gd name="adj2" fmla="val 25000"/>
            </a:avLst>
          </a:prstGeom>
          <a:solidFill>
            <a:schemeClr val="accent2"/>
          </a:solidFill>
          <a:ln w="9525">
            <a:noFill/>
            <a:miter lim="800000"/>
            <a:headEnd/>
            <a:tailEnd/>
          </a:ln>
          <a:effectLst/>
        </p:spPr>
        <p:txBody>
          <a:bodyPr wrap="none" anchor="ctr"/>
          <a:lstStyle/>
          <a:p>
            <a:endParaRPr lang="zh-CN" altLang="en-US"/>
          </a:p>
        </p:txBody>
      </p:sp>
      <p:sp>
        <p:nvSpPr>
          <p:cNvPr id="505037" name="AutoShape 205"/>
          <p:cNvSpPr>
            <a:spLocks noChangeArrowheads="1"/>
          </p:cNvSpPr>
          <p:nvPr/>
        </p:nvSpPr>
        <p:spPr bwMode="auto">
          <a:xfrm>
            <a:off x="9879800" y="6127132"/>
            <a:ext cx="314325" cy="449264"/>
          </a:xfrm>
          <a:prstGeom prst="leftArrow">
            <a:avLst>
              <a:gd name="adj1" fmla="val 50000"/>
              <a:gd name="adj2" fmla="val 25000"/>
            </a:avLst>
          </a:prstGeom>
          <a:solidFill>
            <a:schemeClr val="accent2"/>
          </a:solidFill>
          <a:ln w="9525">
            <a:noFill/>
            <a:prstDash val="dash"/>
            <a:miter lim="800000"/>
            <a:headEnd/>
            <a:tailEnd/>
          </a:ln>
          <a:effectLst/>
        </p:spPr>
        <p:txBody>
          <a:bodyPr wrap="none" anchor="ctr"/>
          <a:lstStyle/>
          <a:p>
            <a:endParaRPr lang="zh-CN" altLang="en-US"/>
          </a:p>
        </p:txBody>
      </p:sp>
      <p:sp>
        <p:nvSpPr>
          <p:cNvPr id="84" name="文本框 83"/>
          <p:cNvSpPr txBox="1"/>
          <p:nvPr/>
        </p:nvSpPr>
        <p:spPr>
          <a:xfrm>
            <a:off x="8575844" y="241362"/>
            <a:ext cx="3467616"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现状完善内容</a:t>
            </a:r>
            <a:endParaRPr kumimoji="1" lang="zh-CN" altLang="en-US" sz="1600" dirty="0">
              <a:solidFill>
                <a:srgbClr val="FFFF0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27452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3611153"/>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61020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43799" y="230301"/>
            <a:ext cx="4493538"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实际工作中会跟据公司</a:t>
            </a:r>
            <a:r>
              <a:rPr kumimoji="1" lang="zh-CN" altLang="en-US" sz="1600" smtClean="0">
                <a:solidFill>
                  <a:srgbClr val="FFFF00"/>
                </a:solidFill>
                <a:latin typeface="Microsoft YaHei" charset="0"/>
                <a:ea typeface="Microsoft YaHei" charset="0"/>
                <a:cs typeface="Microsoft YaHei" charset="0"/>
              </a:rPr>
              <a:t>信息标识成员角色及姓名</a:t>
            </a:r>
            <a:endParaRPr kumimoji="1" lang="zh-CN" altLang="en-US" sz="1600" dirty="0">
              <a:solidFill>
                <a:srgbClr val="FFFF00"/>
              </a:solidFill>
              <a:latin typeface="Microsoft YaHei" charset="0"/>
              <a:ea typeface="Microsoft YaHei" charset="0"/>
              <a:cs typeface="Microsoft YaHei" charset="0"/>
            </a:endParaRPr>
          </a:p>
        </p:txBody>
      </p:sp>
      <p:sp>
        <p:nvSpPr>
          <p:cNvPr id="4" name="矩形 3"/>
          <p:cNvSpPr/>
          <p:nvPr/>
        </p:nvSpPr>
        <p:spPr>
          <a:xfrm>
            <a:off x="4694740" y="1480458"/>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项目总监</a:t>
            </a:r>
          </a:p>
        </p:txBody>
      </p:sp>
      <p:sp>
        <p:nvSpPr>
          <p:cNvPr id="5" name="矩形 4"/>
          <p:cNvSpPr/>
          <p:nvPr/>
        </p:nvSpPr>
        <p:spPr>
          <a:xfrm>
            <a:off x="4694740" y="3207243"/>
            <a:ext cx="2536371" cy="8164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项目技术总监</a:t>
            </a:r>
          </a:p>
        </p:txBody>
      </p:sp>
      <p:sp>
        <p:nvSpPr>
          <p:cNvPr id="6" name="矩形 5"/>
          <p:cNvSpPr/>
          <p:nvPr/>
        </p:nvSpPr>
        <p:spPr>
          <a:xfrm>
            <a:off x="1526997"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商务负责人</a:t>
            </a:r>
          </a:p>
        </p:txBody>
      </p:sp>
      <p:sp>
        <p:nvSpPr>
          <p:cNvPr id="7" name="矩形 6"/>
          <p:cNvSpPr/>
          <p:nvPr/>
        </p:nvSpPr>
        <p:spPr>
          <a:xfrm>
            <a:off x="7742741" y="3207242"/>
            <a:ext cx="2536371" cy="8164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资深技术顾问</a:t>
            </a:r>
          </a:p>
        </p:txBody>
      </p:sp>
      <p:sp>
        <p:nvSpPr>
          <p:cNvPr id="8" name="矩形 7"/>
          <p:cNvSpPr/>
          <p:nvPr/>
        </p:nvSpPr>
        <p:spPr>
          <a:xfrm>
            <a:off x="285287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网络顾问小组</a:t>
            </a:r>
          </a:p>
        </p:txBody>
      </p:sp>
      <p:sp>
        <p:nvSpPr>
          <p:cNvPr id="9" name="矩形 8"/>
          <p:cNvSpPr/>
          <p:nvPr/>
        </p:nvSpPr>
        <p:spPr>
          <a:xfrm>
            <a:off x="65369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系统顾问小组</a:t>
            </a:r>
          </a:p>
        </p:txBody>
      </p:sp>
      <p:sp>
        <p:nvSpPr>
          <p:cNvPr id="10" name="矩形 9"/>
          <p:cNvSpPr/>
          <p:nvPr/>
        </p:nvSpPr>
        <p:spPr>
          <a:xfrm>
            <a:off x="5052068"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安全</a:t>
            </a:r>
            <a:r>
              <a:rPr kumimoji="1" lang="zh-CN" altLang="en-US" sz="1600" dirty="0"/>
              <a:t>顾问</a:t>
            </a:r>
            <a:r>
              <a:rPr kumimoji="1" lang="zh-CN" altLang="en-US" sz="1600" dirty="0" smtClean="0"/>
              <a:t>小组</a:t>
            </a:r>
            <a:endParaRPr kumimoji="1" lang="zh-CN" altLang="en-US" sz="1600" dirty="0"/>
          </a:p>
        </p:txBody>
      </p:sp>
      <p:sp>
        <p:nvSpPr>
          <p:cNvPr id="11" name="矩形 10"/>
          <p:cNvSpPr/>
          <p:nvPr/>
        </p:nvSpPr>
        <p:spPr>
          <a:xfrm>
            <a:off x="9456709" y="5129970"/>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数据中心顾问</a:t>
            </a:r>
            <a:r>
              <a:rPr kumimoji="1" lang="zh-CN" altLang="en-US" sz="1600" dirty="0"/>
              <a:t>小组</a:t>
            </a:r>
          </a:p>
        </p:txBody>
      </p:sp>
      <p:sp>
        <p:nvSpPr>
          <p:cNvPr id="12" name="矩形 11"/>
          <p:cNvSpPr/>
          <p:nvPr/>
        </p:nvSpPr>
        <p:spPr>
          <a:xfrm>
            <a:off x="7257520" y="5129971"/>
            <a:ext cx="1817365" cy="67211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zh-CN" altLang="en-US" sz="1600" dirty="0" smtClean="0"/>
              <a:t>管理</a:t>
            </a:r>
            <a:r>
              <a:rPr kumimoji="1" lang="zh-CN" altLang="en-US" sz="1600" dirty="0"/>
              <a:t>顾问</a:t>
            </a:r>
            <a:r>
              <a:rPr kumimoji="1" lang="zh-CN" altLang="en-US" sz="1600" dirty="0" smtClean="0"/>
              <a:t>小组</a:t>
            </a:r>
            <a:endParaRPr kumimoji="1" lang="zh-CN" altLang="en-US" sz="1600" dirty="0"/>
          </a:p>
        </p:txBody>
      </p:sp>
      <p:cxnSp>
        <p:nvCxnSpPr>
          <p:cNvPr id="15" name="直线箭头连接符 14"/>
          <p:cNvCxnSpPr>
            <a:stCxn id="4" idx="2"/>
            <a:endCxn id="5" idx="0"/>
          </p:cNvCxnSpPr>
          <p:nvPr/>
        </p:nvCxnSpPr>
        <p:spPr>
          <a:xfrm>
            <a:off x="5962926" y="2296887"/>
            <a:ext cx="0" cy="910356"/>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5" idx="2"/>
            <a:endCxn id="10" idx="0"/>
          </p:cNvCxnSpPr>
          <p:nvPr/>
        </p:nvCxnSpPr>
        <p:spPr>
          <a:xfrm flipH="1">
            <a:off x="5960751" y="4023672"/>
            <a:ext cx="2175" cy="1106298"/>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直线箭头连接符 19"/>
          <p:cNvCxnSpPr>
            <a:stCxn id="6" idx="3"/>
            <a:endCxn id="5" idx="1"/>
          </p:cNvCxnSpPr>
          <p:nvPr/>
        </p:nvCxnSpPr>
        <p:spPr>
          <a:xfrm>
            <a:off x="4063368" y="3615457"/>
            <a:ext cx="6313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5" idx="3"/>
            <a:endCxn id="7" idx="1"/>
          </p:cNvCxnSpPr>
          <p:nvPr/>
        </p:nvCxnSpPr>
        <p:spPr>
          <a:xfrm flipV="1">
            <a:off x="7231111" y="3615457"/>
            <a:ext cx="51163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p:cNvCxnSpPr>
            <a:stCxn id="9" idx="0"/>
            <a:endCxn id="5" idx="2"/>
          </p:cNvCxnSpPr>
          <p:nvPr/>
        </p:nvCxnSpPr>
        <p:spPr>
          <a:xfrm flipV="1">
            <a:off x="1562373" y="4023672"/>
            <a:ext cx="4400553"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8" idx="0"/>
            <a:endCxn id="5" idx="2"/>
          </p:cNvCxnSpPr>
          <p:nvPr/>
        </p:nvCxnSpPr>
        <p:spPr>
          <a:xfrm flipV="1">
            <a:off x="3761562" y="4023672"/>
            <a:ext cx="2201364"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p:cNvCxnSpPr>
            <a:stCxn id="5" idx="2"/>
            <a:endCxn id="12" idx="0"/>
          </p:cNvCxnSpPr>
          <p:nvPr/>
        </p:nvCxnSpPr>
        <p:spPr>
          <a:xfrm>
            <a:off x="5962926" y="4023672"/>
            <a:ext cx="2203277" cy="11062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p:cNvCxnSpPr>
            <a:stCxn id="5" idx="2"/>
            <a:endCxn id="11" idx="0"/>
          </p:cNvCxnSpPr>
          <p:nvPr/>
        </p:nvCxnSpPr>
        <p:spPr>
          <a:xfrm>
            <a:off x="5962926" y="4023672"/>
            <a:ext cx="4402466" cy="11062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规划咨询参与的角色及成员</a:t>
            </a:r>
            <a:endParaRPr lang="en-US" altLang="zh-CN" sz="2400" dirty="0">
              <a:solidFill>
                <a:schemeClr val="bg1"/>
              </a:solidFill>
              <a:latin typeface="Microsoft YaHei" charset="0"/>
              <a:ea typeface="Microsoft YaHei" charset="0"/>
              <a:cs typeface="Microsoft YaHei" charset="0"/>
            </a:endParaRPr>
          </a:p>
        </p:txBody>
      </p:sp>
      <p:sp>
        <p:nvSpPr>
          <p:cNvPr id="32" name="椭圆 31"/>
          <p:cNvSpPr/>
          <p:nvPr/>
        </p:nvSpPr>
        <p:spPr>
          <a:xfrm>
            <a:off x="6727106" y="1888672"/>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smtClean="0"/>
              <a:t>A</a:t>
            </a:r>
            <a:endParaRPr kumimoji="1" lang="zh-CN" altLang="en-US" sz="1600" dirty="0" smtClean="0"/>
          </a:p>
        </p:txBody>
      </p:sp>
      <p:sp>
        <p:nvSpPr>
          <p:cNvPr id="33" name="椭圆 32"/>
          <p:cNvSpPr/>
          <p:nvPr/>
        </p:nvSpPr>
        <p:spPr>
          <a:xfrm>
            <a:off x="6750244" y="3615458"/>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B</a:t>
            </a:r>
            <a:endParaRPr kumimoji="1" lang="zh-CN" altLang="en-US" sz="1600" dirty="0" smtClean="0"/>
          </a:p>
        </p:txBody>
      </p:sp>
      <p:sp>
        <p:nvSpPr>
          <p:cNvPr id="34" name="椭圆 33"/>
          <p:cNvSpPr/>
          <p:nvPr/>
        </p:nvSpPr>
        <p:spPr>
          <a:xfrm>
            <a:off x="3649039"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C</a:t>
            </a:r>
            <a:endParaRPr kumimoji="1" lang="zh-CN" altLang="en-US" sz="1600" dirty="0" smtClean="0"/>
          </a:p>
        </p:txBody>
      </p:sp>
      <p:sp>
        <p:nvSpPr>
          <p:cNvPr id="35" name="椭圆 34"/>
          <p:cNvSpPr/>
          <p:nvPr/>
        </p:nvSpPr>
        <p:spPr>
          <a:xfrm>
            <a:off x="9898110" y="3625023"/>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a:t>D</a:t>
            </a:r>
            <a:endParaRPr kumimoji="1" lang="zh-CN" altLang="en-US" sz="1600" dirty="0" smtClean="0"/>
          </a:p>
        </p:txBody>
      </p:sp>
      <p:sp>
        <p:nvSpPr>
          <p:cNvPr id="36" name="椭圆 35"/>
          <p:cNvSpPr/>
          <p:nvPr/>
        </p:nvSpPr>
        <p:spPr>
          <a:xfrm>
            <a:off x="3592832"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F</a:t>
            </a:r>
            <a:endParaRPr kumimoji="1" lang="zh-CN" altLang="en-US" sz="1600" dirty="0" smtClean="0"/>
          </a:p>
        </p:txBody>
      </p:sp>
      <p:sp>
        <p:nvSpPr>
          <p:cNvPr id="37" name="椭圆 36"/>
          <p:cNvSpPr/>
          <p:nvPr/>
        </p:nvSpPr>
        <p:spPr>
          <a:xfrm>
            <a:off x="1413920" y="588866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E</a:t>
            </a:r>
            <a:endParaRPr kumimoji="1" lang="zh-CN" altLang="en-US" sz="1600" dirty="0" smtClean="0"/>
          </a:p>
        </p:txBody>
      </p:sp>
      <p:sp>
        <p:nvSpPr>
          <p:cNvPr id="38" name="椭圆 37"/>
          <p:cNvSpPr/>
          <p:nvPr/>
        </p:nvSpPr>
        <p:spPr>
          <a:xfrm>
            <a:off x="5792021" y="5882877"/>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G</a:t>
            </a:r>
            <a:endParaRPr kumimoji="1" lang="zh-CN" altLang="en-US" sz="1600" dirty="0" smtClean="0"/>
          </a:p>
        </p:txBody>
      </p:sp>
      <p:sp>
        <p:nvSpPr>
          <p:cNvPr id="39" name="椭圆 38"/>
          <p:cNvSpPr/>
          <p:nvPr/>
        </p:nvSpPr>
        <p:spPr>
          <a:xfrm>
            <a:off x="7995430" y="5860254"/>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H</a:t>
            </a:r>
            <a:endParaRPr kumimoji="1" lang="zh-CN" altLang="en-US" sz="1600" dirty="0" smtClean="0"/>
          </a:p>
        </p:txBody>
      </p:sp>
      <p:sp>
        <p:nvSpPr>
          <p:cNvPr id="40" name="椭圆 39"/>
          <p:cNvSpPr/>
          <p:nvPr/>
        </p:nvSpPr>
        <p:spPr>
          <a:xfrm>
            <a:off x="10235568" y="5869695"/>
            <a:ext cx="337458" cy="337458"/>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600" dirty="0" smtClean="0"/>
              <a:t>I</a:t>
            </a:r>
            <a:endParaRPr kumimoji="1" lang="zh-CN" altLang="en-US" sz="1600" dirty="0" smtClean="0"/>
          </a:p>
        </p:txBody>
      </p:sp>
    </p:spTree>
    <p:extLst>
      <p:ext uri="{BB962C8B-B14F-4D97-AF65-F5344CB8AC3E}">
        <p14:creationId xmlns:p14="http://schemas.microsoft.com/office/powerpoint/2010/main" val="1521000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11189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2036921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规划咨询计划</a:t>
            </a:r>
            <a:endParaRPr lang="en-US" altLang="zh-CN" sz="2400" dirty="0">
              <a:solidFill>
                <a:schemeClr val="bg1"/>
              </a:solidFill>
              <a:latin typeface="Microsoft YaHei" charset="0"/>
              <a:ea typeface="Microsoft YaHei" charset="0"/>
              <a:cs typeface="Microsoft YaHei" charset="0"/>
            </a:endParaRPr>
          </a:p>
        </p:txBody>
      </p:sp>
      <p:sp>
        <p:nvSpPr>
          <p:cNvPr id="4" name="AutoShape 17"/>
          <p:cNvSpPr>
            <a:spLocks noChangeArrowheads="1"/>
          </p:cNvSpPr>
          <p:nvPr/>
        </p:nvSpPr>
        <p:spPr bwMode="auto">
          <a:xfrm>
            <a:off x="1182008" y="5463104"/>
            <a:ext cx="1306513" cy="1035050"/>
          </a:xfrm>
          <a:prstGeom prst="downArrowCallout">
            <a:avLst>
              <a:gd name="adj1" fmla="val 31557"/>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dirty="0"/>
              <a:t>第四阶段</a:t>
            </a:r>
          </a:p>
          <a:p>
            <a:pPr algn="ctr"/>
            <a:r>
              <a:rPr lang="zh-CN" altLang="en-US" sz="1400" dirty="0"/>
              <a:t>实施规划</a:t>
            </a:r>
          </a:p>
        </p:txBody>
      </p:sp>
      <p:sp>
        <p:nvSpPr>
          <p:cNvPr id="5" name="AutoShape 16"/>
          <p:cNvSpPr>
            <a:spLocks noChangeArrowheads="1"/>
          </p:cNvSpPr>
          <p:nvPr/>
        </p:nvSpPr>
        <p:spPr bwMode="auto">
          <a:xfrm>
            <a:off x="1182008" y="4489289"/>
            <a:ext cx="1306513" cy="854073"/>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第三阶段</a:t>
            </a:r>
          </a:p>
          <a:p>
            <a:pPr algn="ctr"/>
            <a:r>
              <a:rPr lang="zh-CN" altLang="en-US" sz="1400" dirty="0"/>
              <a:t>解决方案设计</a:t>
            </a:r>
          </a:p>
        </p:txBody>
      </p:sp>
      <p:sp>
        <p:nvSpPr>
          <p:cNvPr id="6" name="AutoShape 15"/>
          <p:cNvSpPr>
            <a:spLocks noChangeArrowheads="1"/>
          </p:cNvSpPr>
          <p:nvPr/>
        </p:nvSpPr>
        <p:spPr bwMode="auto">
          <a:xfrm>
            <a:off x="1182008" y="3512975"/>
            <a:ext cx="1306513" cy="896939"/>
          </a:xfrm>
          <a:prstGeom prst="downArrowCallout">
            <a:avLst>
              <a:gd name="adj1" fmla="val 33026"/>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第二阶段</a:t>
            </a:r>
          </a:p>
          <a:p>
            <a:pPr algn="ctr"/>
            <a:r>
              <a:rPr lang="en-US" altLang="zh-CN" sz="1400" dirty="0"/>
              <a:t>IT</a:t>
            </a:r>
            <a:r>
              <a:rPr lang="zh-CN" altLang="en-US" sz="1400" dirty="0"/>
              <a:t>战略规划</a:t>
            </a:r>
          </a:p>
        </p:txBody>
      </p:sp>
      <p:sp>
        <p:nvSpPr>
          <p:cNvPr id="7" name="AutoShape 14"/>
          <p:cNvSpPr>
            <a:spLocks noChangeArrowheads="1"/>
          </p:cNvSpPr>
          <p:nvPr/>
        </p:nvSpPr>
        <p:spPr bwMode="auto">
          <a:xfrm>
            <a:off x="1182008" y="2558433"/>
            <a:ext cx="1306513" cy="895349"/>
          </a:xfrm>
          <a:prstGeom prst="downArrowCallout">
            <a:avLst>
              <a:gd name="adj1" fmla="val 16005"/>
              <a:gd name="adj2" fmla="val 0"/>
              <a:gd name="adj3" fmla="val 16667"/>
              <a:gd name="adj4" fmla="val 66667"/>
            </a:avLst>
          </a:prstGeom>
          <a:solidFill>
            <a:srgbClr val="5A9BD5"/>
          </a:solidFill>
          <a:ln w="9525">
            <a:noFill/>
            <a:miter lim="800000"/>
            <a:headEnd/>
            <a:tailEnd/>
          </a:ln>
          <a:effectLst/>
        </p:spPr>
        <p:txBody>
          <a:bodyPr wrap="none" anchor="ctr"/>
          <a:lstStyle/>
          <a:p>
            <a:pPr algn="ctr"/>
            <a:r>
              <a:rPr lang="zh-CN" altLang="en-US" sz="1400"/>
              <a:t>第一阶段</a:t>
            </a:r>
          </a:p>
          <a:p>
            <a:pPr algn="ctr"/>
            <a:r>
              <a:rPr lang="zh-CN" altLang="en-US" sz="1400"/>
              <a:t>需求分析</a:t>
            </a:r>
          </a:p>
        </p:txBody>
      </p:sp>
      <p:sp>
        <p:nvSpPr>
          <p:cNvPr id="8" name="AutoShape 13"/>
          <p:cNvSpPr>
            <a:spLocks noChangeArrowheads="1"/>
          </p:cNvSpPr>
          <p:nvPr/>
        </p:nvSpPr>
        <p:spPr bwMode="auto">
          <a:xfrm>
            <a:off x="1182008" y="1582117"/>
            <a:ext cx="1306513" cy="895351"/>
          </a:xfrm>
          <a:prstGeom prst="downArrowCallout">
            <a:avLst>
              <a:gd name="adj1" fmla="val 0"/>
              <a:gd name="adj2" fmla="val 0"/>
              <a:gd name="adj3" fmla="val 19099"/>
              <a:gd name="adj4" fmla="val 66667"/>
            </a:avLst>
          </a:prstGeom>
          <a:solidFill>
            <a:srgbClr val="5A9BD5"/>
          </a:solidFill>
          <a:ln w="9525">
            <a:noFill/>
            <a:miter lim="800000"/>
            <a:headEnd/>
            <a:tailEnd/>
          </a:ln>
          <a:effectLst/>
        </p:spPr>
        <p:txBody>
          <a:bodyPr wrap="none" anchor="ctr"/>
          <a:lstStyle/>
          <a:p>
            <a:pPr algn="ctr"/>
            <a:r>
              <a:rPr lang="zh-CN" altLang="en-US" sz="1400"/>
              <a:t>准备阶段</a:t>
            </a:r>
          </a:p>
        </p:txBody>
      </p:sp>
      <p:sp>
        <p:nvSpPr>
          <p:cNvPr id="9" name="文本框 8"/>
          <p:cNvSpPr txBox="1"/>
          <p:nvPr/>
        </p:nvSpPr>
        <p:spPr>
          <a:xfrm>
            <a:off x="6781801" y="232701"/>
            <a:ext cx="5314275" cy="338554"/>
          </a:xfrm>
          <a:prstGeom prst="rect">
            <a:avLst/>
          </a:prstGeom>
          <a:noFill/>
        </p:spPr>
        <p:txBody>
          <a:bodyPr wrap="none" rtlCol="0">
            <a:spAutoFit/>
          </a:bodyPr>
          <a:lstStyle/>
          <a:p>
            <a:r>
              <a:rPr kumimoji="1" lang="zh-CN" altLang="en-US" sz="1600" dirty="0" smtClean="0">
                <a:solidFill>
                  <a:srgbClr val="FFFF00"/>
                </a:solidFill>
                <a:latin typeface="Microsoft YaHei" charset="0"/>
                <a:ea typeface="Microsoft YaHei" charset="0"/>
                <a:cs typeface="Microsoft YaHei" charset="0"/>
              </a:rPr>
              <a:t>实际工作中</a:t>
            </a:r>
            <a:r>
              <a:rPr kumimoji="1" lang="zh-CN" altLang="en-US" sz="1600" smtClean="0">
                <a:solidFill>
                  <a:srgbClr val="FFFF00"/>
                </a:solidFill>
                <a:latin typeface="Microsoft YaHei" charset="0"/>
                <a:ea typeface="Microsoft YaHei" charset="0"/>
                <a:cs typeface="Microsoft YaHei" charset="0"/>
              </a:rPr>
              <a:t>会跟据内外部信息展示较明确的事项及时间</a:t>
            </a:r>
            <a:r>
              <a:rPr kumimoji="1" lang="zh-CN" altLang="en-US" sz="1600" dirty="0" smtClean="0">
                <a:solidFill>
                  <a:srgbClr val="FFFF00"/>
                </a:solidFill>
                <a:latin typeface="Microsoft YaHei" charset="0"/>
                <a:ea typeface="Microsoft YaHei" charset="0"/>
                <a:cs typeface="Microsoft YaHei" charset="0"/>
              </a:rPr>
              <a:t>点</a:t>
            </a:r>
            <a:endParaRPr kumimoji="1" lang="zh-CN" altLang="en-US" sz="1600" dirty="0">
              <a:solidFill>
                <a:srgbClr val="FFFF00"/>
              </a:solidFill>
              <a:latin typeface="Microsoft YaHei" charset="0"/>
              <a:ea typeface="Microsoft YaHei" charset="0"/>
              <a:cs typeface="Microsoft YaHei" charset="0"/>
            </a:endParaRPr>
          </a:p>
        </p:txBody>
      </p:sp>
      <p:pic>
        <p:nvPicPr>
          <p:cNvPr id="10" name="图片 9"/>
          <p:cNvPicPr>
            <a:picLocks noChangeAspect="1"/>
          </p:cNvPicPr>
          <p:nvPr/>
        </p:nvPicPr>
        <p:blipFill>
          <a:blip r:embed="rId2"/>
          <a:stretch>
            <a:fillRect/>
          </a:stretch>
        </p:blipFill>
        <p:spPr>
          <a:xfrm>
            <a:off x="2732315" y="1176154"/>
            <a:ext cx="8500968" cy="5170218"/>
          </a:xfrm>
          <a:prstGeom prst="rect">
            <a:avLst/>
          </a:prstGeom>
        </p:spPr>
      </p:pic>
    </p:spTree>
    <p:extLst>
      <p:ext uri="{BB962C8B-B14F-4D97-AF65-F5344CB8AC3E}">
        <p14:creationId xmlns:p14="http://schemas.microsoft.com/office/powerpoint/2010/main" val="1246860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459086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793957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8518" y="164249"/>
            <a:ext cx="1595342" cy="461665"/>
          </a:xfrm>
          <a:prstGeom prst="rect">
            <a:avLst/>
          </a:prstGeom>
        </p:spPr>
        <p:txBody>
          <a:bodyPr wrap="square">
            <a:spAutoFit/>
          </a:bodyPr>
          <a:lstStyle/>
          <a:p>
            <a:r>
              <a:rPr kumimoji="1" lang="zh-CN" altLang="en-US" sz="2400" b="1" smtClean="0">
                <a:solidFill>
                  <a:schemeClr val="bg1"/>
                </a:solidFill>
              </a:rPr>
              <a:t>目录</a:t>
            </a:r>
            <a:endParaRPr lang="zh-CN" altLang="en-US" sz="2400" b="1" dirty="0">
              <a:solidFill>
                <a:schemeClr val="bg1"/>
              </a:solidFill>
            </a:endParaRPr>
          </a:p>
        </p:txBody>
      </p:sp>
      <p:sp>
        <p:nvSpPr>
          <p:cNvPr id="4" name="矩形 3"/>
          <p:cNvSpPr/>
          <p:nvPr/>
        </p:nvSpPr>
        <p:spPr>
          <a:xfrm>
            <a:off x="3843035" y="1199407"/>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Tree>
    <p:extLst>
      <p:ext uri="{BB962C8B-B14F-4D97-AF65-F5344CB8AC3E}">
        <p14:creationId xmlns:p14="http://schemas.microsoft.com/office/powerpoint/2010/main" val="1831395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50570" y="944272"/>
            <a:ext cx="8523515" cy="5724644"/>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甲方责任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指定</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作为本项目甲方唯一</a:t>
            </a:r>
            <a:r>
              <a:rPr lang="zh-CN" altLang="en-US" sz="1400" dirty="0" smtClean="0">
                <a:latin typeface="Microsoft YaHei" charset="0"/>
                <a:ea typeface="Microsoft YaHei" charset="0"/>
                <a:cs typeface="Microsoft YaHei" charset="0"/>
              </a:rPr>
              <a:t>负责人，并</a:t>
            </a:r>
            <a:r>
              <a:rPr lang="zh-CN" altLang="en-US" sz="1400" dirty="0">
                <a:latin typeface="Microsoft YaHei" charset="0"/>
                <a:ea typeface="Microsoft YaHei" charset="0"/>
                <a:cs typeface="Microsoft YaHei" charset="0"/>
              </a:rPr>
              <a:t>根据项目需求指派相应的项目人员配合乙方开展工作有效地协调甲方内部与本项目相关的各单位各部门</a:t>
            </a:r>
            <a:r>
              <a:rPr lang="en-US" altLang="zh-CN" sz="1400" dirty="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整个集团范围</a:t>
            </a:r>
            <a:r>
              <a:rPr lang="zh-CN" altLang="en-US" sz="1400" dirty="0">
                <a:latin typeface="Microsoft YaHei" charset="0"/>
                <a:ea typeface="Microsoft YaHei" charset="0"/>
                <a:cs typeface="Microsoft YaHei" charset="0"/>
              </a:rPr>
              <a:t>内</a:t>
            </a:r>
            <a:r>
              <a:rPr lang="en-US" altLang="zh-CN" sz="1400" dirty="0" smtClean="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，保证</a:t>
            </a:r>
            <a:r>
              <a:rPr lang="zh-CN" altLang="en-US" sz="1400" dirty="0">
                <a:latin typeface="Microsoft YaHei" charset="0"/>
                <a:ea typeface="Microsoft YaHei" charset="0"/>
                <a:cs typeface="Microsoft YaHei" charset="0"/>
              </a:rPr>
              <a:t>项目组的人员按项目计划预定的时间、高效率地投入项目工作</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配合乙方开展工作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本项目提供相关的必要的业务、技术</a:t>
            </a:r>
            <a:r>
              <a:rPr lang="zh-CN" altLang="en-US" sz="1400" dirty="0" smtClean="0">
                <a:latin typeface="Microsoft YaHei" charset="0"/>
                <a:ea typeface="Microsoft YaHei" charset="0"/>
                <a:cs typeface="Microsoft YaHei" charset="0"/>
              </a:rPr>
              <a:t>信息，并</a:t>
            </a:r>
            <a:r>
              <a:rPr lang="zh-CN" altLang="en-US" sz="1400" dirty="0">
                <a:latin typeface="Microsoft YaHei" charset="0"/>
                <a:ea typeface="Microsoft YaHei" charset="0"/>
                <a:cs typeface="Microsoft YaHei" charset="0"/>
              </a:rPr>
              <a:t>保证所提供的数据的</a:t>
            </a:r>
            <a:r>
              <a:rPr lang="zh-CN" altLang="en-US" sz="1400" dirty="0" smtClean="0">
                <a:latin typeface="Microsoft YaHei" charset="0"/>
                <a:ea typeface="Microsoft YaHei" charset="0"/>
                <a:cs typeface="Microsoft YaHei" charset="0"/>
              </a:rPr>
              <a:t>真实性；</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为</a:t>
            </a:r>
            <a:r>
              <a:rPr lang="zh-CN" altLang="en-US" sz="1400" dirty="0">
                <a:latin typeface="Microsoft YaHei" charset="0"/>
                <a:ea typeface="Microsoft YaHei" charset="0"/>
                <a:cs typeface="Microsoft YaHei" charset="0"/>
              </a:rPr>
              <a:t>乙方项目组提供工作</a:t>
            </a:r>
            <a:r>
              <a:rPr lang="zh-CN" altLang="en-US" sz="1400" dirty="0" smtClean="0">
                <a:latin typeface="Microsoft YaHei" charset="0"/>
                <a:ea typeface="Microsoft YaHei" charset="0"/>
                <a:cs typeface="Microsoft YaHei" charset="0"/>
              </a:rPr>
              <a:t>环境，以</a:t>
            </a:r>
            <a:r>
              <a:rPr lang="zh-CN" altLang="en-US" sz="1400" dirty="0">
                <a:latin typeface="Microsoft YaHei" charset="0"/>
                <a:ea typeface="Microsoft YaHei" charset="0"/>
                <a:cs typeface="Microsoft YaHei" charset="0"/>
              </a:rPr>
              <a:t>保证项目组有效地工作</a:t>
            </a:r>
            <a:r>
              <a:rPr lang="en-US" altLang="zh-CN" sz="1400" dirty="0" smtClean="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乙方提交的交付物及时审阅、签字验收</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并提出建设性</a:t>
            </a:r>
            <a:r>
              <a:rPr lang="zh-CN" altLang="en-US" sz="1400" dirty="0" smtClean="0">
                <a:latin typeface="Microsoft YaHei" charset="0"/>
                <a:ea typeface="Microsoft YaHei" charset="0"/>
                <a:cs typeface="Microsoft YaHei" charset="0"/>
              </a:rPr>
              <a:t>意见</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对</a:t>
            </a:r>
            <a:r>
              <a:rPr lang="zh-CN" altLang="en-US" sz="1400" dirty="0">
                <a:latin typeface="Microsoft YaHei" charset="0"/>
                <a:ea typeface="Microsoft YaHei" charset="0"/>
                <a:cs typeface="Microsoft YaHei" charset="0"/>
              </a:rPr>
              <a:t>乙方提交的每个交付物应</a:t>
            </a:r>
            <a:r>
              <a:rPr lang="zh-CN" altLang="en-US" sz="1400" dirty="0" smtClean="0">
                <a:latin typeface="Microsoft YaHei" charset="0"/>
                <a:ea typeface="Microsoft YaHei" charset="0"/>
                <a:cs typeface="Microsoft YaHei" charset="0"/>
              </a:rPr>
              <a:t>在＊个</a:t>
            </a:r>
            <a:r>
              <a:rPr lang="zh-CN" altLang="en-US" sz="1400" dirty="0">
                <a:latin typeface="Microsoft YaHei" charset="0"/>
                <a:ea typeface="Microsoft YaHei" charset="0"/>
                <a:cs typeface="Microsoft YaHei" charset="0"/>
              </a:rPr>
              <a:t>工作日内给予书面</a:t>
            </a:r>
            <a:r>
              <a:rPr lang="zh-CN" altLang="en-US" sz="1400" dirty="0" smtClean="0">
                <a:latin typeface="Microsoft YaHei" charset="0"/>
                <a:ea typeface="Microsoft YaHei" charset="0"/>
                <a:cs typeface="Microsoft YaHei" charset="0"/>
              </a:rPr>
              <a:t>答复，如</a:t>
            </a:r>
            <a:r>
              <a:rPr lang="zh-CN" altLang="en-US" sz="1400" dirty="0">
                <a:latin typeface="Microsoft YaHei" charset="0"/>
                <a:ea typeface="Microsoft YaHei" charset="0"/>
                <a:cs typeface="Microsoft YaHei" charset="0"/>
              </a:rPr>
              <a:t>未在规定的时间内</a:t>
            </a:r>
            <a:r>
              <a:rPr lang="zh-CN" altLang="en-US" sz="1400" dirty="0" smtClean="0">
                <a:latin typeface="Microsoft YaHei" charset="0"/>
                <a:ea typeface="Microsoft YaHei" charset="0"/>
                <a:cs typeface="Microsoft YaHei" charset="0"/>
              </a:rPr>
              <a:t>答复，也</a:t>
            </a:r>
            <a:r>
              <a:rPr lang="zh-CN" altLang="en-US" sz="1400" dirty="0">
                <a:latin typeface="Microsoft YaHei" charset="0"/>
                <a:ea typeface="Microsoft YaHei" charset="0"/>
                <a:cs typeface="Microsoft YaHei" charset="0"/>
              </a:rPr>
              <a:t>视为甲方已接受乙方提交的</a:t>
            </a:r>
            <a:r>
              <a:rPr lang="zh-CN" altLang="en-US" sz="1400" dirty="0" smtClean="0">
                <a:latin typeface="Microsoft YaHei" charset="0"/>
                <a:ea typeface="Microsoft YaHei" charset="0"/>
                <a:cs typeface="Microsoft YaHei" charset="0"/>
              </a:rPr>
              <a:t>交付物</a:t>
            </a:r>
            <a:r>
              <a:rPr lang="zh-CN" altLang="en-US" sz="1400" dirty="0">
                <a:latin typeface="Microsoft YaHei" charset="0"/>
                <a:ea typeface="Microsoft YaHei" charset="0"/>
                <a:cs typeface="Microsoft YaHei" charset="0"/>
              </a:rPr>
              <a:t>；</a:t>
            </a:r>
            <a:endParaRPr lang="zh-CN" altLang="en-US" sz="1400" dirty="0" smtClean="0">
              <a:latin typeface="Microsoft YaHei" charset="0"/>
              <a:ea typeface="Microsoft YaHei" charset="0"/>
              <a:cs typeface="Microsoft YaHei" charset="0"/>
            </a:endParaRP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乙方责任</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配置</a:t>
            </a:r>
            <a:r>
              <a:rPr lang="zh-CN" altLang="en-US" sz="1400" dirty="0">
                <a:latin typeface="Microsoft YaHei" charset="0"/>
                <a:ea typeface="Microsoft YaHei" charset="0"/>
                <a:cs typeface="Microsoft YaHei" charset="0"/>
              </a:rPr>
              <a:t>专门的项目经理</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项目技术总监</a:t>
            </a:r>
            <a:r>
              <a:rPr lang="en-US" altLang="zh-CN" sz="1400" dirty="0" smtClean="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a:t>
            </a:r>
            <a:r>
              <a:rPr lang="zh-CN" altLang="en-US" sz="1400" dirty="0" smtClean="0">
                <a:latin typeface="Microsoft YaHei" charset="0"/>
                <a:ea typeface="Microsoft YaHei" charset="0"/>
                <a:cs typeface="Microsoft YaHei" charset="0"/>
              </a:rPr>
              <a:t>代表</a:t>
            </a:r>
            <a:r>
              <a:rPr lang="zh-CN" altLang="en-US" sz="1400" dirty="0">
                <a:latin typeface="Microsoft YaHei" charset="0"/>
                <a:ea typeface="Microsoft YaHei" charset="0"/>
                <a:cs typeface="Microsoft YaHei" charset="0"/>
              </a:rPr>
              <a:t>甲方对项目整体负责</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管理甲方项目组成员的日常工作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安排</a:t>
            </a:r>
            <a:r>
              <a:rPr lang="zh-CN" altLang="en-US" sz="1400" dirty="0">
                <a:latin typeface="Microsoft YaHei" charset="0"/>
                <a:ea typeface="Microsoft YaHei" charset="0"/>
                <a:cs typeface="Microsoft YaHei" charset="0"/>
              </a:rPr>
              <a:t>乙方合适的人员及其</a:t>
            </a:r>
            <a:r>
              <a:rPr lang="zh-CN" altLang="en-US" sz="1400" dirty="0" smtClean="0">
                <a:latin typeface="Microsoft YaHei" charset="0"/>
                <a:ea typeface="Microsoft YaHei" charset="0"/>
                <a:cs typeface="Microsoft YaHei" charset="0"/>
              </a:rPr>
              <a:t>时间，进行</a:t>
            </a:r>
            <a:r>
              <a:rPr lang="zh-CN" altLang="en-US" sz="1400" dirty="0">
                <a:latin typeface="Microsoft YaHei" charset="0"/>
                <a:ea typeface="Microsoft YaHei" charset="0"/>
                <a:cs typeface="Microsoft YaHei" charset="0"/>
              </a:rPr>
              <a:t>项目的实施</a:t>
            </a:r>
            <a:r>
              <a:rPr lang="zh-CN" altLang="en-US" sz="1400" dirty="0" smtClean="0">
                <a:latin typeface="Microsoft YaHei" charset="0"/>
                <a:ea typeface="Microsoft YaHei" charset="0"/>
                <a:cs typeface="Microsoft YaHei" charset="0"/>
              </a:rPr>
              <a:t>工作</a:t>
            </a:r>
            <a:r>
              <a:rPr lang="en-US" altLang="zh-CN" sz="1400" dirty="0" smtClean="0">
                <a:latin typeface="Microsoft YaHei" charset="0"/>
                <a:ea typeface="Microsoft YaHei" charset="0"/>
                <a:cs typeface="Microsoft YaHei" charset="0"/>
              </a:rPr>
              <a:t>;</a:t>
            </a: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协调</a:t>
            </a:r>
            <a:r>
              <a:rPr lang="zh-CN" altLang="en-US" sz="1400" dirty="0">
                <a:latin typeface="Microsoft YaHei" charset="0"/>
                <a:ea typeface="Microsoft YaHei" charset="0"/>
                <a:cs typeface="Microsoft YaHei" charset="0"/>
              </a:rPr>
              <a:t>乙方内部资源</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组织项目组乙方</a:t>
            </a:r>
            <a:r>
              <a:rPr lang="zh-CN" altLang="en-US" sz="1400" dirty="0" smtClean="0">
                <a:latin typeface="Microsoft YaHei" charset="0"/>
                <a:ea typeface="Microsoft YaHei" charset="0"/>
                <a:cs typeface="Microsoft YaHei" charset="0"/>
              </a:rPr>
              <a:t>人员，建立</a:t>
            </a:r>
            <a:r>
              <a:rPr lang="zh-CN" altLang="en-US" sz="1400" dirty="0">
                <a:latin typeface="Microsoft YaHei" charset="0"/>
                <a:ea typeface="Microsoft YaHei" charset="0"/>
                <a:cs typeface="Microsoft YaHei" charset="0"/>
              </a:rPr>
              <a:t>和项目建设相适应的组织</a:t>
            </a:r>
            <a:r>
              <a:rPr lang="zh-CN" altLang="en-US" sz="1400" dirty="0" smtClean="0">
                <a:latin typeface="Microsoft YaHei" charset="0"/>
                <a:ea typeface="Microsoft YaHei" charset="0"/>
                <a:cs typeface="Microsoft YaHei" charset="0"/>
              </a:rPr>
              <a:t>结构，按</a:t>
            </a:r>
            <a:r>
              <a:rPr lang="zh-CN" altLang="en-US" sz="1400" dirty="0">
                <a:latin typeface="Microsoft YaHei" charset="0"/>
                <a:ea typeface="Microsoft YaHei" charset="0"/>
                <a:cs typeface="Microsoft YaHei" charset="0"/>
              </a:rPr>
              <a:t>项目计划开展本项目的实施</a:t>
            </a:r>
            <a:r>
              <a:rPr lang="en-US" altLang="zh-CN" sz="1400" dirty="0">
                <a:latin typeface="Microsoft YaHei" charset="0"/>
                <a:ea typeface="Microsoft YaHei" charset="0"/>
                <a:cs typeface="Microsoft YaHei" charset="0"/>
              </a:rPr>
              <a:t>,</a:t>
            </a:r>
            <a:r>
              <a:rPr lang="zh-CN" altLang="en-US" sz="1400" dirty="0">
                <a:latin typeface="Microsoft YaHei" charset="0"/>
                <a:ea typeface="Microsoft YaHei" charset="0"/>
                <a:cs typeface="Microsoft YaHei" charset="0"/>
              </a:rPr>
              <a:t>并保证人力资源</a:t>
            </a:r>
            <a:r>
              <a:rPr lang="zh-CN" altLang="en-US" sz="1400" dirty="0" smtClean="0">
                <a:latin typeface="Microsoft YaHei" charset="0"/>
                <a:ea typeface="Microsoft YaHei" charset="0"/>
                <a:cs typeface="Microsoft YaHei" charset="0"/>
              </a:rPr>
              <a:t>投入</a:t>
            </a:r>
            <a:r>
              <a:rPr lang="zh-CN" altLang="en-US"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按时</a:t>
            </a:r>
            <a:r>
              <a:rPr lang="zh-CN" altLang="en-US" sz="1400" dirty="0">
                <a:latin typeface="Microsoft YaHei" charset="0"/>
                <a:ea typeface="Microsoft YaHei" charset="0"/>
                <a:cs typeface="Microsoft YaHei" charset="0"/>
              </a:rPr>
              <a:t>保质完成服务工作说明书规定的服务</a:t>
            </a:r>
            <a:r>
              <a:rPr lang="zh-CN" altLang="en-US" sz="1400" dirty="0" smtClean="0">
                <a:latin typeface="Microsoft YaHei" charset="0"/>
                <a:ea typeface="Microsoft YaHei" charset="0"/>
                <a:cs typeface="Microsoft YaHei" charset="0"/>
              </a:rPr>
              <a:t>内容</a:t>
            </a:r>
            <a:r>
              <a:rPr lang="en-US" altLang="zh-CN" sz="1400" dirty="0">
                <a:latin typeface="Microsoft YaHei" charset="0"/>
                <a:ea typeface="Microsoft YaHei" charset="0"/>
                <a:cs typeface="Microsoft YaHei" charset="0"/>
              </a:rPr>
              <a:t>;</a:t>
            </a:r>
            <a:endParaRPr lang="en-US" altLang="zh-CN" sz="1400" dirty="0" smtClean="0">
              <a:latin typeface="Microsoft YaHei" charset="0"/>
              <a:ea typeface="Microsoft YaHei" charset="0"/>
              <a:cs typeface="Microsoft YaHei" charset="0"/>
            </a:endParaRPr>
          </a:p>
          <a:p>
            <a:pPr marL="285750" indent="-285750">
              <a:lnSpc>
                <a:spcPct val="150000"/>
              </a:lnSpc>
              <a:buFont typeface="Arial" charset="0"/>
              <a:buChar char="•"/>
            </a:pPr>
            <a:r>
              <a:rPr lang="zh-CN" altLang="en-US" sz="1400" dirty="0" smtClean="0">
                <a:latin typeface="Microsoft YaHei" charset="0"/>
                <a:ea typeface="Microsoft YaHei" charset="0"/>
                <a:cs typeface="Microsoft YaHei" charset="0"/>
              </a:rPr>
              <a:t>按</a:t>
            </a:r>
            <a:r>
              <a:rPr lang="zh-CN" altLang="en-US" sz="1400" dirty="0">
                <a:latin typeface="Microsoft YaHei" charset="0"/>
                <a:ea typeface="Microsoft YaHei" charset="0"/>
                <a:cs typeface="Microsoft YaHei" charset="0"/>
              </a:rPr>
              <a:t>项目计划提交达到质量要求的项目</a:t>
            </a:r>
            <a:r>
              <a:rPr lang="zh-CN" altLang="en-US" sz="1400" dirty="0" smtClean="0">
                <a:latin typeface="Microsoft YaHei" charset="0"/>
                <a:ea typeface="Microsoft YaHei" charset="0"/>
                <a:cs typeface="Microsoft YaHei" charset="0"/>
              </a:rPr>
              <a:t>交付物，并</a:t>
            </a:r>
            <a:r>
              <a:rPr lang="zh-CN" altLang="en-US" sz="1400" dirty="0">
                <a:latin typeface="Microsoft YaHei" charset="0"/>
                <a:ea typeface="Microsoft YaHei" charset="0"/>
                <a:cs typeface="Microsoft YaHei" charset="0"/>
              </a:rPr>
              <a:t>根据甲方的反馈意见进行修改。</a:t>
            </a:r>
          </a:p>
        </p:txBody>
      </p:sp>
      <p:sp>
        <p:nvSpPr>
          <p:cNvPr id="4"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规划咨询双方责任</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961388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091611"/>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59953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6067" y="1085281"/>
            <a:ext cx="7848600" cy="5262979"/>
          </a:xfrm>
          <a:prstGeom prst="rect">
            <a:avLst/>
          </a:prstGeom>
        </p:spPr>
        <p:txBody>
          <a:bodyPr wrap="square">
            <a:spAutoFit/>
          </a:bodyPr>
          <a:lstStyle/>
          <a:p>
            <a:pPr>
              <a:lnSpc>
                <a:spcPct val="150000"/>
              </a:lnSpc>
            </a:pPr>
            <a:r>
              <a:rPr lang="en-US" altLang="zh-CN" sz="1600" b="1" dirty="0" smtClean="0">
                <a:latin typeface="Microsoft YaHei" charset="0"/>
                <a:ea typeface="Microsoft YaHei" charset="0"/>
                <a:cs typeface="Microsoft YaHei" charset="0"/>
              </a:rPr>
              <a:t>IT</a:t>
            </a:r>
            <a:r>
              <a:rPr lang="zh-CN" altLang="en-US" sz="1600" b="1" dirty="0" smtClean="0">
                <a:latin typeface="Microsoft YaHei" charset="0"/>
                <a:ea typeface="Microsoft YaHei" charset="0"/>
                <a:cs typeface="Microsoft YaHei" charset="0"/>
              </a:rPr>
              <a:t>咨询可以给</a:t>
            </a:r>
            <a:r>
              <a:rPr lang="zh-CN" altLang="en-US" sz="1600" b="1" dirty="0">
                <a:latin typeface="Microsoft YaHei" charset="0"/>
                <a:ea typeface="Microsoft YaHei" charset="0"/>
                <a:cs typeface="Microsoft YaHei" charset="0"/>
              </a:rPr>
              <a:t>中昇集团</a:t>
            </a:r>
            <a:r>
              <a:rPr lang="zh-CN" altLang="en-US" sz="1600" b="1" dirty="0" smtClean="0">
                <a:latin typeface="Microsoft YaHei" charset="0"/>
                <a:ea typeface="Microsoft YaHei" charset="0"/>
                <a:cs typeface="Microsoft YaHei" charset="0"/>
              </a:rPr>
              <a:t>带来</a:t>
            </a:r>
            <a:r>
              <a:rPr lang="zh-CN" altLang="en-US" sz="1600" b="1" dirty="0">
                <a:latin typeface="Microsoft YaHei" charset="0"/>
                <a:ea typeface="Microsoft YaHei" charset="0"/>
                <a:cs typeface="Microsoft YaHei" charset="0"/>
              </a:rPr>
              <a:t>的</a:t>
            </a:r>
            <a:r>
              <a:rPr lang="zh-CN" altLang="en-US" sz="1600" b="1" dirty="0" smtClean="0">
                <a:latin typeface="Microsoft YaHei" charset="0"/>
                <a:ea typeface="Microsoft YaHei" charset="0"/>
                <a:cs typeface="Microsoft YaHei" charset="0"/>
              </a:rPr>
              <a:t>益处：</a:t>
            </a:r>
            <a:endParaRPr lang="en-US" altLang="zh-CN" sz="1600" b="1" dirty="0" smtClean="0">
              <a:latin typeface="Microsoft YaHei" charset="0"/>
              <a:ea typeface="Microsoft YaHei" charset="0"/>
              <a:cs typeface="Microsoft YaHei" charset="0"/>
            </a:endParaRPr>
          </a:p>
          <a:p>
            <a:pPr>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促进</a:t>
            </a:r>
            <a:r>
              <a:rPr lang="zh-CN" altLang="en-US" sz="1600" dirty="0">
                <a:latin typeface="Microsoft YaHei" charset="0"/>
                <a:ea typeface="Microsoft YaHei" charset="0"/>
                <a:cs typeface="Microsoft YaHei" charset="0"/>
              </a:rPr>
              <a:t>和</a:t>
            </a:r>
            <a:r>
              <a:rPr lang="zh-CN" altLang="en-US" sz="1600" dirty="0" smtClean="0">
                <a:latin typeface="Microsoft YaHei" charset="0"/>
                <a:ea typeface="Microsoft YaHei" charset="0"/>
                <a:cs typeface="Microsoft YaHei" charset="0"/>
              </a:rPr>
              <a:t>支持</a:t>
            </a:r>
            <a:r>
              <a:rPr lang="zh-CN" altLang="en-US" sz="1600" dirty="0">
                <a:latin typeface="Microsoft YaHei" charset="0"/>
                <a:ea typeface="Microsoft YaHei" charset="0"/>
                <a:cs typeface="Microsoft YaHei" charset="0"/>
              </a:rPr>
              <a:t>中昇集团</a:t>
            </a:r>
            <a:r>
              <a:rPr lang="zh-CN" altLang="en-US" sz="1600" dirty="0" smtClean="0">
                <a:latin typeface="Microsoft YaHei" charset="0"/>
                <a:ea typeface="Microsoft YaHei" charset="0"/>
                <a:cs typeface="Microsoft YaHei" charset="0"/>
              </a:rPr>
              <a:t>在</a:t>
            </a:r>
            <a:r>
              <a:rPr lang="zh-CN" altLang="en-US" sz="1600" dirty="0">
                <a:latin typeface="Microsoft YaHei" charset="0"/>
                <a:ea typeface="Microsoft YaHei" charset="0"/>
                <a:cs typeface="Microsoft YaHei" charset="0"/>
              </a:rPr>
              <a:t>未来</a:t>
            </a:r>
            <a:r>
              <a:rPr lang="en-US" altLang="zh-CN" sz="1600" dirty="0">
                <a:latin typeface="Microsoft YaHei" charset="0"/>
                <a:ea typeface="Microsoft YaHei" charset="0"/>
                <a:cs typeface="Microsoft YaHei" charset="0"/>
              </a:rPr>
              <a:t>3-5</a:t>
            </a:r>
            <a:r>
              <a:rPr lang="zh-CN" altLang="en-US" sz="1600" dirty="0">
                <a:latin typeface="Microsoft YaHei" charset="0"/>
                <a:ea typeface="Microsoft YaHei" charset="0"/>
                <a:cs typeface="Microsoft YaHei" charset="0"/>
              </a:rPr>
              <a:t>年业务的快速</a:t>
            </a:r>
            <a:r>
              <a:rPr lang="zh-CN" altLang="en-US" sz="1600" dirty="0" smtClean="0">
                <a:latin typeface="Microsoft YaHei" charset="0"/>
                <a:ea typeface="Microsoft YaHei" charset="0"/>
                <a:cs typeface="Microsoft YaHei" charset="0"/>
              </a:rPr>
              <a:t>增长，</a:t>
            </a:r>
            <a:r>
              <a:rPr lang="zh-CN" altLang="en-US" sz="1600" dirty="0">
                <a:latin typeface="Microsoft YaHei" charset="0"/>
                <a:ea typeface="Microsoft YaHei" charset="0"/>
                <a:cs typeface="Microsoft YaHei" charset="0"/>
              </a:rPr>
              <a:t>创造竞争</a:t>
            </a:r>
            <a:r>
              <a:rPr lang="zh-CN" altLang="en-US" sz="1600" dirty="0" smtClean="0">
                <a:latin typeface="Microsoft YaHei" charset="0"/>
                <a:ea typeface="Microsoft YaHei" charset="0"/>
                <a:cs typeface="Microsoft YaHei" charset="0"/>
              </a:rPr>
              <a:t>优势</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新业务所需的新</a:t>
            </a:r>
            <a:r>
              <a:rPr lang="zh-CN" altLang="en-US" sz="1400" dirty="0" smtClean="0">
                <a:latin typeface="Microsoft YaHei" charset="0"/>
                <a:ea typeface="Microsoft YaHei" charset="0"/>
                <a:cs typeface="Microsoft YaHei" charset="0"/>
              </a:rPr>
              <a:t>应用扩展；</a:t>
            </a:r>
            <a:endParaRPr lang="zh-CN" altLang="en-US" sz="1400" dirty="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支持</a:t>
            </a:r>
            <a:r>
              <a:rPr lang="zh-CN" altLang="en-US" sz="1400" dirty="0">
                <a:latin typeface="Microsoft YaHei" charset="0"/>
                <a:ea typeface="Microsoft YaHei" charset="0"/>
                <a:cs typeface="Microsoft YaHei" charset="0"/>
              </a:rPr>
              <a:t>快速响应</a:t>
            </a:r>
            <a:r>
              <a:rPr lang="zh-CN" altLang="en-US" sz="1400" dirty="0" smtClean="0">
                <a:latin typeface="Microsoft YaHei" charset="0"/>
                <a:ea typeface="Microsoft YaHei" charset="0"/>
                <a:cs typeface="Microsoft YaHei" charset="0"/>
              </a:rPr>
              <a:t>的</a:t>
            </a:r>
            <a:r>
              <a:rPr lang="zh-CN" altLang="zh-CN" sz="1400" dirty="0">
                <a:latin typeface="Microsoft YaHei" charset="0"/>
                <a:ea typeface="Microsoft YaHei" charset="0"/>
                <a:cs typeface="Microsoft YaHei" charset="0"/>
              </a:rPr>
              <a:t>金融</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装备制造</a:t>
            </a:r>
            <a:r>
              <a:rPr lang="zh-CN" altLang="en-US" sz="1400" dirty="0">
                <a:latin typeface="Microsoft YaHei" charset="0"/>
                <a:ea typeface="Microsoft YaHei" charset="0"/>
                <a:cs typeface="Microsoft YaHei" charset="0"/>
              </a:rPr>
              <a:t>、</a:t>
            </a:r>
            <a:r>
              <a:rPr lang="zh-CN" altLang="zh-CN" sz="1400" dirty="0">
                <a:latin typeface="Microsoft YaHei" charset="0"/>
                <a:ea typeface="Microsoft YaHei" charset="0"/>
                <a:cs typeface="Microsoft YaHei" charset="0"/>
              </a:rPr>
              <a:t>房地产</a:t>
            </a:r>
            <a:r>
              <a:rPr lang="zh-CN" altLang="en-US" sz="1400" dirty="0">
                <a:latin typeface="Microsoft YaHei" charset="0"/>
                <a:ea typeface="Microsoft YaHei" charset="0"/>
                <a:cs typeface="Microsoft YaHei" charset="0"/>
              </a:rPr>
              <a:t>、</a:t>
            </a:r>
            <a:r>
              <a:rPr lang="zh-CN" altLang="zh-CN" sz="1400" dirty="0" smtClean="0">
                <a:latin typeface="Microsoft YaHei" charset="0"/>
                <a:ea typeface="Microsoft YaHei" charset="0"/>
                <a:cs typeface="Microsoft YaHei" charset="0"/>
              </a:rPr>
              <a:t>物流</a:t>
            </a:r>
            <a:r>
              <a:rPr lang="zh-CN" altLang="en-US" sz="1400" dirty="0" smtClean="0">
                <a:latin typeface="Microsoft YaHei" charset="0"/>
                <a:ea typeface="Microsoft YaHei" charset="0"/>
                <a:cs typeface="Microsoft YaHei" charset="0"/>
              </a:rPr>
              <a:t>业务发展；</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提高客户黏性和</a:t>
            </a:r>
            <a:r>
              <a:rPr lang="zh-CN" altLang="en-US" sz="1400" dirty="0">
                <a:latin typeface="Microsoft YaHei" charset="0"/>
                <a:ea typeface="Microsoft YaHei" charset="0"/>
                <a:cs typeface="Microsoft YaHei" charset="0"/>
              </a:rPr>
              <a:t>客户</a:t>
            </a:r>
            <a:r>
              <a:rPr lang="zh-CN" altLang="en-US" sz="1400" dirty="0" smtClean="0">
                <a:latin typeface="Microsoft YaHei" charset="0"/>
                <a:ea typeface="Microsoft YaHei" charset="0"/>
                <a:cs typeface="Microsoft YaHei" charset="0"/>
              </a:rPr>
              <a:t>满意度；</a:t>
            </a:r>
            <a:endParaRPr lang="en-US" altLang="zh-CN" sz="1400" dirty="0" smtClean="0">
              <a:latin typeface="Microsoft YaHei" charset="0"/>
              <a:ea typeface="Microsoft YaHei" charset="0"/>
              <a:cs typeface="Microsoft YaHei" charset="0"/>
            </a:endParaRPr>
          </a:p>
          <a:p>
            <a:pPr lvl="1">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优化原有</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系统，新建</a:t>
            </a:r>
            <a:r>
              <a:rPr lang="zh-CN" altLang="en-US" sz="1600" dirty="0">
                <a:latin typeface="Microsoft YaHei" charset="0"/>
                <a:ea typeface="Microsoft YaHei" charset="0"/>
                <a:cs typeface="Microsoft YaHei" charset="0"/>
              </a:rPr>
              <a:t>企业数据</a:t>
            </a:r>
            <a:r>
              <a:rPr lang="zh-CN" altLang="en-US" sz="1600" dirty="0" smtClean="0">
                <a:latin typeface="Microsoft YaHei" charset="0"/>
                <a:ea typeface="Microsoft YaHei" charset="0"/>
                <a:cs typeface="Microsoft YaHei" charset="0"/>
              </a:rPr>
              <a:t>仓库，建设标准化、新</a:t>
            </a:r>
            <a:r>
              <a:rPr lang="zh-CN" altLang="en-US" sz="1600" dirty="0">
                <a:latin typeface="Microsoft YaHei" charset="0"/>
                <a:ea typeface="Microsoft YaHei" charset="0"/>
                <a:cs typeface="Microsoft YaHei" charset="0"/>
              </a:rPr>
              <a:t>技术</a:t>
            </a:r>
            <a:r>
              <a:rPr lang="zh-CN" altLang="en-US" sz="1600" dirty="0" smtClean="0">
                <a:latin typeface="Microsoft YaHei" charset="0"/>
                <a:ea typeface="Microsoft YaHei" charset="0"/>
                <a:cs typeface="Microsoft YaHei" charset="0"/>
              </a:rPr>
              <a:t>的</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基础架构</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集中管理，流程透明化，有利于高效执行及效果监控</a:t>
            </a: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数据仓库支持企业战略决策及挖掘新的发展机会；</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建设高性能、高可用性</a:t>
            </a:r>
            <a:r>
              <a:rPr lang="zh-CN" altLang="en-US" sz="1400" dirty="0">
                <a:latin typeface="Microsoft YaHei" charset="0"/>
                <a:ea typeface="Microsoft YaHei" charset="0"/>
                <a:cs typeface="Microsoft YaHei" charset="0"/>
              </a:rPr>
              <a:t>、高扩展性、高安全性、高</a:t>
            </a:r>
            <a:r>
              <a:rPr lang="zh-CN" altLang="en-US" sz="1400" dirty="0" smtClean="0">
                <a:latin typeface="Microsoft YaHei" charset="0"/>
                <a:ea typeface="Microsoft YaHei" charset="0"/>
                <a:cs typeface="Microsoft YaHei" charset="0"/>
              </a:rPr>
              <a:t>冗余性的</a:t>
            </a:r>
            <a:r>
              <a:rPr lang="en-US" altLang="zh-CN" sz="1400" dirty="0" smtClean="0">
                <a:latin typeface="Microsoft YaHei" charset="0"/>
                <a:ea typeface="Microsoft YaHei" charset="0"/>
                <a:cs typeface="Microsoft YaHei" charset="0"/>
              </a:rPr>
              <a:t>IT</a:t>
            </a:r>
            <a:r>
              <a:rPr lang="zh-CN" altLang="en-US" sz="1400" dirty="0" smtClean="0">
                <a:latin typeface="Microsoft YaHei" charset="0"/>
                <a:ea typeface="Microsoft YaHei" charset="0"/>
                <a:cs typeface="Microsoft YaHei" charset="0"/>
              </a:rPr>
              <a:t>系统</a:t>
            </a:r>
            <a:endParaRPr lang="en-US" altLang="zh-CN" sz="1400" dirty="0" smtClean="0">
              <a:latin typeface="Microsoft YaHei" charset="0"/>
              <a:ea typeface="Microsoft YaHei" charset="0"/>
              <a:cs typeface="Microsoft YaHei" charset="0"/>
            </a:endParaRPr>
          </a:p>
          <a:p>
            <a:pPr>
              <a:lnSpc>
                <a:spcPct val="150000"/>
              </a:lnSpc>
            </a:pPr>
            <a:endParaRPr lang="en-US" altLang="zh-CN" sz="1600" dirty="0">
              <a:latin typeface="Microsoft YaHei" charset="0"/>
              <a:ea typeface="Microsoft YaHei" charset="0"/>
              <a:cs typeface="Microsoft YaHei" charset="0"/>
            </a:endParaRP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有利于</a:t>
            </a:r>
            <a:r>
              <a:rPr lang="zh-CN" altLang="en-US" sz="1600" dirty="0">
                <a:latin typeface="Microsoft YaHei" charset="0"/>
                <a:ea typeface="Microsoft YaHei" charset="0"/>
                <a:cs typeface="Microsoft YaHei" charset="0"/>
              </a:rPr>
              <a:t>长期的企业基础架构</a:t>
            </a:r>
            <a:r>
              <a:rPr lang="zh-CN" altLang="en-US" sz="1600" dirty="0" smtClean="0">
                <a:latin typeface="Microsoft YaHei" charset="0"/>
                <a:ea typeface="Microsoft YaHei" charset="0"/>
                <a:cs typeface="Microsoft YaHei" charset="0"/>
              </a:rPr>
              <a:t>总体成本</a:t>
            </a:r>
            <a:r>
              <a:rPr lang="zh-CN" altLang="en-US" sz="1600" dirty="0">
                <a:latin typeface="Microsoft YaHei" charset="0"/>
                <a:ea typeface="Microsoft YaHei" charset="0"/>
                <a:cs typeface="Microsoft YaHei" charset="0"/>
              </a:rPr>
              <a:t>遏制和</a:t>
            </a:r>
            <a:r>
              <a:rPr lang="zh-CN" altLang="en-US" sz="1600" dirty="0" smtClean="0">
                <a:latin typeface="Microsoft YaHei" charset="0"/>
                <a:ea typeface="Microsoft YaHei" charset="0"/>
                <a:cs typeface="Microsoft YaHei" charset="0"/>
              </a:rPr>
              <a:t>可预测性</a:t>
            </a:r>
            <a:endParaRPr lang="en-US" altLang="zh-CN" sz="16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保护</a:t>
            </a:r>
            <a:r>
              <a:rPr lang="zh-CN" altLang="en-US" sz="1400" dirty="0">
                <a:latin typeface="Microsoft YaHei" charset="0"/>
                <a:ea typeface="Microsoft YaHei" charset="0"/>
                <a:cs typeface="Microsoft YaHei" charset="0"/>
              </a:rPr>
              <a:t>和充分利用现有</a:t>
            </a:r>
            <a:r>
              <a:rPr lang="zh-CN" altLang="en-US" sz="1400" dirty="0" smtClean="0">
                <a:latin typeface="Microsoft YaHei" charset="0"/>
                <a:ea typeface="Microsoft YaHei" charset="0"/>
                <a:cs typeface="Microsoft YaHei" charset="0"/>
              </a:rPr>
              <a:t>投资</a:t>
            </a:r>
            <a:endParaRPr lang="en-US" altLang="zh-CN" sz="1400" dirty="0" smtClean="0">
              <a:latin typeface="Microsoft YaHei" charset="0"/>
              <a:ea typeface="Microsoft YaHei" charset="0"/>
              <a:cs typeface="Microsoft YaHei" charset="0"/>
            </a:endParaRPr>
          </a:p>
          <a:p>
            <a:pPr marL="742950" lvl="1" indent="-285750">
              <a:lnSpc>
                <a:spcPct val="150000"/>
              </a:lnSpc>
              <a:buFont typeface="Arial" charset="0"/>
              <a:buChar char="•"/>
            </a:pPr>
            <a:r>
              <a:rPr lang="zh-CN" altLang="en-US" sz="1400" dirty="0" smtClean="0">
                <a:latin typeface="Microsoft YaHei" charset="0"/>
                <a:ea typeface="Microsoft YaHei" charset="0"/>
                <a:cs typeface="Microsoft YaHei" charset="0"/>
              </a:rPr>
              <a:t>优化</a:t>
            </a:r>
            <a:r>
              <a:rPr lang="zh-CN" altLang="en-US" sz="1400" dirty="0">
                <a:latin typeface="Microsoft YaHei" charset="0"/>
                <a:ea typeface="Microsoft YaHei" charset="0"/>
                <a:cs typeface="Microsoft YaHei" charset="0"/>
              </a:rPr>
              <a:t>企业总体</a:t>
            </a:r>
            <a:r>
              <a:rPr lang="zh-CN" altLang="en-US" sz="1400" dirty="0" smtClean="0">
                <a:latin typeface="Microsoft YaHei" charset="0"/>
                <a:ea typeface="Microsoft YaHei" charset="0"/>
                <a:cs typeface="Microsoft YaHei" charset="0"/>
              </a:rPr>
              <a:t>成本</a:t>
            </a:r>
            <a:endParaRPr lang="en-US" altLang="zh-CN" sz="1400" dirty="0" smtClean="0">
              <a:latin typeface="Microsoft YaHei" charset="0"/>
              <a:ea typeface="Microsoft YaHei" charset="0"/>
              <a:cs typeface="Microsoft YaHei" charset="0"/>
            </a:endParaRPr>
          </a:p>
        </p:txBody>
      </p:sp>
      <p:sp>
        <p:nvSpPr>
          <p:cNvPr id="3" name="Rectangle 2"/>
          <p:cNvSpPr txBox="1">
            <a:spLocks noChangeArrowheads="1"/>
          </p:cNvSpPr>
          <p:nvPr/>
        </p:nvSpPr>
        <p:spPr>
          <a:xfrm>
            <a:off x="191185" y="186760"/>
            <a:ext cx="4869765" cy="5392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dirty="0" smtClean="0">
                <a:solidFill>
                  <a:schemeClr val="bg1"/>
                </a:solidFill>
                <a:latin typeface="Microsoft YaHei" charset="0"/>
                <a:ea typeface="Microsoft YaHei" charset="0"/>
                <a:cs typeface="Microsoft YaHei" charset="0"/>
              </a:rPr>
              <a:t>IT</a:t>
            </a:r>
            <a:r>
              <a:rPr lang="zh-CN" altLang="en-US" sz="2400" dirty="0" smtClean="0">
                <a:solidFill>
                  <a:schemeClr val="bg1"/>
                </a:solidFill>
                <a:latin typeface="Microsoft YaHei" charset="0"/>
                <a:ea typeface="Microsoft YaHei" charset="0"/>
                <a:cs typeface="Microsoft YaHei" charset="0"/>
              </a:rPr>
              <a:t>规划咨询可以为企业带来的益处</a:t>
            </a:r>
            <a:endParaRPr lang="en-US" altLang="zh-CN" sz="2400" dirty="0">
              <a:solidFill>
                <a:schemeClr val="bg1"/>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6346925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5559699"/>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615144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8218" y="1057713"/>
            <a:ext cx="10646229" cy="646331"/>
          </a:xfrm>
          <a:prstGeom prst="rect">
            <a:avLst/>
          </a:prstGeom>
        </p:spPr>
        <p:txBody>
          <a:bodyPr wrap="square">
            <a:spAutoFit/>
          </a:bodyPr>
          <a:lstStyle/>
          <a:p>
            <a:r>
              <a:rPr lang="zh-CN" altLang="zh-CN" kern="100" dirty="0" smtClean="0">
                <a:effectLst/>
                <a:latin typeface="Calibri" charset="0"/>
                <a:ea typeface="微软雅黑" charset="0"/>
                <a:cs typeface="Times New Roman" charset="0"/>
              </a:rPr>
              <a:t>金蝶公司秉承“帮助客户成功”的理念，更有“让中国管理模式在全球崛起”的雄心壮志</a:t>
            </a:r>
            <a:r>
              <a:rPr lang="zh-CN" altLang="en-US" kern="100" dirty="0">
                <a:latin typeface="Calibri" charset="0"/>
                <a:ea typeface="微软雅黑" charset="0"/>
                <a:cs typeface="Times New Roman" charset="0"/>
              </a:rPr>
              <a:t>，</a:t>
            </a:r>
            <a:r>
              <a:rPr lang="zh-CN" altLang="zh-CN" kern="100" dirty="0" smtClean="0">
                <a:effectLst/>
                <a:latin typeface="Calibri" charset="0"/>
                <a:ea typeface="微软雅黑" charset="0"/>
                <a:cs typeface="Times New Roman" charset="0"/>
              </a:rPr>
              <a:t>帮助各大企业成功实施信息化建设，实现企业</a:t>
            </a:r>
            <a:r>
              <a:rPr lang="zh-CN" altLang="en-US" kern="100" dirty="0" smtClean="0">
                <a:effectLst/>
                <a:latin typeface="Calibri" charset="0"/>
                <a:ea typeface="微软雅黑" charset="0"/>
                <a:cs typeface="Times New Roman" charset="0"/>
              </a:rPr>
              <a:t>战略</a:t>
            </a:r>
            <a:r>
              <a:rPr lang="zh-CN" altLang="zh-CN" kern="100" dirty="0" smtClean="0">
                <a:effectLst/>
                <a:latin typeface="Calibri" charset="0"/>
                <a:ea typeface="微软雅黑" charset="0"/>
                <a:cs typeface="Times New Roman" charset="0"/>
              </a:rPr>
              <a:t>目标。</a:t>
            </a:r>
            <a:endParaRPr lang="zh-CN" altLang="zh-CN" sz="1400" kern="100" dirty="0">
              <a:effectLst/>
              <a:latin typeface="Calibri" charset="0"/>
              <a:ea typeface="宋体" charset="0"/>
              <a:cs typeface="Times New Roman" charset="0"/>
            </a:endParaRPr>
          </a:p>
        </p:txBody>
      </p:sp>
      <p:sp>
        <p:nvSpPr>
          <p:cNvPr id="20" name="矩形 19"/>
          <p:cNvSpPr/>
          <p:nvPr/>
        </p:nvSpPr>
        <p:spPr>
          <a:xfrm>
            <a:off x="318518" y="164249"/>
            <a:ext cx="5479914" cy="461665"/>
          </a:xfrm>
          <a:prstGeom prst="rect">
            <a:avLst/>
          </a:prstGeom>
        </p:spPr>
        <p:txBody>
          <a:bodyPr wrap="square">
            <a:spAutoFit/>
          </a:bodyPr>
          <a:lstStyle/>
          <a:p>
            <a:r>
              <a:rPr lang="zh-CN" altLang="en-US" sz="2400" b="1" smtClean="0">
                <a:solidFill>
                  <a:schemeClr val="bg1"/>
                </a:solidFill>
              </a:rPr>
              <a:t>我们的优势：</a:t>
            </a:r>
            <a:r>
              <a:rPr kumimoji="1" lang="zh-CN" altLang="en-US" sz="2400" b="1">
                <a:solidFill>
                  <a:schemeClr val="bg1"/>
                </a:solidFill>
                <a:latin typeface="Times New Roman" charset="0"/>
              </a:rPr>
              <a:t>中国软件产业领导</a:t>
            </a:r>
            <a:r>
              <a:rPr kumimoji="1" lang="zh-CN" altLang="en-US" sz="2400" b="1" smtClean="0">
                <a:solidFill>
                  <a:schemeClr val="bg1"/>
                </a:solidFill>
                <a:latin typeface="Times New Roman" charset="0"/>
              </a:rPr>
              <a:t>厂商</a:t>
            </a:r>
            <a:endParaRPr kumimoji="1" lang="zh-CN" altLang="en-US" sz="2400" b="1">
              <a:solidFill>
                <a:schemeClr val="bg1"/>
              </a:solidFill>
              <a:latin typeface="Times New Roman" charset="0"/>
            </a:endParaRPr>
          </a:p>
        </p:txBody>
      </p:sp>
      <p:grpSp>
        <p:nvGrpSpPr>
          <p:cNvPr id="46" name="组 45"/>
          <p:cNvGrpSpPr/>
          <p:nvPr/>
        </p:nvGrpSpPr>
        <p:grpSpPr>
          <a:xfrm>
            <a:off x="1819503" y="2135843"/>
            <a:ext cx="8729662" cy="4367212"/>
            <a:chOff x="306388" y="1125538"/>
            <a:chExt cx="8729662" cy="4367212"/>
          </a:xfrm>
        </p:grpSpPr>
        <p:grpSp>
          <p:nvGrpSpPr>
            <p:cNvPr id="21" name="Group 3"/>
            <p:cNvGrpSpPr>
              <a:grpSpLocks/>
            </p:cNvGrpSpPr>
            <p:nvPr/>
          </p:nvGrpSpPr>
          <p:grpSpPr bwMode="auto">
            <a:xfrm>
              <a:off x="3059113" y="1773238"/>
              <a:ext cx="5616575" cy="641350"/>
              <a:chOff x="1655" y="1074"/>
              <a:chExt cx="3243" cy="404"/>
            </a:xfrm>
          </p:grpSpPr>
          <p:sp>
            <p:nvSpPr>
              <p:cNvPr id="22" name="AutoShape 4"/>
              <p:cNvSpPr>
                <a:spLocks noChangeArrowheads="1"/>
              </p:cNvSpPr>
              <p:nvPr/>
            </p:nvSpPr>
            <p:spPr bwMode="auto">
              <a:xfrm>
                <a:off x="1655" y="1129"/>
                <a:ext cx="3243" cy="349"/>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中国企业管理软件首选品牌</a:t>
                </a:r>
                <a:r>
                  <a:rPr kumimoji="1" lang="en-US" altLang="zh-CN" sz="2400" dirty="0">
                    <a:latin typeface="黑体" charset="0"/>
                    <a:ea typeface="黑体" charset="0"/>
                  </a:rPr>
                  <a:t>(&gt;60</a:t>
                </a:r>
                <a:r>
                  <a:rPr kumimoji="1" lang="zh-CN" altLang="en-US" sz="2400" dirty="0">
                    <a:latin typeface="黑体" charset="0"/>
                    <a:ea typeface="黑体" charset="0"/>
                  </a:rPr>
                  <a:t>万客户</a:t>
                </a:r>
                <a:r>
                  <a:rPr kumimoji="1" lang="en-US" altLang="zh-CN" sz="2400" dirty="0">
                    <a:latin typeface="黑体" charset="0"/>
                    <a:ea typeface="黑体" charset="0"/>
                  </a:rPr>
                  <a:t>)</a:t>
                </a:r>
              </a:p>
            </p:txBody>
          </p:sp>
          <p:sp>
            <p:nvSpPr>
              <p:cNvPr id="23" name="Rectangle 5"/>
              <p:cNvSpPr>
                <a:spLocks noChangeArrowheads="1"/>
              </p:cNvSpPr>
              <p:nvPr/>
            </p:nvSpPr>
            <p:spPr bwMode="auto">
              <a:xfrm>
                <a:off x="1799" y="1074"/>
                <a:ext cx="30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kumimoji="1" lang="zh-TW" altLang="en-US" sz="2400">
                  <a:latin typeface="黑体" charset="0"/>
                  <a:ea typeface="黑体" charset="0"/>
                </a:endParaRPr>
              </a:p>
            </p:txBody>
          </p:sp>
        </p:grpSp>
        <p:grpSp>
          <p:nvGrpSpPr>
            <p:cNvPr id="24" name="Group 6"/>
            <p:cNvGrpSpPr>
              <a:grpSpLocks/>
            </p:cNvGrpSpPr>
            <p:nvPr/>
          </p:nvGrpSpPr>
          <p:grpSpPr bwMode="auto">
            <a:xfrm>
              <a:off x="4213225" y="3429000"/>
              <a:ext cx="4679950" cy="554038"/>
              <a:chOff x="2515" y="3286"/>
              <a:chExt cx="3619" cy="348"/>
            </a:xfrm>
          </p:grpSpPr>
          <p:sp>
            <p:nvSpPr>
              <p:cNvPr id="25" name="AutoShape 7"/>
              <p:cNvSpPr>
                <a:spLocks noChangeArrowheads="1"/>
              </p:cNvSpPr>
              <p:nvPr/>
            </p:nvSpPr>
            <p:spPr bwMode="auto">
              <a:xfrm>
                <a:off x="2515" y="3286"/>
                <a:ext cx="3619"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6" name="Rectangle 8"/>
              <p:cNvSpPr>
                <a:spLocks noChangeArrowheads="1"/>
              </p:cNvSpPr>
              <p:nvPr/>
            </p:nvSpPr>
            <p:spPr bwMode="auto">
              <a:xfrm>
                <a:off x="2635" y="3310"/>
                <a:ext cx="3372" cy="29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en-US" altLang="zh-CN" sz="2400">
                    <a:latin typeface="黑体" charset="0"/>
                    <a:ea typeface="黑体" charset="0"/>
                  </a:rPr>
                  <a:t>5000</a:t>
                </a:r>
                <a:r>
                  <a:rPr kumimoji="1" lang="zh-CN" altLang="en-US" sz="2400">
                    <a:latin typeface="黑体" charset="0"/>
                    <a:ea typeface="黑体" charset="0"/>
                  </a:rPr>
                  <a:t>名员工与</a:t>
                </a:r>
                <a:r>
                  <a:rPr kumimoji="1" lang="en-US" altLang="zh-CN" sz="2400">
                    <a:latin typeface="黑体" charset="0"/>
                    <a:ea typeface="黑体" charset="0"/>
                  </a:rPr>
                  <a:t>1000</a:t>
                </a:r>
                <a:r>
                  <a:rPr kumimoji="1" lang="zh-CN" altLang="en-US" sz="2400">
                    <a:latin typeface="黑体" charset="0"/>
                    <a:ea typeface="黑体" charset="0"/>
                  </a:rPr>
                  <a:t>名研发人才</a:t>
                </a:r>
                <a:endParaRPr kumimoji="1" lang="zh-TW" altLang="en-US" sz="2400">
                  <a:latin typeface="黑体" charset="0"/>
                  <a:ea typeface="黑体" charset="0"/>
                </a:endParaRPr>
              </a:p>
            </p:txBody>
          </p:sp>
        </p:grpSp>
        <p:grpSp>
          <p:nvGrpSpPr>
            <p:cNvPr id="27" name="Group 9"/>
            <p:cNvGrpSpPr>
              <a:grpSpLocks/>
            </p:cNvGrpSpPr>
            <p:nvPr/>
          </p:nvGrpSpPr>
          <p:grpSpPr bwMode="auto">
            <a:xfrm>
              <a:off x="3813175" y="4171950"/>
              <a:ext cx="5178425" cy="552450"/>
              <a:chOff x="998" y="4061"/>
              <a:chExt cx="2835" cy="348"/>
            </a:xfrm>
          </p:grpSpPr>
          <p:sp>
            <p:nvSpPr>
              <p:cNvPr id="28" name="AutoShape 10"/>
              <p:cNvSpPr>
                <a:spLocks noChangeArrowheads="1"/>
              </p:cNvSpPr>
              <p:nvPr/>
            </p:nvSpPr>
            <p:spPr bwMode="auto">
              <a:xfrm>
                <a:off x="998" y="4061"/>
                <a:ext cx="283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29" name="Rectangle 11"/>
              <p:cNvSpPr>
                <a:spLocks noChangeArrowheads="1"/>
              </p:cNvSpPr>
              <p:nvPr/>
            </p:nvSpPr>
            <p:spPr bwMode="auto">
              <a:xfrm>
                <a:off x="1117" y="4076"/>
                <a:ext cx="2605"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国际化管理团队和创新的激情文化</a:t>
                </a:r>
                <a:endParaRPr kumimoji="1" lang="zh-TW" altLang="en-US" sz="2400">
                  <a:latin typeface="Arial" charset="0"/>
                  <a:ea typeface="黑体" charset="0"/>
                </a:endParaRPr>
              </a:p>
            </p:txBody>
          </p:sp>
        </p:grpSp>
        <p:grpSp>
          <p:nvGrpSpPr>
            <p:cNvPr id="30" name="Group 12"/>
            <p:cNvGrpSpPr>
              <a:grpSpLocks/>
            </p:cNvGrpSpPr>
            <p:nvPr/>
          </p:nvGrpSpPr>
          <p:grpSpPr bwMode="auto">
            <a:xfrm>
              <a:off x="1547813" y="4941888"/>
              <a:ext cx="6985000" cy="550862"/>
              <a:chOff x="703" y="3174"/>
              <a:chExt cx="4400" cy="347"/>
            </a:xfrm>
          </p:grpSpPr>
          <p:sp>
            <p:nvSpPr>
              <p:cNvPr id="31" name="AutoShape 13"/>
              <p:cNvSpPr>
                <a:spLocks noChangeArrowheads="1"/>
              </p:cNvSpPr>
              <p:nvPr/>
            </p:nvSpPr>
            <p:spPr bwMode="auto">
              <a:xfrm>
                <a:off x="703" y="3174"/>
                <a:ext cx="4309" cy="347"/>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2" name="Rectangle 14"/>
              <p:cNvSpPr>
                <a:spLocks noChangeArrowheads="1"/>
              </p:cNvSpPr>
              <p:nvPr/>
            </p:nvSpPr>
            <p:spPr bwMode="auto">
              <a:xfrm>
                <a:off x="843" y="3187"/>
                <a:ext cx="4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Times New Roman" charset="0"/>
                    <a:ea typeface="黑体" charset="0"/>
                  </a:rPr>
                  <a:t>专注企业管理软件（</a:t>
                </a:r>
                <a:r>
                  <a:rPr kumimoji="1" lang="en-US" altLang="zh-CN" sz="2400">
                    <a:latin typeface="Times New Roman" charset="0"/>
                    <a:ea typeface="黑体" charset="0"/>
                  </a:rPr>
                  <a:t>ERP</a:t>
                </a:r>
                <a:r>
                  <a:rPr kumimoji="1" lang="zh-CN" altLang="en-US" sz="2400">
                    <a:latin typeface="Times New Roman" charset="0"/>
                    <a:ea typeface="黑体" charset="0"/>
                  </a:rPr>
                  <a:t>）、中间件和电子商务</a:t>
                </a:r>
                <a:endParaRPr kumimoji="1" lang="zh-TW" altLang="en-US" sz="2400">
                  <a:latin typeface="Times New Roman" charset="0"/>
                  <a:ea typeface="黑体" charset="0"/>
                </a:endParaRPr>
              </a:p>
            </p:txBody>
          </p:sp>
        </p:grpSp>
        <p:grpSp>
          <p:nvGrpSpPr>
            <p:cNvPr id="33" name="Group 15"/>
            <p:cNvGrpSpPr>
              <a:grpSpLocks/>
            </p:cNvGrpSpPr>
            <p:nvPr/>
          </p:nvGrpSpPr>
          <p:grpSpPr bwMode="auto">
            <a:xfrm>
              <a:off x="4138613" y="2655888"/>
              <a:ext cx="4897437" cy="557212"/>
              <a:chOff x="2639" y="2102"/>
              <a:chExt cx="3369" cy="350"/>
            </a:xfrm>
          </p:grpSpPr>
          <p:sp>
            <p:nvSpPr>
              <p:cNvPr id="34" name="AutoShape 16"/>
              <p:cNvSpPr>
                <a:spLocks noChangeArrowheads="1"/>
              </p:cNvSpPr>
              <p:nvPr/>
            </p:nvSpPr>
            <p:spPr bwMode="auto">
              <a:xfrm>
                <a:off x="2639" y="2102"/>
                <a:ext cx="3289" cy="350"/>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5" name="Rectangle 17"/>
              <p:cNvSpPr>
                <a:spLocks noChangeArrowheads="1"/>
              </p:cNvSpPr>
              <p:nvPr/>
            </p:nvSpPr>
            <p:spPr bwMode="auto">
              <a:xfrm>
                <a:off x="2829" y="2128"/>
                <a:ext cx="317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dirty="0">
                    <a:latin typeface="黑体" charset="0"/>
                    <a:ea typeface="黑体" charset="0"/>
                  </a:rPr>
                  <a:t>拥有</a:t>
                </a:r>
                <a:r>
                  <a:rPr kumimoji="1" lang="en-US" altLang="zh-CN" sz="2400" dirty="0">
                    <a:latin typeface="黑体" charset="0"/>
                    <a:ea typeface="黑体" charset="0"/>
                  </a:rPr>
                  <a:t>67</a:t>
                </a:r>
                <a:r>
                  <a:rPr kumimoji="1" lang="zh-CN" altLang="en-US" sz="2400" dirty="0">
                    <a:latin typeface="黑体" charset="0"/>
                    <a:ea typeface="黑体" charset="0"/>
                  </a:rPr>
                  <a:t>家分子公司与</a:t>
                </a:r>
                <a:r>
                  <a:rPr kumimoji="1" lang="en-US" altLang="zh-CN" sz="2400" dirty="0">
                    <a:latin typeface="黑体" charset="0"/>
                    <a:ea typeface="黑体" charset="0"/>
                  </a:rPr>
                  <a:t>2000</a:t>
                </a:r>
                <a:r>
                  <a:rPr kumimoji="1" lang="zh-CN" altLang="en-US" sz="2400" dirty="0">
                    <a:latin typeface="黑体" charset="0"/>
                    <a:ea typeface="黑体" charset="0"/>
                  </a:rPr>
                  <a:t>家伙伴</a:t>
                </a:r>
              </a:p>
            </p:txBody>
          </p:sp>
        </p:grpSp>
        <p:grpSp>
          <p:nvGrpSpPr>
            <p:cNvPr id="36" name="Group 18"/>
            <p:cNvGrpSpPr>
              <a:grpSpLocks/>
            </p:cNvGrpSpPr>
            <p:nvPr/>
          </p:nvGrpSpPr>
          <p:grpSpPr bwMode="auto">
            <a:xfrm>
              <a:off x="2076450" y="1125538"/>
              <a:ext cx="5448300" cy="552450"/>
              <a:chOff x="1401" y="1329"/>
              <a:chExt cx="3015" cy="348"/>
            </a:xfrm>
          </p:grpSpPr>
          <p:sp>
            <p:nvSpPr>
              <p:cNvPr id="37" name="AutoShape 19"/>
              <p:cNvSpPr>
                <a:spLocks noChangeArrowheads="1"/>
              </p:cNvSpPr>
              <p:nvPr/>
            </p:nvSpPr>
            <p:spPr bwMode="auto">
              <a:xfrm>
                <a:off x="1401" y="1329"/>
                <a:ext cx="3015" cy="348"/>
              </a:xfrm>
              <a:prstGeom prst="roundRect">
                <a:avLst>
                  <a:gd name="adj" fmla="val 50000"/>
                </a:avLst>
              </a:pr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38" name="Rectangle 20"/>
              <p:cNvSpPr>
                <a:spLocks noChangeArrowheads="1"/>
              </p:cNvSpPr>
              <p:nvPr/>
            </p:nvSpPr>
            <p:spPr bwMode="auto">
              <a:xfrm>
                <a:off x="1605" y="1344"/>
                <a:ext cx="2633"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33" tIns="45716" rIns="91433" bIns="45716">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sz="2400">
                    <a:latin typeface="Arial" charset="0"/>
                    <a:ea typeface="黑体" charset="0"/>
                  </a:rPr>
                  <a:t>香港主板上市公司</a:t>
                </a:r>
                <a:r>
                  <a:rPr kumimoji="1" lang="en-US" altLang="zh-CN" sz="2400">
                    <a:latin typeface="Arial" charset="0"/>
                    <a:ea typeface="黑体" charset="0"/>
                  </a:rPr>
                  <a:t>(</a:t>
                </a:r>
                <a:r>
                  <a:rPr kumimoji="1" lang="zh-CN" altLang="en-US" sz="2400">
                    <a:latin typeface="Arial" charset="0"/>
                    <a:ea typeface="黑体" charset="0"/>
                  </a:rPr>
                  <a:t>股票代码</a:t>
                </a:r>
                <a:r>
                  <a:rPr kumimoji="1" lang="en-US" altLang="zh-CN" sz="2400">
                    <a:latin typeface="Arial" charset="0"/>
                    <a:ea typeface="黑体" charset="0"/>
                  </a:rPr>
                  <a:t>:268)</a:t>
                </a:r>
              </a:p>
            </p:txBody>
          </p:sp>
        </p:grpSp>
        <p:grpSp>
          <p:nvGrpSpPr>
            <p:cNvPr id="39" name="Group 21"/>
            <p:cNvGrpSpPr>
              <a:grpSpLocks/>
            </p:cNvGrpSpPr>
            <p:nvPr/>
          </p:nvGrpSpPr>
          <p:grpSpPr bwMode="auto">
            <a:xfrm>
              <a:off x="306388" y="2312988"/>
              <a:ext cx="3906837" cy="2146300"/>
              <a:chOff x="376" y="2086"/>
              <a:chExt cx="2419" cy="1328"/>
            </a:xfrm>
          </p:grpSpPr>
          <p:sp>
            <p:nvSpPr>
              <p:cNvPr id="40" name="Oval 22"/>
              <p:cNvSpPr>
                <a:spLocks noChangeArrowheads="1"/>
              </p:cNvSpPr>
              <p:nvPr/>
            </p:nvSpPr>
            <p:spPr bwMode="auto">
              <a:xfrm>
                <a:off x="376" y="2086"/>
                <a:ext cx="2419" cy="1328"/>
              </a:xfrm>
              <a:prstGeom prst="ellipse">
                <a:avLst/>
              </a:prstGeom>
              <a:gradFill rotWithShape="0">
                <a:gsLst>
                  <a:gs pos="0">
                    <a:srgbClr val="FF6600"/>
                  </a:gs>
                  <a:gs pos="100000">
                    <a:srgbClr val="8F3900"/>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1" name="Oval 23"/>
              <p:cNvSpPr>
                <a:spLocks noChangeArrowheads="1"/>
              </p:cNvSpPr>
              <p:nvPr/>
            </p:nvSpPr>
            <p:spPr bwMode="auto">
              <a:xfrm>
                <a:off x="481" y="2174"/>
                <a:ext cx="2200" cy="1145"/>
              </a:xfrm>
              <a:prstGeom prst="ellipse">
                <a:avLst/>
              </a:prstGeom>
              <a:solidFill>
                <a:srgbClr val="FFAA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42" name="Oval 24"/>
              <p:cNvSpPr>
                <a:spLocks noChangeArrowheads="1"/>
              </p:cNvSpPr>
              <p:nvPr/>
            </p:nvSpPr>
            <p:spPr bwMode="auto">
              <a:xfrm>
                <a:off x="526" y="2192"/>
                <a:ext cx="2199" cy="1145"/>
              </a:xfrm>
              <a:prstGeom prst="ellipse">
                <a:avLst/>
              </a:prstGeom>
              <a:solidFill>
                <a:srgbClr val="8837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sp>
          <p:nvSpPr>
            <p:cNvPr id="43" name="Oval 25"/>
            <p:cNvSpPr>
              <a:spLocks noChangeArrowheads="1"/>
            </p:cNvSpPr>
            <p:nvPr/>
          </p:nvSpPr>
          <p:spPr bwMode="auto">
            <a:xfrm>
              <a:off x="519113" y="2468563"/>
              <a:ext cx="3551237" cy="1849437"/>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algn="ctr" eaLnBrk="1" hangingPunct="1"/>
              <a:endParaRPr kumimoji="1" lang="zh-CN" altLang="zh-CN" sz="2400">
                <a:latin typeface="Times New Roman" charset="0"/>
              </a:endParaRPr>
            </a:p>
          </p:txBody>
        </p:sp>
        <p:pic>
          <p:nvPicPr>
            <p:cNvPr id="44" name="Picture 26" descr="kingd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575" y="2867025"/>
              <a:ext cx="26638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27"/>
            <p:cNvSpPr txBox="1">
              <a:spLocks noChangeArrowheads="1"/>
            </p:cNvSpPr>
            <p:nvPr/>
          </p:nvSpPr>
          <p:spPr bwMode="auto">
            <a:xfrm>
              <a:off x="911225" y="3533775"/>
              <a:ext cx="279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kumimoji="1" lang="zh-CN" altLang="en-US" b="1" dirty="0">
                  <a:solidFill>
                    <a:schemeClr val="bg1"/>
                  </a:solidFill>
                  <a:latin typeface="Times New Roman" charset="0"/>
                </a:rPr>
                <a:t>中国软件产业领导厂商</a:t>
              </a:r>
            </a:p>
          </p:txBody>
        </p:sp>
      </p:grpSp>
    </p:spTree>
    <p:extLst>
      <p:ext uri="{BB962C8B-B14F-4D97-AF65-F5344CB8AC3E}">
        <p14:creationId xmlns:p14="http://schemas.microsoft.com/office/powerpoint/2010/main" val="14302921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11" descr="0278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1" name="AutoShape 12" descr="0279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2" name="AutoShape 13" descr="027a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3" name="AutoShape 14" descr="027b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4" name="AutoShape 15" descr="027c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5" name="AutoShape 16" descr="027d01c2defa$7dfd2e9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sp>
        <p:nvSpPr>
          <p:cNvPr id="16" name="AutoShape 17" descr="027e01c2defa$7dff7880$dc01a8c0@kdweb"/>
          <p:cNvSpPr>
            <a:spLocks noChangeAspect="1" noChangeArrowheads="1"/>
          </p:cNvSpPr>
          <p:nvPr/>
        </p:nvSpPr>
        <p:spPr bwMode="auto">
          <a:xfrm>
            <a:off x="1524000" y="4600123"/>
            <a:ext cx="2857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endParaRPr lang="zh-CN" altLang="en-US"/>
          </a:p>
        </p:txBody>
      </p:sp>
      <p:grpSp>
        <p:nvGrpSpPr>
          <p:cNvPr id="17" name="Group 18"/>
          <p:cNvGrpSpPr>
            <a:grpSpLocks/>
          </p:cNvGrpSpPr>
          <p:nvPr/>
        </p:nvGrpSpPr>
        <p:grpSpPr bwMode="auto">
          <a:xfrm>
            <a:off x="1703388" y="1110798"/>
            <a:ext cx="8748712" cy="5232400"/>
            <a:chOff x="113" y="361"/>
            <a:chExt cx="5511" cy="3296"/>
          </a:xfrm>
        </p:grpSpPr>
        <p:pic>
          <p:nvPicPr>
            <p:cNvPr id="18" name="Picture 19" descr="logo">
              <a:hlinkClick r:id="rId2"/>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407"/>
              <a:ext cx="87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0" descr="Balen"/>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 y="3400"/>
              <a:ext cx="98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1" descr="Epson"/>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1540"/>
              <a:ext cx="95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2" descr="arrow"/>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130"/>
              <a:ext cx="1225"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3" descr="Bank of America Higher Standards Home"/>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2" y="1314"/>
              <a:ext cx="191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4" descr="cover_nwtlogo"/>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9" y="1767"/>
              <a:ext cx="97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5" descr="The Global Olympus Group"/>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 y="860"/>
              <a:ext cx="195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6"/>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3" y="905"/>
              <a:ext cx="108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7" descr="TCL"/>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25" y="905"/>
              <a:ext cx="140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8" descr="KONICA MINOLTA">
              <a:hlinkClick r:id="rId12"/>
            </p:cNvPr>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7" y="2629"/>
              <a:ext cx="117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9" descr="icon_zl"/>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3" y="361"/>
              <a:ext cx="681"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h_logo"/>
            <p:cNvPicPr preferRelativeResize="0">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158" y="1178"/>
              <a:ext cx="181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1" descr="logo"/>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5" y="2538"/>
              <a:ext cx="862"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2" descr="Hong Kong Productivity Council">
              <a:hlinkClick r:id="rId17"/>
            </p:cNvPr>
            <p:cNvPicPr preferRelativeResize="0">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 y="1903"/>
              <a:ext cx="17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3" descr="logo_rb">
              <a:hlinkClick r:id="rId19"/>
            </p:cNvPr>
            <p:cNvPicPr preferRelativeResize="0">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1" y="2176"/>
              <a:ext cx="1860"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4" descr="kwah"/>
            <p:cNvPicPr preferRelativeResize="0">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1" y="951"/>
              <a:ext cx="340"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5" descr="crc_logo2"/>
            <p:cNvPicPr preferRelativeResize="0">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7" y="407"/>
              <a:ext cx="828"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6" descr="financial_index_01"/>
            <p:cNvPicPr preferRelativeResize="0">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41" y="407"/>
              <a:ext cx="104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7"/>
            <p:cNvPicPr preferRelativeResize="0">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89" y="2629"/>
              <a:ext cx="86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8" descr="cover_r1_c1"/>
            <p:cNvPicPr preferRelativeResize="0">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44" y="1722"/>
              <a:ext cx="725"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9" descr="Company_Index_r1_c1"/>
            <p:cNvPicPr preferRelativeResize="0">
              <a:picLocks noChangeAspect="1" noChangeArrowheads="1"/>
            </p:cNvPicPr>
            <p:nvPr/>
          </p:nvPicPr>
          <p:blipFill>
            <a:blip r:embed="rId26">
              <a:extLst>
                <a:ext uri="{28A0092B-C50C-407E-A947-70E740481C1C}">
                  <a14:useLocalDpi xmlns:a14="http://schemas.microsoft.com/office/drawing/2010/main" val="0"/>
                </a:ext>
              </a:extLst>
            </a:blip>
            <a:srcRect r="54735" b="12561"/>
            <a:stretch>
              <a:fillRect/>
            </a:stretch>
          </p:blipFill>
          <p:spPr bwMode="auto">
            <a:xfrm>
              <a:off x="3560" y="1767"/>
              <a:ext cx="975"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40"/>
            <p:cNvSpPr txBox="1">
              <a:spLocks noChangeArrowheads="1"/>
            </p:cNvSpPr>
            <p:nvPr/>
          </p:nvSpPr>
          <p:spPr bwMode="auto">
            <a:xfrm>
              <a:off x="158" y="2266"/>
              <a:ext cx="1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宋体" charset="0"/>
                  <a:ea typeface="宋体" charset="0"/>
                </a:defRPr>
              </a:lvl1pPr>
              <a:lvl2pPr marL="742950" indent="-285750" eaLnBrk="0" hangingPunct="0">
                <a:defRPr sz="2000">
                  <a:solidFill>
                    <a:schemeClr val="tx1"/>
                  </a:solidFill>
                  <a:latin typeface="宋体" charset="0"/>
                  <a:ea typeface="宋体" charset="0"/>
                </a:defRPr>
              </a:lvl2pPr>
              <a:lvl3pPr marL="1143000" indent="-228600" eaLnBrk="0" hangingPunct="0">
                <a:defRPr sz="2000">
                  <a:solidFill>
                    <a:schemeClr val="tx1"/>
                  </a:solidFill>
                  <a:latin typeface="宋体" charset="0"/>
                  <a:ea typeface="宋体" charset="0"/>
                </a:defRPr>
              </a:lvl3pPr>
              <a:lvl4pPr marL="1600200" indent="-228600" eaLnBrk="0" hangingPunct="0">
                <a:defRPr sz="2000">
                  <a:solidFill>
                    <a:schemeClr val="tx1"/>
                  </a:solidFill>
                  <a:latin typeface="宋体" charset="0"/>
                  <a:ea typeface="宋体" charset="0"/>
                </a:defRPr>
              </a:lvl4pPr>
              <a:lvl5pPr marL="2057400" indent="-228600" eaLnBrk="0" hangingPunct="0">
                <a:defRPr sz="2000">
                  <a:solidFill>
                    <a:schemeClr val="tx1"/>
                  </a:solidFill>
                  <a:latin typeface="宋体" charset="0"/>
                  <a:ea typeface="宋体" charset="0"/>
                </a:defRPr>
              </a:lvl5pPr>
              <a:lvl6pPr marL="2514600" indent="-228600" eaLnBrk="0" fontAlgn="base" hangingPunct="0">
                <a:spcBef>
                  <a:spcPct val="0"/>
                </a:spcBef>
                <a:spcAft>
                  <a:spcPct val="0"/>
                </a:spcAft>
                <a:defRPr sz="2000">
                  <a:solidFill>
                    <a:schemeClr val="tx1"/>
                  </a:solidFill>
                  <a:latin typeface="宋体" charset="0"/>
                  <a:ea typeface="宋体" charset="0"/>
                </a:defRPr>
              </a:lvl6pPr>
              <a:lvl7pPr marL="2971800" indent="-228600" eaLnBrk="0" fontAlgn="base" hangingPunct="0">
                <a:spcBef>
                  <a:spcPct val="0"/>
                </a:spcBef>
                <a:spcAft>
                  <a:spcPct val="0"/>
                </a:spcAft>
                <a:defRPr sz="2000">
                  <a:solidFill>
                    <a:schemeClr val="tx1"/>
                  </a:solidFill>
                  <a:latin typeface="宋体" charset="0"/>
                  <a:ea typeface="宋体" charset="0"/>
                </a:defRPr>
              </a:lvl7pPr>
              <a:lvl8pPr marL="3429000" indent="-228600" eaLnBrk="0" fontAlgn="base" hangingPunct="0">
                <a:spcBef>
                  <a:spcPct val="0"/>
                </a:spcBef>
                <a:spcAft>
                  <a:spcPct val="0"/>
                </a:spcAft>
                <a:defRPr sz="2000">
                  <a:solidFill>
                    <a:schemeClr val="tx1"/>
                  </a:solidFill>
                  <a:latin typeface="宋体" charset="0"/>
                  <a:ea typeface="宋体" charset="0"/>
                </a:defRPr>
              </a:lvl8pPr>
              <a:lvl9pPr marL="3886200" indent="-228600" eaLnBrk="0" fontAlgn="base" hangingPunct="0">
                <a:spcBef>
                  <a:spcPct val="0"/>
                </a:spcBef>
                <a:spcAft>
                  <a:spcPct val="0"/>
                </a:spcAft>
                <a:defRPr sz="2000">
                  <a:solidFill>
                    <a:schemeClr val="tx1"/>
                  </a:solidFill>
                  <a:latin typeface="宋体" charset="0"/>
                  <a:ea typeface="宋体" charset="0"/>
                </a:defRPr>
              </a:lvl9pPr>
            </a:lstStyle>
            <a:p>
              <a:pPr eaLnBrk="1" hangingPunct="1"/>
              <a:r>
                <a:rPr lang="en-US" altLang="zh-CN" sz="1800" b="1">
                  <a:solidFill>
                    <a:srgbClr val="663300"/>
                  </a:solidFill>
                  <a:latin typeface="Book Antiqua" charset="0"/>
                </a:rPr>
                <a:t>Leahander Group</a:t>
              </a:r>
            </a:p>
          </p:txBody>
        </p:sp>
        <p:pic>
          <p:nvPicPr>
            <p:cNvPr id="40" name="Picture 41" descr="Welcome to UPS"/>
            <p:cNvPicPr preferRelativeResize="0">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5" y="2584"/>
              <a:ext cx="545" cy="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2" descr="mp_logo">
              <a:hlinkClick r:id="rId28"/>
            </p:cNvPr>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292" y="3219"/>
              <a:ext cx="1043"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3" descr="Aon: Insure your vision"/>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608" y="3219"/>
              <a:ext cx="725"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4" descr="Wincor Nixdorf"/>
            <p:cNvPicPr preferRelativeResize="0">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60" y="3264"/>
              <a:ext cx="68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5" descr="Elementis">
              <a:hlinkClick r:id="rId32"/>
            </p:cNvPr>
            <p:cNvPicPr preferRelativeResize="0">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58" y="3173"/>
              <a:ext cx="907"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6" descr="LeftLogo">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927" y="1495"/>
              <a:ext cx="583"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矩形 45"/>
          <p:cNvSpPr/>
          <p:nvPr/>
        </p:nvSpPr>
        <p:spPr>
          <a:xfrm>
            <a:off x="318518" y="164249"/>
            <a:ext cx="3262432" cy="461665"/>
          </a:xfrm>
          <a:prstGeom prst="rect">
            <a:avLst/>
          </a:prstGeom>
        </p:spPr>
        <p:txBody>
          <a:bodyPr wrap="none">
            <a:spAutoFit/>
          </a:bodyPr>
          <a:lstStyle/>
          <a:p>
            <a:r>
              <a:rPr lang="zh-CN" altLang="en-US" sz="2400" b="1" dirty="0" smtClean="0">
                <a:solidFill>
                  <a:schemeClr val="bg1"/>
                </a:solidFill>
              </a:rPr>
              <a:t>我们的优势：典型客户</a:t>
            </a:r>
            <a:endParaRPr lang="zh-CN" altLang="en-US" sz="2400" b="1" dirty="0">
              <a:solidFill>
                <a:schemeClr val="bg1"/>
              </a:solidFill>
            </a:endParaRPr>
          </a:p>
        </p:txBody>
      </p:sp>
    </p:spTree>
    <p:extLst>
      <p:ext uri="{BB962C8B-B14F-4D97-AF65-F5344CB8AC3E}">
        <p14:creationId xmlns:p14="http://schemas.microsoft.com/office/powerpoint/2010/main" val="154269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6060442"/>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a:t>
            </a:r>
            <a:r>
              <a:rPr kumimoji="1" lang="zh-CN" altLang="en-US" sz="1600" dirty="0" smtClean="0">
                <a:latin typeface="Microsoft YaHei" charset="0"/>
                <a:ea typeface="Microsoft YaHei" charset="0"/>
                <a:cs typeface="Microsoft YaHei" charset="0"/>
              </a:rPr>
              <a:t>安排</a:t>
            </a:r>
            <a:endParaRPr kumimoji="1" lang="zh-CN" altLang="en-US" sz="1600" dirty="0">
              <a:latin typeface="Microsoft YaHei" charset="0"/>
              <a:ea typeface="Microsoft YaHei" charset="0"/>
              <a:cs typeface="Microsoft YaHei" charset="0"/>
            </a:endParaRP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383787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68248" y="2396656"/>
            <a:ext cx="5924096" cy="1754326"/>
          </a:xfrm>
          <a:prstGeom prst="rect">
            <a:avLst/>
          </a:prstGeom>
        </p:spPr>
        <p:txBody>
          <a:bodyPr wrap="square">
            <a:spAutoFit/>
          </a:bodyPr>
          <a:lstStyle/>
          <a:p>
            <a:pPr>
              <a:lnSpc>
                <a:spcPct val="200000"/>
              </a:lnSpc>
            </a:pPr>
            <a:r>
              <a:rPr lang="zh-CN" altLang="zh-CN" kern="100" dirty="0" smtClean="0">
                <a:effectLst/>
                <a:latin typeface="Calibri" charset="0"/>
                <a:ea typeface="微软雅黑" charset="0"/>
                <a:cs typeface="Times New Roman" charset="0"/>
              </a:rPr>
              <a:t>公司秉承“帮助客户成功”的理念</a:t>
            </a:r>
            <a:r>
              <a:rPr lang="zh-CN" altLang="en-US" kern="100" dirty="0" smtClean="0">
                <a:latin typeface="Calibri" charset="0"/>
                <a:ea typeface="微软雅黑" charset="0"/>
                <a:cs typeface="Times New Roman" charset="0"/>
              </a:rPr>
              <a:t>服务中昇集团，</a:t>
            </a:r>
          </a:p>
          <a:p>
            <a:pPr>
              <a:lnSpc>
                <a:spcPct val="200000"/>
              </a:lnSpc>
            </a:pPr>
            <a:r>
              <a:rPr lang="zh-CN" altLang="en-US" kern="100" dirty="0" smtClean="0">
                <a:latin typeface="Calibri" charset="0"/>
                <a:ea typeface="微软雅黑" charset="0"/>
                <a:cs typeface="Times New Roman" charset="0"/>
              </a:rPr>
              <a:t>以上是针对集团现状做的初步咨询方案，</a:t>
            </a:r>
          </a:p>
          <a:p>
            <a:pPr>
              <a:lnSpc>
                <a:spcPct val="200000"/>
              </a:lnSpc>
            </a:pPr>
            <a:r>
              <a:rPr lang="zh-CN" altLang="en-US" kern="100" dirty="0" smtClean="0">
                <a:latin typeface="Calibri" charset="0"/>
                <a:ea typeface="微软雅黑" charset="0"/>
                <a:cs typeface="Times New Roman" charset="0"/>
              </a:rPr>
              <a:t>望领导给予建议及指示</a:t>
            </a:r>
            <a:r>
              <a:rPr lang="zh-CN" altLang="en-US" kern="100" dirty="0">
                <a:latin typeface="Calibri" charset="0"/>
                <a:ea typeface="微软雅黑" charset="0"/>
                <a:cs typeface="Times New Roman" charset="0"/>
              </a:rPr>
              <a:t>！</a:t>
            </a:r>
            <a:endParaRPr lang="zh-CN" altLang="zh-CN" sz="1400" kern="100" dirty="0">
              <a:effectLst/>
              <a:latin typeface="Calibri" charset="0"/>
              <a:ea typeface="宋体" charset="0"/>
              <a:cs typeface="Times New Roman" charset="0"/>
            </a:endParaRPr>
          </a:p>
        </p:txBody>
      </p:sp>
      <p:sp>
        <p:nvSpPr>
          <p:cNvPr id="3" name="矩形 2"/>
          <p:cNvSpPr/>
          <p:nvPr/>
        </p:nvSpPr>
        <p:spPr>
          <a:xfrm>
            <a:off x="318518" y="164249"/>
            <a:ext cx="2339102" cy="461665"/>
          </a:xfrm>
          <a:prstGeom prst="rect">
            <a:avLst/>
          </a:prstGeom>
        </p:spPr>
        <p:txBody>
          <a:bodyPr wrap="none">
            <a:spAutoFit/>
          </a:bodyPr>
          <a:lstStyle/>
          <a:p>
            <a:r>
              <a:rPr lang="zh-CN" altLang="en-US" sz="2400" b="1" dirty="0" smtClean="0">
                <a:solidFill>
                  <a:schemeClr val="bg1"/>
                </a:solidFill>
              </a:rPr>
              <a:t>领导建议及指示</a:t>
            </a:r>
            <a:endParaRPr lang="zh-CN" altLang="en-US" sz="2400" b="1" dirty="0">
              <a:solidFill>
                <a:schemeClr val="bg1"/>
              </a:solidFill>
            </a:endParaRPr>
          </a:p>
        </p:txBody>
      </p:sp>
    </p:spTree>
    <p:extLst>
      <p:ext uri="{BB962C8B-B14F-4D97-AF65-F5344CB8AC3E}">
        <p14:creationId xmlns:p14="http://schemas.microsoft.com/office/powerpoint/2010/main" val="1240184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kingdee帮助顾客成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2321" y="2933020"/>
            <a:ext cx="37433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364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5"/>
          <p:cNvSpPr txBox="1">
            <a:spLocks noChangeArrowheads="1"/>
          </p:cNvSpPr>
          <p:nvPr/>
        </p:nvSpPr>
        <p:spPr bwMode="auto">
          <a:xfrm>
            <a:off x="318518" y="943305"/>
            <a:ext cx="113833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a:t>
            </a:r>
            <a:r>
              <a:rPr lang="zh-CN" altLang="en-US" sz="1600" dirty="0" smtClean="0">
                <a:latin typeface="Microsoft YaHei" charset="0"/>
                <a:ea typeface="Microsoft YaHei" charset="0"/>
                <a:cs typeface="Microsoft YaHei" charset="0"/>
              </a:rPr>
              <a:t>咨询，指通过</a:t>
            </a:r>
            <a:r>
              <a:rPr lang="zh-CN" altLang="en-US" sz="1600" dirty="0">
                <a:latin typeface="Microsoft YaHei" charset="0"/>
                <a:ea typeface="Microsoft YaHei" charset="0"/>
                <a:cs typeface="Microsoft YaHei" charset="0"/>
              </a:rPr>
              <a:t>管理</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的方式为客户提供公正的独立顾问式咨询服务，旨在将先进的管理理念与</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技术带给</a:t>
            </a:r>
            <a:r>
              <a:rPr lang="zh-CN" altLang="en-US" sz="1600" dirty="0" smtClean="0">
                <a:latin typeface="Microsoft YaHei" charset="0"/>
                <a:ea typeface="Microsoft YaHei" charset="0"/>
                <a:cs typeface="Microsoft YaHei" charset="0"/>
              </a:rPr>
              <a:t>客户</a:t>
            </a:r>
            <a:r>
              <a:rPr lang="zh-CN" altLang="en-US" sz="1600" dirty="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帮助</a:t>
            </a:r>
            <a:r>
              <a:rPr lang="zh-CN" altLang="zh-CN" sz="1600" dirty="0">
                <a:latin typeface="Microsoft YaHei" charset="0"/>
                <a:ea typeface="Microsoft YaHei" charset="0"/>
                <a:cs typeface="Microsoft YaHei" charset="0"/>
              </a:rPr>
              <a:t>企业快速地识别</a:t>
            </a:r>
            <a:r>
              <a:rPr lang="zh-CN" altLang="zh-CN" sz="1600" dirty="0">
                <a:solidFill>
                  <a:srgbClr val="FF0000"/>
                </a:solidFill>
                <a:latin typeface="Microsoft YaHei" charset="0"/>
                <a:ea typeface="Microsoft YaHei" charset="0"/>
                <a:cs typeface="Microsoft YaHei" charset="0"/>
              </a:rPr>
              <a:t>达成战略目标</a:t>
            </a:r>
            <a:r>
              <a:rPr lang="zh-CN" altLang="zh-CN" sz="1600" dirty="0">
                <a:latin typeface="Microsoft YaHei" charset="0"/>
                <a:ea typeface="Microsoft YaHei" charset="0"/>
                <a:cs typeface="Microsoft YaHei" charset="0"/>
              </a:rPr>
              <a:t>所必须成功的关键要素，及确保这些关键</a:t>
            </a:r>
            <a:r>
              <a:rPr lang="zh-CN" altLang="zh-CN" sz="1600" dirty="0" smtClean="0">
                <a:latin typeface="Microsoft YaHei" charset="0"/>
                <a:ea typeface="Microsoft YaHei" charset="0"/>
                <a:cs typeface="Microsoft YaHei" charset="0"/>
              </a:rPr>
              <a:t>要素</a:t>
            </a:r>
            <a:r>
              <a:rPr lang="zh-CN" altLang="en-US" sz="1600" dirty="0" smtClean="0">
                <a:latin typeface="Microsoft YaHei" charset="0"/>
                <a:ea typeface="Microsoft YaHei" charset="0"/>
                <a:cs typeface="Microsoft YaHei" charset="0"/>
              </a:rPr>
              <a:t>在</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系统中科学、合理、规范的实现，同时提升企业</a:t>
            </a:r>
            <a:r>
              <a:rPr lang="en-US" altLang="zh-CN" sz="1600" dirty="0" smtClean="0">
                <a:latin typeface="Microsoft YaHei" charset="0"/>
                <a:ea typeface="Microsoft YaHei" charset="0"/>
                <a:cs typeface="Microsoft YaHei" charset="0"/>
              </a:rPr>
              <a:t>IT</a:t>
            </a:r>
            <a:r>
              <a:rPr lang="zh-CN" altLang="zh-CN" sz="1600" dirty="0" smtClean="0">
                <a:latin typeface="Microsoft YaHei" charset="0"/>
                <a:ea typeface="Microsoft YaHei" charset="0"/>
                <a:cs typeface="Microsoft YaHei" charset="0"/>
              </a:rPr>
              <a:t>系统的</a:t>
            </a:r>
            <a:r>
              <a:rPr lang="zh-CN" altLang="en-US" sz="1600" dirty="0" smtClean="0">
                <a:latin typeface="Microsoft YaHei" charset="0"/>
                <a:ea typeface="Microsoft YaHei" charset="0"/>
                <a:cs typeface="Microsoft YaHei" charset="0"/>
              </a:rPr>
              <a:t>整体</a:t>
            </a:r>
            <a:r>
              <a:rPr lang="zh-CN" altLang="zh-CN" sz="1600" dirty="0" smtClean="0">
                <a:solidFill>
                  <a:srgbClr val="FF0000"/>
                </a:solidFill>
                <a:latin typeface="Microsoft YaHei" charset="0"/>
                <a:ea typeface="Microsoft YaHei" charset="0"/>
                <a:cs typeface="Microsoft YaHei" charset="0"/>
              </a:rPr>
              <a:t>效益</a:t>
            </a:r>
            <a:r>
              <a:rPr lang="zh-CN" altLang="zh-CN" sz="1600" dirty="0">
                <a:solidFill>
                  <a:srgbClr val="FF0000"/>
                </a:solidFill>
                <a:latin typeface="Microsoft YaHei" charset="0"/>
                <a:ea typeface="Microsoft YaHei" charset="0"/>
                <a:cs typeface="Microsoft YaHei" charset="0"/>
              </a:rPr>
              <a:t>及投资</a:t>
            </a:r>
            <a:r>
              <a:rPr lang="zh-CN" altLang="zh-CN" sz="1600" dirty="0" smtClean="0">
                <a:solidFill>
                  <a:srgbClr val="FF0000"/>
                </a:solidFill>
                <a:latin typeface="Microsoft YaHei" charset="0"/>
                <a:ea typeface="Microsoft YaHei" charset="0"/>
                <a:cs typeface="Microsoft YaHei" charset="0"/>
              </a:rPr>
              <a:t>回报</a:t>
            </a:r>
            <a:r>
              <a:rPr lang="zh-CN" altLang="zh-CN" sz="1600" dirty="0" smtClean="0">
                <a:latin typeface="Microsoft YaHei" charset="0"/>
                <a:ea typeface="Microsoft YaHei" charset="0"/>
                <a:cs typeface="Microsoft YaHei" charset="0"/>
              </a:rPr>
              <a:t>。</a:t>
            </a:r>
            <a:endParaRPr lang="zh-CN" altLang="en-US" sz="1600" dirty="0">
              <a:latin typeface="Microsoft YaHei" charset="0"/>
              <a:ea typeface="Microsoft YaHei" charset="0"/>
              <a:cs typeface="Microsoft YaHei" charset="0"/>
            </a:endParaRPr>
          </a:p>
        </p:txBody>
      </p:sp>
      <p:sp>
        <p:nvSpPr>
          <p:cNvPr id="4" name="矩形 3"/>
          <p:cNvSpPr/>
          <p:nvPr/>
        </p:nvSpPr>
        <p:spPr>
          <a:xfrm>
            <a:off x="318517" y="164249"/>
            <a:ext cx="5903759"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规划咨询的意义：助力战略目标的达成</a:t>
            </a:r>
            <a:endParaRPr lang="zh-CN" altLang="en-US" sz="2400" b="1" dirty="0">
              <a:solidFill>
                <a:schemeClr val="bg1"/>
              </a:solidFill>
            </a:endParaRPr>
          </a:p>
        </p:txBody>
      </p:sp>
      <p:grpSp>
        <p:nvGrpSpPr>
          <p:cNvPr id="28" name="组 27"/>
          <p:cNvGrpSpPr/>
          <p:nvPr/>
        </p:nvGrpSpPr>
        <p:grpSpPr>
          <a:xfrm>
            <a:off x="2910660" y="2430251"/>
            <a:ext cx="5837923" cy="4026154"/>
            <a:chOff x="2910660" y="1884405"/>
            <a:chExt cx="6629400" cy="4572000"/>
          </a:xfrm>
        </p:grpSpPr>
        <p:graphicFrame>
          <p:nvGraphicFramePr>
            <p:cNvPr id="16" name="Object 3"/>
            <p:cNvGraphicFramePr>
              <a:graphicFrameLocks noChangeAspect="1"/>
            </p:cNvGraphicFramePr>
            <p:nvPr>
              <p:extLst>
                <p:ext uri="{D42A27DB-BD31-4B8C-83A1-F6EECF244321}">
                  <p14:modId xmlns:p14="http://schemas.microsoft.com/office/powerpoint/2010/main" val="526262205"/>
                </p:ext>
              </p:extLst>
            </p:nvPr>
          </p:nvGraphicFramePr>
          <p:xfrm>
            <a:off x="2986860" y="2113006"/>
            <a:ext cx="5795962" cy="4067175"/>
          </p:xfrm>
          <a:graphic>
            <a:graphicData uri="http://schemas.openxmlformats.org/presentationml/2006/ole">
              <mc:AlternateContent xmlns:mc="http://schemas.openxmlformats.org/markup-compatibility/2006">
                <mc:Choice xmlns:v="urn:schemas-microsoft-com:vml" Requires="v">
                  <p:oleObj spid="_x0000_s16433" name="Chart" r:id="rId3" imgW="6095897" imgH="4067295" progId="MSGraph.Chart.8">
                    <p:embed followColorScheme="full"/>
                  </p:oleObj>
                </mc:Choice>
                <mc:Fallback>
                  <p:oleObj name="Chart" r:id="rId3" imgW="6095897" imgH="4067295" progId="MSGraph.Chart.8">
                    <p:embed followColorScheme="full"/>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860" y="2113006"/>
                          <a:ext cx="5795962" cy="4067175"/>
                        </a:xfrm>
                        <a:prstGeom prst="rect">
                          <a:avLst/>
                        </a:prstGeom>
                        <a:noFill/>
                        <a:ln>
                          <a:noFill/>
                        </a:ln>
                        <a:effectLst/>
                      </p:spPr>
                    </p:pic>
                  </p:oleObj>
                </mc:Fallback>
              </mc:AlternateContent>
            </a:graphicData>
          </a:graphic>
        </p:graphicFrame>
        <p:sp>
          <p:nvSpPr>
            <p:cNvPr id="17" name="Freeform 4"/>
            <p:cNvSpPr>
              <a:spLocks/>
            </p:cNvSpPr>
            <p:nvPr/>
          </p:nvSpPr>
          <p:spPr bwMode="auto">
            <a:xfrm>
              <a:off x="2910660" y="1884405"/>
              <a:ext cx="6629400" cy="4572000"/>
            </a:xfrm>
            <a:custGeom>
              <a:avLst/>
              <a:gdLst>
                <a:gd name="T0" fmla="*/ 0 w 3216"/>
                <a:gd name="T1" fmla="*/ 0 h 2592"/>
                <a:gd name="T2" fmla="*/ 0 w 3216"/>
                <a:gd name="T3" fmla="*/ 2592 h 2592"/>
                <a:gd name="T4" fmla="*/ 3216 w 3216"/>
                <a:gd name="T5" fmla="*/ 2592 h 2592"/>
                <a:gd name="T6" fmla="*/ 0 60000 65536"/>
                <a:gd name="T7" fmla="*/ 0 60000 65536"/>
                <a:gd name="T8" fmla="*/ 0 60000 65536"/>
                <a:gd name="T9" fmla="*/ 0 w 3216"/>
                <a:gd name="T10" fmla="*/ 0 h 2592"/>
                <a:gd name="T11" fmla="*/ 3216 w 3216"/>
                <a:gd name="T12" fmla="*/ 2592 h 2592"/>
              </a:gdLst>
              <a:ahLst/>
              <a:cxnLst>
                <a:cxn ang="T6">
                  <a:pos x="T0" y="T1"/>
                </a:cxn>
                <a:cxn ang="T7">
                  <a:pos x="T2" y="T3"/>
                </a:cxn>
                <a:cxn ang="T8">
                  <a:pos x="T4" y="T5"/>
                </a:cxn>
              </a:cxnLst>
              <a:rect l="T9" t="T10" r="T11" b="T12"/>
              <a:pathLst>
                <a:path w="3216" h="2592">
                  <a:moveTo>
                    <a:pt x="0" y="0"/>
                  </a:moveTo>
                  <a:lnTo>
                    <a:pt x="0" y="2592"/>
                  </a:lnTo>
                  <a:lnTo>
                    <a:pt x="3216" y="2592"/>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Freeform 5"/>
            <p:cNvSpPr>
              <a:spLocks/>
            </p:cNvSpPr>
            <p:nvPr/>
          </p:nvSpPr>
          <p:spPr bwMode="auto">
            <a:xfrm>
              <a:off x="2910660" y="2470193"/>
              <a:ext cx="5562600" cy="3986212"/>
            </a:xfrm>
            <a:custGeom>
              <a:avLst/>
              <a:gdLst>
                <a:gd name="T0" fmla="*/ 0 w 3444"/>
                <a:gd name="T1" fmla="*/ 2511 h 2511"/>
                <a:gd name="T2" fmla="*/ 962 w 3444"/>
                <a:gd name="T3" fmla="*/ 2197 h 2511"/>
                <a:gd name="T4" fmla="*/ 1649 w 3444"/>
                <a:gd name="T5" fmla="*/ 943 h 2511"/>
                <a:gd name="T6" fmla="*/ 2410 w 3444"/>
                <a:gd name="T7" fmla="*/ 266 h 2511"/>
                <a:gd name="T8" fmla="*/ 3444 w 3444"/>
                <a:gd name="T9" fmla="*/ 0 h 2511"/>
                <a:gd name="T10" fmla="*/ 0 60000 65536"/>
                <a:gd name="T11" fmla="*/ 0 60000 65536"/>
                <a:gd name="T12" fmla="*/ 0 60000 65536"/>
                <a:gd name="T13" fmla="*/ 0 60000 65536"/>
                <a:gd name="T14" fmla="*/ 0 60000 65536"/>
                <a:gd name="T15" fmla="*/ 0 w 3444"/>
                <a:gd name="T16" fmla="*/ 0 h 2511"/>
                <a:gd name="T17" fmla="*/ 3444 w 3444"/>
                <a:gd name="T18" fmla="*/ 2511 h 2511"/>
              </a:gdLst>
              <a:ahLst/>
              <a:cxnLst>
                <a:cxn ang="T10">
                  <a:pos x="T0" y="T1"/>
                </a:cxn>
                <a:cxn ang="T11">
                  <a:pos x="T2" y="T3"/>
                </a:cxn>
                <a:cxn ang="T12">
                  <a:pos x="T4" y="T5"/>
                </a:cxn>
                <a:cxn ang="T13">
                  <a:pos x="T6" y="T7"/>
                </a:cxn>
                <a:cxn ang="T14">
                  <a:pos x="T8" y="T9"/>
                </a:cxn>
              </a:cxnLst>
              <a:rect l="T15" t="T16" r="T17" b="T18"/>
              <a:pathLst>
                <a:path w="3444" h="2511">
                  <a:moveTo>
                    <a:pt x="0" y="2511"/>
                  </a:moveTo>
                  <a:cubicBezTo>
                    <a:pt x="344" y="2485"/>
                    <a:pt x="687" y="2459"/>
                    <a:pt x="962" y="2197"/>
                  </a:cubicBezTo>
                  <a:cubicBezTo>
                    <a:pt x="1237" y="1936"/>
                    <a:pt x="1408" y="1265"/>
                    <a:pt x="1649" y="943"/>
                  </a:cubicBezTo>
                  <a:cubicBezTo>
                    <a:pt x="1890" y="621"/>
                    <a:pt x="2111" y="423"/>
                    <a:pt x="2410" y="266"/>
                  </a:cubicBezTo>
                  <a:cubicBezTo>
                    <a:pt x="2709" y="109"/>
                    <a:pt x="3229" y="55"/>
                    <a:pt x="3444" y="0"/>
                  </a:cubicBezTo>
                </a:path>
              </a:pathLst>
            </a:custGeom>
            <a:noFill/>
            <a:ln w="28575" cap="flat" cmpd="sng">
              <a:solidFill>
                <a:srgbClr val="FF00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Line 6"/>
            <p:cNvSpPr>
              <a:spLocks noChangeShapeType="1"/>
            </p:cNvSpPr>
            <p:nvPr/>
          </p:nvSpPr>
          <p:spPr bwMode="auto">
            <a:xfrm>
              <a:off x="2910660" y="57706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7"/>
            <p:cNvSpPr>
              <a:spLocks noChangeShapeType="1"/>
            </p:cNvSpPr>
            <p:nvPr/>
          </p:nvSpPr>
          <p:spPr bwMode="auto">
            <a:xfrm>
              <a:off x="2910660" y="31798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8"/>
            <p:cNvSpPr>
              <a:spLocks noChangeShapeType="1"/>
            </p:cNvSpPr>
            <p:nvPr/>
          </p:nvSpPr>
          <p:spPr bwMode="auto">
            <a:xfrm>
              <a:off x="2910660" y="2265405"/>
              <a:ext cx="655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Oval 9"/>
            <p:cNvSpPr>
              <a:spLocks noChangeArrowheads="1"/>
            </p:cNvSpPr>
            <p:nvPr/>
          </p:nvSpPr>
          <p:spPr bwMode="auto">
            <a:xfrm>
              <a:off x="8397060" y="2417805"/>
              <a:ext cx="152400" cy="152400"/>
            </a:xfrm>
            <a:prstGeom prst="ellipse">
              <a:avLst/>
            </a:prstGeom>
            <a:solidFill>
              <a:srgbClr val="FF0033"/>
            </a:solidFill>
            <a:ln w="12700">
              <a:solidFill>
                <a:schemeClr val="tx1"/>
              </a:solidFill>
              <a:round/>
              <a:headEnd/>
              <a:tailEnd/>
            </a:ln>
          </p:spPr>
          <p:txBody>
            <a:bodyPr wrap="none" anchor="ct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en-US"/>
            </a:p>
          </p:txBody>
        </p:sp>
        <p:sp>
          <p:nvSpPr>
            <p:cNvPr id="23" name="Freeform 10"/>
            <p:cNvSpPr>
              <a:spLocks/>
            </p:cNvSpPr>
            <p:nvPr/>
          </p:nvSpPr>
          <p:spPr bwMode="auto">
            <a:xfrm>
              <a:off x="8549460" y="2481305"/>
              <a:ext cx="850900" cy="635000"/>
            </a:xfrm>
            <a:custGeom>
              <a:avLst/>
              <a:gdLst>
                <a:gd name="T0" fmla="*/ 0 w 536"/>
                <a:gd name="T1" fmla="*/ 8 h 400"/>
                <a:gd name="T2" fmla="*/ 192 w 536"/>
                <a:gd name="T3" fmla="*/ 56 h 400"/>
                <a:gd name="T4" fmla="*/ 480 w 536"/>
                <a:gd name="T5" fmla="*/ 344 h 400"/>
                <a:gd name="T6" fmla="*/ 528 w 536"/>
                <a:gd name="T7" fmla="*/ 392 h 400"/>
                <a:gd name="T8" fmla="*/ 0 60000 65536"/>
                <a:gd name="T9" fmla="*/ 0 60000 65536"/>
                <a:gd name="T10" fmla="*/ 0 60000 65536"/>
                <a:gd name="T11" fmla="*/ 0 60000 65536"/>
                <a:gd name="T12" fmla="*/ 0 w 536"/>
                <a:gd name="T13" fmla="*/ 0 h 400"/>
                <a:gd name="T14" fmla="*/ 536 w 536"/>
                <a:gd name="T15" fmla="*/ 400 h 400"/>
              </a:gdLst>
              <a:ahLst/>
              <a:cxnLst>
                <a:cxn ang="T8">
                  <a:pos x="T0" y="T1"/>
                </a:cxn>
                <a:cxn ang="T9">
                  <a:pos x="T2" y="T3"/>
                </a:cxn>
                <a:cxn ang="T10">
                  <a:pos x="T4" y="T5"/>
                </a:cxn>
                <a:cxn ang="T11">
                  <a:pos x="T6" y="T7"/>
                </a:cxn>
              </a:cxnLst>
              <a:rect l="T12" t="T13" r="T14" b="T15"/>
              <a:pathLst>
                <a:path w="536" h="400">
                  <a:moveTo>
                    <a:pt x="0" y="8"/>
                  </a:moveTo>
                  <a:cubicBezTo>
                    <a:pt x="56" y="4"/>
                    <a:pt x="112" y="0"/>
                    <a:pt x="192" y="56"/>
                  </a:cubicBezTo>
                  <a:cubicBezTo>
                    <a:pt x="272" y="112"/>
                    <a:pt x="424" y="288"/>
                    <a:pt x="480" y="344"/>
                  </a:cubicBezTo>
                  <a:cubicBezTo>
                    <a:pt x="536" y="400"/>
                    <a:pt x="532" y="396"/>
                    <a:pt x="528" y="392"/>
                  </a:cubicBezTo>
                </a:path>
              </a:pathLst>
            </a:custGeom>
            <a:noFill/>
            <a:ln w="28575" cap="flat" cmpd="sng">
              <a:solidFill>
                <a:schemeClr val="tx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Freeform 11"/>
            <p:cNvSpPr>
              <a:spLocks/>
            </p:cNvSpPr>
            <p:nvPr/>
          </p:nvSpPr>
          <p:spPr bwMode="auto">
            <a:xfrm>
              <a:off x="8473260" y="2341605"/>
              <a:ext cx="990600" cy="152400"/>
            </a:xfrm>
            <a:custGeom>
              <a:avLst/>
              <a:gdLst>
                <a:gd name="T0" fmla="*/ 0 w 720"/>
                <a:gd name="T1" fmla="*/ 104 h 104"/>
                <a:gd name="T2" fmla="*/ 240 w 720"/>
                <a:gd name="T3" fmla="*/ 56 h 104"/>
                <a:gd name="T4" fmla="*/ 528 w 720"/>
                <a:gd name="T5" fmla="*/ 8 h 104"/>
                <a:gd name="T6" fmla="*/ 720 w 720"/>
                <a:gd name="T7" fmla="*/ 8 h 104"/>
                <a:gd name="T8" fmla="*/ 0 60000 65536"/>
                <a:gd name="T9" fmla="*/ 0 60000 65536"/>
                <a:gd name="T10" fmla="*/ 0 60000 65536"/>
                <a:gd name="T11" fmla="*/ 0 60000 65536"/>
                <a:gd name="T12" fmla="*/ 0 w 720"/>
                <a:gd name="T13" fmla="*/ 0 h 104"/>
                <a:gd name="T14" fmla="*/ 720 w 720"/>
                <a:gd name="T15" fmla="*/ 104 h 104"/>
              </a:gdLst>
              <a:ahLst/>
              <a:cxnLst>
                <a:cxn ang="T8">
                  <a:pos x="T0" y="T1"/>
                </a:cxn>
                <a:cxn ang="T9">
                  <a:pos x="T2" y="T3"/>
                </a:cxn>
                <a:cxn ang="T10">
                  <a:pos x="T4" y="T5"/>
                </a:cxn>
                <a:cxn ang="T11">
                  <a:pos x="T6" y="T7"/>
                </a:cxn>
              </a:cxnLst>
              <a:rect l="T12" t="T13" r="T14" b="T15"/>
              <a:pathLst>
                <a:path w="720" h="104">
                  <a:moveTo>
                    <a:pt x="0" y="104"/>
                  </a:moveTo>
                  <a:cubicBezTo>
                    <a:pt x="76" y="88"/>
                    <a:pt x="152" y="72"/>
                    <a:pt x="240" y="56"/>
                  </a:cubicBezTo>
                  <a:cubicBezTo>
                    <a:pt x="328" y="40"/>
                    <a:pt x="448" y="16"/>
                    <a:pt x="528" y="8"/>
                  </a:cubicBezTo>
                  <a:cubicBezTo>
                    <a:pt x="608" y="0"/>
                    <a:pt x="688" y="8"/>
                    <a:pt x="720" y="8"/>
                  </a:cubicBezTo>
                </a:path>
              </a:pathLst>
            </a:custGeom>
            <a:noFill/>
            <a:ln w="28575" cap="flat" cmpd="sng">
              <a:solidFill>
                <a:srgbClr val="FF0033"/>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12"/>
            <p:cNvSpPr txBox="1">
              <a:spLocks noChangeArrowheads="1"/>
            </p:cNvSpPr>
            <p:nvPr/>
          </p:nvSpPr>
          <p:spPr bwMode="auto">
            <a:xfrm>
              <a:off x="4683104" y="5941827"/>
              <a:ext cx="374733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争取市场占有</a:t>
              </a:r>
              <a:r>
                <a:rPr lang="en-US" altLang="zh-CN" dirty="0">
                  <a:latin typeface="Microsoft YaHei" charset="0"/>
                  <a:ea typeface="Microsoft YaHei" charset="0"/>
                  <a:cs typeface="Microsoft YaHei" charset="0"/>
                </a:rPr>
                <a:t>(Marketing Share Drive)</a:t>
              </a:r>
            </a:p>
          </p:txBody>
        </p:sp>
        <p:sp>
          <p:nvSpPr>
            <p:cNvPr id="26" name="Text Box 13"/>
            <p:cNvSpPr txBox="1">
              <a:spLocks noChangeArrowheads="1"/>
            </p:cNvSpPr>
            <p:nvPr/>
          </p:nvSpPr>
          <p:spPr bwMode="auto">
            <a:xfrm>
              <a:off x="5487172" y="4276768"/>
              <a:ext cx="2971652"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a:latin typeface="Microsoft YaHei" charset="0"/>
                  <a:ea typeface="Microsoft YaHei" charset="0"/>
                  <a:cs typeface="Microsoft YaHei" charset="0"/>
                </a:rPr>
                <a:t>企业收入增长</a:t>
              </a:r>
              <a:r>
                <a:rPr lang="en-US" altLang="zh-CN" dirty="0">
                  <a:latin typeface="Microsoft YaHei" charset="0"/>
                  <a:ea typeface="Microsoft YaHei" charset="0"/>
                  <a:cs typeface="Microsoft YaHei" charset="0"/>
                </a:rPr>
                <a:t>(Revenue Drive)</a:t>
              </a:r>
            </a:p>
          </p:txBody>
        </p:sp>
        <p:sp>
          <p:nvSpPr>
            <p:cNvPr id="27" name="Text Box 14"/>
            <p:cNvSpPr txBox="1">
              <a:spLocks noChangeArrowheads="1"/>
            </p:cNvSpPr>
            <p:nvPr/>
          </p:nvSpPr>
          <p:spPr bwMode="auto">
            <a:xfrm>
              <a:off x="4218900" y="2528876"/>
              <a:ext cx="2452349" cy="34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a:spcBef>
                  <a:spcPct val="0"/>
                </a:spcBef>
              </a:pPr>
              <a:r>
                <a:rPr lang="zh-CN" altLang="en-US" b="1">
                  <a:latin typeface="Microsoft YaHei" charset="0"/>
                  <a:ea typeface="Microsoft YaHei" charset="0"/>
                  <a:cs typeface="Microsoft YaHei" charset="0"/>
                </a:rPr>
                <a:t>利润稳固</a:t>
              </a:r>
              <a:r>
                <a:rPr lang="en-US" altLang="zh-CN" b="1" dirty="0">
                  <a:latin typeface="Microsoft YaHei" charset="0"/>
                  <a:ea typeface="Microsoft YaHei" charset="0"/>
                  <a:cs typeface="Microsoft YaHei" charset="0"/>
                </a:rPr>
                <a:t>(Profit Drive)</a:t>
              </a:r>
            </a:p>
          </p:txBody>
        </p:sp>
      </p:grpSp>
      <p:sp>
        <p:nvSpPr>
          <p:cNvPr id="29" name="Text Box 26"/>
          <p:cNvSpPr txBox="1">
            <a:spLocks noChangeArrowheads="1"/>
          </p:cNvSpPr>
          <p:nvPr/>
        </p:nvSpPr>
        <p:spPr bwMode="auto">
          <a:xfrm>
            <a:off x="8550732" y="6481870"/>
            <a:ext cx="5122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a:t>时间</a:t>
            </a:r>
          </a:p>
        </p:txBody>
      </p:sp>
      <p:sp>
        <p:nvSpPr>
          <p:cNvPr id="30" name="Text Box 27"/>
          <p:cNvSpPr txBox="1">
            <a:spLocks noChangeArrowheads="1"/>
          </p:cNvSpPr>
          <p:nvPr/>
        </p:nvSpPr>
        <p:spPr bwMode="auto">
          <a:xfrm>
            <a:off x="2378034" y="2388314"/>
            <a:ext cx="532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200" b="0" dirty="0" smtClean="0"/>
              <a:t>收入</a:t>
            </a:r>
            <a:endParaRPr lang="zh-CN" altLang="en-US" sz="1200" b="0" dirty="0"/>
          </a:p>
        </p:txBody>
      </p:sp>
    </p:spTree>
    <p:extLst>
      <p:ext uri="{BB962C8B-B14F-4D97-AF65-F5344CB8AC3E}">
        <p14:creationId xmlns:p14="http://schemas.microsoft.com/office/powerpoint/2010/main" val="23813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409697" y="967104"/>
            <a:ext cx="10999788" cy="830997"/>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随着企业规模的扩展、业务量的增加、战略决策的调整，</a:t>
            </a:r>
            <a:r>
              <a:rPr lang="zh-CN" altLang="en-US" sz="1600" dirty="0" smtClean="0">
                <a:solidFill>
                  <a:srgbClr val="FF0000"/>
                </a:solidFill>
                <a:latin typeface="Microsoft YaHei" charset="0"/>
                <a:ea typeface="Microsoft YaHei" charset="0"/>
                <a:cs typeface="Microsoft YaHei" charset="0"/>
              </a:rPr>
              <a:t>建立与</a:t>
            </a:r>
            <a:r>
              <a:rPr lang="zh-CN" altLang="en-US" sz="1600" dirty="0">
                <a:solidFill>
                  <a:srgbClr val="FF0000"/>
                </a:solidFill>
                <a:latin typeface="Microsoft YaHei" charset="0"/>
                <a:ea typeface="Microsoft YaHei" charset="0"/>
                <a:cs typeface="Microsoft YaHei" charset="0"/>
              </a:rPr>
              <a:t>企业业务对等的IT</a:t>
            </a:r>
            <a:r>
              <a:rPr lang="zh-CN" altLang="en-US" sz="1600" dirty="0" smtClean="0">
                <a:solidFill>
                  <a:srgbClr val="FF0000"/>
                </a:solidFill>
                <a:latin typeface="Microsoft YaHei" charset="0"/>
                <a:ea typeface="Microsoft YaHei" charset="0"/>
                <a:cs typeface="Microsoft YaHei" charset="0"/>
              </a:rPr>
              <a:t>体系尤为重要</a:t>
            </a:r>
            <a:r>
              <a:rPr lang="zh-CN" altLang="en-US" sz="1600" dirty="0" smtClean="0">
                <a:latin typeface="Microsoft YaHei" charset="0"/>
                <a:ea typeface="Microsoft YaHei" charset="0"/>
                <a:cs typeface="Microsoft YaHei" charset="0"/>
              </a:rPr>
              <a:t>，它可以帮助企业快速响应市场变化做出相应的决策调整</a:t>
            </a:r>
            <a:r>
              <a:rPr lang="zh-CN" altLang="en-US" sz="1600" dirty="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成为</a:t>
            </a:r>
            <a:r>
              <a:rPr lang="zh-CN" altLang="en-US" sz="1600" dirty="0">
                <a:latin typeface="Microsoft YaHei" charset="0"/>
                <a:ea typeface="Microsoft YaHei" charset="0"/>
                <a:cs typeface="Microsoft YaHei" charset="0"/>
              </a:rPr>
              <a:t>企业核心竞争力的组成部分，为企业创新发展提供新的空间！</a:t>
            </a:r>
          </a:p>
        </p:txBody>
      </p:sp>
      <p:grpSp>
        <p:nvGrpSpPr>
          <p:cNvPr id="63" name="组 62"/>
          <p:cNvGrpSpPr/>
          <p:nvPr/>
        </p:nvGrpSpPr>
        <p:grpSpPr>
          <a:xfrm>
            <a:off x="1767340" y="2189401"/>
            <a:ext cx="8596026" cy="4463473"/>
            <a:chOff x="672324" y="1969020"/>
            <a:chExt cx="9276917" cy="4817024"/>
          </a:xfrm>
        </p:grpSpPr>
        <p:sp>
          <p:nvSpPr>
            <p:cNvPr id="15" name="Text Box 15"/>
            <p:cNvSpPr txBox="1">
              <a:spLocks noChangeArrowheads="1"/>
            </p:cNvSpPr>
            <p:nvPr/>
          </p:nvSpPr>
          <p:spPr bwMode="auto">
            <a:xfrm>
              <a:off x="3565344" y="60873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1400">
                  <a:solidFill>
                    <a:schemeClr val="tx1"/>
                  </a:solidFill>
                  <a:latin typeface="Arial" charset="0"/>
                  <a:ea typeface="楷体_GB2312" charset="0"/>
                </a:defRPr>
              </a:lvl1pPr>
              <a:lvl2pPr marL="742950" indent="-285750" eaLnBrk="0" hangingPunct="0">
                <a:defRPr kumimoji="1" sz="1400">
                  <a:solidFill>
                    <a:schemeClr val="tx1"/>
                  </a:solidFill>
                  <a:latin typeface="Arial" charset="0"/>
                  <a:ea typeface="楷体_GB2312" charset="0"/>
                </a:defRPr>
              </a:lvl2pPr>
              <a:lvl3pPr marL="1143000" indent="-228600" eaLnBrk="0" hangingPunct="0">
                <a:defRPr kumimoji="1" sz="1400">
                  <a:solidFill>
                    <a:schemeClr val="tx1"/>
                  </a:solidFill>
                  <a:latin typeface="Arial" charset="0"/>
                  <a:ea typeface="楷体_GB2312" charset="0"/>
                </a:defRPr>
              </a:lvl3pPr>
              <a:lvl4pPr marL="1600200" indent="-228600" eaLnBrk="0" hangingPunct="0">
                <a:defRPr kumimoji="1" sz="1400">
                  <a:solidFill>
                    <a:schemeClr val="tx1"/>
                  </a:solidFill>
                  <a:latin typeface="Arial" charset="0"/>
                  <a:ea typeface="楷体_GB2312" charset="0"/>
                </a:defRPr>
              </a:lvl4pPr>
              <a:lvl5pPr marL="2057400" indent="-228600" eaLnBrk="0" hangingPunct="0">
                <a:defRPr kumimoji="1" sz="1400">
                  <a:solidFill>
                    <a:schemeClr val="tx1"/>
                  </a:solidFill>
                  <a:latin typeface="Arial" charset="0"/>
                  <a:ea typeface="楷体_GB2312" charset="0"/>
                </a:defRPr>
              </a:lvl5pPr>
              <a:lvl6pPr marL="2514600" indent="-228600" eaLnBrk="0" fontAlgn="base" hangingPunct="0">
                <a:spcBef>
                  <a:spcPct val="50000"/>
                </a:spcBef>
                <a:spcAft>
                  <a:spcPct val="0"/>
                </a:spcAft>
                <a:defRPr kumimoji="1" sz="1400">
                  <a:solidFill>
                    <a:schemeClr val="tx1"/>
                  </a:solidFill>
                  <a:latin typeface="Arial" charset="0"/>
                  <a:ea typeface="楷体_GB2312" charset="0"/>
                </a:defRPr>
              </a:lvl6pPr>
              <a:lvl7pPr marL="2971800" indent="-228600" eaLnBrk="0" fontAlgn="base" hangingPunct="0">
                <a:spcBef>
                  <a:spcPct val="50000"/>
                </a:spcBef>
                <a:spcAft>
                  <a:spcPct val="0"/>
                </a:spcAft>
                <a:defRPr kumimoji="1" sz="1400">
                  <a:solidFill>
                    <a:schemeClr val="tx1"/>
                  </a:solidFill>
                  <a:latin typeface="Arial" charset="0"/>
                  <a:ea typeface="楷体_GB2312" charset="0"/>
                </a:defRPr>
              </a:lvl7pPr>
              <a:lvl8pPr marL="3429000" indent="-228600" eaLnBrk="0" fontAlgn="base" hangingPunct="0">
                <a:spcBef>
                  <a:spcPct val="50000"/>
                </a:spcBef>
                <a:spcAft>
                  <a:spcPct val="0"/>
                </a:spcAft>
                <a:defRPr kumimoji="1" sz="1400">
                  <a:solidFill>
                    <a:schemeClr val="tx1"/>
                  </a:solidFill>
                  <a:latin typeface="Arial" charset="0"/>
                  <a:ea typeface="楷体_GB2312" charset="0"/>
                </a:defRPr>
              </a:lvl8pPr>
              <a:lvl9pPr marL="3886200" indent="-228600" eaLnBrk="0" fontAlgn="base" hangingPunct="0">
                <a:spcBef>
                  <a:spcPct val="50000"/>
                </a:spcBef>
                <a:spcAft>
                  <a:spcPct val="0"/>
                </a:spcAft>
                <a:defRPr kumimoji="1" sz="1400">
                  <a:solidFill>
                    <a:schemeClr val="tx1"/>
                  </a:solidFill>
                  <a:latin typeface="Arial" charset="0"/>
                  <a:ea typeface="楷体_GB2312" charset="0"/>
                </a:defRPr>
              </a:lvl9pPr>
            </a:lstStyle>
            <a:p>
              <a:pPr eaLnBrk="1" hangingPunct="1"/>
              <a:endParaRPr lang="zh-CN" altLang="zh-CN" sz="2400" b="1">
                <a:latin typeface="Times New Roman" charset="0"/>
                <a:ea typeface="宋体" charset="0"/>
              </a:endParaRPr>
            </a:p>
          </p:txBody>
        </p:sp>
        <p:sp>
          <p:nvSpPr>
            <p:cNvPr id="36" name="Rectangle 15"/>
            <p:cNvSpPr>
              <a:spLocks noChangeArrowheads="1"/>
            </p:cNvSpPr>
            <p:nvPr/>
          </p:nvSpPr>
          <p:spPr bwMode="auto">
            <a:xfrm>
              <a:off x="1285694"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初始阶段</a:t>
              </a:r>
            </a:p>
          </p:txBody>
        </p:sp>
        <p:sp>
          <p:nvSpPr>
            <p:cNvPr id="37" name="Rectangle 16"/>
            <p:cNvSpPr>
              <a:spLocks noChangeArrowheads="1"/>
            </p:cNvSpPr>
            <p:nvPr/>
          </p:nvSpPr>
          <p:spPr bwMode="auto">
            <a:xfrm>
              <a:off x="25445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扩展阶段</a:t>
              </a:r>
            </a:p>
          </p:txBody>
        </p:sp>
        <p:sp>
          <p:nvSpPr>
            <p:cNvPr id="38" name="Rectangle 17"/>
            <p:cNvSpPr>
              <a:spLocks noChangeArrowheads="1"/>
            </p:cNvSpPr>
            <p:nvPr/>
          </p:nvSpPr>
          <p:spPr bwMode="auto">
            <a:xfrm>
              <a:off x="3805057"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控制阶段</a:t>
              </a:r>
            </a:p>
          </p:txBody>
        </p:sp>
        <p:sp>
          <p:nvSpPr>
            <p:cNvPr id="39" name="Rectangle 18"/>
            <p:cNvSpPr>
              <a:spLocks noChangeArrowheads="1"/>
            </p:cNvSpPr>
            <p:nvPr/>
          </p:nvSpPr>
          <p:spPr bwMode="auto">
            <a:xfrm>
              <a:off x="5021082" y="6087300"/>
              <a:ext cx="1258887"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整合阶段</a:t>
              </a:r>
            </a:p>
          </p:txBody>
        </p:sp>
        <p:sp>
          <p:nvSpPr>
            <p:cNvPr id="40" name="Rectangle 19"/>
            <p:cNvSpPr>
              <a:spLocks noChangeArrowheads="1"/>
            </p:cNvSpPr>
            <p:nvPr/>
          </p:nvSpPr>
          <p:spPr bwMode="auto">
            <a:xfrm>
              <a:off x="6279969" y="6087300"/>
              <a:ext cx="1258888"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a:t>数据管理阶段</a:t>
              </a:r>
            </a:p>
          </p:txBody>
        </p:sp>
        <p:sp>
          <p:nvSpPr>
            <p:cNvPr id="41" name="Rectangle 20"/>
            <p:cNvSpPr>
              <a:spLocks noChangeArrowheads="1"/>
            </p:cNvSpPr>
            <p:nvPr/>
          </p:nvSpPr>
          <p:spPr bwMode="auto">
            <a:xfrm>
              <a:off x="7540444" y="6087300"/>
              <a:ext cx="1258888"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zh-CN" altLang="en-US" sz="1400" b="0" dirty="0"/>
                <a:t>成熟阶段</a:t>
              </a:r>
            </a:p>
          </p:txBody>
        </p:sp>
        <p:sp>
          <p:nvSpPr>
            <p:cNvPr id="42" name="Line 21"/>
            <p:cNvSpPr>
              <a:spLocks noChangeShapeType="1"/>
            </p:cNvSpPr>
            <p:nvPr/>
          </p:nvSpPr>
          <p:spPr bwMode="auto">
            <a:xfrm flipV="1">
              <a:off x="2546169" y="5682488"/>
              <a:ext cx="0" cy="6746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3" name="Line 22"/>
            <p:cNvSpPr>
              <a:spLocks noChangeShapeType="1"/>
            </p:cNvSpPr>
            <p:nvPr/>
          </p:nvSpPr>
          <p:spPr bwMode="auto">
            <a:xfrm flipV="1">
              <a:off x="3806644" y="4556950"/>
              <a:ext cx="0" cy="18002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4" name="Line 23"/>
            <p:cNvSpPr>
              <a:spLocks noChangeShapeType="1"/>
            </p:cNvSpPr>
            <p:nvPr/>
          </p:nvSpPr>
          <p:spPr bwMode="auto">
            <a:xfrm flipH="1" flipV="1">
              <a:off x="5021082" y="4287075"/>
              <a:ext cx="0" cy="20701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5" name="Line 24"/>
            <p:cNvSpPr>
              <a:spLocks noChangeShapeType="1"/>
            </p:cNvSpPr>
            <p:nvPr/>
          </p:nvSpPr>
          <p:spPr bwMode="auto">
            <a:xfrm flipH="1" flipV="1">
              <a:off x="7542032" y="2936113"/>
              <a:ext cx="0" cy="342106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6" name="Line 25"/>
            <p:cNvSpPr>
              <a:spLocks noChangeShapeType="1"/>
            </p:cNvSpPr>
            <p:nvPr/>
          </p:nvSpPr>
          <p:spPr bwMode="auto">
            <a:xfrm flipV="1">
              <a:off x="6281557" y="3701288"/>
              <a:ext cx="0" cy="26558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47" name="Text Box 26"/>
            <p:cNvSpPr txBox="1">
              <a:spLocks noChangeArrowheads="1"/>
            </p:cNvSpPr>
            <p:nvPr/>
          </p:nvSpPr>
          <p:spPr bwMode="auto">
            <a:xfrm>
              <a:off x="8892417" y="6401625"/>
              <a:ext cx="765175"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200" b="0" dirty="0"/>
                <a:t>时间</a:t>
              </a:r>
            </a:p>
          </p:txBody>
        </p:sp>
        <p:sp>
          <p:nvSpPr>
            <p:cNvPr id="48" name="Text Box 27"/>
            <p:cNvSpPr txBox="1">
              <a:spLocks noChangeArrowheads="1"/>
            </p:cNvSpPr>
            <p:nvPr/>
          </p:nvSpPr>
          <p:spPr bwMode="auto">
            <a:xfrm>
              <a:off x="672324" y="1969020"/>
              <a:ext cx="1039294"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200" b="0"/>
                <a:t>IT</a:t>
              </a:r>
              <a:r>
                <a:rPr lang="zh-CN" altLang="en-US" sz="1200" b="0" dirty="0"/>
                <a:t>投入</a:t>
              </a:r>
            </a:p>
          </p:txBody>
        </p:sp>
        <p:sp>
          <p:nvSpPr>
            <p:cNvPr id="49" name="Rectangle 28"/>
            <p:cNvSpPr>
              <a:spLocks noChangeArrowheads="1"/>
            </p:cNvSpPr>
            <p:nvPr/>
          </p:nvSpPr>
          <p:spPr bwMode="auto">
            <a:xfrm>
              <a:off x="2541927" y="6487104"/>
              <a:ext cx="4012160" cy="29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eaLnBrk="0" hangingPunct="0"/>
              <a:r>
                <a:rPr lang="zh-CN" altLang="en-US" sz="1200" dirty="0"/>
                <a:t>诺兰（</a:t>
              </a:r>
              <a:r>
                <a:rPr lang="en-US" altLang="zh-CN" sz="1200" dirty="0" err="1"/>
                <a:t>Richard·L·Nolan</a:t>
              </a:r>
              <a:r>
                <a:rPr lang="zh-CN" altLang="en-US" sz="1200" dirty="0"/>
                <a:t>）信息系统进化的六阶段模型</a:t>
              </a:r>
              <a:r>
                <a:rPr lang="zh-CN" altLang="en-US" sz="1200" b="0" dirty="0"/>
                <a:t> </a:t>
              </a:r>
            </a:p>
          </p:txBody>
        </p:sp>
        <p:sp>
          <p:nvSpPr>
            <p:cNvPr id="50" name="Freeform 41"/>
            <p:cNvSpPr>
              <a:spLocks/>
            </p:cNvSpPr>
            <p:nvPr/>
          </p:nvSpPr>
          <p:spPr bwMode="auto">
            <a:xfrm>
              <a:off x="1285694" y="2666238"/>
              <a:ext cx="7605713" cy="3421062"/>
            </a:xfrm>
            <a:custGeom>
              <a:avLst/>
              <a:gdLst>
                <a:gd name="T0" fmla="*/ 0 w 4791"/>
                <a:gd name="T1" fmla="*/ 2155 h 2155"/>
                <a:gd name="T2" fmla="*/ 794 w 4791"/>
                <a:gd name="T3" fmla="*/ 1900 h 2155"/>
                <a:gd name="T4" fmla="*/ 1588 w 4791"/>
                <a:gd name="T5" fmla="*/ 1191 h 2155"/>
                <a:gd name="T6" fmla="*/ 2353 w 4791"/>
                <a:gd name="T7" fmla="*/ 1021 h 2155"/>
                <a:gd name="T8" fmla="*/ 3147 w 4791"/>
                <a:gd name="T9" fmla="*/ 652 h 2155"/>
                <a:gd name="T10" fmla="*/ 3941 w 4791"/>
                <a:gd name="T11" fmla="*/ 170 h 2155"/>
                <a:gd name="T12" fmla="*/ 4791 w 4791"/>
                <a:gd name="T13" fmla="*/ 0 h 2155"/>
              </a:gdLst>
              <a:ahLst/>
              <a:cxnLst>
                <a:cxn ang="0">
                  <a:pos x="T0" y="T1"/>
                </a:cxn>
                <a:cxn ang="0">
                  <a:pos x="T2" y="T3"/>
                </a:cxn>
                <a:cxn ang="0">
                  <a:pos x="T4" y="T5"/>
                </a:cxn>
                <a:cxn ang="0">
                  <a:pos x="T6" y="T7"/>
                </a:cxn>
                <a:cxn ang="0">
                  <a:pos x="T8" y="T9"/>
                </a:cxn>
                <a:cxn ang="0">
                  <a:pos x="T10" y="T11"/>
                </a:cxn>
                <a:cxn ang="0">
                  <a:pos x="T12" y="T13"/>
                </a:cxn>
              </a:cxnLst>
              <a:rect l="0" t="0" r="r" b="b"/>
              <a:pathLst>
                <a:path w="4791" h="2155">
                  <a:moveTo>
                    <a:pt x="0" y="2155"/>
                  </a:moveTo>
                  <a:cubicBezTo>
                    <a:pt x="264" y="2108"/>
                    <a:pt x="529" y="2061"/>
                    <a:pt x="794" y="1900"/>
                  </a:cubicBezTo>
                  <a:cubicBezTo>
                    <a:pt x="1059" y="1739"/>
                    <a:pt x="1328" y="1338"/>
                    <a:pt x="1588" y="1191"/>
                  </a:cubicBezTo>
                  <a:cubicBezTo>
                    <a:pt x="1848" y="1044"/>
                    <a:pt x="2093" y="1111"/>
                    <a:pt x="2353" y="1021"/>
                  </a:cubicBezTo>
                  <a:cubicBezTo>
                    <a:pt x="2613" y="931"/>
                    <a:pt x="2882" y="794"/>
                    <a:pt x="3147" y="652"/>
                  </a:cubicBezTo>
                  <a:cubicBezTo>
                    <a:pt x="3412" y="510"/>
                    <a:pt x="3667" y="279"/>
                    <a:pt x="3941" y="170"/>
                  </a:cubicBezTo>
                  <a:cubicBezTo>
                    <a:pt x="4215" y="61"/>
                    <a:pt x="4650" y="28"/>
                    <a:pt x="4791" y="0"/>
                  </a:cubicBezTo>
                </a:path>
              </a:pathLst>
            </a:custGeom>
            <a:noFill/>
            <a:ln w="9525"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lstStyle/>
            <a:p>
              <a:endParaRPr lang="zh-CN" altLang="en-US"/>
            </a:p>
          </p:txBody>
        </p:sp>
        <p:sp>
          <p:nvSpPr>
            <p:cNvPr id="51" name="Oval 44"/>
            <p:cNvSpPr>
              <a:spLocks noChangeArrowheads="1"/>
            </p:cNvSpPr>
            <p:nvPr/>
          </p:nvSpPr>
          <p:spPr bwMode="auto">
            <a:xfrm>
              <a:off x="4886144" y="4196588"/>
              <a:ext cx="225425" cy="225425"/>
            </a:xfrm>
            <a:prstGeom prst="ellipse">
              <a:avLst/>
            </a:prstGeom>
            <a:solidFill>
              <a:srgbClr val="FF3300"/>
            </a:solidFill>
            <a:ln>
              <a:noFill/>
            </a:ln>
            <a:effectLst/>
            <a:extLst>
              <a:ext uri="{91240B29-F687-4F45-9708-019B960494DF}">
                <a14:hiddenLine xmlns:a14="http://schemas.microsoft.com/office/drawing/2010/main" w="9525">
                  <a:solidFill>
                    <a:srgbClr val="F2F2F2"/>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2" name="AutoShape 33"/>
            <p:cNvSpPr>
              <a:spLocks noChangeArrowheads="1"/>
            </p:cNvSpPr>
            <p:nvPr/>
          </p:nvSpPr>
          <p:spPr bwMode="auto">
            <a:xfrm flipH="1">
              <a:off x="7833572" y="3155482"/>
              <a:ext cx="2115669" cy="1929867"/>
            </a:xfrm>
            <a:prstGeom prst="wedgeRoundRectCallout">
              <a:avLst>
                <a:gd name="adj1" fmla="val 177249"/>
                <a:gd name="adj2" fmla="val 8718"/>
                <a:gd name="adj3" fmla="val 16667"/>
              </a:avLst>
            </a:prstGeom>
            <a:solidFill>
              <a:schemeClr val="accent2"/>
            </a:solidFill>
            <a:ln w="9525">
              <a:solidFill>
                <a:schemeClr val="accent2">
                  <a:lumMod val="40000"/>
                  <a:lumOff val="60000"/>
                </a:schemeClr>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1400" b="0" dirty="0"/>
                <a:t>IT</a:t>
              </a:r>
              <a:r>
                <a:rPr lang="zh-CN" altLang="en-US" sz="1400" b="0" dirty="0"/>
                <a:t>规划与</a:t>
              </a:r>
              <a:r>
                <a:rPr lang="zh-CN" altLang="en-US" sz="1400" b="0" dirty="0" smtClean="0"/>
                <a:t>重整：</a:t>
              </a:r>
            </a:p>
            <a:p>
              <a:pPr>
                <a:spcBef>
                  <a:spcPct val="50000"/>
                </a:spcBef>
                <a:buFontTx/>
                <a:buChar char="•"/>
              </a:pPr>
              <a:r>
                <a:rPr lang="zh-CN" altLang="en-US" sz="1000" dirty="0">
                  <a:latin typeface="Microsoft YaHei" charset="0"/>
                  <a:ea typeface="Microsoft YaHei" charset="0"/>
                  <a:cs typeface="Microsoft YaHei" charset="0"/>
                </a:rPr>
                <a:t>使业务敏捷响应市场需求</a:t>
              </a:r>
            </a:p>
            <a:p>
              <a:pPr>
                <a:spcBef>
                  <a:spcPct val="50000"/>
                </a:spcBef>
                <a:buFontTx/>
                <a:buChar char="•"/>
              </a:pPr>
              <a:r>
                <a:rPr lang="zh-CN" altLang="en-US" sz="1000" dirty="0">
                  <a:latin typeface="Microsoft YaHei" charset="0"/>
                  <a:ea typeface="Microsoft YaHei" charset="0"/>
                  <a:cs typeface="Microsoft YaHei" charset="0"/>
                </a:rPr>
                <a:t>获得竞争优势</a:t>
              </a:r>
            </a:p>
            <a:p>
              <a:pPr>
                <a:spcBef>
                  <a:spcPct val="50000"/>
                </a:spcBef>
                <a:buFontTx/>
                <a:buChar char="•"/>
              </a:pPr>
              <a:r>
                <a:rPr lang="zh-CN" altLang="en-US" sz="1000" dirty="0">
                  <a:latin typeface="Microsoft YaHei" charset="0"/>
                  <a:ea typeface="Microsoft YaHei" charset="0"/>
                  <a:cs typeface="Microsoft YaHei" charset="0"/>
                </a:rPr>
                <a:t>提高业务绩效</a:t>
              </a:r>
            </a:p>
            <a:p>
              <a:pPr>
                <a:spcBef>
                  <a:spcPct val="50000"/>
                </a:spcBef>
                <a:buFontTx/>
                <a:buChar char="•"/>
              </a:pPr>
              <a:r>
                <a:rPr lang="zh-CN" altLang="en-US" sz="1000" dirty="0">
                  <a:latin typeface="Microsoft YaHei" charset="0"/>
                  <a:ea typeface="Microsoft YaHei" charset="0"/>
                  <a:cs typeface="Microsoft YaHei" charset="0"/>
                </a:rPr>
                <a:t>开发新的产品与服务</a:t>
              </a:r>
            </a:p>
            <a:p>
              <a:pPr>
                <a:spcBef>
                  <a:spcPct val="50000"/>
                </a:spcBef>
                <a:buFontTx/>
                <a:buChar char="•"/>
              </a:pPr>
              <a:r>
                <a:rPr lang="zh-CN" altLang="en-US" sz="1000" dirty="0">
                  <a:latin typeface="Microsoft YaHei" charset="0"/>
                  <a:ea typeface="Microsoft YaHei" charset="0"/>
                  <a:cs typeface="Microsoft YaHei" charset="0"/>
                </a:rPr>
                <a:t>改善和优化供应链关系</a:t>
              </a:r>
            </a:p>
            <a:p>
              <a:endParaRPr lang="zh-CN" altLang="en-US" sz="1400" b="0" dirty="0"/>
            </a:p>
          </p:txBody>
        </p:sp>
        <p:sp>
          <p:nvSpPr>
            <p:cNvPr id="53" name="Text Box 45"/>
            <p:cNvSpPr txBox="1">
              <a:spLocks noChangeArrowheads="1"/>
            </p:cNvSpPr>
            <p:nvPr/>
          </p:nvSpPr>
          <p:spPr bwMode="auto">
            <a:xfrm>
              <a:off x="5011657" y="4345628"/>
              <a:ext cx="893007"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转折</a:t>
              </a:r>
            </a:p>
          </p:txBody>
        </p:sp>
        <p:sp>
          <p:nvSpPr>
            <p:cNvPr id="54" name="Line 13"/>
            <p:cNvSpPr>
              <a:spLocks noChangeShapeType="1"/>
            </p:cNvSpPr>
            <p:nvPr/>
          </p:nvSpPr>
          <p:spPr bwMode="auto">
            <a:xfrm flipV="1">
              <a:off x="1285694" y="2036000"/>
              <a:ext cx="0" cy="432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5" name="Line 46"/>
            <p:cNvSpPr>
              <a:spLocks noChangeShapeType="1"/>
            </p:cNvSpPr>
            <p:nvPr/>
          </p:nvSpPr>
          <p:spPr bwMode="auto">
            <a:xfrm>
              <a:off x="1285694" y="6357175"/>
              <a:ext cx="78311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56" name="Text Box 47"/>
            <p:cNvSpPr txBox="1">
              <a:spLocks noChangeArrowheads="1"/>
            </p:cNvSpPr>
            <p:nvPr/>
          </p:nvSpPr>
          <p:spPr bwMode="auto">
            <a:xfrm>
              <a:off x="1881359" y="2261425"/>
              <a:ext cx="1885899"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dirty="0"/>
                <a:t>数据处理时代</a:t>
              </a:r>
            </a:p>
          </p:txBody>
        </p:sp>
        <p:sp>
          <p:nvSpPr>
            <p:cNvPr id="57" name="Text Box 48"/>
            <p:cNvSpPr txBox="1">
              <a:spLocks noChangeArrowheads="1"/>
            </p:cNvSpPr>
            <p:nvPr/>
          </p:nvSpPr>
          <p:spPr bwMode="auto">
            <a:xfrm>
              <a:off x="7075501" y="2260046"/>
              <a:ext cx="1145566"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信息时代</a:t>
              </a:r>
            </a:p>
          </p:txBody>
        </p:sp>
        <p:sp>
          <p:nvSpPr>
            <p:cNvPr id="58" name="Text Box 51"/>
            <p:cNvSpPr txBox="1">
              <a:spLocks noChangeArrowheads="1"/>
            </p:cNvSpPr>
            <p:nvPr/>
          </p:nvSpPr>
          <p:spPr bwMode="auto">
            <a:xfrm>
              <a:off x="4625571" y="2261425"/>
              <a:ext cx="929743" cy="3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zh-CN" altLang="en-US" sz="1400" b="0"/>
                <a:t>转型期</a:t>
              </a:r>
            </a:p>
          </p:txBody>
        </p:sp>
        <p:sp>
          <p:nvSpPr>
            <p:cNvPr id="59" name="AutoShape 56"/>
            <p:cNvSpPr>
              <a:spLocks noChangeArrowheads="1"/>
            </p:cNvSpPr>
            <p:nvPr/>
          </p:nvSpPr>
          <p:spPr bwMode="auto">
            <a:xfrm flipV="1">
              <a:off x="2457269" y="2577338"/>
              <a:ext cx="179388"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0" name="AutoShape 60"/>
            <p:cNvSpPr>
              <a:spLocks noChangeArrowheads="1"/>
            </p:cNvSpPr>
            <p:nvPr/>
          </p:nvSpPr>
          <p:spPr bwMode="auto">
            <a:xfrm flipV="1">
              <a:off x="493218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1" name="AutoShape 61"/>
            <p:cNvSpPr>
              <a:spLocks noChangeArrowheads="1"/>
            </p:cNvSpPr>
            <p:nvPr/>
          </p:nvSpPr>
          <p:spPr bwMode="auto">
            <a:xfrm flipV="1">
              <a:off x="7453132" y="2577338"/>
              <a:ext cx="179387" cy="179387"/>
            </a:xfrm>
            <a:prstGeom prst="triangle">
              <a:avLst>
                <a:gd name="adj" fmla="val 50000"/>
              </a:avLst>
            </a:prstGeom>
            <a:solidFill>
              <a:srgbClr val="008CC6"/>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62" name="Text Box 62"/>
            <p:cNvSpPr txBox="1">
              <a:spLocks noChangeArrowheads="1"/>
            </p:cNvSpPr>
            <p:nvPr/>
          </p:nvSpPr>
          <p:spPr bwMode="auto">
            <a:xfrm>
              <a:off x="2636658" y="3719299"/>
              <a:ext cx="3689351" cy="36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a:solidFill>
                    <a:srgbClr val="FF3300"/>
                  </a:solidFill>
                  <a:latin typeface="Microsoft YaHei" charset="0"/>
                  <a:ea typeface="Microsoft YaHei" charset="0"/>
                  <a:cs typeface="Microsoft YaHei" charset="0"/>
                </a:rPr>
                <a:t>目前国内大部分企业所处的阶段</a:t>
              </a:r>
            </a:p>
          </p:txBody>
        </p:sp>
      </p:grpSp>
      <p:sp>
        <p:nvSpPr>
          <p:cNvPr id="64" name="矩形 63"/>
          <p:cNvSpPr/>
          <p:nvPr/>
        </p:nvSpPr>
        <p:spPr>
          <a:xfrm>
            <a:off x="318517" y="164249"/>
            <a:ext cx="6093857" cy="461665"/>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规划咨询的意义：符合经济发展的趋势</a:t>
            </a:r>
            <a:endParaRPr lang="zh-CN" altLang="en-US" sz="2400" b="1" dirty="0">
              <a:solidFill>
                <a:schemeClr val="bg1"/>
              </a:solidFill>
            </a:endParaRPr>
          </a:p>
        </p:txBody>
      </p:sp>
    </p:spTree>
    <p:extLst>
      <p:ext uri="{BB962C8B-B14F-4D97-AF65-F5344CB8AC3E}">
        <p14:creationId xmlns:p14="http://schemas.microsoft.com/office/powerpoint/2010/main" val="151204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直线连接符 76"/>
          <p:cNvCxnSpPr/>
          <p:nvPr/>
        </p:nvCxnSpPr>
        <p:spPr>
          <a:xfrm>
            <a:off x="6400800" y="4745993"/>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直线连接符 75"/>
          <p:cNvCxnSpPr/>
          <p:nvPr/>
        </p:nvCxnSpPr>
        <p:spPr>
          <a:xfrm>
            <a:off x="6400800" y="3151451"/>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89094" y="2516428"/>
            <a:ext cx="4987991" cy="2308324"/>
          </a:xfrm>
          <a:prstGeom prst="rect">
            <a:avLst/>
          </a:prstGeom>
        </p:spPr>
        <p:txBody>
          <a:bodyPr wrap="square">
            <a:spAutoFit/>
          </a:bodyPr>
          <a:lstStyle/>
          <a:p>
            <a:pPr>
              <a:lnSpc>
                <a:spcPct val="150000"/>
              </a:lnSpc>
              <a:spcBef>
                <a:spcPct val="50000"/>
              </a:spcBef>
            </a:pPr>
            <a:r>
              <a:rPr lang="en-US" altLang="zh-CN" sz="1600" dirty="0" smtClean="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规划分为</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架构、</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行动方案三个层面，</a:t>
            </a:r>
            <a:r>
              <a:rPr lang="zh-CN" altLang="en-US" sz="1600" dirty="0" smtClean="0">
                <a:latin typeface="Microsoft YaHei" charset="0"/>
                <a:ea typeface="Microsoft YaHei" charset="0"/>
                <a:cs typeface="Microsoft YaHei" charset="0"/>
              </a:rPr>
              <a:t>它在企业</a:t>
            </a:r>
            <a:r>
              <a:rPr lang="zh-CN" altLang="en-US" sz="1600" dirty="0">
                <a:latin typeface="Microsoft YaHei" charset="0"/>
                <a:ea typeface="Microsoft YaHei" charset="0"/>
                <a:cs typeface="Microsoft YaHei" charset="0"/>
              </a:rPr>
              <a:t>发展战略目标的指导下</a:t>
            </a:r>
            <a:r>
              <a:rPr lang="zh-CN" altLang="en-US" sz="1600" dirty="0" smtClean="0">
                <a:latin typeface="Microsoft YaHei" charset="0"/>
                <a:ea typeface="Microsoft YaHei" charset="0"/>
                <a:cs typeface="Microsoft YaHei" charset="0"/>
              </a:rPr>
              <a:t>，在</a:t>
            </a:r>
            <a:r>
              <a:rPr lang="zh-CN" altLang="en-US" sz="1600" dirty="0">
                <a:solidFill>
                  <a:srgbClr val="FF0000"/>
                </a:solidFill>
                <a:latin typeface="Microsoft YaHei" charset="0"/>
                <a:ea typeface="Microsoft YaHei" charset="0"/>
                <a:cs typeface="Microsoft YaHei" charset="0"/>
              </a:rPr>
              <a:t>理解</a:t>
            </a:r>
            <a:r>
              <a:rPr lang="zh-CN" altLang="en-US" sz="1600" dirty="0">
                <a:latin typeface="Microsoft YaHei" charset="0"/>
                <a:ea typeface="Microsoft YaHei" charset="0"/>
                <a:cs typeface="Microsoft YaHei" charset="0"/>
              </a:rPr>
              <a:t>企业发展战略目标</a:t>
            </a:r>
            <a:r>
              <a:rPr lang="zh-CN" altLang="en-US" sz="1600" dirty="0" smtClean="0">
                <a:latin typeface="Microsoft YaHei" charset="0"/>
                <a:ea typeface="Microsoft YaHei" charset="0"/>
                <a:cs typeface="Microsoft YaHei" charset="0"/>
              </a:rPr>
              <a:t>与业务</a:t>
            </a:r>
            <a:r>
              <a:rPr lang="zh-CN" altLang="en-US" sz="1600" dirty="0">
                <a:latin typeface="Microsoft YaHei" charset="0"/>
                <a:ea typeface="Microsoft YaHei" charset="0"/>
                <a:cs typeface="Microsoft YaHei" charset="0"/>
              </a:rPr>
              <a:t>规划的基础上</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诊断</a:t>
            </a:r>
            <a:r>
              <a:rPr lang="zh-CN" altLang="en-US" sz="1600" dirty="0">
                <a:solidFill>
                  <a:srgbClr val="FF0000"/>
                </a:solidFill>
                <a:latin typeface="Microsoft YaHei" charset="0"/>
                <a:ea typeface="Microsoft YaHei" charset="0"/>
                <a:cs typeface="Microsoft YaHei" charset="0"/>
              </a:rPr>
              <a:t>、分析、评估</a:t>
            </a:r>
            <a:r>
              <a:rPr lang="zh-CN" altLang="en-US" sz="1600" dirty="0">
                <a:latin typeface="Microsoft YaHei" charset="0"/>
                <a:ea typeface="Microsoft YaHei" charset="0"/>
                <a:cs typeface="Microsoft YaHei" charset="0"/>
              </a:rPr>
              <a:t>企业管理和</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现状</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结合</a:t>
            </a:r>
            <a:r>
              <a:rPr lang="zh-CN" altLang="en-US" sz="1600" dirty="0">
                <a:latin typeface="Microsoft YaHei" charset="0"/>
                <a:ea typeface="Microsoft YaHei" charset="0"/>
                <a:cs typeface="Microsoft YaHei" charset="0"/>
              </a:rPr>
              <a:t>所属</a:t>
            </a:r>
            <a:r>
              <a:rPr lang="zh-CN" altLang="en-US" sz="1600" dirty="0" smtClean="0">
                <a:latin typeface="Microsoft YaHei" charset="0"/>
                <a:ea typeface="Microsoft YaHei" charset="0"/>
                <a:cs typeface="Microsoft YaHei" charset="0"/>
              </a:rPr>
              <a:t>行业的</a:t>
            </a:r>
            <a:r>
              <a:rPr lang="zh-CN" altLang="en-US" sz="1600" dirty="0">
                <a:latin typeface="Microsoft YaHei" charset="0"/>
                <a:ea typeface="Microsoft YaHei" charset="0"/>
                <a:cs typeface="Microsoft YaHei" charset="0"/>
              </a:rPr>
              <a:t>实践经验和</a:t>
            </a:r>
            <a:r>
              <a:rPr lang="zh-CN" altLang="en-US" sz="1600" dirty="0" smtClean="0">
                <a:latin typeface="Microsoft YaHei" charset="0"/>
                <a:ea typeface="Microsoft YaHei" charset="0"/>
                <a:cs typeface="Microsoft YaHei" charset="0"/>
              </a:rPr>
              <a:t>最新技术</a:t>
            </a:r>
            <a:r>
              <a:rPr lang="zh-CN" altLang="en-US" sz="1600" dirty="0">
                <a:latin typeface="Microsoft YaHei" charset="0"/>
                <a:ea typeface="Microsoft YaHei" charset="0"/>
                <a:cs typeface="Microsoft YaHei" charset="0"/>
              </a:rPr>
              <a:t>趋势</a:t>
            </a:r>
            <a:r>
              <a:rPr lang="zh-CN" altLang="en-US" sz="1600" dirty="0" smtClean="0">
                <a:latin typeface="Microsoft YaHei" charset="0"/>
                <a:ea typeface="Microsoft YaHei" charset="0"/>
                <a:cs typeface="Microsoft YaHei" charset="0"/>
              </a:rPr>
              <a:t>，</a:t>
            </a:r>
            <a:r>
              <a:rPr lang="zh-CN" altLang="en-US" sz="1600" dirty="0" smtClean="0">
                <a:solidFill>
                  <a:srgbClr val="FF0000"/>
                </a:solidFill>
                <a:latin typeface="Microsoft YaHei" charset="0"/>
                <a:ea typeface="Microsoft YaHei" charset="0"/>
                <a:cs typeface="Microsoft YaHei" charset="0"/>
              </a:rPr>
              <a:t>制定</a:t>
            </a:r>
            <a:r>
              <a:rPr lang="zh-CN" altLang="en-US" sz="1600" dirty="0" smtClean="0">
                <a:latin typeface="Microsoft YaHei" charset="0"/>
                <a:ea typeface="Microsoft YaHei" charset="0"/>
                <a:cs typeface="Microsoft YaHei" charset="0"/>
              </a:rPr>
              <a:t>企业</a:t>
            </a:r>
            <a:r>
              <a:rPr lang="en-US" altLang="zh-CN" sz="1600" dirty="0" smtClean="0">
                <a:latin typeface="Microsoft YaHei" charset="0"/>
                <a:ea typeface="Microsoft YaHei" charset="0"/>
                <a:cs typeface="Microsoft YaHei" charset="0"/>
              </a:rPr>
              <a:t>IT</a:t>
            </a:r>
            <a:r>
              <a:rPr lang="zh-CN" altLang="en-US" sz="1600" dirty="0" smtClean="0">
                <a:latin typeface="Microsoft YaHei" charset="0"/>
                <a:ea typeface="Microsoft YaHei" charset="0"/>
                <a:cs typeface="Microsoft YaHei" charset="0"/>
              </a:rPr>
              <a:t>规划方案和</a:t>
            </a:r>
            <a:r>
              <a:rPr lang="zh-CN" altLang="en-US" sz="1600" dirty="0">
                <a:latin typeface="Microsoft YaHei" charset="0"/>
                <a:ea typeface="Microsoft YaHei" charset="0"/>
                <a:cs typeface="Microsoft YaHei" charset="0"/>
              </a:rPr>
              <a:t>实施</a:t>
            </a:r>
            <a:r>
              <a:rPr lang="zh-CN" altLang="en-US" sz="1600" dirty="0" smtClean="0">
                <a:latin typeface="Microsoft YaHei" charset="0"/>
                <a:ea typeface="Microsoft YaHei" charset="0"/>
                <a:cs typeface="Microsoft YaHei" charset="0"/>
              </a:rPr>
              <a:t>策略，最终实现企业</a:t>
            </a: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建设的远景、目标和</a:t>
            </a:r>
            <a:r>
              <a:rPr lang="zh-CN" altLang="en-US" sz="1600" dirty="0" smtClean="0">
                <a:latin typeface="Microsoft YaHei" charset="0"/>
                <a:ea typeface="Microsoft YaHei" charset="0"/>
                <a:cs typeface="Microsoft YaHei" charset="0"/>
              </a:rPr>
              <a:t>战略。</a:t>
            </a:r>
          </a:p>
        </p:txBody>
      </p:sp>
      <p:sp>
        <p:nvSpPr>
          <p:cNvPr id="14" name="矩形 13"/>
          <p:cNvSpPr/>
          <p:nvPr/>
        </p:nvSpPr>
        <p:spPr>
          <a:xfrm>
            <a:off x="318517" y="164249"/>
            <a:ext cx="11371913" cy="830997"/>
          </a:xfrm>
          <a:prstGeom prst="rect">
            <a:avLst/>
          </a:prstGeom>
        </p:spPr>
        <p:txBody>
          <a:bodyPr wrap="square">
            <a:spAutoFit/>
          </a:bodyPr>
          <a:lstStyle/>
          <a:p>
            <a:r>
              <a:rPr kumimoji="1" lang="en-US" altLang="zh-CN" sz="2400" b="1" dirty="0" smtClean="0">
                <a:solidFill>
                  <a:schemeClr val="bg1"/>
                </a:solidFill>
              </a:rPr>
              <a:t>IT</a:t>
            </a:r>
            <a:r>
              <a:rPr kumimoji="1" lang="zh-CN" altLang="en-US" sz="2400" b="1" dirty="0" smtClean="0">
                <a:solidFill>
                  <a:schemeClr val="bg1"/>
                </a:solidFill>
              </a:rPr>
              <a:t>规划咨询的服务内容</a:t>
            </a:r>
            <a:r>
              <a:rPr kumimoji="1" lang="zh-CN" altLang="en-US" sz="2400" b="1" dirty="0" smtClean="0">
                <a:solidFill>
                  <a:schemeClr val="bg1"/>
                </a:solidFill>
                <a:latin typeface="Microsoft YaHei" charset="0"/>
                <a:ea typeface="Microsoft YaHei" charset="0"/>
                <a:cs typeface="Microsoft YaHei" charset="0"/>
              </a:rPr>
              <a:t>：</a:t>
            </a:r>
            <a:r>
              <a:rPr lang="zh-CN" altLang="en-US" sz="2400" dirty="0" smtClean="0">
                <a:solidFill>
                  <a:schemeClr val="bg1"/>
                </a:solidFill>
                <a:latin typeface="Microsoft YaHei" charset="0"/>
                <a:ea typeface="Microsoft YaHei" charset="0"/>
                <a:cs typeface="Microsoft YaHei" charset="0"/>
              </a:rPr>
              <a:t> </a:t>
            </a:r>
            <a:r>
              <a:rPr lang="en-US" altLang="zh-CN" sz="2400" dirty="0" smtClean="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战略、</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架构、</a:t>
            </a:r>
            <a:r>
              <a:rPr lang="en-US" altLang="zh-CN" sz="2400" dirty="0">
                <a:solidFill>
                  <a:schemeClr val="bg1"/>
                </a:solidFill>
                <a:latin typeface="Microsoft YaHei" charset="0"/>
                <a:ea typeface="Microsoft YaHei" charset="0"/>
                <a:cs typeface="Microsoft YaHei" charset="0"/>
              </a:rPr>
              <a:t>IT</a:t>
            </a:r>
            <a:r>
              <a:rPr lang="zh-CN" altLang="en-US" sz="2400" dirty="0">
                <a:solidFill>
                  <a:schemeClr val="bg1"/>
                </a:solidFill>
                <a:latin typeface="Microsoft YaHei" charset="0"/>
                <a:ea typeface="Microsoft YaHei" charset="0"/>
                <a:cs typeface="Microsoft YaHei" charset="0"/>
              </a:rPr>
              <a:t>行动方案三个</a:t>
            </a:r>
            <a:r>
              <a:rPr lang="zh-CN" altLang="en-US" sz="2400" dirty="0" smtClean="0">
                <a:solidFill>
                  <a:schemeClr val="bg1"/>
                </a:solidFill>
                <a:latin typeface="Microsoft YaHei" charset="0"/>
                <a:ea typeface="Microsoft YaHei" charset="0"/>
                <a:cs typeface="Microsoft YaHei" charset="0"/>
              </a:rPr>
              <a:t>层面</a:t>
            </a:r>
            <a:endParaRPr lang="zh-CN" altLang="en-US" sz="2400" dirty="0">
              <a:solidFill>
                <a:schemeClr val="bg1"/>
              </a:solidFill>
              <a:latin typeface="Microsoft YaHei" charset="0"/>
              <a:ea typeface="Microsoft YaHei" charset="0"/>
              <a:cs typeface="Microsoft YaHei" charset="0"/>
            </a:endParaRPr>
          </a:p>
          <a:p>
            <a:endParaRPr lang="zh-CN" altLang="en-US" sz="2400" b="1" dirty="0">
              <a:solidFill>
                <a:schemeClr val="bg1"/>
              </a:solidFill>
            </a:endParaRPr>
          </a:p>
        </p:txBody>
      </p:sp>
      <p:grpSp>
        <p:nvGrpSpPr>
          <p:cNvPr id="74" name="组 73"/>
          <p:cNvGrpSpPr/>
          <p:nvPr/>
        </p:nvGrpSpPr>
        <p:grpSpPr>
          <a:xfrm>
            <a:off x="6524303" y="1269389"/>
            <a:ext cx="5548092" cy="4689751"/>
            <a:chOff x="3943149" y="1547299"/>
            <a:chExt cx="6380304" cy="5393213"/>
          </a:xfrm>
        </p:grpSpPr>
        <p:sp>
          <p:nvSpPr>
            <p:cNvPr id="56" name="Rectangle 8"/>
            <p:cNvSpPr>
              <a:spLocks noChangeArrowheads="1"/>
            </p:cNvSpPr>
            <p:nvPr/>
          </p:nvSpPr>
          <p:spPr bwMode="auto">
            <a:xfrm>
              <a:off x="4078087" y="2342708"/>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7" name="Text Box 9"/>
            <p:cNvSpPr txBox="1">
              <a:spLocks noChangeArrowheads="1"/>
            </p:cNvSpPr>
            <p:nvPr/>
          </p:nvSpPr>
          <p:spPr bwMode="auto">
            <a:xfrm>
              <a:off x="4078087" y="2522096"/>
              <a:ext cx="2611437"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dirty="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战略</a:t>
              </a:r>
            </a:p>
            <a:p>
              <a:pPr algn="ctr">
                <a:spcBef>
                  <a:spcPct val="50000"/>
                </a:spcBef>
              </a:pPr>
              <a:r>
                <a:rPr kumimoji="0" lang="en-US" altLang="zh-CN" sz="1600" dirty="0">
                  <a:latin typeface="Microsoft YaHei" charset="0"/>
                  <a:ea typeface="Microsoft YaHei" charset="0"/>
                  <a:cs typeface="Microsoft YaHei" charset="0"/>
                </a:rPr>
                <a:t>IT Strategy</a:t>
              </a:r>
              <a:endParaRPr kumimoji="0" lang="zh-CN" altLang="en-US" sz="1600" dirty="0">
                <a:latin typeface="Microsoft YaHei" charset="0"/>
                <a:ea typeface="Microsoft YaHei" charset="0"/>
                <a:cs typeface="Microsoft YaHei" charset="0"/>
              </a:endParaRPr>
            </a:p>
          </p:txBody>
        </p:sp>
        <p:sp>
          <p:nvSpPr>
            <p:cNvPr id="58" name="Rectangle 10"/>
            <p:cNvSpPr>
              <a:spLocks noChangeArrowheads="1"/>
            </p:cNvSpPr>
            <p:nvPr/>
          </p:nvSpPr>
          <p:spPr bwMode="auto">
            <a:xfrm>
              <a:off x="4078087" y="4096896"/>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59" name="Text Box 11"/>
            <p:cNvSpPr txBox="1">
              <a:spLocks noChangeArrowheads="1"/>
            </p:cNvSpPr>
            <p:nvPr/>
          </p:nvSpPr>
          <p:spPr bwMode="auto">
            <a:xfrm>
              <a:off x="4078087" y="4276283"/>
              <a:ext cx="2565400" cy="81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CC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a:latin typeface="Microsoft YaHei" charset="0"/>
                  <a:ea typeface="Microsoft YaHei" charset="0"/>
                  <a:cs typeface="Microsoft YaHei" charset="0"/>
                </a:rPr>
                <a:t>架构</a:t>
              </a:r>
            </a:p>
            <a:p>
              <a:pPr algn="ctr">
                <a:spcBef>
                  <a:spcPct val="50000"/>
                </a:spcBef>
              </a:pPr>
              <a:r>
                <a:rPr kumimoji="0" lang="en-US" altLang="zh-CN" sz="1600">
                  <a:latin typeface="Microsoft YaHei" charset="0"/>
                  <a:ea typeface="Microsoft YaHei" charset="0"/>
                  <a:cs typeface="Microsoft YaHei" charset="0"/>
                </a:rPr>
                <a:t>IT Infrastructure</a:t>
              </a:r>
              <a:endParaRPr kumimoji="0" lang="zh-CN" altLang="en-US" sz="1600" b="0">
                <a:latin typeface="Microsoft YaHei" charset="0"/>
                <a:ea typeface="Microsoft YaHei" charset="0"/>
                <a:cs typeface="Microsoft YaHei" charset="0"/>
              </a:endParaRPr>
            </a:p>
          </p:txBody>
        </p:sp>
        <p:sp>
          <p:nvSpPr>
            <p:cNvPr id="60" name="Freeform 12"/>
            <p:cNvSpPr>
              <a:spLocks/>
            </p:cNvSpPr>
            <p:nvPr/>
          </p:nvSpPr>
          <p:spPr bwMode="auto">
            <a:xfrm rot="5400000">
              <a:off x="5034266" y="3326584"/>
              <a:ext cx="714832"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1" name="Rectangle 13"/>
            <p:cNvSpPr>
              <a:spLocks noChangeArrowheads="1"/>
            </p:cNvSpPr>
            <p:nvPr/>
          </p:nvSpPr>
          <p:spPr bwMode="auto">
            <a:xfrm>
              <a:off x="4078087" y="5897121"/>
              <a:ext cx="2611437" cy="990600"/>
            </a:xfrm>
            <a:prstGeom prst="rect">
              <a:avLst/>
            </a:prstGeom>
            <a:solidFill>
              <a:srgbClr val="F2F2F2"/>
            </a:solidFill>
            <a:ln w="9525">
              <a:solidFill>
                <a:srgbClr val="008CC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latin typeface="Microsoft YaHei" charset="0"/>
                <a:ea typeface="Microsoft YaHei" charset="0"/>
                <a:cs typeface="Microsoft YaHei" charset="0"/>
              </a:endParaRPr>
            </a:p>
          </p:txBody>
        </p:sp>
        <p:sp>
          <p:nvSpPr>
            <p:cNvPr id="62" name="Text Box 14"/>
            <p:cNvSpPr txBox="1">
              <a:spLocks noChangeArrowheads="1"/>
            </p:cNvSpPr>
            <p:nvPr/>
          </p:nvSpPr>
          <p:spPr bwMode="auto">
            <a:xfrm>
              <a:off x="4078087" y="6047933"/>
              <a:ext cx="2611437" cy="814069"/>
            </a:xfrm>
            <a:prstGeom prst="rect">
              <a:avLst/>
            </a:prstGeom>
            <a:noFill/>
            <a:ln>
              <a:noFill/>
            </a:ln>
            <a:effectLst/>
            <a:extLst>
              <a:ext uri="{909E8E84-426E-40DD-AFC4-6F175D3DCCD1}">
                <a14:hiddenFill xmlns:a14="http://schemas.microsoft.com/office/drawing/2010/main">
                  <a:solidFill>
                    <a:srgbClr val="F0E7C6"/>
                  </a:solidFill>
                </a14:hiddenFill>
              </a:ext>
              <a:ext uri="{91240B29-F687-4F45-9708-019B960494DF}">
                <a14:hiddenLine xmlns:a14="http://schemas.microsoft.com/office/drawing/2010/main" w="9525">
                  <a:solidFill>
                    <a:srgbClr val="DC241F"/>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1600">
                  <a:latin typeface="Microsoft YaHei" charset="0"/>
                  <a:ea typeface="Microsoft YaHei" charset="0"/>
                  <a:cs typeface="Microsoft YaHei" charset="0"/>
                </a:rPr>
                <a:t>IT</a:t>
              </a:r>
              <a:r>
                <a:rPr lang="zh-CN" altLang="en-US" sz="1600" dirty="0">
                  <a:latin typeface="Microsoft YaHei" charset="0"/>
                  <a:ea typeface="Microsoft YaHei" charset="0"/>
                  <a:cs typeface="Microsoft YaHei" charset="0"/>
                </a:rPr>
                <a:t>行动方案</a:t>
              </a:r>
            </a:p>
            <a:p>
              <a:pPr algn="ctr">
                <a:spcBef>
                  <a:spcPct val="50000"/>
                </a:spcBef>
              </a:pPr>
              <a:r>
                <a:rPr lang="zh-CN" altLang="en-US" sz="1600" dirty="0">
                  <a:latin typeface="Microsoft YaHei" charset="0"/>
                  <a:ea typeface="Microsoft YaHei" charset="0"/>
                  <a:cs typeface="Microsoft YaHei" charset="0"/>
                </a:rPr>
                <a:t>（</a:t>
              </a:r>
              <a:r>
                <a:rPr lang="en-US" altLang="zh-CN" sz="1600" dirty="0">
                  <a:latin typeface="Microsoft YaHei" charset="0"/>
                  <a:ea typeface="Microsoft YaHei" charset="0"/>
                  <a:cs typeface="Microsoft YaHei" charset="0"/>
                </a:rPr>
                <a:t>IT Action Plan</a:t>
              </a:r>
              <a:r>
                <a:rPr lang="zh-CN" altLang="en-US" sz="1600" dirty="0">
                  <a:latin typeface="Microsoft YaHei" charset="0"/>
                  <a:ea typeface="Microsoft YaHei" charset="0"/>
                  <a:cs typeface="Microsoft YaHei" charset="0"/>
                </a:rPr>
                <a:t>）</a:t>
              </a:r>
              <a:r>
                <a:rPr lang="zh-CN" altLang="en-US" sz="1600" b="0" dirty="0">
                  <a:latin typeface="Microsoft YaHei" charset="0"/>
                  <a:ea typeface="Microsoft YaHei" charset="0"/>
                  <a:cs typeface="Microsoft YaHei" charset="0"/>
                </a:rPr>
                <a:t> </a:t>
              </a:r>
            </a:p>
          </p:txBody>
        </p:sp>
        <p:sp>
          <p:nvSpPr>
            <p:cNvPr id="63" name="Freeform 15"/>
            <p:cNvSpPr>
              <a:spLocks/>
            </p:cNvSpPr>
            <p:nvPr/>
          </p:nvSpPr>
          <p:spPr bwMode="auto">
            <a:xfrm>
              <a:off x="6729457" y="2511476"/>
              <a:ext cx="539751" cy="54978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4" name="Freeform 16"/>
            <p:cNvSpPr>
              <a:spLocks/>
            </p:cNvSpPr>
            <p:nvPr/>
          </p:nvSpPr>
          <p:spPr bwMode="auto">
            <a:xfrm>
              <a:off x="6729457" y="4253939"/>
              <a:ext cx="513129" cy="532305"/>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5" name="Freeform 17"/>
            <p:cNvSpPr>
              <a:spLocks/>
            </p:cNvSpPr>
            <p:nvPr/>
          </p:nvSpPr>
          <p:spPr bwMode="auto">
            <a:xfrm>
              <a:off x="6729458" y="6055753"/>
              <a:ext cx="499817" cy="554081"/>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66" name="Text Box 18"/>
            <p:cNvSpPr txBox="1">
              <a:spLocks noChangeArrowheads="1"/>
            </p:cNvSpPr>
            <p:nvPr/>
          </p:nvSpPr>
          <p:spPr bwMode="auto">
            <a:xfrm>
              <a:off x="7626089" y="1547299"/>
              <a:ext cx="1530351" cy="3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a:latin typeface="Microsoft YaHei" charset="0"/>
                  <a:ea typeface="Microsoft YaHei" charset="0"/>
                  <a:cs typeface="Microsoft YaHei" charset="0"/>
                </a:rPr>
                <a:t>基本服务</a:t>
              </a:r>
            </a:p>
          </p:txBody>
        </p:sp>
        <p:sp>
          <p:nvSpPr>
            <p:cNvPr id="67" name="Text Box 20"/>
            <p:cNvSpPr txBox="1">
              <a:spLocks noChangeArrowheads="1"/>
            </p:cNvSpPr>
            <p:nvPr/>
          </p:nvSpPr>
          <p:spPr bwMode="auto">
            <a:xfrm>
              <a:off x="7377523" y="5666318"/>
              <a:ext cx="2160587" cy="1274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项目规划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实施策略</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实施计划</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投资分析</a:t>
              </a:r>
            </a:p>
          </p:txBody>
        </p:sp>
        <p:sp>
          <p:nvSpPr>
            <p:cNvPr id="68" name="Text Box 22"/>
            <p:cNvSpPr txBox="1">
              <a:spLocks noChangeArrowheads="1"/>
            </p:cNvSpPr>
            <p:nvPr/>
          </p:nvSpPr>
          <p:spPr bwMode="auto">
            <a:xfrm>
              <a:off x="7364212" y="3827021"/>
              <a:ext cx="2959241" cy="1592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zh-CN" altLang="en-US" sz="1200" b="0">
                  <a:solidFill>
                    <a:schemeClr val="tx1"/>
                  </a:solidFill>
                  <a:latin typeface="Microsoft YaHei" charset="0"/>
                  <a:ea typeface="Microsoft YaHei" charset="0"/>
                  <a:cs typeface="Microsoft YaHei" charset="0"/>
                </a:rPr>
                <a:t>业务模式理解分析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业务流程整理分析</a:t>
              </a:r>
            </a:p>
            <a:p>
              <a:pPr algn="l" eaLnBrk="1" hangingPunct="1">
                <a:spcBef>
                  <a:spcPct val="50000"/>
                </a:spcBef>
                <a:buFontTx/>
                <a:buChar char="•"/>
              </a:pPr>
              <a:r>
                <a:rPr lang="zh-CN" altLang="en-US" sz="1200" b="0" dirty="0">
                  <a:solidFill>
                    <a:schemeClr val="tx1"/>
                  </a:solidFill>
                  <a:latin typeface="Microsoft YaHei" charset="0"/>
                  <a:ea typeface="Microsoft YaHei" charset="0"/>
                  <a:cs typeface="Microsoft YaHei" charset="0"/>
                </a:rPr>
                <a:t>信息业务架构设计</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应用架构规划</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基础技术架构规划</a:t>
              </a:r>
            </a:p>
          </p:txBody>
        </p:sp>
        <p:sp>
          <p:nvSpPr>
            <p:cNvPr id="69" name="Text Box 24"/>
            <p:cNvSpPr txBox="1">
              <a:spLocks noChangeArrowheads="1"/>
            </p:cNvSpPr>
            <p:nvPr/>
          </p:nvSpPr>
          <p:spPr bwMode="auto">
            <a:xfrm>
              <a:off x="7364212" y="2144635"/>
              <a:ext cx="2160587"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81000" indent="-381000" eaLnBrk="0" hangingPunct="0">
                <a:defRPr kumimoji="1" sz="2000" b="1">
                  <a:solidFill>
                    <a:schemeClr val="accent2"/>
                  </a:solidFill>
                  <a:latin typeface="Arial" charset="0"/>
                  <a:ea typeface="黑体" charset="0"/>
                </a:defRPr>
              </a:lvl1pPr>
              <a:lvl2pPr marL="838200" indent="-381000" eaLnBrk="0" hangingPunct="0">
                <a:defRPr kumimoji="1" sz="2000" b="1">
                  <a:solidFill>
                    <a:schemeClr val="accent2"/>
                  </a:solidFill>
                  <a:latin typeface="Arial" charset="0"/>
                  <a:ea typeface="黑体" charset="0"/>
                </a:defRPr>
              </a:lvl2pPr>
              <a:lvl3pPr marL="1295400" indent="-381000" eaLnBrk="0" hangingPunct="0">
                <a:defRPr kumimoji="1" sz="2000" b="1">
                  <a:solidFill>
                    <a:schemeClr val="accent2"/>
                  </a:solidFill>
                  <a:latin typeface="Arial" charset="0"/>
                  <a:ea typeface="黑体" charset="0"/>
                </a:defRPr>
              </a:lvl3pPr>
              <a:lvl4pPr marL="1752600" indent="-381000" eaLnBrk="0" hangingPunct="0">
                <a:defRPr kumimoji="1" sz="2000" b="1">
                  <a:solidFill>
                    <a:schemeClr val="accent2"/>
                  </a:solidFill>
                  <a:latin typeface="Arial" charset="0"/>
                  <a:ea typeface="黑体" charset="0"/>
                </a:defRPr>
              </a:lvl4pPr>
              <a:lvl5pPr marL="2209800" indent="-381000" eaLnBrk="0" hangingPunct="0">
                <a:defRPr kumimoji="1" sz="2000" b="1">
                  <a:solidFill>
                    <a:schemeClr val="accent2"/>
                  </a:solidFill>
                  <a:latin typeface="Arial" charset="0"/>
                  <a:ea typeface="黑体" charset="0"/>
                </a:defRPr>
              </a:lvl5pPr>
              <a:lvl6pPr marL="2667000" indent="-381000" algn="ctr" eaLnBrk="0" fontAlgn="base" hangingPunct="0">
                <a:spcBef>
                  <a:spcPct val="0"/>
                </a:spcBef>
                <a:spcAft>
                  <a:spcPct val="0"/>
                </a:spcAft>
                <a:defRPr kumimoji="1" sz="2000" b="1">
                  <a:solidFill>
                    <a:schemeClr val="accent2"/>
                  </a:solidFill>
                  <a:latin typeface="Arial" charset="0"/>
                  <a:ea typeface="黑体" charset="0"/>
                </a:defRPr>
              </a:lvl6pPr>
              <a:lvl7pPr marL="3124200" indent="-381000" algn="ctr" eaLnBrk="0" fontAlgn="base" hangingPunct="0">
                <a:spcBef>
                  <a:spcPct val="0"/>
                </a:spcBef>
                <a:spcAft>
                  <a:spcPct val="0"/>
                </a:spcAft>
                <a:defRPr kumimoji="1" sz="2000" b="1">
                  <a:solidFill>
                    <a:schemeClr val="accent2"/>
                  </a:solidFill>
                  <a:latin typeface="Arial" charset="0"/>
                  <a:ea typeface="黑体" charset="0"/>
                </a:defRPr>
              </a:lvl7pPr>
              <a:lvl8pPr marL="3581400" indent="-381000" algn="ctr" eaLnBrk="0" fontAlgn="base" hangingPunct="0">
                <a:spcBef>
                  <a:spcPct val="0"/>
                </a:spcBef>
                <a:spcAft>
                  <a:spcPct val="0"/>
                </a:spcAft>
                <a:defRPr kumimoji="1" sz="2000" b="1">
                  <a:solidFill>
                    <a:schemeClr val="accent2"/>
                  </a:solidFill>
                  <a:latin typeface="Arial" charset="0"/>
                  <a:ea typeface="黑体" charset="0"/>
                </a:defRPr>
              </a:lvl8pPr>
              <a:lvl9pPr marL="4038600" indent="-381000" algn="ctr" eaLnBrk="0" fontAlgn="base" hangingPunct="0">
                <a:spcBef>
                  <a:spcPct val="0"/>
                </a:spcBef>
                <a:spcAft>
                  <a:spcPct val="0"/>
                </a:spcAft>
                <a:defRPr kumimoji="1" sz="2000" b="1">
                  <a:solidFill>
                    <a:schemeClr val="accent2"/>
                  </a:solidFill>
                  <a:latin typeface="Arial" charset="0"/>
                  <a:ea typeface="黑体" charset="0"/>
                </a:defRPr>
              </a:lvl9pPr>
            </a:lstStyle>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愿景</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策略</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现状评估</a:t>
              </a:r>
            </a:p>
            <a:p>
              <a:pPr algn="l" eaLnBrk="1" hangingPunct="1">
                <a:spcBef>
                  <a:spcPct val="50000"/>
                </a:spcBef>
                <a:buFontTx/>
                <a:buChar char="•"/>
              </a:pPr>
              <a:r>
                <a:rPr lang="en-US" altLang="zh-CN" sz="1200" b="0" dirty="0">
                  <a:solidFill>
                    <a:schemeClr val="tx1"/>
                  </a:solidFill>
                  <a:latin typeface="Microsoft YaHei" charset="0"/>
                  <a:ea typeface="Microsoft YaHei" charset="0"/>
                  <a:cs typeface="Microsoft YaHei" charset="0"/>
                </a:rPr>
                <a:t>IT</a:t>
              </a:r>
              <a:r>
                <a:rPr lang="zh-CN" altLang="en-US" sz="1200" b="0" dirty="0">
                  <a:solidFill>
                    <a:schemeClr val="tx1"/>
                  </a:solidFill>
                  <a:latin typeface="Microsoft YaHei" charset="0"/>
                  <a:ea typeface="Microsoft YaHei" charset="0"/>
                  <a:cs typeface="Microsoft YaHei" charset="0"/>
                </a:rPr>
                <a:t>蓝图</a:t>
              </a:r>
            </a:p>
          </p:txBody>
        </p:sp>
        <p:sp>
          <p:nvSpPr>
            <p:cNvPr id="70" name="Rectangle 27"/>
            <p:cNvSpPr>
              <a:spLocks noChangeArrowheads="1"/>
            </p:cNvSpPr>
            <p:nvPr/>
          </p:nvSpPr>
          <p:spPr bwMode="auto">
            <a:xfrm>
              <a:off x="3943149" y="3784158"/>
              <a:ext cx="811213" cy="493713"/>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pPr algn="ctr"/>
              <a:r>
                <a:rPr lang="en-US" altLang="zh-CN" sz="1600" dirty="0">
                  <a:solidFill>
                    <a:srgbClr val="FF3300"/>
                  </a:solidFill>
                  <a:effectLst>
                    <a:outerShdw blurRad="38100" dist="38100" dir="2700000" algn="tl">
                      <a:srgbClr val="C0C0C0"/>
                    </a:outerShdw>
                  </a:effectLst>
                  <a:latin typeface="Microsoft YaHei" charset="0"/>
                  <a:ea typeface="Microsoft YaHei" charset="0"/>
                  <a:cs typeface="Microsoft YaHei" charset="0"/>
                </a:rPr>
                <a:t>WHAT</a:t>
              </a:r>
            </a:p>
          </p:txBody>
        </p:sp>
        <p:sp>
          <p:nvSpPr>
            <p:cNvPr id="71" name="Rectangle 28"/>
            <p:cNvSpPr>
              <a:spLocks noChangeArrowheads="1"/>
            </p:cNvSpPr>
            <p:nvPr/>
          </p:nvSpPr>
          <p:spPr bwMode="auto">
            <a:xfrm>
              <a:off x="3943149" y="207442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WHY</a:t>
              </a:r>
            </a:p>
          </p:txBody>
        </p:sp>
        <p:sp>
          <p:nvSpPr>
            <p:cNvPr id="72" name="Freeform 29"/>
            <p:cNvSpPr>
              <a:spLocks/>
            </p:cNvSpPr>
            <p:nvPr/>
          </p:nvSpPr>
          <p:spPr bwMode="auto">
            <a:xfrm rot="5400000">
              <a:off x="5060444" y="5075598"/>
              <a:ext cx="662481" cy="838420"/>
            </a:xfrm>
            <a:custGeom>
              <a:avLst/>
              <a:gdLst>
                <a:gd name="T0" fmla="*/ 0 w 240"/>
                <a:gd name="T1" fmla="*/ 34 h 136"/>
                <a:gd name="T2" fmla="*/ 110 w 240"/>
                <a:gd name="T3" fmla="*/ 34 h 136"/>
                <a:gd name="T4" fmla="*/ 110 w 240"/>
                <a:gd name="T5" fmla="*/ 0 h 136"/>
                <a:gd name="T6" fmla="*/ 240 w 240"/>
                <a:gd name="T7" fmla="*/ 68 h 136"/>
                <a:gd name="T8" fmla="*/ 106 w 240"/>
                <a:gd name="T9" fmla="*/ 136 h 136"/>
                <a:gd name="T10" fmla="*/ 106 w 240"/>
                <a:gd name="T11" fmla="*/ 102 h 136"/>
                <a:gd name="T12" fmla="*/ 2 w 240"/>
                <a:gd name="T13" fmla="*/ 102 h 136"/>
              </a:gdLst>
              <a:ahLst/>
              <a:cxnLst>
                <a:cxn ang="0">
                  <a:pos x="T0" y="T1"/>
                </a:cxn>
                <a:cxn ang="0">
                  <a:pos x="T2" y="T3"/>
                </a:cxn>
                <a:cxn ang="0">
                  <a:pos x="T4" y="T5"/>
                </a:cxn>
                <a:cxn ang="0">
                  <a:pos x="T6" y="T7"/>
                </a:cxn>
                <a:cxn ang="0">
                  <a:pos x="T8" y="T9"/>
                </a:cxn>
                <a:cxn ang="0">
                  <a:pos x="T10" y="T11"/>
                </a:cxn>
                <a:cxn ang="0">
                  <a:pos x="T12" y="T13"/>
                </a:cxn>
              </a:cxnLst>
              <a:rect l="0" t="0" r="r" b="b"/>
              <a:pathLst>
                <a:path w="240" h="136">
                  <a:moveTo>
                    <a:pt x="0" y="34"/>
                  </a:moveTo>
                  <a:lnTo>
                    <a:pt x="110" y="34"/>
                  </a:lnTo>
                  <a:lnTo>
                    <a:pt x="110" y="0"/>
                  </a:lnTo>
                  <a:lnTo>
                    <a:pt x="240" y="68"/>
                  </a:lnTo>
                  <a:lnTo>
                    <a:pt x="106" y="136"/>
                  </a:lnTo>
                  <a:lnTo>
                    <a:pt x="106" y="102"/>
                  </a:lnTo>
                  <a:lnTo>
                    <a:pt x="2" y="102"/>
                  </a:lnTo>
                </a:path>
              </a:pathLst>
            </a:custGeom>
            <a:noFill/>
            <a:ln w="22225" cap="flat" cmpd="sng">
              <a:solidFill>
                <a:srgbClr val="008CC6"/>
              </a:solidFill>
              <a:prstDash val="solid"/>
              <a:round/>
              <a:headEnd/>
              <a:tailEnd/>
            </a:ln>
            <a:effectLst/>
            <a:extLst>
              <a:ext uri="{909E8E84-426E-40DD-AFC4-6F175D3DCCD1}">
                <a14:hiddenFill xmlns:a14="http://schemas.microsoft.com/office/drawing/2010/main">
                  <a:solidFill>
                    <a:srgbClr val="F2F2F2"/>
                  </a:solidFill>
                </a14:hiddenFill>
              </a:ext>
              <a:ext uri="{AF507438-7753-43E0-B8FC-AC1667EBCBE1}">
                <a14:hiddenEffects xmlns:a14="http://schemas.microsoft.com/office/drawing/2010/main">
                  <a:effectLst>
                    <a:outerShdw blurRad="63500" dist="35921" dir="2700000" algn="ctr" rotWithShape="0">
                      <a:srgbClr val="808080"/>
                    </a:outerShdw>
                  </a:effectLst>
                </a14:hiddenEffects>
              </a:ext>
            </a:extLst>
          </p:spPr>
          <p:txBody>
            <a:bodyPr wrap="none" lIns="0" tIns="0" rIns="0" bIns="0" anchor="ctr"/>
            <a:lstStyle/>
            <a:p>
              <a:endParaRPr lang="zh-CN" altLang="en-US">
                <a:latin typeface="Microsoft YaHei" charset="0"/>
                <a:ea typeface="Microsoft YaHei" charset="0"/>
                <a:cs typeface="Microsoft YaHei" charset="0"/>
              </a:endParaRPr>
            </a:p>
          </p:txBody>
        </p:sp>
        <p:sp>
          <p:nvSpPr>
            <p:cNvPr id="73" name="Rectangle 30"/>
            <p:cNvSpPr>
              <a:spLocks noChangeArrowheads="1"/>
            </p:cNvSpPr>
            <p:nvPr/>
          </p:nvSpPr>
          <p:spPr bwMode="auto">
            <a:xfrm>
              <a:off x="3943149" y="5585971"/>
              <a:ext cx="811213" cy="493712"/>
            </a:xfrm>
            <a:prstGeom prst="rect">
              <a:avLst/>
            </a:prstGeom>
            <a:solidFill>
              <a:srgbClr val="F2F2F2"/>
            </a:solidFill>
            <a:ln w="9525">
              <a:solidFill>
                <a:srgbClr val="005096"/>
              </a:solidFill>
              <a:miter lim="800000"/>
              <a:headEnd/>
              <a:tailEnd/>
            </a:ln>
            <a:effectLst>
              <a:outerShdw blurRad="63500" dist="38099" dir="2700000" algn="ctr" rotWithShape="0">
                <a:schemeClr val="bg2">
                  <a:alpha val="74998"/>
                </a:schemeClr>
              </a:outerShdw>
            </a:effectLst>
          </p:spPr>
          <p:txBody>
            <a:bodyPr wrap="none" anchor="ctr"/>
            <a:lstStyle/>
            <a:p>
              <a:r>
                <a:rPr lang="en-US" altLang="zh-CN" sz="1600">
                  <a:solidFill>
                    <a:srgbClr val="FF3300"/>
                  </a:solidFill>
                  <a:effectLst>
                    <a:outerShdw blurRad="38100" dist="38100" dir="2700000" algn="tl">
                      <a:srgbClr val="C0C0C0"/>
                    </a:outerShdw>
                  </a:effectLst>
                  <a:latin typeface="Microsoft YaHei" charset="0"/>
                  <a:ea typeface="Microsoft YaHei" charset="0"/>
                  <a:cs typeface="Microsoft YaHei" charset="0"/>
                </a:rPr>
                <a:t>HOW</a:t>
              </a:r>
            </a:p>
          </p:txBody>
        </p:sp>
      </p:grpSp>
      <p:cxnSp>
        <p:nvCxnSpPr>
          <p:cNvPr id="78" name="直线连接符 77"/>
          <p:cNvCxnSpPr/>
          <p:nvPr/>
        </p:nvCxnSpPr>
        <p:spPr>
          <a:xfrm>
            <a:off x="6524303" y="1662564"/>
            <a:ext cx="5405377"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9" name="Text Box 18"/>
          <p:cNvSpPr txBox="1">
            <a:spLocks noChangeArrowheads="1"/>
          </p:cNvSpPr>
          <p:nvPr/>
        </p:nvSpPr>
        <p:spPr bwMode="auto">
          <a:xfrm>
            <a:off x="7118527" y="1260299"/>
            <a:ext cx="13307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zh-CN" altLang="en-US" sz="1600" dirty="0" smtClean="0">
                <a:latin typeface="Microsoft YaHei" charset="0"/>
                <a:ea typeface="Microsoft YaHei" charset="0"/>
                <a:cs typeface="Microsoft YaHei" charset="0"/>
              </a:rPr>
              <a:t>三个层面</a:t>
            </a:r>
            <a:endParaRPr lang="zh-CN" altLang="en-US" sz="16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1822146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1674420"/>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33809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6592" y="986965"/>
            <a:ext cx="11002538" cy="1246495"/>
          </a:xfrm>
          <a:prstGeom prst="rect">
            <a:avLst/>
          </a:prstGeom>
        </p:spPr>
        <p:txBody>
          <a:bodyPr wrap="square">
            <a:spAutoFit/>
          </a:bodyPr>
          <a:lstStyle/>
          <a:p>
            <a:pPr>
              <a:lnSpc>
                <a:spcPct val="150000"/>
              </a:lnSpc>
            </a:pPr>
            <a:r>
              <a:rPr lang="zh-CN" altLang="en-US" sz="1600" dirty="0" smtClean="0">
                <a:latin typeface="Microsoft YaHei" charset="0"/>
                <a:ea typeface="Microsoft YaHei" charset="0"/>
                <a:cs typeface="Microsoft YaHei" charset="0"/>
              </a:rPr>
              <a:t>随着</a:t>
            </a:r>
            <a:r>
              <a:rPr lang="zh-CN" altLang="en-US" sz="1600" dirty="0">
                <a:latin typeface="Microsoft YaHei" charset="0"/>
                <a:ea typeface="Microsoft YaHei" charset="0"/>
                <a:cs typeface="Microsoft YaHei" charset="0"/>
              </a:rPr>
              <a:t>互联网的普及、</a:t>
            </a:r>
            <a:r>
              <a:rPr lang="zh-CN" altLang="zh-CN" sz="1600" dirty="0">
                <a:latin typeface="Microsoft YaHei" charset="0"/>
                <a:ea typeface="Microsoft YaHei" charset="0"/>
                <a:cs typeface="Microsoft YaHei" charset="0"/>
              </a:rPr>
              <a:t>互联网</a:t>
            </a:r>
            <a:r>
              <a:rPr lang="en-US" altLang="zh-CN" sz="1600" dirty="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技术</a:t>
            </a:r>
            <a:r>
              <a:rPr lang="zh-CN" altLang="en-US" sz="1600" dirty="0">
                <a:latin typeface="Microsoft YaHei" charset="0"/>
                <a:ea typeface="Microsoft YaHei" charset="0"/>
                <a:cs typeface="Microsoft YaHei" charset="0"/>
              </a:rPr>
              <a:t>的发展</a:t>
            </a:r>
            <a:r>
              <a:rPr lang="zh-CN" altLang="zh-CN" sz="1600" dirty="0">
                <a:latin typeface="Microsoft YaHei" charset="0"/>
                <a:ea typeface="Microsoft YaHei" charset="0"/>
                <a:cs typeface="Microsoft YaHei" charset="0"/>
              </a:rPr>
              <a:t> </a:t>
            </a:r>
            <a:r>
              <a:rPr lang="zh-CN" altLang="en-US" sz="1600" dirty="0">
                <a:latin typeface="Microsoft YaHei" charset="0"/>
                <a:ea typeface="Microsoft YaHei" charset="0"/>
                <a:cs typeface="Microsoft YaHei" charset="0"/>
              </a:rPr>
              <a:t>，企业信息化建设越来越受到重视</a:t>
            </a:r>
            <a:r>
              <a:rPr lang="zh-CN" altLang="en-US" sz="1600" dirty="0" smtClean="0">
                <a:latin typeface="Microsoft YaHei" charset="0"/>
                <a:ea typeface="Microsoft YaHei" charset="0"/>
                <a:cs typeface="Microsoft YaHei" charset="0"/>
              </a:rPr>
              <a:t>，越来越多企业</a:t>
            </a:r>
            <a:r>
              <a:rPr lang="zh-CN" altLang="zh-CN" sz="1600" dirty="0" smtClean="0">
                <a:latin typeface="Microsoft YaHei" charset="0"/>
                <a:ea typeface="Microsoft YaHei" charset="0"/>
                <a:cs typeface="Microsoft YaHei" charset="0"/>
              </a:rPr>
              <a:t>希望</a:t>
            </a:r>
            <a:r>
              <a:rPr lang="zh-CN" altLang="zh-CN" sz="1600" dirty="0">
                <a:latin typeface="Microsoft YaHei" charset="0"/>
                <a:ea typeface="Microsoft YaHei" charset="0"/>
                <a:cs typeface="Microsoft YaHei" charset="0"/>
              </a:rPr>
              <a:t>借助科技</a:t>
            </a:r>
            <a:r>
              <a:rPr lang="zh-CN" altLang="en-US" sz="1600" dirty="0">
                <a:latin typeface="Microsoft YaHei" charset="0"/>
                <a:ea typeface="Microsoft YaHei" charset="0"/>
                <a:cs typeface="Microsoft YaHei" charset="0"/>
              </a:rPr>
              <a:t>的力量</a:t>
            </a:r>
            <a:r>
              <a:rPr lang="zh-CN" altLang="zh-CN" sz="1600" dirty="0" smtClean="0">
                <a:latin typeface="Microsoft YaHei" charset="0"/>
                <a:ea typeface="Microsoft YaHei" charset="0"/>
                <a:cs typeface="Microsoft YaHei" charset="0"/>
              </a:rPr>
              <a:t>来</a:t>
            </a:r>
            <a:r>
              <a:rPr lang="zh-CN" altLang="en-US" sz="1600" dirty="0" smtClean="0">
                <a:solidFill>
                  <a:srgbClr val="FF0000"/>
                </a:solidFill>
                <a:latin typeface="Microsoft YaHei" charset="0"/>
                <a:ea typeface="Microsoft YaHei" charset="0"/>
                <a:cs typeface="Microsoft YaHei" charset="0"/>
              </a:rPr>
              <a:t>优化企业内部资源，降低成本</a:t>
            </a:r>
            <a:r>
              <a:rPr lang="zh-CN" altLang="en-US" sz="1600" dirty="0">
                <a:solidFill>
                  <a:srgbClr val="FF0000"/>
                </a:solidFill>
                <a:latin typeface="Microsoft YaHei" charset="0"/>
                <a:ea typeface="Microsoft YaHei" charset="0"/>
                <a:cs typeface="Microsoft YaHei" charset="0"/>
              </a:rPr>
              <a:t>提升资本和人力效率 </a:t>
            </a:r>
            <a:r>
              <a:rPr lang="zh-CN" altLang="en-US" sz="1600" dirty="0" smtClean="0">
                <a:solidFill>
                  <a:srgbClr val="FF0000"/>
                </a:solidFill>
                <a:latin typeface="Microsoft YaHei" charset="0"/>
                <a:ea typeface="Microsoft YaHei" charset="0"/>
                <a:cs typeface="Microsoft YaHei" charset="0"/>
              </a:rPr>
              <a:t>，以实现集团高效运营</a:t>
            </a:r>
            <a:r>
              <a:rPr lang="zh-CN" altLang="zh-CN" sz="1600" dirty="0" smtClean="0">
                <a:latin typeface="Microsoft YaHei" charset="0"/>
                <a:ea typeface="Microsoft YaHei" charset="0"/>
                <a:cs typeface="Microsoft YaHei" charset="0"/>
              </a:rPr>
              <a:t>，</a:t>
            </a:r>
            <a:r>
              <a:rPr lang="zh-CN" altLang="en-US" sz="1600" dirty="0" smtClean="0">
                <a:latin typeface="Microsoft YaHei" charset="0"/>
                <a:ea typeface="Microsoft YaHei" charset="0"/>
                <a:cs typeface="Microsoft YaHei" charset="0"/>
              </a:rPr>
              <a:t>并且通过资源重组、模式创新、竞争策略变革等多种方式提高企业在全球经济市场上的生产力及行业竞争优势。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7" y="164249"/>
            <a:ext cx="7992106"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咨询背景：行业竞争激烈，企业需提升竞争力</a:t>
            </a:r>
            <a:endParaRPr lang="zh-CN" altLang="en-US" sz="2400" b="1" dirty="0">
              <a:solidFill>
                <a:schemeClr val="bg1"/>
              </a:solidFill>
            </a:endParaRPr>
          </a:p>
        </p:txBody>
      </p:sp>
      <p:pic>
        <p:nvPicPr>
          <p:cNvPr id="2" name="图片 1"/>
          <p:cNvPicPr>
            <a:picLocks noChangeAspect="1"/>
          </p:cNvPicPr>
          <p:nvPr/>
        </p:nvPicPr>
        <p:blipFill>
          <a:blip r:embed="rId2"/>
          <a:stretch>
            <a:fillRect/>
          </a:stretch>
        </p:blipFill>
        <p:spPr>
          <a:xfrm>
            <a:off x="2009393" y="2502589"/>
            <a:ext cx="7705117" cy="4355411"/>
          </a:xfrm>
          <a:prstGeom prst="rect">
            <a:avLst/>
          </a:prstGeom>
        </p:spPr>
      </p:pic>
      <p:sp>
        <p:nvSpPr>
          <p:cNvPr id="7" name="矩形 6"/>
          <p:cNvSpPr/>
          <p:nvPr/>
        </p:nvSpPr>
        <p:spPr>
          <a:xfrm>
            <a:off x="3680749" y="3123691"/>
            <a:ext cx="1511790"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全球资源化</a:t>
            </a:r>
            <a:endParaRPr lang="zh-CN" altLang="en-US" dirty="0"/>
          </a:p>
        </p:txBody>
      </p:sp>
      <p:sp>
        <p:nvSpPr>
          <p:cNvPr id="8" name="矩形 7"/>
          <p:cNvSpPr/>
          <p:nvPr/>
        </p:nvSpPr>
        <p:spPr>
          <a:xfrm>
            <a:off x="5861952" y="3135266"/>
            <a:ext cx="1881511" cy="369332"/>
          </a:xfrm>
          <a:prstGeom prst="rect">
            <a:avLst/>
          </a:prstGeom>
          <a:solidFill>
            <a:schemeClr val="accent2">
              <a:lumMod val="60000"/>
              <a:lumOff val="40000"/>
            </a:schemeClr>
          </a:solidFill>
          <a:ln>
            <a:solidFill>
              <a:schemeClr val="accent2">
                <a:lumMod val="40000"/>
                <a:lumOff val="60000"/>
              </a:schemeClr>
            </a:solidFill>
          </a:ln>
        </p:spPr>
        <p:txBody>
          <a:bodyPr wrap="square">
            <a:spAutoFit/>
          </a:bodyPr>
          <a:lstStyle/>
          <a:p>
            <a:pPr algn="ctr"/>
            <a:r>
              <a:rPr lang="zh-CN" altLang="en-US" dirty="0" smtClean="0">
                <a:latin typeface="Microsoft YaHei" charset="0"/>
                <a:ea typeface="Microsoft YaHei" charset="0"/>
                <a:cs typeface="Microsoft YaHei" charset="0"/>
              </a:rPr>
              <a:t>行业竞争激烈</a:t>
            </a:r>
            <a:endParaRPr lang="zh-CN" altLang="en-US" dirty="0"/>
          </a:p>
        </p:txBody>
      </p:sp>
      <p:sp>
        <p:nvSpPr>
          <p:cNvPr id="9" name="矩形 8"/>
          <p:cNvSpPr/>
          <p:nvPr/>
        </p:nvSpPr>
        <p:spPr>
          <a:xfrm>
            <a:off x="3876862" y="4361064"/>
            <a:ext cx="3635108" cy="369332"/>
          </a:xfrm>
          <a:prstGeom prst="rect">
            <a:avLst/>
          </a:prstGeom>
          <a:solidFill>
            <a:srgbClr val="92D050"/>
          </a:solidFill>
        </p:spPr>
        <p:txBody>
          <a:bodyPr wrap="square">
            <a:spAutoFit/>
          </a:bodyPr>
          <a:lstStyle/>
          <a:p>
            <a:pPr algn="ctr"/>
            <a:r>
              <a:rPr lang="zh-CN" altLang="en-US" dirty="0" smtClean="0">
                <a:latin typeface="Microsoft YaHei" charset="0"/>
                <a:ea typeface="Microsoft YaHei" charset="0"/>
                <a:cs typeface="Microsoft YaHei" charset="0"/>
              </a:rPr>
              <a:t>内部调整、模式创新、策略变革</a:t>
            </a:r>
            <a:endParaRPr lang="zh-CN" altLang="en-US" dirty="0"/>
          </a:p>
        </p:txBody>
      </p:sp>
      <p:sp>
        <p:nvSpPr>
          <p:cNvPr id="10" name="矩形 9"/>
          <p:cNvSpPr/>
          <p:nvPr/>
        </p:nvSpPr>
        <p:spPr>
          <a:xfrm>
            <a:off x="4588264" y="5609532"/>
            <a:ext cx="2113475" cy="369332"/>
          </a:xfrm>
          <a:prstGeom prst="rect">
            <a:avLst/>
          </a:prstGeom>
          <a:solidFill>
            <a:srgbClr val="FF0000"/>
          </a:solidFill>
        </p:spPr>
        <p:txBody>
          <a:bodyPr wrap="square">
            <a:spAutoFit/>
          </a:bodyPr>
          <a:lstStyle/>
          <a:p>
            <a:pPr algn="ctr"/>
            <a:r>
              <a:rPr lang="zh-CN" altLang="en-US" dirty="0" smtClean="0">
                <a:latin typeface="Microsoft YaHei" charset="0"/>
                <a:ea typeface="Microsoft YaHei" charset="0"/>
                <a:cs typeface="Microsoft YaHei" charset="0"/>
              </a:rPr>
              <a:t>提升企业竞争力</a:t>
            </a:r>
            <a:endParaRPr lang="zh-CN" altLang="en-US" dirty="0">
              <a:latin typeface="Microsoft YaHei" charset="0"/>
              <a:ea typeface="Microsoft YaHei" charset="0"/>
              <a:cs typeface="Microsoft YaHei" charset="0"/>
            </a:endParaRPr>
          </a:p>
        </p:txBody>
      </p:sp>
      <p:cxnSp>
        <p:nvCxnSpPr>
          <p:cNvPr id="12" name="直线箭头连接符 11"/>
          <p:cNvCxnSpPr>
            <a:endCxn id="9" idx="0"/>
          </p:cNvCxnSpPr>
          <p:nvPr/>
        </p:nvCxnSpPr>
        <p:spPr>
          <a:xfrm>
            <a:off x="4546275" y="3504598"/>
            <a:ext cx="1148141" cy="85646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a:endCxn id="9" idx="0"/>
          </p:cNvCxnSpPr>
          <p:nvPr/>
        </p:nvCxnSpPr>
        <p:spPr>
          <a:xfrm flipH="1">
            <a:off x="5694416" y="3515933"/>
            <a:ext cx="1206354" cy="845131"/>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9" idx="2"/>
          </p:cNvCxnSpPr>
          <p:nvPr/>
        </p:nvCxnSpPr>
        <p:spPr>
          <a:xfrm>
            <a:off x="5694416" y="4730396"/>
            <a:ext cx="0" cy="879136"/>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259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5910" y="1121906"/>
            <a:ext cx="10332085" cy="4339650"/>
          </a:xfrm>
          <a:prstGeom prst="rect">
            <a:avLst/>
          </a:prstGeom>
        </p:spPr>
        <p:txBody>
          <a:bodyPr wrap="square">
            <a:spAutoFit/>
          </a:bodyPr>
          <a:lstStyle/>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中昇</a:t>
            </a:r>
            <a:r>
              <a:rPr lang="zh-CN" altLang="en-US" sz="1600" dirty="0">
                <a:latin typeface="Microsoft YaHei" charset="0"/>
                <a:ea typeface="Microsoft YaHei" charset="0"/>
                <a:cs typeface="Microsoft YaHei" charset="0"/>
              </a:rPr>
              <a:t>国际起源于</a:t>
            </a:r>
            <a:r>
              <a:rPr lang="en-US" altLang="zh-CN" sz="1600" dirty="0">
                <a:latin typeface="Microsoft YaHei" charset="0"/>
                <a:ea typeface="Microsoft YaHei" charset="0"/>
                <a:cs typeface="Microsoft YaHei" charset="0"/>
              </a:rPr>
              <a:t>2009</a:t>
            </a:r>
            <a:r>
              <a:rPr lang="zh-CN" altLang="en-US" sz="1600" dirty="0">
                <a:latin typeface="Microsoft YaHei" charset="0"/>
                <a:ea typeface="Microsoft YaHei" charset="0"/>
                <a:cs typeface="Microsoft YaHei" charset="0"/>
              </a:rPr>
              <a:t>年，集团及旗下公司总注册资本逾</a:t>
            </a:r>
            <a:r>
              <a:rPr lang="en-US" altLang="zh-CN" sz="1600" dirty="0">
                <a:latin typeface="Microsoft YaHei" charset="0"/>
                <a:ea typeface="Microsoft YaHei" charset="0"/>
                <a:cs typeface="Microsoft YaHei" charset="0"/>
              </a:rPr>
              <a:t>5</a:t>
            </a:r>
            <a:r>
              <a:rPr lang="zh-CN" altLang="en-US" sz="1600" dirty="0">
                <a:latin typeface="Microsoft YaHei" charset="0"/>
                <a:ea typeface="Microsoft YaHei" charset="0"/>
                <a:cs typeface="Microsoft YaHei" charset="0"/>
              </a:rPr>
              <a:t>亿元人民币。中昇国际以“扶持实业、共融创新”为已任，全面发展实业经济与创新金融的高度共融，致力产业全网化构建，实现行业、企业、个人和谐共赢</a:t>
            </a:r>
            <a:r>
              <a:rPr lang="zh-CN" altLang="en-US" sz="1600" dirty="0" smtClean="0">
                <a:latin typeface="Microsoft YaHei" charset="0"/>
                <a:ea typeface="Microsoft YaHei" charset="0"/>
                <a:cs typeface="Microsoft YaHei" charset="0"/>
              </a:rPr>
              <a:t>。</a:t>
            </a:r>
          </a:p>
          <a:p>
            <a:pPr marL="285750" indent="-285750">
              <a:lnSpc>
                <a:spcPct val="150000"/>
              </a:lnSpc>
              <a:buFont typeface="Wingdings" charset="2"/>
              <a:buChar char="Ø"/>
            </a:pPr>
            <a:r>
              <a:rPr lang="zh-CN" altLang="en-US" sz="1600" dirty="0" smtClean="0">
                <a:latin typeface="Microsoft YaHei" charset="0"/>
                <a:ea typeface="Microsoft YaHei" charset="0"/>
                <a:cs typeface="Microsoft YaHei" charset="0"/>
              </a:rPr>
              <a:t>旗</a:t>
            </a:r>
            <a:r>
              <a:rPr lang="zh-CN" altLang="zh-CN" sz="1600" dirty="0" smtClean="0">
                <a:latin typeface="Microsoft YaHei" charset="0"/>
                <a:ea typeface="Microsoft YaHei" charset="0"/>
                <a:cs typeface="Microsoft YaHei" charset="0"/>
              </a:rPr>
              <a:t>下设</a:t>
            </a:r>
            <a:r>
              <a:rPr lang="zh-CN" altLang="en-US" sz="1600" dirty="0" smtClean="0">
                <a:latin typeface="Microsoft YaHei" charset="0"/>
                <a:ea typeface="Microsoft YaHei" charset="0"/>
                <a:cs typeface="Microsoft YaHei" charset="0"/>
              </a:rPr>
              <a:t>有</a:t>
            </a:r>
            <a:r>
              <a:rPr lang="zh-CN" altLang="zh-CN" sz="1600" dirty="0" smtClean="0">
                <a:latin typeface="Microsoft YaHei" charset="0"/>
                <a:ea typeface="Microsoft YaHei" charset="0"/>
                <a:cs typeface="Microsoft YaHei" charset="0"/>
              </a:rPr>
              <a:t>四</a:t>
            </a:r>
            <a:r>
              <a:rPr lang="zh-CN" altLang="zh-CN" sz="1600" dirty="0">
                <a:latin typeface="Microsoft YaHei" charset="0"/>
                <a:ea typeface="Microsoft YaHei" charset="0"/>
                <a:cs typeface="Microsoft YaHei" charset="0"/>
              </a:rPr>
              <a:t>大板块</a:t>
            </a:r>
            <a:r>
              <a:rPr lang="zh-CN" altLang="zh-CN" sz="1600" dirty="0" smtClean="0">
                <a:latin typeface="Microsoft YaHei" charset="0"/>
                <a:ea typeface="Microsoft YaHei" charset="0"/>
                <a:cs typeface="Microsoft YaHei" charset="0"/>
              </a:rPr>
              <a:t>业务</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金融</a:t>
            </a:r>
            <a:r>
              <a:rPr lang="zh-CN" altLang="en-US" sz="1600" dirty="0" smtClean="0">
                <a:latin typeface="Microsoft YaHei" charset="0"/>
                <a:ea typeface="Microsoft YaHei" charset="0"/>
                <a:cs typeface="Microsoft YaHei" charset="0"/>
              </a:rPr>
              <a:t>、</a:t>
            </a:r>
            <a:r>
              <a:rPr lang="zh-CN" altLang="zh-CN" sz="1600" dirty="0">
                <a:latin typeface="Microsoft YaHei" charset="0"/>
                <a:ea typeface="Microsoft YaHei" charset="0"/>
                <a:cs typeface="Microsoft YaHei" charset="0"/>
              </a:rPr>
              <a:t>装备</a:t>
            </a:r>
            <a:r>
              <a:rPr lang="zh-CN" altLang="zh-CN" sz="1600" dirty="0" smtClean="0">
                <a:latin typeface="Microsoft YaHei" charset="0"/>
                <a:ea typeface="Microsoft YaHei" charset="0"/>
                <a:cs typeface="Microsoft YaHei" charset="0"/>
              </a:rPr>
              <a:t>制造</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房地产</a:t>
            </a:r>
            <a:r>
              <a:rPr lang="zh-CN" altLang="en-US" sz="1600" dirty="0" smtClean="0">
                <a:latin typeface="Microsoft YaHei" charset="0"/>
                <a:ea typeface="Microsoft YaHei" charset="0"/>
                <a:cs typeface="Microsoft YaHei" charset="0"/>
              </a:rPr>
              <a:t>、</a:t>
            </a:r>
            <a:r>
              <a:rPr lang="zh-CN" altLang="zh-CN" sz="1600" dirty="0" smtClean="0">
                <a:latin typeface="Microsoft YaHei" charset="0"/>
                <a:ea typeface="Microsoft YaHei" charset="0"/>
                <a:cs typeface="Microsoft YaHei" charset="0"/>
              </a:rPr>
              <a:t>物流</a:t>
            </a:r>
            <a:r>
              <a:rPr lang="zh-CN" altLang="en-US" sz="1600" dirty="0" smtClean="0">
                <a:latin typeface="Microsoft YaHei" charset="0"/>
                <a:ea typeface="Microsoft YaHei" charset="0"/>
                <a:cs typeface="Microsoft YaHei" charset="0"/>
              </a:rPr>
              <a:t>，上年度净利润</a:t>
            </a:r>
            <a:r>
              <a:rPr lang="en-US" altLang="zh-CN" sz="1600" dirty="0" smtClean="0">
                <a:latin typeface="Microsoft YaHei" charset="0"/>
                <a:ea typeface="Microsoft YaHei" charset="0"/>
                <a:cs typeface="Microsoft YaHei" charset="0"/>
              </a:rPr>
              <a:t>115,88</a:t>
            </a:r>
            <a:r>
              <a:rPr lang="zh-CN" altLang="en-US" sz="1600" dirty="0" smtClean="0">
                <a:latin typeface="Microsoft YaHei" charset="0"/>
                <a:ea typeface="Microsoft YaHei" charset="0"/>
                <a:cs typeface="Microsoft YaHei" charset="0"/>
              </a:rPr>
              <a:t>万元，较前一年度增长</a:t>
            </a:r>
            <a:r>
              <a:rPr lang="en-US" altLang="zh-CN" sz="1600" dirty="0" smtClean="0">
                <a:latin typeface="Microsoft YaHei" charset="0"/>
                <a:ea typeface="Microsoft YaHei" charset="0"/>
                <a:cs typeface="Microsoft YaHei" charset="0"/>
              </a:rPr>
              <a:t>8.75%</a:t>
            </a:r>
            <a:r>
              <a:rPr lang="zh-CN" altLang="en-US" sz="1600" dirty="0" smtClean="0">
                <a:latin typeface="Microsoft YaHei" charset="0"/>
                <a:ea typeface="Microsoft YaHei" charset="0"/>
                <a:cs typeface="Microsoft YaHei" charset="0"/>
              </a:rPr>
              <a:t>，每股收益较前一年度增长</a:t>
            </a:r>
            <a:r>
              <a:rPr lang="en-US" altLang="zh-CN" sz="1600" dirty="0" smtClean="0">
                <a:latin typeface="Microsoft YaHei" charset="0"/>
                <a:ea typeface="Microsoft YaHei" charset="0"/>
                <a:cs typeface="Microsoft YaHei" charset="0"/>
              </a:rPr>
              <a:t>3.62%</a:t>
            </a:r>
            <a:r>
              <a:rPr lang="zh-CN" altLang="en-US" sz="1600" dirty="0" smtClean="0">
                <a:latin typeface="Microsoft YaHei" charset="0"/>
                <a:ea typeface="Microsoft YaHei" charset="0"/>
                <a:cs typeface="Microsoft YaHei" charset="0"/>
              </a:rPr>
              <a:t>，企业处于收益</a:t>
            </a:r>
            <a:r>
              <a:rPr lang="zh-CN" altLang="en-US" sz="1600" dirty="0" smtClean="0">
                <a:solidFill>
                  <a:srgbClr val="FF0000"/>
                </a:solidFill>
                <a:latin typeface="Microsoft YaHei" charset="0"/>
                <a:ea typeface="Microsoft YaHei" charset="0"/>
                <a:cs typeface="Microsoft YaHei" charset="0"/>
              </a:rPr>
              <a:t>逐年稳定上升</a:t>
            </a:r>
            <a:r>
              <a:rPr lang="zh-CN" altLang="en-US" sz="1600" dirty="0" smtClean="0">
                <a:latin typeface="Microsoft YaHei" charset="0"/>
                <a:ea typeface="Microsoft YaHei" charset="0"/>
                <a:cs typeface="Microsoft YaHei" charset="0"/>
              </a:rPr>
              <a:t>阶段。</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en-US" altLang="zh-CN" sz="1400" dirty="0" smtClean="0">
                <a:latin typeface="Microsoft YaHei" charset="0"/>
                <a:ea typeface="Microsoft YaHei" charset="0"/>
                <a:cs typeface="Microsoft YaHei" charset="0"/>
              </a:rPr>
              <a:t>    </a:t>
            </a:r>
            <a:r>
              <a:rPr lang="zh-CN" altLang="en-US" sz="1400" dirty="0" smtClean="0">
                <a:latin typeface="Microsoft YaHei" charset="0"/>
                <a:ea typeface="Microsoft YaHei" charset="0"/>
                <a:cs typeface="Microsoft YaHei" charset="0"/>
              </a:rPr>
              <a:t>随着</a:t>
            </a:r>
            <a:r>
              <a:rPr lang="zh-CN" altLang="en-US" sz="1400" dirty="0">
                <a:latin typeface="Microsoft YaHei" charset="0"/>
                <a:ea typeface="Microsoft YaHei" charset="0"/>
                <a:cs typeface="Microsoft YaHei" charset="0"/>
              </a:rPr>
              <a:t>企业的高速发展，也出现了一些经营管理中的</a:t>
            </a:r>
            <a:r>
              <a:rPr lang="zh-CN" altLang="en-US" sz="1400" dirty="0" smtClean="0">
                <a:latin typeface="Microsoft YaHei" charset="0"/>
                <a:ea typeface="Microsoft YaHei" charset="0"/>
                <a:cs typeface="Microsoft YaHei" charset="0"/>
              </a:rPr>
              <a:t>问题：</a:t>
            </a:r>
          </a:p>
          <a:p>
            <a:pPr>
              <a:lnSpc>
                <a:spcPct val="150000"/>
              </a:lnSpc>
            </a:pPr>
            <a:r>
              <a:rPr lang="en-US" altLang="zh-CN" sz="1400" dirty="0" smtClean="0">
                <a:latin typeface="Microsoft YaHei" charset="0"/>
                <a:ea typeface="Microsoft YaHei" charset="0"/>
                <a:cs typeface="Microsoft YaHei" charset="0"/>
              </a:rPr>
              <a:t>    1</a:t>
            </a:r>
            <a:r>
              <a:rPr lang="zh-CN" altLang="zh-CN" sz="1400" dirty="0">
                <a:latin typeface="Microsoft YaHei" charset="0"/>
                <a:ea typeface="Microsoft YaHei" charset="0"/>
                <a:cs typeface="Microsoft YaHei" charset="0"/>
              </a:rPr>
              <a:t>、如何找到一种可行的工具来</a:t>
            </a:r>
            <a:r>
              <a:rPr lang="zh-CN" altLang="zh-CN" sz="1400" dirty="0">
                <a:solidFill>
                  <a:srgbClr val="FF0000"/>
                </a:solidFill>
                <a:latin typeface="Microsoft YaHei" charset="0"/>
                <a:ea typeface="Microsoft YaHei" charset="0"/>
                <a:cs typeface="Microsoft YaHei" charset="0"/>
              </a:rPr>
              <a:t>控制监控企业战略</a:t>
            </a:r>
            <a:r>
              <a:rPr lang="zh-CN" altLang="zh-CN" sz="1400" dirty="0">
                <a:latin typeface="Microsoft YaHei" charset="0"/>
                <a:ea typeface="Microsoft YaHei" charset="0"/>
                <a:cs typeface="Microsoft YaHei" charset="0"/>
              </a:rPr>
              <a:t>的有效执行？</a:t>
            </a:r>
          </a:p>
          <a:p>
            <a:pPr>
              <a:lnSpc>
                <a:spcPct val="150000"/>
              </a:lnSpc>
            </a:pPr>
            <a:r>
              <a:rPr lang="en-US" altLang="zh-CN" sz="1400" dirty="0" smtClean="0">
                <a:latin typeface="Microsoft YaHei" charset="0"/>
                <a:ea typeface="Microsoft YaHei" charset="0"/>
                <a:cs typeface="Microsoft YaHei" charset="0"/>
              </a:rPr>
              <a:t>    2</a:t>
            </a:r>
            <a:r>
              <a:rPr lang="zh-CN" altLang="zh-CN" sz="1400" dirty="0">
                <a:latin typeface="Microsoft YaHei" charset="0"/>
                <a:ea typeface="Microsoft YaHei" charset="0"/>
                <a:cs typeface="Microsoft YaHei" charset="0"/>
              </a:rPr>
              <a:t>、如何实现</a:t>
            </a:r>
            <a:r>
              <a:rPr lang="zh-CN" altLang="zh-CN" sz="1400" dirty="0">
                <a:solidFill>
                  <a:srgbClr val="FF0000"/>
                </a:solidFill>
                <a:latin typeface="Microsoft YaHei" charset="0"/>
                <a:ea typeface="Microsoft YaHei" charset="0"/>
                <a:cs typeface="Microsoft YaHei" charset="0"/>
              </a:rPr>
              <a:t>国际化的竞争新优势</a:t>
            </a:r>
            <a:r>
              <a:rPr lang="zh-CN" altLang="zh-CN" sz="1400" dirty="0">
                <a:latin typeface="Microsoft YaHei" charset="0"/>
                <a:ea typeface="Microsoft YaHei" charset="0"/>
                <a:cs typeface="Microsoft YaHei" charset="0"/>
              </a:rPr>
              <a:t>？</a:t>
            </a:r>
          </a:p>
          <a:p>
            <a:pPr>
              <a:lnSpc>
                <a:spcPct val="150000"/>
              </a:lnSpc>
            </a:pPr>
            <a:r>
              <a:rPr lang="en-US" altLang="zh-CN" sz="1400" dirty="0" smtClean="0">
                <a:latin typeface="Microsoft YaHei" charset="0"/>
                <a:ea typeface="Microsoft YaHei" charset="0"/>
                <a:cs typeface="Microsoft YaHei" charset="0"/>
              </a:rPr>
              <a:t>    3</a:t>
            </a:r>
            <a:r>
              <a:rPr lang="zh-CN" altLang="zh-CN" sz="1400" dirty="0">
                <a:latin typeface="Microsoft YaHei" charset="0"/>
                <a:ea typeface="Microsoft YaHei" charset="0"/>
                <a:cs typeface="Microsoft YaHei" charset="0"/>
              </a:rPr>
              <a:t>、如何</a:t>
            </a:r>
            <a:r>
              <a:rPr lang="zh-CN" altLang="zh-CN" sz="1400" dirty="0">
                <a:solidFill>
                  <a:srgbClr val="FF0000"/>
                </a:solidFill>
                <a:latin typeface="Microsoft YaHei" charset="0"/>
                <a:ea typeface="Microsoft YaHei" charset="0"/>
                <a:cs typeface="Microsoft YaHei" charset="0"/>
              </a:rPr>
              <a:t>找到及时全面的信息</a:t>
            </a:r>
            <a:r>
              <a:rPr lang="zh-CN" altLang="zh-CN" sz="1400" dirty="0">
                <a:latin typeface="Microsoft YaHei" charset="0"/>
                <a:ea typeface="Microsoft YaHei" charset="0"/>
                <a:cs typeface="Microsoft YaHei" charset="0"/>
              </a:rPr>
              <a:t>满足管理和决策的需求？</a:t>
            </a:r>
          </a:p>
          <a:p>
            <a:pPr>
              <a:lnSpc>
                <a:spcPct val="150000"/>
              </a:lnSpc>
            </a:pPr>
            <a:endParaRPr lang="zh-CN" altLang="en-US" sz="1600" dirty="0" smtClean="0">
              <a:latin typeface="Microsoft YaHei" charset="0"/>
              <a:ea typeface="Microsoft YaHei" charset="0"/>
              <a:cs typeface="Microsoft YaHei" charset="0"/>
            </a:endParaRPr>
          </a:p>
          <a:p>
            <a:pPr>
              <a:lnSpc>
                <a:spcPct val="150000"/>
              </a:lnSpc>
            </a:pPr>
            <a:r>
              <a:rPr lang="zh-CN" altLang="en-US" sz="1600" dirty="0" smtClean="0">
                <a:latin typeface="Microsoft YaHei" charset="0"/>
                <a:ea typeface="Microsoft YaHei" charset="0"/>
                <a:cs typeface="Microsoft YaHei" charset="0"/>
              </a:rPr>
              <a:t>为了解决以上问题，我们需要对现有问题进行深度分析，提出可行的解决方案，以便为企业提供决策所需信息、监控战略目标的有效执行、为企业创造</a:t>
            </a:r>
            <a:r>
              <a:rPr lang="zh-CN" altLang="en-US" sz="1600" dirty="0">
                <a:latin typeface="Microsoft YaHei" charset="0"/>
                <a:ea typeface="Microsoft YaHei" charset="0"/>
                <a:cs typeface="Microsoft YaHei" charset="0"/>
              </a:rPr>
              <a:t>新的竞争</a:t>
            </a:r>
            <a:r>
              <a:rPr lang="zh-CN" altLang="en-US" sz="1600" dirty="0" smtClean="0">
                <a:latin typeface="Microsoft YaHei" charset="0"/>
                <a:ea typeface="Microsoft YaHei" charset="0"/>
                <a:cs typeface="Microsoft YaHei" charset="0"/>
              </a:rPr>
              <a:t>优势！</a:t>
            </a:r>
            <a:endParaRPr lang="zh-CN" altLang="en-US" sz="1600" dirty="0">
              <a:latin typeface="Microsoft YaHei" charset="0"/>
              <a:ea typeface="Microsoft YaHei" charset="0"/>
              <a:cs typeface="Microsoft YaHei" charset="0"/>
            </a:endParaRPr>
          </a:p>
        </p:txBody>
      </p:sp>
      <p:sp>
        <p:nvSpPr>
          <p:cNvPr id="5" name="矩形 4"/>
          <p:cNvSpPr/>
          <p:nvPr/>
        </p:nvSpPr>
        <p:spPr>
          <a:xfrm>
            <a:off x="318516" y="164249"/>
            <a:ext cx="11873483" cy="461665"/>
          </a:xfrm>
          <a:prstGeom prst="rect">
            <a:avLst/>
          </a:prstGeom>
        </p:spPr>
        <p:txBody>
          <a:bodyPr wrap="square">
            <a:spAutoFit/>
          </a:bodyPr>
          <a:lstStyle/>
          <a:p>
            <a:r>
              <a:rPr kumimoji="1" lang="en-US" altLang="zh-CN" sz="2400" b="1" dirty="0">
                <a:solidFill>
                  <a:schemeClr val="bg1"/>
                </a:solidFill>
              </a:rPr>
              <a:t>IT</a:t>
            </a:r>
            <a:r>
              <a:rPr kumimoji="1" lang="zh-CN" altLang="en-US" sz="2400" b="1" dirty="0">
                <a:solidFill>
                  <a:schemeClr val="bg1"/>
                </a:solidFill>
              </a:rPr>
              <a:t>规划</a:t>
            </a:r>
            <a:r>
              <a:rPr kumimoji="1" lang="zh-CN" altLang="en-US" sz="2400" b="1" dirty="0" smtClean="0">
                <a:solidFill>
                  <a:schemeClr val="bg1"/>
                </a:solidFill>
              </a:rPr>
              <a:t>咨询客户需求：监控战略计划执行、支撑管理和决策的数据信息、创造竞争优势</a:t>
            </a:r>
            <a:endParaRPr lang="zh-CN" altLang="en-US" sz="2400" b="1" dirty="0">
              <a:solidFill>
                <a:schemeClr val="bg1"/>
              </a:solidFill>
            </a:endParaRPr>
          </a:p>
        </p:txBody>
      </p:sp>
    </p:spTree>
    <p:extLst>
      <p:ext uri="{BB962C8B-B14F-4D97-AF65-F5344CB8AC3E}">
        <p14:creationId xmlns:p14="http://schemas.microsoft.com/office/powerpoint/2010/main" val="596928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3035" y="2161118"/>
            <a:ext cx="4517194" cy="4512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3926162" y="1072276"/>
            <a:ext cx="4101558" cy="5509200"/>
          </a:xfrm>
          <a:prstGeom prst="rect">
            <a:avLst/>
          </a:prstGeom>
          <a:noFill/>
        </p:spPr>
        <p:txBody>
          <a:bodyPr wrap="square" rtlCol="0">
            <a:spAutoFit/>
          </a:bodyPr>
          <a:lstStyle/>
          <a:p>
            <a:pPr>
              <a:lnSpc>
                <a:spcPct val="200000"/>
              </a:lnSpc>
            </a:pPr>
            <a:r>
              <a:rPr kumimoji="1" lang="zh-CN" altLang="en-US" sz="1600" dirty="0">
                <a:latin typeface="Microsoft YaHei" charset="0"/>
                <a:ea typeface="Microsoft YaHei" charset="0"/>
                <a:cs typeface="Microsoft YaHei" charset="0"/>
              </a:rPr>
              <a:t>一</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规划咨询的意义及服务内容</a:t>
            </a:r>
          </a:p>
          <a:p>
            <a:pPr>
              <a:lnSpc>
                <a:spcPct val="200000"/>
              </a:lnSpc>
            </a:pPr>
            <a:r>
              <a:rPr kumimoji="1" lang="zh-CN" altLang="en-US" sz="1600" dirty="0">
                <a:latin typeface="Microsoft YaHei" charset="0"/>
                <a:ea typeface="Microsoft YaHei" charset="0"/>
                <a:cs typeface="Microsoft YaHei" charset="0"/>
              </a:rPr>
              <a:t>二</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规划咨询的背景及客户需求     </a:t>
            </a:r>
          </a:p>
          <a:p>
            <a:pPr>
              <a:lnSpc>
                <a:spcPct val="200000"/>
              </a:lnSpc>
            </a:pPr>
            <a:r>
              <a:rPr kumimoji="1" lang="zh-CN" altLang="en-US" sz="1600" dirty="0">
                <a:latin typeface="Microsoft YaHei" charset="0"/>
                <a:ea typeface="Microsoft YaHei" charset="0"/>
                <a:cs typeface="Microsoft YaHei" charset="0"/>
              </a:rPr>
              <a:t>三</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IT</a:t>
            </a:r>
            <a:r>
              <a:rPr kumimoji="1" lang="zh-CN" altLang="en-US" sz="1600" dirty="0">
                <a:latin typeface="Microsoft YaHei" charset="0"/>
                <a:ea typeface="Microsoft YaHei" charset="0"/>
                <a:cs typeface="Microsoft YaHei" charset="0"/>
              </a:rPr>
              <a:t>规划咨询的整体框架</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3.1</a:t>
            </a:r>
            <a:r>
              <a:rPr kumimoji="1" lang="zh-CN" altLang="en-US" sz="1600" dirty="0">
                <a:latin typeface="Microsoft YaHei" charset="0"/>
                <a:ea typeface="Microsoft YaHei" charset="0"/>
                <a:cs typeface="Microsoft YaHei" charset="0"/>
              </a:rPr>
              <a:t> 实施的原则</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3.2</a:t>
            </a:r>
            <a:r>
              <a:rPr kumimoji="1" lang="zh-CN" altLang="en-US" sz="1600" dirty="0">
                <a:latin typeface="Microsoft YaHei" charset="0"/>
                <a:ea typeface="Microsoft YaHei" charset="0"/>
                <a:cs typeface="Microsoft YaHei" charset="0"/>
              </a:rPr>
              <a:t> 实施的步骤及内容</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3.3 </a:t>
            </a:r>
            <a:r>
              <a:rPr kumimoji="1" lang="zh-CN" altLang="en-US" sz="1600" dirty="0">
                <a:latin typeface="Microsoft YaHei" charset="0"/>
                <a:ea typeface="Microsoft YaHei" charset="0"/>
                <a:cs typeface="Microsoft YaHei" charset="0"/>
              </a:rPr>
              <a:t>参与的角色及成员</a:t>
            </a:r>
          </a:p>
          <a:p>
            <a:pPr>
              <a:lnSpc>
                <a:spcPct val="200000"/>
              </a:lnSpc>
            </a:pPr>
            <a:r>
              <a:rPr kumimoji="1" lang="en-US" altLang="zh-CN" sz="1600" dirty="0">
                <a:latin typeface="Microsoft YaHei" charset="0"/>
                <a:ea typeface="Microsoft YaHei" charset="0"/>
                <a:cs typeface="Microsoft YaHei" charset="0"/>
              </a:rPr>
              <a:t>      3.4 </a:t>
            </a:r>
            <a:r>
              <a:rPr kumimoji="1" lang="zh-CN" altLang="en-US" sz="1600" dirty="0">
                <a:latin typeface="Microsoft YaHei" charset="0"/>
                <a:ea typeface="Microsoft YaHei" charset="0"/>
                <a:cs typeface="Microsoft YaHei" charset="0"/>
              </a:rPr>
              <a:t>实施的计划安排</a:t>
            </a:r>
          </a:p>
          <a:p>
            <a:pPr>
              <a:lnSpc>
                <a:spcPct val="200000"/>
              </a:lnSpc>
            </a:pPr>
            <a:r>
              <a:rPr kumimoji="1" lang="zh-CN" altLang="en-US" sz="1600" dirty="0">
                <a:latin typeface="Microsoft YaHei" charset="0"/>
                <a:ea typeface="Microsoft YaHei" charset="0"/>
                <a:cs typeface="Microsoft YaHei" charset="0"/>
              </a:rPr>
              <a:t>      </a:t>
            </a:r>
            <a:r>
              <a:rPr kumimoji="1" lang="en-US" altLang="zh-CN" sz="1600" dirty="0">
                <a:latin typeface="Microsoft YaHei" charset="0"/>
                <a:ea typeface="Microsoft YaHei" charset="0"/>
                <a:cs typeface="Microsoft YaHei" charset="0"/>
              </a:rPr>
              <a:t>3.5</a:t>
            </a:r>
            <a:r>
              <a:rPr kumimoji="1" lang="zh-CN" altLang="en-US" sz="1600" dirty="0">
                <a:latin typeface="Microsoft YaHei" charset="0"/>
                <a:ea typeface="Microsoft YaHei" charset="0"/>
                <a:cs typeface="Microsoft YaHei" charset="0"/>
              </a:rPr>
              <a:t> 明确双方责任</a:t>
            </a:r>
          </a:p>
          <a:p>
            <a:pPr>
              <a:lnSpc>
                <a:spcPct val="200000"/>
              </a:lnSpc>
            </a:pPr>
            <a:r>
              <a:rPr kumimoji="1" lang="zh-CN" altLang="en-US" sz="1600" dirty="0">
                <a:latin typeface="Microsoft YaHei" charset="0"/>
                <a:ea typeface="Microsoft YaHei" charset="0"/>
                <a:cs typeface="Microsoft YaHei" charset="0"/>
              </a:rPr>
              <a:t>四</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预期效果</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为企业带来的收益）    </a:t>
            </a:r>
          </a:p>
          <a:p>
            <a:pPr>
              <a:lnSpc>
                <a:spcPct val="200000"/>
              </a:lnSpc>
            </a:pPr>
            <a:r>
              <a:rPr kumimoji="1" lang="zh-CN" altLang="en-US" sz="1600" dirty="0">
                <a:latin typeface="Microsoft YaHei" charset="0"/>
                <a:ea typeface="Microsoft YaHei" charset="0"/>
                <a:cs typeface="Microsoft YaHei" charset="0"/>
              </a:rPr>
              <a:t>五</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我们的优势</a:t>
            </a:r>
          </a:p>
          <a:p>
            <a:pPr>
              <a:lnSpc>
                <a:spcPct val="200000"/>
              </a:lnSpc>
            </a:pPr>
            <a:r>
              <a:rPr kumimoji="1" lang="zh-CN" altLang="en-US" sz="1600" dirty="0">
                <a:latin typeface="Microsoft YaHei" charset="0"/>
                <a:ea typeface="Microsoft YaHei" charset="0"/>
                <a:cs typeface="Microsoft YaHei" charset="0"/>
              </a:rPr>
              <a:t>六</a:t>
            </a:r>
            <a:r>
              <a:rPr kumimoji="1" lang="en-US" altLang="zh-CN" sz="1600" dirty="0">
                <a:latin typeface="Microsoft YaHei" charset="0"/>
                <a:ea typeface="Microsoft YaHei" charset="0"/>
                <a:cs typeface="Microsoft YaHei" charset="0"/>
              </a:rPr>
              <a:t>､</a:t>
            </a:r>
            <a:r>
              <a:rPr kumimoji="1" lang="zh-CN" altLang="en-US" sz="1600" dirty="0">
                <a:latin typeface="Microsoft YaHei" charset="0"/>
                <a:ea typeface="Microsoft YaHei" charset="0"/>
                <a:cs typeface="Microsoft YaHei" charset="0"/>
              </a:rPr>
              <a:t> 企业高层领导建议及指示</a:t>
            </a:r>
          </a:p>
        </p:txBody>
      </p:sp>
      <p:sp>
        <p:nvSpPr>
          <p:cNvPr id="4" name="矩形 3"/>
          <p:cNvSpPr/>
          <p:nvPr/>
        </p:nvSpPr>
        <p:spPr>
          <a:xfrm>
            <a:off x="318518" y="164249"/>
            <a:ext cx="800219" cy="461665"/>
          </a:xfrm>
          <a:prstGeom prst="rect">
            <a:avLst/>
          </a:prstGeom>
        </p:spPr>
        <p:txBody>
          <a:bodyPr wrap="none">
            <a:spAutoFit/>
          </a:bodyPr>
          <a:lstStyle/>
          <a:p>
            <a:r>
              <a:rPr kumimoji="1" lang="zh-CN" altLang="en-US" sz="2400" b="1" dirty="0" smtClean="0">
                <a:solidFill>
                  <a:schemeClr val="bg1"/>
                </a:solidFill>
              </a:rPr>
              <a:t>目录</a:t>
            </a:r>
            <a:endParaRPr lang="zh-CN" altLang="en-US" sz="2400" b="1" dirty="0">
              <a:solidFill>
                <a:schemeClr val="bg1"/>
              </a:solidFill>
            </a:endParaRPr>
          </a:p>
        </p:txBody>
      </p:sp>
    </p:spTree>
    <p:extLst>
      <p:ext uri="{BB962C8B-B14F-4D97-AF65-F5344CB8AC3E}">
        <p14:creationId xmlns:p14="http://schemas.microsoft.com/office/powerpoint/2010/main" val="1922788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bg1"/>
          </a:solidFill>
        </a:ln>
      </a:spPr>
      <a:bodyPr rtlCol="0" anchor="ctr"/>
      <a:lstStyle>
        <a:defPPr algn="ctr">
          <a:defRPr kumimoji="1" sz="160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TotalTime>
  <Words>2758</Words>
  <Application>Microsoft Office PowerPoint</Application>
  <PresentationFormat>宽屏</PresentationFormat>
  <Paragraphs>375</Paragraphs>
  <Slides>28</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2" baseType="lpstr">
      <vt:lpstr>DengXian</vt:lpstr>
      <vt:lpstr>DengXian Light</vt:lpstr>
      <vt:lpstr>黑体</vt:lpstr>
      <vt:lpstr>楷体_GB2312</vt:lpstr>
      <vt:lpstr>宋体</vt:lpstr>
      <vt:lpstr>Microsoft YaHei</vt:lpstr>
      <vt:lpstr>Microsoft YaHei</vt:lpstr>
      <vt:lpstr>Arial</vt:lpstr>
      <vt:lpstr>Book Antiqua</vt:lpstr>
      <vt:lpstr>Calibri</vt:lpstr>
      <vt:lpstr>Times New Roman</vt:lpstr>
      <vt:lpstr>Wingdings</vt:lpstr>
      <vt:lpstr>Office 主题</vt:lpstr>
      <vt:lpstr>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IT规划咨询实施的步骤及内容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cp:lastModifiedBy>
  <cp:revision>73</cp:revision>
  <dcterms:created xsi:type="dcterms:W3CDTF">2018-04-30T08:48:26Z</dcterms:created>
  <dcterms:modified xsi:type="dcterms:W3CDTF">2018-05-03T08:08:39Z</dcterms:modified>
</cp:coreProperties>
</file>