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10/20/2018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10/20/2018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CC07-86B9-4682-99FD-C4E4C7B52716}"/>
              </a:ext>
            </a:extLst>
          </p:cNvPr>
          <p:cNvSpPr>
            <a:spLocks noGrp="1"/>
          </p:cNvSpPr>
          <p:nvPr>
            <p:ph type="ctrTitle"/>
          </p:nvPr>
        </p:nvSpPr>
        <p:spPr/>
        <p:txBody>
          <a:bodyPr/>
          <a:lstStyle/>
          <a:p>
            <a:r>
              <a:rPr lang="en-US" dirty="0"/>
              <a:t>A how-to for forensics </a:t>
            </a:r>
            <a:r>
              <a:rPr lang="en-US" dirty="0" err="1"/>
              <a:t>maths</a:t>
            </a:r>
            <a:endParaRPr lang="en-US" dirty="0"/>
          </a:p>
        </p:txBody>
      </p:sp>
      <p:sp>
        <p:nvSpPr>
          <p:cNvPr id="3" name="Subtitle 2">
            <a:extLst>
              <a:ext uri="{FF2B5EF4-FFF2-40B4-BE49-F238E27FC236}">
                <a16:creationId xmlns:a16="http://schemas.microsoft.com/office/drawing/2014/main" id="{7755EF2C-C698-4412-B83E-B988CE6E2CE7}"/>
              </a:ext>
            </a:extLst>
          </p:cNvPr>
          <p:cNvSpPr>
            <a:spLocks noGrp="1"/>
          </p:cNvSpPr>
          <p:nvPr>
            <p:ph type="subTitle" idx="1"/>
          </p:nvPr>
        </p:nvSpPr>
        <p:spPr/>
        <p:txBody>
          <a:bodyPr/>
          <a:lstStyle/>
          <a:p>
            <a:r>
              <a:rPr lang="en-US" dirty="0"/>
              <a:t>Epochs and hex’s</a:t>
            </a:r>
          </a:p>
        </p:txBody>
      </p:sp>
    </p:spTree>
    <p:extLst>
      <p:ext uri="{BB962C8B-B14F-4D97-AF65-F5344CB8AC3E}">
        <p14:creationId xmlns:p14="http://schemas.microsoft.com/office/powerpoint/2010/main" val="125908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CE77-9415-4354-872C-11A944AFD5BC}"/>
              </a:ext>
            </a:extLst>
          </p:cNvPr>
          <p:cNvSpPr>
            <a:spLocks noGrp="1"/>
          </p:cNvSpPr>
          <p:nvPr>
            <p:ph type="title"/>
          </p:nvPr>
        </p:nvSpPr>
        <p:spPr>
          <a:xfrm>
            <a:off x="1451579" y="261140"/>
            <a:ext cx="9603275" cy="1049235"/>
          </a:xfrm>
        </p:spPr>
        <p:txBody>
          <a:bodyPr/>
          <a:lstStyle/>
          <a:p>
            <a:r>
              <a:rPr lang="en-US" dirty="0"/>
              <a:t>Not Morris day… what’s the file’s mod time?</a:t>
            </a:r>
          </a:p>
        </p:txBody>
      </p:sp>
      <p:sp>
        <p:nvSpPr>
          <p:cNvPr id="3" name="Content Placeholder 2">
            <a:extLst>
              <a:ext uri="{FF2B5EF4-FFF2-40B4-BE49-F238E27FC236}">
                <a16:creationId xmlns:a16="http://schemas.microsoft.com/office/drawing/2014/main" id="{6B28C34C-0325-477E-8D60-1A1BE869AB56}"/>
              </a:ext>
            </a:extLst>
          </p:cNvPr>
          <p:cNvSpPr>
            <a:spLocks noGrp="1"/>
          </p:cNvSpPr>
          <p:nvPr>
            <p:ph idx="1"/>
          </p:nvPr>
        </p:nvSpPr>
        <p:spPr/>
        <p:txBody>
          <a:bodyPr>
            <a:normAutofit fontScale="92500"/>
          </a:bodyPr>
          <a:lstStyle/>
          <a:p>
            <a:pPr marL="0" indent="0">
              <a:buNone/>
            </a:pPr>
            <a:r>
              <a:rPr lang="en-US" dirty="0"/>
              <a:t>Use the same process</a:t>
            </a:r>
          </a:p>
          <a:p>
            <a:pPr marL="0" indent="0">
              <a:buNone/>
            </a:pPr>
            <a:r>
              <a:rPr lang="en-US" dirty="0"/>
              <a:t>A3F1 is ‭1010000111110011‬</a:t>
            </a:r>
          </a:p>
          <a:p>
            <a:pPr marL="0" indent="0">
              <a:buNone/>
            </a:pPr>
            <a:r>
              <a:rPr lang="en-US" dirty="0"/>
              <a:t>Why do we take the first 5 for hour? Because 2^4 is 16, 2^5 is 32 and you need at least 0-23.</a:t>
            </a:r>
          </a:p>
          <a:p>
            <a:pPr marL="0" indent="0">
              <a:buNone/>
            </a:pPr>
            <a:r>
              <a:rPr lang="en-US" dirty="0"/>
              <a:t>How about minutes? 2^6 is 64 and you need at least 0-59</a:t>
            </a:r>
          </a:p>
          <a:p>
            <a:pPr marL="0" indent="0">
              <a:buNone/>
            </a:pPr>
            <a:r>
              <a:rPr lang="en-US" dirty="0"/>
              <a:t>The hour is 10100 = 20 which is 8pm</a:t>
            </a:r>
          </a:p>
          <a:p>
            <a:pPr marL="0" indent="0">
              <a:buNone/>
            </a:pPr>
            <a:r>
              <a:rPr lang="en-US" dirty="0"/>
              <a:t>The minute is 001111 = 15</a:t>
            </a:r>
          </a:p>
          <a:p>
            <a:pPr marL="0" indent="0">
              <a:buNone/>
            </a:pPr>
            <a:r>
              <a:rPr lang="en-US" dirty="0"/>
              <a:t>8:15 pm!!</a:t>
            </a:r>
          </a:p>
        </p:txBody>
      </p:sp>
      <p:pic>
        <p:nvPicPr>
          <p:cNvPr id="5" name="Picture 4">
            <a:extLst>
              <a:ext uri="{FF2B5EF4-FFF2-40B4-BE49-F238E27FC236}">
                <a16:creationId xmlns:a16="http://schemas.microsoft.com/office/drawing/2014/main" id="{FFC7C071-368A-4771-944D-CBDC75B925D0}"/>
              </a:ext>
            </a:extLst>
          </p:cNvPr>
          <p:cNvPicPr>
            <a:picLocks noChangeAspect="1"/>
          </p:cNvPicPr>
          <p:nvPr/>
        </p:nvPicPr>
        <p:blipFill>
          <a:blip r:embed="rId2"/>
          <a:stretch>
            <a:fillRect/>
          </a:stretch>
        </p:blipFill>
        <p:spPr>
          <a:xfrm>
            <a:off x="5001169" y="4423144"/>
            <a:ext cx="6628797" cy="2086402"/>
          </a:xfrm>
          <a:prstGeom prst="rect">
            <a:avLst/>
          </a:prstGeom>
        </p:spPr>
      </p:pic>
      <p:cxnSp>
        <p:nvCxnSpPr>
          <p:cNvPr id="6" name="Straight Arrow Connector 5">
            <a:extLst>
              <a:ext uri="{FF2B5EF4-FFF2-40B4-BE49-F238E27FC236}">
                <a16:creationId xmlns:a16="http://schemas.microsoft.com/office/drawing/2014/main" id="{8DE17B36-E5EF-41FA-9C30-A52E829F095B}"/>
              </a:ext>
            </a:extLst>
          </p:cNvPr>
          <p:cNvCxnSpPr>
            <a:cxnSpLocks/>
          </p:cNvCxnSpPr>
          <p:nvPr/>
        </p:nvCxnSpPr>
        <p:spPr>
          <a:xfrm>
            <a:off x="2641446" y="5140960"/>
            <a:ext cx="7752234" cy="10668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946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3B34-8AE3-4935-8022-16AD0336C9E8}"/>
              </a:ext>
            </a:extLst>
          </p:cNvPr>
          <p:cNvSpPr>
            <a:spLocks noGrp="1"/>
          </p:cNvSpPr>
          <p:nvPr>
            <p:ph type="title"/>
          </p:nvPr>
        </p:nvSpPr>
        <p:spPr/>
        <p:txBody>
          <a:bodyPr/>
          <a:lstStyle/>
          <a:p>
            <a:r>
              <a:rPr lang="en-US" dirty="0"/>
              <a:t>Seconds?</a:t>
            </a:r>
          </a:p>
        </p:txBody>
      </p:sp>
      <p:sp>
        <p:nvSpPr>
          <p:cNvPr id="3" name="Content Placeholder 2">
            <a:extLst>
              <a:ext uri="{FF2B5EF4-FFF2-40B4-BE49-F238E27FC236}">
                <a16:creationId xmlns:a16="http://schemas.microsoft.com/office/drawing/2014/main" id="{ACE5FF8A-2A03-4136-A567-A968127354D9}"/>
              </a:ext>
            </a:extLst>
          </p:cNvPr>
          <p:cNvSpPr>
            <a:spLocks noGrp="1"/>
          </p:cNvSpPr>
          <p:nvPr>
            <p:ph idx="1"/>
          </p:nvPr>
        </p:nvSpPr>
        <p:spPr/>
        <p:txBody>
          <a:bodyPr/>
          <a:lstStyle/>
          <a:p>
            <a:r>
              <a:rPr lang="en-US" dirty="0"/>
              <a:t>10011 is 19 though? What gives?</a:t>
            </a:r>
          </a:p>
          <a:p>
            <a:r>
              <a:rPr lang="en-US" dirty="0"/>
              <a:t>FAT32 time granularity is 2 seconds. So double the time to 38.</a:t>
            </a:r>
          </a:p>
          <a:p>
            <a:pPr marL="0" indent="0">
              <a:buNone/>
            </a:pPr>
            <a:endParaRPr lang="en-US" dirty="0"/>
          </a:p>
        </p:txBody>
      </p:sp>
      <p:pic>
        <p:nvPicPr>
          <p:cNvPr id="4" name="Picture 3">
            <a:extLst>
              <a:ext uri="{FF2B5EF4-FFF2-40B4-BE49-F238E27FC236}">
                <a16:creationId xmlns:a16="http://schemas.microsoft.com/office/drawing/2014/main" id="{4827F49E-2EB6-4AE9-B4FC-AB11167425FB}"/>
              </a:ext>
            </a:extLst>
          </p:cNvPr>
          <p:cNvPicPr>
            <a:picLocks noChangeAspect="1"/>
          </p:cNvPicPr>
          <p:nvPr/>
        </p:nvPicPr>
        <p:blipFill>
          <a:blip r:embed="rId2"/>
          <a:stretch>
            <a:fillRect/>
          </a:stretch>
        </p:blipFill>
        <p:spPr>
          <a:xfrm>
            <a:off x="2542449" y="3640824"/>
            <a:ext cx="6628797" cy="2086402"/>
          </a:xfrm>
          <a:prstGeom prst="rect">
            <a:avLst/>
          </a:prstGeom>
        </p:spPr>
      </p:pic>
      <p:cxnSp>
        <p:nvCxnSpPr>
          <p:cNvPr id="5" name="Straight Arrow Connector 4">
            <a:extLst>
              <a:ext uri="{FF2B5EF4-FFF2-40B4-BE49-F238E27FC236}">
                <a16:creationId xmlns:a16="http://schemas.microsoft.com/office/drawing/2014/main" id="{7FC40B27-EF50-4183-BE00-A4FA749E2481}"/>
              </a:ext>
            </a:extLst>
          </p:cNvPr>
          <p:cNvCxnSpPr>
            <a:cxnSpLocks/>
          </p:cNvCxnSpPr>
          <p:nvPr/>
        </p:nvCxnSpPr>
        <p:spPr>
          <a:xfrm>
            <a:off x="8280400" y="2763520"/>
            <a:ext cx="243840" cy="26212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09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362A-8ED9-4870-BB92-3DC571E7F6E9}"/>
              </a:ext>
            </a:extLst>
          </p:cNvPr>
          <p:cNvSpPr>
            <a:spLocks noGrp="1"/>
          </p:cNvSpPr>
          <p:nvPr>
            <p:ph type="title"/>
          </p:nvPr>
        </p:nvSpPr>
        <p:spPr>
          <a:xfrm>
            <a:off x="1498713" y="0"/>
            <a:ext cx="9603275" cy="1049235"/>
          </a:xfrm>
        </p:spPr>
        <p:txBody>
          <a:bodyPr/>
          <a:lstStyle/>
          <a:p>
            <a:r>
              <a:rPr lang="en-US" dirty="0"/>
              <a:t>FAT32 filesystem</a:t>
            </a:r>
          </a:p>
        </p:txBody>
      </p:sp>
      <p:pic>
        <p:nvPicPr>
          <p:cNvPr id="5" name="Content Placeholder 4">
            <a:extLst>
              <a:ext uri="{FF2B5EF4-FFF2-40B4-BE49-F238E27FC236}">
                <a16:creationId xmlns:a16="http://schemas.microsoft.com/office/drawing/2014/main" id="{2AE13D94-9C36-43CE-A6D4-593D302A6E90}"/>
              </a:ext>
            </a:extLst>
          </p:cNvPr>
          <p:cNvPicPr>
            <a:picLocks noGrp="1" noChangeAspect="1"/>
          </p:cNvPicPr>
          <p:nvPr>
            <p:ph idx="1"/>
          </p:nvPr>
        </p:nvPicPr>
        <p:blipFill>
          <a:blip r:embed="rId2"/>
          <a:stretch>
            <a:fillRect/>
          </a:stretch>
        </p:blipFill>
        <p:spPr>
          <a:xfrm>
            <a:off x="345293" y="526638"/>
            <a:ext cx="5565314" cy="6220057"/>
          </a:xfrm>
        </p:spPr>
      </p:pic>
      <p:sp>
        <p:nvSpPr>
          <p:cNvPr id="6" name="TextBox 5">
            <a:extLst>
              <a:ext uri="{FF2B5EF4-FFF2-40B4-BE49-F238E27FC236}">
                <a16:creationId xmlns:a16="http://schemas.microsoft.com/office/drawing/2014/main" id="{DA0F18DF-DF72-4F96-93A2-23448CC92430}"/>
              </a:ext>
            </a:extLst>
          </p:cNvPr>
          <p:cNvSpPr txBox="1"/>
          <p:nvPr/>
        </p:nvSpPr>
        <p:spPr>
          <a:xfrm>
            <a:off x="6608190" y="2177592"/>
            <a:ext cx="5212080" cy="2585323"/>
          </a:xfrm>
          <a:prstGeom prst="rect">
            <a:avLst/>
          </a:prstGeom>
          <a:noFill/>
        </p:spPr>
        <p:txBody>
          <a:bodyPr wrap="square" rtlCol="0">
            <a:spAutoFit/>
          </a:bodyPr>
          <a:lstStyle/>
          <a:p>
            <a:r>
              <a:rPr lang="en-US" dirty="0"/>
              <a:t>Load a FAT32 image, PHYSICAL or Logical drive to FTK Imager and select the [root] element in the hierarchy.</a:t>
            </a:r>
          </a:p>
          <a:p>
            <a:endParaRPr lang="en-US" dirty="0"/>
          </a:p>
          <a:p>
            <a:r>
              <a:rPr lang="en-US" dirty="0"/>
              <a:t>Notice the files in the root, but don’t click on any of them.</a:t>
            </a:r>
          </a:p>
          <a:p>
            <a:endParaRPr lang="en-US" dirty="0"/>
          </a:p>
          <a:p>
            <a:r>
              <a:rPr lang="en-US" dirty="0"/>
              <a:t>You should see the entries for the files in raw hex and ASCII below the File List.</a:t>
            </a:r>
          </a:p>
        </p:txBody>
      </p:sp>
      <p:cxnSp>
        <p:nvCxnSpPr>
          <p:cNvPr id="10" name="Straight Arrow Connector 9">
            <a:extLst>
              <a:ext uri="{FF2B5EF4-FFF2-40B4-BE49-F238E27FC236}">
                <a16:creationId xmlns:a16="http://schemas.microsoft.com/office/drawing/2014/main" id="{9B620C94-2890-4572-8947-CBAFE97258CF}"/>
              </a:ext>
            </a:extLst>
          </p:cNvPr>
          <p:cNvCxnSpPr/>
          <p:nvPr/>
        </p:nvCxnSpPr>
        <p:spPr>
          <a:xfrm flipH="1">
            <a:off x="5910607" y="4317476"/>
            <a:ext cx="731520" cy="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06DB1AAC-86EF-490F-8357-859937002246}"/>
              </a:ext>
            </a:extLst>
          </p:cNvPr>
          <p:cNvCxnSpPr>
            <a:cxnSpLocks/>
          </p:cNvCxnSpPr>
          <p:nvPr/>
        </p:nvCxnSpPr>
        <p:spPr>
          <a:xfrm flipH="1" flipV="1">
            <a:off x="5679440" y="2570480"/>
            <a:ext cx="962687" cy="934196"/>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2E2341C0-8674-480D-AFE3-957AB47DFA60}"/>
              </a:ext>
            </a:extLst>
          </p:cNvPr>
          <p:cNvCxnSpPr>
            <a:cxnSpLocks/>
          </p:cNvCxnSpPr>
          <p:nvPr/>
        </p:nvCxnSpPr>
        <p:spPr>
          <a:xfrm flipH="1" flipV="1">
            <a:off x="1310640" y="1717040"/>
            <a:ext cx="5331487" cy="568436"/>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74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CBCF7-EBE2-484E-8D1C-0DC2CDD59662}"/>
              </a:ext>
            </a:extLst>
          </p:cNvPr>
          <p:cNvSpPr>
            <a:spLocks noGrp="1"/>
          </p:cNvSpPr>
          <p:nvPr>
            <p:ph type="title"/>
          </p:nvPr>
        </p:nvSpPr>
        <p:spPr>
          <a:xfrm>
            <a:off x="1451579" y="154279"/>
            <a:ext cx="9603275" cy="1049235"/>
          </a:xfrm>
        </p:spPr>
        <p:txBody>
          <a:bodyPr/>
          <a:lstStyle/>
          <a:p>
            <a:r>
              <a:rPr lang="en-US" dirty="0"/>
              <a:t>Let’s consider one file</a:t>
            </a:r>
          </a:p>
        </p:txBody>
      </p:sp>
      <p:pic>
        <p:nvPicPr>
          <p:cNvPr id="5" name="Content Placeholder 4">
            <a:extLst>
              <a:ext uri="{FF2B5EF4-FFF2-40B4-BE49-F238E27FC236}">
                <a16:creationId xmlns:a16="http://schemas.microsoft.com/office/drawing/2014/main" id="{F3C51CE1-AC92-41C9-94A8-8D845537B4FF}"/>
              </a:ext>
            </a:extLst>
          </p:cNvPr>
          <p:cNvPicPr>
            <a:picLocks noGrp="1" noChangeAspect="1"/>
          </p:cNvPicPr>
          <p:nvPr>
            <p:ph idx="1"/>
          </p:nvPr>
        </p:nvPicPr>
        <p:blipFill>
          <a:blip r:embed="rId2"/>
          <a:stretch>
            <a:fillRect/>
          </a:stretch>
        </p:blipFill>
        <p:spPr>
          <a:xfrm>
            <a:off x="350756" y="1005921"/>
            <a:ext cx="6036521" cy="5697799"/>
          </a:xfrm>
        </p:spPr>
      </p:pic>
      <p:sp>
        <p:nvSpPr>
          <p:cNvPr id="6" name="TextBox 5">
            <a:extLst>
              <a:ext uri="{FF2B5EF4-FFF2-40B4-BE49-F238E27FC236}">
                <a16:creationId xmlns:a16="http://schemas.microsoft.com/office/drawing/2014/main" id="{24BC9CFD-F093-4012-9440-B3BBE9E8AE93}"/>
              </a:ext>
            </a:extLst>
          </p:cNvPr>
          <p:cNvSpPr txBox="1"/>
          <p:nvPr/>
        </p:nvSpPr>
        <p:spPr>
          <a:xfrm>
            <a:off x="7030720" y="2143760"/>
            <a:ext cx="4810524" cy="1754326"/>
          </a:xfrm>
          <a:prstGeom prst="rect">
            <a:avLst/>
          </a:prstGeom>
          <a:noFill/>
        </p:spPr>
        <p:txBody>
          <a:bodyPr wrap="square" rtlCol="0">
            <a:spAutoFit/>
          </a:bodyPr>
          <a:lstStyle/>
          <a:p>
            <a:r>
              <a:rPr lang="en-US" dirty="0"/>
              <a:t>We can see the short file name of Battlestar.jpg in the ASCII view of the raw data. From the first character of the name, count from right to left, continuing on the next line to 20 bytes. (Bytes are paired hex values in this view) Each row is 16 bytes long.</a:t>
            </a:r>
          </a:p>
        </p:txBody>
      </p:sp>
      <p:cxnSp>
        <p:nvCxnSpPr>
          <p:cNvPr id="8" name="Straight Arrow Connector 7">
            <a:extLst>
              <a:ext uri="{FF2B5EF4-FFF2-40B4-BE49-F238E27FC236}">
                <a16:creationId xmlns:a16="http://schemas.microsoft.com/office/drawing/2014/main" id="{CAD93B2C-07AA-4E8C-BBF3-EF33825157A2}"/>
              </a:ext>
            </a:extLst>
          </p:cNvPr>
          <p:cNvCxnSpPr>
            <a:cxnSpLocks/>
          </p:cNvCxnSpPr>
          <p:nvPr/>
        </p:nvCxnSpPr>
        <p:spPr>
          <a:xfrm flipH="1">
            <a:off x="5008880" y="3728720"/>
            <a:ext cx="1950721" cy="145288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10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CBEC-4922-42AD-9B4A-7DCB11EA9327}"/>
              </a:ext>
            </a:extLst>
          </p:cNvPr>
          <p:cNvSpPr>
            <a:spLocks noGrp="1"/>
          </p:cNvSpPr>
          <p:nvPr>
            <p:ph type="title"/>
          </p:nvPr>
        </p:nvSpPr>
        <p:spPr>
          <a:xfrm>
            <a:off x="1451579" y="0"/>
            <a:ext cx="9603275" cy="1049235"/>
          </a:xfrm>
        </p:spPr>
        <p:txBody>
          <a:bodyPr/>
          <a:lstStyle/>
          <a:p>
            <a:r>
              <a:rPr lang="en-US" dirty="0"/>
              <a:t>Dates/times</a:t>
            </a:r>
          </a:p>
        </p:txBody>
      </p:sp>
      <p:pic>
        <p:nvPicPr>
          <p:cNvPr id="5" name="Content Placeholder 4">
            <a:extLst>
              <a:ext uri="{FF2B5EF4-FFF2-40B4-BE49-F238E27FC236}">
                <a16:creationId xmlns:a16="http://schemas.microsoft.com/office/drawing/2014/main" id="{4B1A6367-8C49-4AB2-8CD1-7EC120C7B662}"/>
              </a:ext>
            </a:extLst>
          </p:cNvPr>
          <p:cNvPicPr>
            <a:picLocks noGrp="1" noChangeAspect="1"/>
          </p:cNvPicPr>
          <p:nvPr>
            <p:ph idx="1"/>
          </p:nvPr>
        </p:nvPicPr>
        <p:blipFill>
          <a:blip r:embed="rId2"/>
          <a:stretch>
            <a:fillRect/>
          </a:stretch>
        </p:blipFill>
        <p:spPr>
          <a:xfrm>
            <a:off x="208716" y="2011754"/>
            <a:ext cx="11774568" cy="1564492"/>
          </a:xfrm>
        </p:spPr>
      </p:pic>
      <p:sp>
        <p:nvSpPr>
          <p:cNvPr id="6" name="TextBox 5">
            <a:extLst>
              <a:ext uri="{FF2B5EF4-FFF2-40B4-BE49-F238E27FC236}">
                <a16:creationId xmlns:a16="http://schemas.microsoft.com/office/drawing/2014/main" id="{9373CE55-CC56-46E0-BFA3-08E883D1D0C9}"/>
              </a:ext>
            </a:extLst>
          </p:cNvPr>
          <p:cNvSpPr txBox="1"/>
          <p:nvPr/>
        </p:nvSpPr>
        <p:spPr>
          <a:xfrm>
            <a:off x="903466" y="3798054"/>
            <a:ext cx="9917708" cy="646331"/>
          </a:xfrm>
          <a:prstGeom prst="rect">
            <a:avLst/>
          </a:prstGeom>
          <a:noFill/>
        </p:spPr>
        <p:txBody>
          <a:bodyPr wrap="square" rtlCol="0">
            <a:spAutoFit/>
          </a:bodyPr>
          <a:lstStyle/>
          <a:p>
            <a:r>
              <a:rPr lang="en-US" dirty="0"/>
              <a:t>22 bytes in is the two byte value for modified </a:t>
            </a:r>
            <a:r>
              <a:rPr lang="en-US" dirty="0">
                <a:solidFill>
                  <a:srgbClr val="00B0F0"/>
                </a:solidFill>
              </a:rPr>
              <a:t>TIME</a:t>
            </a:r>
            <a:r>
              <a:rPr lang="en-US" dirty="0"/>
              <a:t> in FAT32. The next two bytes are modified </a:t>
            </a:r>
            <a:r>
              <a:rPr lang="en-US" dirty="0">
                <a:solidFill>
                  <a:schemeClr val="accent2"/>
                </a:solidFill>
              </a:rPr>
              <a:t>DATE . </a:t>
            </a:r>
            <a:r>
              <a:rPr lang="en-US" dirty="0"/>
              <a:t>Notice the Created </a:t>
            </a:r>
            <a:r>
              <a:rPr lang="en-US" dirty="0">
                <a:solidFill>
                  <a:srgbClr val="92D050"/>
                </a:solidFill>
              </a:rPr>
              <a:t>DATE/TIME </a:t>
            </a:r>
            <a:r>
              <a:rPr lang="en-US" dirty="0"/>
              <a:t>prior to this.</a:t>
            </a:r>
          </a:p>
        </p:txBody>
      </p:sp>
      <p:sp>
        <p:nvSpPr>
          <p:cNvPr id="7" name="Rectangle 6">
            <a:extLst>
              <a:ext uri="{FF2B5EF4-FFF2-40B4-BE49-F238E27FC236}">
                <a16:creationId xmlns:a16="http://schemas.microsoft.com/office/drawing/2014/main" id="{1CFA6E58-D4B4-4193-A905-0A7812C69836}"/>
              </a:ext>
            </a:extLst>
          </p:cNvPr>
          <p:cNvSpPr/>
          <p:nvPr/>
        </p:nvSpPr>
        <p:spPr>
          <a:xfrm>
            <a:off x="3982720" y="2397760"/>
            <a:ext cx="944880" cy="396240"/>
          </a:xfrm>
          <a:prstGeom prst="rect">
            <a:avLst/>
          </a:prstGeom>
          <a:noFill/>
          <a:ln w="412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CA6177-548F-4038-B75B-4FA3C9412800}"/>
              </a:ext>
            </a:extLst>
          </p:cNvPr>
          <p:cNvSpPr/>
          <p:nvPr/>
        </p:nvSpPr>
        <p:spPr>
          <a:xfrm>
            <a:off x="4998720" y="2382520"/>
            <a:ext cx="944880" cy="396240"/>
          </a:xfrm>
          <a:prstGeom prst="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D24AC2-587A-4B63-AB35-56A67525FB3A}"/>
              </a:ext>
            </a:extLst>
          </p:cNvPr>
          <p:cNvSpPr/>
          <p:nvPr/>
        </p:nvSpPr>
        <p:spPr>
          <a:xfrm>
            <a:off x="979139" y="2382520"/>
            <a:ext cx="944880" cy="396240"/>
          </a:xfrm>
          <a:prstGeom prst="rect">
            <a:avLst/>
          </a:prstGeom>
          <a:noFill/>
          <a:ln w="412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DEA246-3827-4260-8A3D-7E72FE437EE3}"/>
              </a:ext>
            </a:extLst>
          </p:cNvPr>
          <p:cNvSpPr/>
          <p:nvPr/>
        </p:nvSpPr>
        <p:spPr>
          <a:xfrm>
            <a:off x="8018562" y="2001520"/>
            <a:ext cx="944880" cy="396240"/>
          </a:xfrm>
          <a:prstGeom prst="rect">
            <a:avLst/>
          </a:prstGeom>
          <a:noFill/>
          <a:ln w="412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64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DDFC-EC65-4872-BEA0-D1A61A44A1D5}"/>
              </a:ext>
            </a:extLst>
          </p:cNvPr>
          <p:cNvSpPr>
            <a:spLocks noGrp="1"/>
          </p:cNvSpPr>
          <p:nvPr>
            <p:ph type="title"/>
          </p:nvPr>
        </p:nvSpPr>
        <p:spPr>
          <a:xfrm>
            <a:off x="1451578" y="42519"/>
            <a:ext cx="9603275" cy="1049235"/>
          </a:xfrm>
        </p:spPr>
        <p:txBody>
          <a:bodyPr/>
          <a:lstStyle/>
          <a:p>
            <a:r>
              <a:rPr lang="en-US" dirty="0" err="1"/>
              <a:t>CALCulate</a:t>
            </a:r>
            <a:endParaRPr lang="en-US" dirty="0"/>
          </a:p>
        </p:txBody>
      </p:sp>
      <p:sp>
        <p:nvSpPr>
          <p:cNvPr id="3" name="Content Placeholder 2">
            <a:extLst>
              <a:ext uri="{FF2B5EF4-FFF2-40B4-BE49-F238E27FC236}">
                <a16:creationId xmlns:a16="http://schemas.microsoft.com/office/drawing/2014/main" id="{B0570DEA-CD73-42D0-B903-819134368434}"/>
              </a:ext>
            </a:extLst>
          </p:cNvPr>
          <p:cNvSpPr>
            <a:spLocks noGrp="1"/>
          </p:cNvSpPr>
          <p:nvPr>
            <p:ph idx="1"/>
          </p:nvPr>
        </p:nvSpPr>
        <p:spPr/>
        <p:txBody>
          <a:bodyPr/>
          <a:lstStyle/>
          <a:p>
            <a:pPr marL="0" indent="0">
              <a:buNone/>
            </a:pPr>
            <a:r>
              <a:rPr lang="en-US" dirty="0"/>
              <a:t>F3A1 524D is our value.</a:t>
            </a:r>
          </a:p>
          <a:p>
            <a:pPr marL="0" indent="0">
              <a:buNone/>
            </a:pPr>
            <a:r>
              <a:rPr lang="en-US" dirty="0"/>
              <a:t>Remember reverse byte orders.  </a:t>
            </a:r>
          </a:p>
          <a:p>
            <a:pPr marL="0" indent="0">
              <a:buNone/>
            </a:pPr>
            <a:r>
              <a:rPr lang="en-US" dirty="0"/>
              <a:t>F3   A1         52   4D </a:t>
            </a:r>
          </a:p>
          <a:p>
            <a:pPr marL="0" indent="0">
              <a:buNone/>
            </a:pPr>
            <a:r>
              <a:rPr lang="en-US" dirty="0"/>
              <a:t>A1   F3        4D   52</a:t>
            </a:r>
          </a:p>
          <a:p>
            <a:pPr marL="0" indent="0">
              <a:buNone/>
            </a:pPr>
            <a:r>
              <a:rPr lang="en-US" dirty="0"/>
              <a:t>HEX to Binary (because FAT32 epoch is stored as a binary value!!!)</a:t>
            </a:r>
          </a:p>
          <a:p>
            <a:pPr marL="0" indent="0">
              <a:buNone/>
            </a:pPr>
            <a:endParaRPr lang="en-US" dirty="0"/>
          </a:p>
        </p:txBody>
      </p:sp>
      <p:cxnSp>
        <p:nvCxnSpPr>
          <p:cNvPr id="4" name="Straight Arrow Connector 3">
            <a:extLst>
              <a:ext uri="{FF2B5EF4-FFF2-40B4-BE49-F238E27FC236}">
                <a16:creationId xmlns:a16="http://schemas.microsoft.com/office/drawing/2014/main" id="{F9063D71-2659-4C0C-8877-C0FE0A32CB0D}"/>
              </a:ext>
            </a:extLst>
          </p:cNvPr>
          <p:cNvCxnSpPr>
            <a:cxnSpLocks/>
          </p:cNvCxnSpPr>
          <p:nvPr/>
        </p:nvCxnSpPr>
        <p:spPr>
          <a:xfrm flipH="1">
            <a:off x="3048002" y="3342640"/>
            <a:ext cx="345438" cy="24384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E8012BBE-E1AB-4546-9FA7-2D09F3814CFD}"/>
              </a:ext>
            </a:extLst>
          </p:cNvPr>
          <p:cNvCxnSpPr>
            <a:cxnSpLocks/>
          </p:cNvCxnSpPr>
          <p:nvPr/>
        </p:nvCxnSpPr>
        <p:spPr>
          <a:xfrm>
            <a:off x="3200401" y="3342640"/>
            <a:ext cx="193039" cy="24384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9C70F5F0-59CA-4EA5-99E2-C3F6BC0719D9}"/>
              </a:ext>
            </a:extLst>
          </p:cNvPr>
          <p:cNvCxnSpPr>
            <a:cxnSpLocks/>
          </p:cNvCxnSpPr>
          <p:nvPr/>
        </p:nvCxnSpPr>
        <p:spPr>
          <a:xfrm>
            <a:off x="1828801" y="3342640"/>
            <a:ext cx="193039" cy="24384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66F072AF-8D7F-4218-AFCD-B98F83E92241}"/>
              </a:ext>
            </a:extLst>
          </p:cNvPr>
          <p:cNvCxnSpPr>
            <a:cxnSpLocks/>
          </p:cNvCxnSpPr>
          <p:nvPr/>
        </p:nvCxnSpPr>
        <p:spPr>
          <a:xfrm flipH="1">
            <a:off x="1656082" y="3342640"/>
            <a:ext cx="345438" cy="243840"/>
          </a:xfrm>
          <a:prstGeom prst="straightConnector1">
            <a:avLst/>
          </a:prstGeom>
          <a:ln w="50800">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421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0650-49F8-45E7-B30F-B412014B83BF}"/>
              </a:ext>
            </a:extLst>
          </p:cNvPr>
          <p:cNvSpPr>
            <a:spLocks noGrp="1"/>
          </p:cNvSpPr>
          <p:nvPr>
            <p:ph type="title"/>
          </p:nvPr>
        </p:nvSpPr>
        <p:spPr>
          <a:xfrm>
            <a:off x="1451578" y="133959"/>
            <a:ext cx="9603275" cy="1049235"/>
          </a:xfrm>
        </p:spPr>
        <p:txBody>
          <a:bodyPr/>
          <a:lstStyle/>
          <a:p>
            <a:r>
              <a:rPr lang="en-US" dirty="0"/>
              <a:t>calculate</a:t>
            </a:r>
          </a:p>
        </p:txBody>
      </p:sp>
      <p:pic>
        <p:nvPicPr>
          <p:cNvPr id="5" name="Content Placeholder 4">
            <a:extLst>
              <a:ext uri="{FF2B5EF4-FFF2-40B4-BE49-F238E27FC236}">
                <a16:creationId xmlns:a16="http://schemas.microsoft.com/office/drawing/2014/main" id="{98914167-7715-4778-8990-5EB96305C578}"/>
              </a:ext>
            </a:extLst>
          </p:cNvPr>
          <p:cNvPicPr>
            <a:picLocks noGrp="1" noChangeAspect="1"/>
          </p:cNvPicPr>
          <p:nvPr>
            <p:ph idx="1"/>
          </p:nvPr>
        </p:nvPicPr>
        <p:blipFill>
          <a:blip r:embed="rId2"/>
          <a:stretch>
            <a:fillRect/>
          </a:stretch>
        </p:blipFill>
        <p:spPr>
          <a:xfrm>
            <a:off x="513570" y="832758"/>
            <a:ext cx="4129550" cy="4939778"/>
          </a:xfrm>
        </p:spPr>
      </p:pic>
      <p:pic>
        <p:nvPicPr>
          <p:cNvPr id="7" name="Picture 6">
            <a:extLst>
              <a:ext uri="{FF2B5EF4-FFF2-40B4-BE49-F238E27FC236}">
                <a16:creationId xmlns:a16="http://schemas.microsoft.com/office/drawing/2014/main" id="{FE5651A7-56A4-4D97-8225-B667BB63F211}"/>
              </a:ext>
            </a:extLst>
          </p:cNvPr>
          <p:cNvPicPr>
            <a:picLocks noChangeAspect="1"/>
          </p:cNvPicPr>
          <p:nvPr/>
        </p:nvPicPr>
        <p:blipFill>
          <a:blip r:embed="rId3"/>
          <a:stretch>
            <a:fillRect/>
          </a:stretch>
        </p:blipFill>
        <p:spPr>
          <a:xfrm>
            <a:off x="5877333" y="1176782"/>
            <a:ext cx="3650332" cy="2125865"/>
          </a:xfrm>
          <a:prstGeom prst="rect">
            <a:avLst/>
          </a:prstGeom>
        </p:spPr>
      </p:pic>
      <p:sp>
        <p:nvSpPr>
          <p:cNvPr id="8" name="TextBox 7">
            <a:extLst>
              <a:ext uri="{FF2B5EF4-FFF2-40B4-BE49-F238E27FC236}">
                <a16:creationId xmlns:a16="http://schemas.microsoft.com/office/drawing/2014/main" id="{DD92B1C0-843C-482B-B4EF-94EEDDA952E0}"/>
              </a:ext>
            </a:extLst>
          </p:cNvPr>
          <p:cNvSpPr txBox="1"/>
          <p:nvPr/>
        </p:nvSpPr>
        <p:spPr>
          <a:xfrm>
            <a:off x="5130800" y="3728720"/>
            <a:ext cx="5628640" cy="1754326"/>
          </a:xfrm>
          <a:prstGeom prst="rect">
            <a:avLst/>
          </a:prstGeom>
          <a:noFill/>
        </p:spPr>
        <p:txBody>
          <a:bodyPr wrap="square" rtlCol="0">
            <a:spAutoFit/>
          </a:bodyPr>
          <a:lstStyle/>
          <a:p>
            <a:pPr marL="342900" indent="-342900">
              <a:buFont typeface="+mj-lt"/>
              <a:buAutoNum type="arabicPeriod"/>
            </a:pPr>
            <a:r>
              <a:rPr lang="en-US" dirty="0"/>
              <a:t>Open the calculator and change to programmer mode.</a:t>
            </a:r>
          </a:p>
          <a:p>
            <a:pPr marL="342900" indent="-342900">
              <a:buFont typeface="+mj-lt"/>
              <a:buAutoNum type="arabicPeriod"/>
            </a:pPr>
            <a:r>
              <a:rPr lang="en-US" dirty="0"/>
              <a:t>Enter the value in the HEX field.</a:t>
            </a:r>
          </a:p>
          <a:p>
            <a:pPr marL="342900" indent="-342900">
              <a:buFont typeface="+mj-lt"/>
              <a:buAutoNum type="arabicPeriod"/>
            </a:pPr>
            <a:r>
              <a:rPr lang="en-US" dirty="0"/>
              <a:t>The first 7 digits in binary are the number of years since 1980.</a:t>
            </a:r>
          </a:p>
          <a:p>
            <a:pPr marL="342900" indent="-342900">
              <a:buFont typeface="+mj-lt"/>
              <a:buAutoNum type="arabicPeriod"/>
            </a:pPr>
            <a:r>
              <a:rPr lang="en-US" dirty="0"/>
              <a:t>The next 4 are the month.</a:t>
            </a:r>
          </a:p>
          <a:p>
            <a:pPr marL="342900" indent="-342900">
              <a:buFont typeface="+mj-lt"/>
              <a:buAutoNum type="arabicPeriod"/>
            </a:pPr>
            <a:r>
              <a:rPr lang="en-US" dirty="0"/>
              <a:t>The remaining 5 are the day.</a:t>
            </a:r>
          </a:p>
        </p:txBody>
      </p:sp>
    </p:spTree>
    <p:extLst>
      <p:ext uri="{BB962C8B-B14F-4D97-AF65-F5344CB8AC3E}">
        <p14:creationId xmlns:p14="http://schemas.microsoft.com/office/powerpoint/2010/main" val="296897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1DE9E8-C425-415C-9EC3-EBE5FF018667}"/>
              </a:ext>
            </a:extLst>
          </p:cNvPr>
          <p:cNvPicPr>
            <a:picLocks noChangeAspect="1"/>
          </p:cNvPicPr>
          <p:nvPr/>
        </p:nvPicPr>
        <p:blipFill>
          <a:blip r:embed="rId2"/>
          <a:stretch>
            <a:fillRect/>
          </a:stretch>
        </p:blipFill>
        <p:spPr>
          <a:xfrm>
            <a:off x="8883381" y="4384774"/>
            <a:ext cx="2521617" cy="2292378"/>
          </a:xfrm>
          <a:prstGeom prst="rect">
            <a:avLst/>
          </a:prstGeom>
        </p:spPr>
      </p:pic>
      <p:pic>
        <p:nvPicPr>
          <p:cNvPr id="12" name="Picture 11">
            <a:extLst>
              <a:ext uri="{FF2B5EF4-FFF2-40B4-BE49-F238E27FC236}">
                <a16:creationId xmlns:a16="http://schemas.microsoft.com/office/drawing/2014/main" id="{ED1672B1-CB10-4DE0-A78B-18F85C184B0A}"/>
              </a:ext>
            </a:extLst>
          </p:cNvPr>
          <p:cNvPicPr>
            <a:picLocks noChangeAspect="1"/>
          </p:cNvPicPr>
          <p:nvPr/>
        </p:nvPicPr>
        <p:blipFill>
          <a:blip r:embed="rId3"/>
          <a:stretch>
            <a:fillRect/>
          </a:stretch>
        </p:blipFill>
        <p:spPr>
          <a:xfrm>
            <a:off x="4445582" y="4203362"/>
            <a:ext cx="3150223" cy="2248238"/>
          </a:xfrm>
          <a:prstGeom prst="rect">
            <a:avLst/>
          </a:prstGeom>
        </p:spPr>
      </p:pic>
      <p:pic>
        <p:nvPicPr>
          <p:cNvPr id="14" name="Picture 13">
            <a:extLst>
              <a:ext uri="{FF2B5EF4-FFF2-40B4-BE49-F238E27FC236}">
                <a16:creationId xmlns:a16="http://schemas.microsoft.com/office/drawing/2014/main" id="{04469544-F282-49E3-AE76-A2976076FC52}"/>
              </a:ext>
            </a:extLst>
          </p:cNvPr>
          <p:cNvPicPr>
            <a:picLocks noChangeAspect="1"/>
          </p:cNvPicPr>
          <p:nvPr/>
        </p:nvPicPr>
        <p:blipFill>
          <a:blip r:embed="rId4"/>
          <a:stretch>
            <a:fillRect/>
          </a:stretch>
        </p:blipFill>
        <p:spPr>
          <a:xfrm>
            <a:off x="356363" y="4281141"/>
            <a:ext cx="3180609" cy="2170459"/>
          </a:xfrm>
          <a:prstGeom prst="rect">
            <a:avLst/>
          </a:prstGeom>
        </p:spPr>
      </p:pic>
      <p:sp>
        <p:nvSpPr>
          <p:cNvPr id="2" name="Title 1">
            <a:extLst>
              <a:ext uri="{FF2B5EF4-FFF2-40B4-BE49-F238E27FC236}">
                <a16:creationId xmlns:a16="http://schemas.microsoft.com/office/drawing/2014/main" id="{71943833-FBB6-492C-9825-B7C043F4081F}"/>
              </a:ext>
            </a:extLst>
          </p:cNvPr>
          <p:cNvSpPr>
            <a:spLocks noGrp="1"/>
          </p:cNvSpPr>
          <p:nvPr>
            <p:ph type="title"/>
          </p:nvPr>
        </p:nvSpPr>
        <p:spPr>
          <a:xfrm>
            <a:off x="1451578" y="159540"/>
            <a:ext cx="9603275" cy="1049235"/>
          </a:xfrm>
        </p:spPr>
        <p:txBody>
          <a:bodyPr/>
          <a:lstStyle/>
          <a:p>
            <a:r>
              <a:rPr lang="en-US" dirty="0"/>
              <a:t>Convert</a:t>
            </a:r>
          </a:p>
        </p:txBody>
      </p:sp>
      <p:pic>
        <p:nvPicPr>
          <p:cNvPr id="5" name="Content Placeholder 4">
            <a:extLst>
              <a:ext uri="{FF2B5EF4-FFF2-40B4-BE49-F238E27FC236}">
                <a16:creationId xmlns:a16="http://schemas.microsoft.com/office/drawing/2014/main" id="{19656C14-84E1-482A-8555-833F49920742}"/>
              </a:ext>
            </a:extLst>
          </p:cNvPr>
          <p:cNvPicPr>
            <a:picLocks noGrp="1" noChangeAspect="1"/>
          </p:cNvPicPr>
          <p:nvPr>
            <p:ph idx="1"/>
          </p:nvPr>
        </p:nvPicPr>
        <p:blipFill>
          <a:blip r:embed="rId5"/>
          <a:stretch>
            <a:fillRect/>
          </a:stretch>
        </p:blipFill>
        <p:spPr>
          <a:xfrm>
            <a:off x="3422925" y="740037"/>
            <a:ext cx="5040355" cy="3012626"/>
          </a:xfrm>
        </p:spPr>
      </p:pic>
      <p:sp>
        <p:nvSpPr>
          <p:cNvPr id="6" name="Rectangle 5">
            <a:extLst>
              <a:ext uri="{FF2B5EF4-FFF2-40B4-BE49-F238E27FC236}">
                <a16:creationId xmlns:a16="http://schemas.microsoft.com/office/drawing/2014/main" id="{AA56B5B4-08ED-46F9-9D37-E83D4E941E4A}"/>
              </a:ext>
            </a:extLst>
          </p:cNvPr>
          <p:cNvSpPr/>
          <p:nvPr/>
        </p:nvSpPr>
        <p:spPr>
          <a:xfrm>
            <a:off x="4663440" y="2936240"/>
            <a:ext cx="1666240" cy="492760"/>
          </a:xfrm>
          <a:prstGeom prst="rect">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D4F437B-2BF6-4BFB-B952-41FC4A21D650}"/>
              </a:ext>
            </a:extLst>
          </p:cNvPr>
          <p:cNvCxnSpPr>
            <a:cxnSpLocks/>
          </p:cNvCxnSpPr>
          <p:nvPr/>
        </p:nvCxnSpPr>
        <p:spPr>
          <a:xfrm flipH="1">
            <a:off x="2641446" y="3429000"/>
            <a:ext cx="2021994" cy="23825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F27C36-6D7E-4044-92BE-3DE5448AC0F0}"/>
              </a:ext>
            </a:extLst>
          </p:cNvPr>
          <p:cNvCxnSpPr>
            <a:cxnSpLocks/>
          </p:cNvCxnSpPr>
          <p:nvPr/>
        </p:nvCxnSpPr>
        <p:spPr>
          <a:xfrm flipH="1" flipV="1">
            <a:off x="1834155" y="5191760"/>
            <a:ext cx="604246" cy="7010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D812F32-0B74-4C92-A914-37848D6DF0F4}"/>
              </a:ext>
            </a:extLst>
          </p:cNvPr>
          <p:cNvSpPr/>
          <p:nvPr/>
        </p:nvSpPr>
        <p:spPr>
          <a:xfrm>
            <a:off x="6329680" y="2936240"/>
            <a:ext cx="853440" cy="492760"/>
          </a:xfrm>
          <a:prstGeom prst="rect">
            <a:avLst/>
          </a:prstGeom>
          <a:noFill/>
          <a:ln w="444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952484-EA7A-4BD4-8F53-82624415A64E}"/>
              </a:ext>
            </a:extLst>
          </p:cNvPr>
          <p:cNvSpPr/>
          <p:nvPr/>
        </p:nvSpPr>
        <p:spPr>
          <a:xfrm>
            <a:off x="7183120" y="2936240"/>
            <a:ext cx="1117907" cy="492760"/>
          </a:xfrm>
          <a:prstGeom prst="rect">
            <a:avLst/>
          </a:prstGeom>
          <a:noFill/>
          <a:ln w="444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1B9525E-8A1B-42D0-943C-73DBB6B64690}"/>
              </a:ext>
            </a:extLst>
          </p:cNvPr>
          <p:cNvCxnSpPr>
            <a:cxnSpLocks/>
          </p:cNvCxnSpPr>
          <p:nvPr/>
        </p:nvCxnSpPr>
        <p:spPr>
          <a:xfrm flipH="1">
            <a:off x="6096000" y="3429000"/>
            <a:ext cx="934875" cy="2382520"/>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D09105-7F22-4B04-9CB7-8E5C8DA4FA6D}"/>
              </a:ext>
            </a:extLst>
          </p:cNvPr>
          <p:cNvCxnSpPr>
            <a:cxnSpLocks/>
          </p:cNvCxnSpPr>
          <p:nvPr/>
        </p:nvCxnSpPr>
        <p:spPr>
          <a:xfrm flipH="1" flipV="1">
            <a:off x="5852160" y="5191760"/>
            <a:ext cx="90942" cy="619761"/>
          </a:xfrm>
          <a:prstGeom prst="straightConnector1">
            <a:avLst/>
          </a:prstGeom>
          <a:ln w="317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1AEB85F-7CC3-4695-BA84-2D849FF575CF}"/>
              </a:ext>
            </a:extLst>
          </p:cNvPr>
          <p:cNvCxnSpPr>
            <a:cxnSpLocks/>
          </p:cNvCxnSpPr>
          <p:nvPr/>
        </p:nvCxnSpPr>
        <p:spPr>
          <a:xfrm>
            <a:off x="8318451" y="3429000"/>
            <a:ext cx="1577389" cy="2688963"/>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24BFBE0-9A73-42DA-A8D9-D5AFCCD32806}"/>
              </a:ext>
            </a:extLst>
          </p:cNvPr>
          <p:cNvCxnSpPr>
            <a:cxnSpLocks/>
          </p:cNvCxnSpPr>
          <p:nvPr/>
        </p:nvCxnSpPr>
        <p:spPr>
          <a:xfrm flipH="1" flipV="1">
            <a:off x="10357846" y="5501640"/>
            <a:ext cx="260640" cy="52324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14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DB29-FD8A-4A8A-8077-32E908E3C79B}"/>
              </a:ext>
            </a:extLst>
          </p:cNvPr>
          <p:cNvSpPr>
            <a:spLocks noGrp="1"/>
          </p:cNvSpPr>
          <p:nvPr>
            <p:ph type="title"/>
          </p:nvPr>
        </p:nvSpPr>
        <p:spPr>
          <a:xfrm>
            <a:off x="1451579" y="447040"/>
            <a:ext cx="9603275" cy="1049235"/>
          </a:xfrm>
        </p:spPr>
        <p:txBody>
          <a:bodyPr/>
          <a:lstStyle/>
          <a:p>
            <a:r>
              <a:rPr lang="en-US" dirty="0"/>
              <a:t>What day is it? October?</a:t>
            </a:r>
          </a:p>
        </p:txBody>
      </p:sp>
      <p:sp>
        <p:nvSpPr>
          <p:cNvPr id="3" name="Content Placeholder 2">
            <a:extLst>
              <a:ext uri="{FF2B5EF4-FFF2-40B4-BE49-F238E27FC236}">
                <a16:creationId xmlns:a16="http://schemas.microsoft.com/office/drawing/2014/main" id="{0E40CA4B-2599-44CF-B45A-9536746D9263}"/>
              </a:ext>
            </a:extLst>
          </p:cNvPr>
          <p:cNvSpPr>
            <a:spLocks noGrp="1"/>
          </p:cNvSpPr>
          <p:nvPr>
            <p:ph idx="1"/>
          </p:nvPr>
        </p:nvSpPr>
        <p:spPr/>
        <p:txBody>
          <a:bodyPr>
            <a:normAutofit/>
          </a:bodyPr>
          <a:lstStyle/>
          <a:p>
            <a:pPr marL="0" indent="0">
              <a:buNone/>
            </a:pPr>
            <a:r>
              <a:rPr lang="en-US" sz="3200" dirty="0"/>
              <a:t>So the date is 1980 + 38 = 2018 and our day/month were 18/10 so it’s October the 18</a:t>
            </a:r>
            <a:r>
              <a:rPr lang="en-US" sz="3200" baseline="30000" dirty="0"/>
              <a:t>th</a:t>
            </a:r>
            <a:r>
              <a:rPr lang="en-US" sz="3200" dirty="0"/>
              <a:t> of 2018!</a:t>
            </a:r>
          </a:p>
          <a:p>
            <a:pPr marL="0" indent="0">
              <a:buNone/>
            </a:pPr>
            <a:r>
              <a:rPr lang="en-US" sz="3200" dirty="0"/>
              <a:t>How about the time?</a:t>
            </a:r>
          </a:p>
        </p:txBody>
      </p:sp>
    </p:spTree>
    <p:extLst>
      <p:ext uri="{BB962C8B-B14F-4D97-AF65-F5344CB8AC3E}">
        <p14:creationId xmlns:p14="http://schemas.microsoft.com/office/powerpoint/2010/main" val="377140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3C9F-BE5C-4ADF-9838-57E53E56D758}"/>
              </a:ext>
            </a:extLst>
          </p:cNvPr>
          <p:cNvSpPr>
            <a:spLocks noGrp="1"/>
          </p:cNvSpPr>
          <p:nvPr>
            <p:ph type="title"/>
          </p:nvPr>
        </p:nvSpPr>
        <p:spPr>
          <a:xfrm>
            <a:off x="1451578" y="154279"/>
            <a:ext cx="9603275" cy="1049235"/>
          </a:xfrm>
        </p:spPr>
        <p:txBody>
          <a:bodyPr/>
          <a:lstStyle/>
          <a:p>
            <a:r>
              <a:rPr lang="en-US" dirty="0"/>
              <a:t>The time</a:t>
            </a:r>
          </a:p>
        </p:txBody>
      </p:sp>
      <p:pic>
        <p:nvPicPr>
          <p:cNvPr id="5" name="Content Placeholder 4">
            <a:extLst>
              <a:ext uri="{FF2B5EF4-FFF2-40B4-BE49-F238E27FC236}">
                <a16:creationId xmlns:a16="http://schemas.microsoft.com/office/drawing/2014/main" id="{0D683677-C10B-4887-BD6D-01F057B9D52B}"/>
              </a:ext>
            </a:extLst>
          </p:cNvPr>
          <p:cNvPicPr>
            <a:picLocks noGrp="1" noChangeAspect="1"/>
          </p:cNvPicPr>
          <p:nvPr>
            <p:ph idx="1"/>
          </p:nvPr>
        </p:nvPicPr>
        <p:blipFill>
          <a:blip r:embed="rId2"/>
          <a:stretch>
            <a:fillRect/>
          </a:stretch>
        </p:blipFill>
        <p:spPr>
          <a:xfrm>
            <a:off x="3253516" y="782758"/>
            <a:ext cx="5920963" cy="5920963"/>
          </a:xfrm>
        </p:spPr>
      </p:pic>
    </p:spTree>
    <p:extLst>
      <p:ext uri="{BB962C8B-B14F-4D97-AF65-F5344CB8AC3E}">
        <p14:creationId xmlns:p14="http://schemas.microsoft.com/office/powerpoint/2010/main" val="40754341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367</TotalTime>
  <Words>383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A how-to for forensics maths</vt:lpstr>
      <vt:lpstr>FAT32 filesystem</vt:lpstr>
      <vt:lpstr>Let’s consider one file</vt:lpstr>
      <vt:lpstr>Dates/times</vt:lpstr>
      <vt:lpstr>CALCulate</vt:lpstr>
      <vt:lpstr>calculate</vt:lpstr>
      <vt:lpstr>Convert</vt:lpstr>
      <vt:lpstr>What day is it? October?</vt:lpstr>
      <vt:lpstr>The time</vt:lpstr>
      <vt:lpstr>Not Morris day… what’s the file’s mod time?</vt:lpstr>
      <vt:lpstr>Seconds?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how-to for forensics maths</dc:title>
  <dc:creator>Gibson Grose</dc:creator>
  <cp:lastModifiedBy>Gibson Grose</cp:lastModifiedBy>
  <cp:revision>8</cp:revision>
  <dcterms:created xsi:type="dcterms:W3CDTF">2018-10-20T12:24:58Z</dcterms:created>
  <dcterms:modified xsi:type="dcterms:W3CDTF">2018-10-20T18:32:33Z</dcterms:modified>
</cp:coreProperties>
</file>