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2"/>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2"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76417D-602C-42B2-BC2B-D9229E3C8C90}" type="datetimeFigureOut">
              <a:rPr lang="en-US" smtClean="0"/>
              <a:t>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8459D2-0756-4893-8185-3BE48F7057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10EC05-174D-4425-83E7-3CF4F7B8BDAC}" type="datetime1">
              <a:rPr lang="en-US" smtClean="0"/>
              <a:t>11/9/2019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8B9AD9D-792C-4601-AFE2-327DCA9DC15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ndAc>
      <p:stSnd>
        <p:snd r:embed="rId1" name="wind.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4F92D-8AC3-4198-B909-42F1C1A15370}"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8CF194-7874-466E-821B-AE4057E18F1D}"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D3B0CF-900C-4FD5-9FBE-ACAADD50F93A}"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96D6CC-7101-4551-BD66-D6F7162831B0}"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9AD9D-792C-4601-AFE2-327DCA9DC15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ndAc>
      <p:stSnd>
        <p:snd r:embed="rId1" name="wind.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1B3456-CEAA-4A67-A132-5C502F1D2F19}"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8FFB3B-0660-4BF4-95B1-251E45096EE5}" type="datetime1">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8F0D3A-157B-4A4F-ACBE-F26659B25176}" type="datetime1">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4C7FE-6B01-47F0-974F-226707ABF8EB}" type="datetime1">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21DF07-42B9-4F5C-868B-3F7D9AA34A9E}"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9AD9D-792C-4601-AFE2-327DCA9DC154}" type="slidenum">
              <a:rPr lang="en-US" smtClean="0"/>
              <a:pPr/>
              <a:t>‹#›</a:t>
            </a:fld>
            <a:endParaRPr lang="en-US"/>
          </a:p>
        </p:txBody>
      </p:sp>
    </p:spTree>
  </p:cSld>
  <p:clrMapOvr>
    <a:masterClrMapping/>
  </p:clrMapOvr>
  <p:transition>
    <p:sndAc>
      <p:stSnd>
        <p:snd r:embed="rId1" name="wind.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CC6769-4E33-4D3D-8E55-7F273B060714}"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8B9AD9D-792C-4601-AFE2-327DCA9DC15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ndAc>
      <p:stSnd>
        <p:snd r:embed="rId1" name="wind.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CC3212-A99C-465C-B455-604B7671E744}" type="datetime1">
              <a:rPr lang="en-US" smtClean="0"/>
              <a:t>11/9/2019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8B9AD9D-792C-4601-AFE2-327DCA9DC15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sndAc>
      <p:stSnd>
        <p:snd r:embed="rId13" name="wind.wav" builtIn="1"/>
      </p:stSnd>
    </p:sndAc>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57664"/>
            <a:ext cx="7851648" cy="1828800"/>
          </a:xfrm>
        </p:spPr>
        <p:txBody>
          <a:bodyPr>
            <a:normAutofit/>
          </a:bodyPr>
          <a:lstStyle/>
          <a:p>
            <a:pPr algn="ctr"/>
            <a:r>
              <a:rPr lang="en-US" sz="7200" dirty="0" smtClean="0"/>
              <a:t>Group No. 11</a:t>
            </a:r>
            <a:endParaRPr lang="en-US" sz="7200" dirty="0"/>
          </a:p>
        </p:txBody>
      </p:sp>
      <p:sp>
        <p:nvSpPr>
          <p:cNvPr id="3" name="Subtitle 2"/>
          <p:cNvSpPr>
            <a:spLocks noGrp="1"/>
          </p:cNvSpPr>
          <p:nvPr>
            <p:ph type="subTitle" idx="1"/>
          </p:nvPr>
        </p:nvSpPr>
        <p:spPr>
          <a:xfrm>
            <a:off x="533400" y="2514600"/>
            <a:ext cx="7854696" cy="1752600"/>
          </a:xfrm>
        </p:spPr>
        <p:txBody>
          <a:bodyPr>
            <a:noAutofit/>
          </a:bodyPr>
          <a:lstStyle/>
          <a:p>
            <a:pPr marL="514350" indent="-514350" algn="l"/>
            <a:r>
              <a:rPr lang="en-US" sz="3600" dirty="0" smtClean="0"/>
              <a:t>Muhammad Aon</a:t>
            </a:r>
          </a:p>
          <a:p>
            <a:pPr marL="514350" indent="-514350" algn="l"/>
            <a:r>
              <a:rPr lang="en-US" sz="3600" dirty="0" smtClean="0"/>
              <a:t>Muhammad </a:t>
            </a:r>
            <a:r>
              <a:rPr lang="en-US" sz="3600" dirty="0" err="1" smtClean="0"/>
              <a:t>Irfan</a:t>
            </a:r>
            <a:endParaRPr lang="en-US" sz="3600" dirty="0" smtClean="0"/>
          </a:p>
          <a:p>
            <a:pPr marL="514350" indent="-514350" algn="l"/>
            <a:r>
              <a:rPr lang="en-US" sz="3600" dirty="0" smtClean="0"/>
              <a:t>Abdul Hakeem</a:t>
            </a:r>
          </a:p>
          <a:p>
            <a:pPr marL="514350" indent="-514350" algn="l"/>
            <a:r>
              <a:rPr lang="en-US" sz="3600" dirty="0" smtClean="0"/>
              <a:t>Muhammad </a:t>
            </a:r>
            <a:r>
              <a:rPr lang="en-US" sz="3600" dirty="0" err="1" smtClean="0"/>
              <a:t>Kashif</a:t>
            </a:r>
            <a:endParaRPr lang="en-US" sz="3600" dirty="0" smtClean="0"/>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Worker Application Form Continue</a:t>
            </a:r>
            <a:endParaRPr lang="en-US" dirty="0"/>
          </a:p>
        </p:txBody>
      </p:sp>
      <p:graphicFrame>
        <p:nvGraphicFramePr>
          <p:cNvPr id="7" name="Content Placeholder 6"/>
          <p:cNvGraphicFramePr>
            <a:graphicFrameLocks noGrp="1"/>
          </p:cNvGraphicFramePr>
          <p:nvPr>
            <p:ph idx="1"/>
          </p:nvPr>
        </p:nvGraphicFramePr>
        <p:xfrm>
          <a:off x="457200" y="1676400"/>
          <a:ext cx="8229600" cy="4937760"/>
        </p:xfrm>
        <a:graphic>
          <a:graphicData uri="http://schemas.openxmlformats.org/drawingml/2006/table">
            <a:tbl>
              <a:tblPr firstRow="1" bandRow="1">
                <a:tableStyleId>{2D5ABB26-0587-4C30-8999-92F81FD0307C}</a:tableStyleId>
              </a:tblPr>
              <a:tblGrid>
                <a:gridCol w="3429000"/>
                <a:gridCol w="1676400"/>
                <a:gridCol w="1600200"/>
                <a:gridCol w="1524000"/>
              </a:tblGrid>
              <a:tr h="365582">
                <a:tc gridSpan="4">
                  <a:txBody>
                    <a:bodyPr/>
                    <a:lstStyle/>
                    <a:p>
                      <a:r>
                        <a:rPr lang="en-US" dirty="0" smtClean="0"/>
                        <a:t>(To</a:t>
                      </a:r>
                      <a:r>
                        <a:rPr lang="en-US" baseline="0" dirty="0" smtClean="0"/>
                        <a:t> be completed by interviewer)</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582">
                <a:tc>
                  <a:txBody>
                    <a:bodyPr/>
                    <a:lstStyle/>
                    <a:p>
                      <a:endParaRPr lang="en-US" dirty="0"/>
                    </a:p>
                  </a:txBody>
                  <a:tcPr/>
                </a:tc>
                <a:tc>
                  <a:txBody>
                    <a:bodyPr/>
                    <a:lstStyle/>
                    <a:p>
                      <a:pPr algn="ctr"/>
                      <a:r>
                        <a:rPr lang="en-US" dirty="0" smtClean="0"/>
                        <a:t>Low</a:t>
                      </a:r>
                      <a:endParaRPr lang="en-US" dirty="0"/>
                    </a:p>
                  </a:txBody>
                  <a:tcPr/>
                </a:tc>
                <a:tc>
                  <a:txBody>
                    <a:bodyPr/>
                    <a:lstStyle/>
                    <a:p>
                      <a:pPr algn="ctr"/>
                      <a:r>
                        <a:rPr lang="en-US" dirty="0" smtClean="0"/>
                        <a:t>Average</a:t>
                      </a:r>
                      <a:endParaRPr lang="en-US" dirty="0"/>
                    </a:p>
                  </a:txBody>
                  <a:tcPr/>
                </a:tc>
                <a:tc>
                  <a:txBody>
                    <a:bodyPr/>
                    <a:lstStyle/>
                    <a:p>
                      <a:pPr algn="ctr"/>
                      <a:r>
                        <a:rPr lang="en-US" dirty="0" smtClean="0"/>
                        <a:t>High</a:t>
                      </a:r>
                      <a:endParaRPr lang="en-US" dirty="0"/>
                    </a:p>
                  </a:txBody>
                  <a:tcPr/>
                </a:tc>
              </a:tr>
              <a:tr h="365582">
                <a:tc>
                  <a:txBody>
                    <a:bodyPr/>
                    <a:lstStyle/>
                    <a:p>
                      <a:r>
                        <a:rPr lang="en-US" dirty="0" smtClean="0"/>
                        <a:t>_____Bookkeeping</a:t>
                      </a:r>
                      <a:endParaRPr lang="en-US" dirty="0"/>
                    </a:p>
                  </a:txBody>
                  <a:tcPr/>
                </a:tc>
                <a:tc>
                  <a:txBody>
                    <a:bodyPr/>
                    <a:lstStyle/>
                    <a:p>
                      <a:pPr algn="ctr"/>
                      <a:r>
                        <a:rPr lang="en-US" dirty="0" smtClean="0"/>
                        <a:t>_____</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_____</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_____</a:t>
                      </a:r>
                    </a:p>
                  </a:txBody>
                  <a:tcPr/>
                </a:tc>
              </a:tr>
              <a:tr h="365582">
                <a:tc>
                  <a:txBody>
                    <a:bodyPr/>
                    <a:lstStyle/>
                    <a:p>
                      <a:r>
                        <a:rPr lang="en-US" dirty="0" smtClean="0"/>
                        <a:t>_____Filing</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r>
              <a:tr h="365582">
                <a:tc>
                  <a:txBody>
                    <a:bodyPr/>
                    <a:lstStyle/>
                    <a:p>
                      <a:r>
                        <a:rPr lang="en-US" dirty="0" smtClean="0"/>
                        <a:t>_____Stenography</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r>
              <a:tr h="365582">
                <a:tc>
                  <a:txBody>
                    <a:bodyPr/>
                    <a:lstStyle/>
                    <a:p>
                      <a:r>
                        <a:rPr lang="en-US" dirty="0" smtClean="0"/>
                        <a:t>_____Typing</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r>
              <a:tr h="365582">
                <a:tc>
                  <a:txBody>
                    <a:bodyPr/>
                    <a:lstStyle/>
                    <a:p>
                      <a:r>
                        <a:rPr lang="en-US" dirty="0" smtClean="0"/>
                        <a:t>_____Word Processing</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c>
                  <a:txBody>
                    <a:bodyPr/>
                    <a:lstStyle/>
                    <a:p>
                      <a:pPr algn="ctr"/>
                      <a:r>
                        <a:rPr lang="en-US" dirty="0" smtClean="0"/>
                        <a:t>_____</a:t>
                      </a:r>
                      <a:endParaRPr lang="en-US" dirty="0"/>
                    </a:p>
                  </a:txBody>
                  <a:tcPr/>
                </a:tc>
              </a:tr>
              <a:tr h="365582">
                <a:tc gridSpan="4">
                  <a:txBody>
                    <a:bodyPr/>
                    <a:lstStyle/>
                    <a:p>
                      <a:r>
                        <a:rPr lang="en-US" dirty="0" smtClean="0"/>
                        <a:t>Date</a:t>
                      </a:r>
                      <a:r>
                        <a:rPr lang="en-US" baseline="0" dirty="0" smtClean="0"/>
                        <a:t> Available to Work: _________________________________________________</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01435">
                <a:tc gridSpan="4">
                  <a:txBody>
                    <a:bodyPr/>
                    <a:lstStyle/>
                    <a:p>
                      <a:r>
                        <a:rPr lang="en-US" baseline="0" dirty="0" smtClean="0"/>
                        <a:t>Restrictions on Work Dates: ____________________________________________________________________________________________________________________________________________</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582">
                <a:tc gridSpan="4">
                  <a:txBody>
                    <a:bodyPr/>
                    <a:lstStyle/>
                    <a:p>
                      <a:r>
                        <a:rPr lang="en-US" baseline="0" dirty="0" smtClean="0"/>
                        <a:t>To be filled by interviewer: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582">
                <a:tc gridSpan="4">
                  <a:txBody>
                    <a:bodyPr/>
                    <a:lstStyle/>
                    <a:p>
                      <a:r>
                        <a:rPr lang="en-US" baseline="0" dirty="0" smtClean="0"/>
                        <a:t>Date Hired : ________________________ Reason not hired __________________</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582">
                <a:tc gridSpan="4">
                  <a:txBody>
                    <a:bodyPr/>
                    <a:lstStyle/>
                    <a:p>
                      <a:r>
                        <a:rPr lang="en-US" baseline="0" dirty="0" smtClean="0"/>
                        <a:t>* </a:t>
                      </a:r>
                      <a:r>
                        <a:rPr lang="en-US" baseline="0" dirty="0" err="1" smtClean="0"/>
                        <a:t>ClericalTemps</a:t>
                      </a:r>
                      <a:r>
                        <a:rPr lang="en-US" baseline="0" dirty="0" smtClean="0"/>
                        <a:t> does not discriminates on the basis of age or sex of applicant.</a:t>
                      </a:r>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 name="Slide Number Placeholder 3"/>
          <p:cNvSpPr>
            <a:spLocks noGrp="1"/>
          </p:cNvSpPr>
          <p:nvPr>
            <p:ph type="sldNum" sz="quarter" idx="12"/>
          </p:nvPr>
        </p:nvSpPr>
        <p:spPr/>
        <p:txBody>
          <a:bodyPr/>
          <a:lstStyle/>
          <a:p>
            <a:fld id="{A8B9AD9D-792C-4601-AFE2-327DCA9DC154}" type="slidenum">
              <a:rPr lang="en-US" smtClean="0"/>
              <a:pPr/>
              <a:t>10</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Client Registration Form</a:t>
            </a:r>
            <a:endParaRPr lang="en-US" dirty="0"/>
          </a:p>
        </p:txBody>
      </p:sp>
      <p:graphicFrame>
        <p:nvGraphicFramePr>
          <p:cNvPr id="4" name="Content Placeholder 3"/>
          <p:cNvGraphicFramePr>
            <a:graphicFrameLocks noGrp="1"/>
          </p:cNvGraphicFramePr>
          <p:nvPr>
            <p:ph idx="1"/>
          </p:nvPr>
        </p:nvGraphicFramePr>
        <p:xfrm>
          <a:off x="457200" y="1935163"/>
          <a:ext cx="8229600" cy="2397760"/>
        </p:xfrm>
        <a:graphic>
          <a:graphicData uri="http://schemas.openxmlformats.org/drawingml/2006/table">
            <a:tbl>
              <a:tblPr firstRow="1" bandRow="1">
                <a:tableStyleId>{2D5ABB26-0587-4C30-8999-92F81FD0307C}</a:tableStyleId>
              </a:tblPr>
              <a:tblGrid>
                <a:gridCol w="8229600"/>
              </a:tblGrid>
              <a:tr h="370840">
                <a:tc>
                  <a:txBody>
                    <a:bodyPr/>
                    <a:lstStyle/>
                    <a:p>
                      <a:r>
                        <a:rPr lang="en-US" dirty="0" smtClean="0"/>
                        <a:t>Client</a:t>
                      </a:r>
                      <a:r>
                        <a:rPr lang="en-US" baseline="0" dirty="0" smtClean="0"/>
                        <a:t> Name ___________________________________________________________</a:t>
                      </a:r>
                      <a:endParaRPr lang="en-US" dirty="0"/>
                    </a:p>
                  </a:txBody>
                  <a:tcPr/>
                </a:tc>
              </a:tr>
              <a:tr h="370840">
                <a:tc>
                  <a:txBody>
                    <a:bodyPr/>
                    <a:lstStyle/>
                    <a:p>
                      <a:r>
                        <a:rPr lang="en-US" dirty="0" smtClean="0"/>
                        <a:t>Client Address ____________________________________________________________________________________________________________________________________________</a:t>
                      </a:r>
                      <a:endParaRPr lang="en-US" dirty="0"/>
                    </a:p>
                  </a:txBody>
                  <a:tcPr/>
                </a:tc>
              </a:tr>
              <a:tr h="370840">
                <a:tc>
                  <a:txBody>
                    <a:bodyPr/>
                    <a:lstStyle/>
                    <a:p>
                      <a:r>
                        <a:rPr lang="en-US" dirty="0" smtClean="0"/>
                        <a:t>Client Telephone</a:t>
                      </a:r>
                      <a:r>
                        <a:rPr lang="en-US" baseline="0" dirty="0" smtClean="0"/>
                        <a:t> _______________________________________________________</a:t>
                      </a:r>
                      <a:endParaRPr lang="en-US" dirty="0"/>
                    </a:p>
                  </a:txBody>
                  <a:tcPr/>
                </a:tc>
              </a:tr>
              <a:tr h="370840">
                <a:tc>
                  <a:txBody>
                    <a:bodyPr/>
                    <a:lstStyle/>
                    <a:p>
                      <a:r>
                        <a:rPr lang="en-US" dirty="0" smtClean="0"/>
                        <a:t>Contact Person ________________________________________________________</a:t>
                      </a:r>
                      <a:endParaRPr lang="en-US" dirty="0"/>
                    </a:p>
                  </a:txBody>
                  <a:tcPr/>
                </a:tc>
              </a:tr>
              <a:tr h="370840">
                <a:tc>
                  <a:txBody>
                    <a:bodyPr/>
                    <a:lstStyle/>
                    <a:p>
                      <a:r>
                        <a:rPr lang="en-US" dirty="0" smtClean="0"/>
                        <a:t>Client</a:t>
                      </a:r>
                      <a:r>
                        <a:rPr lang="en-US" baseline="0" dirty="0" smtClean="0"/>
                        <a:t> ID _____________________________________________________________</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11</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3. Job Request Form</a:t>
            </a:r>
            <a:endParaRPr lang="en-US" dirty="0"/>
          </a:p>
        </p:txBody>
      </p:sp>
      <p:graphicFrame>
        <p:nvGraphicFramePr>
          <p:cNvPr id="4" name="Content Placeholder 3"/>
          <p:cNvGraphicFramePr>
            <a:graphicFrameLocks noGrp="1"/>
          </p:cNvGraphicFramePr>
          <p:nvPr>
            <p:ph idx="1"/>
          </p:nvPr>
        </p:nvGraphicFramePr>
        <p:xfrm>
          <a:off x="381000" y="980440"/>
          <a:ext cx="7391400" cy="5725160"/>
        </p:xfrm>
        <a:graphic>
          <a:graphicData uri="http://schemas.openxmlformats.org/drawingml/2006/table">
            <a:tbl>
              <a:tblPr firstRow="1" bandRow="1">
                <a:tableStyleId>{2D5ABB26-0587-4C30-8999-92F81FD0307C}</a:tableStyleId>
              </a:tblPr>
              <a:tblGrid>
                <a:gridCol w="7391400"/>
              </a:tblGrid>
              <a:tr h="370840">
                <a:tc>
                  <a:txBody>
                    <a:bodyPr/>
                    <a:lstStyle/>
                    <a:p>
                      <a:r>
                        <a:rPr lang="en-US" sz="1600" dirty="0" smtClean="0"/>
                        <a:t> Client ID _____________________________________________________________</a:t>
                      </a:r>
                      <a:endParaRPr lang="en-US" sz="1600" dirty="0"/>
                    </a:p>
                  </a:txBody>
                  <a:tcPr/>
                </a:tc>
              </a:tr>
              <a:tr h="370840">
                <a:tc>
                  <a:txBody>
                    <a:bodyPr/>
                    <a:lstStyle/>
                    <a:p>
                      <a:r>
                        <a:rPr lang="en-US" sz="1600" dirty="0" smtClean="0"/>
                        <a:t>Client Name</a:t>
                      </a:r>
                      <a:r>
                        <a:rPr lang="en-US" sz="1600" baseline="0" dirty="0" smtClean="0"/>
                        <a:t> ___________________________________________________________</a:t>
                      </a:r>
                      <a:endParaRPr lang="en-US" sz="1600" dirty="0"/>
                    </a:p>
                  </a:txBody>
                  <a:tcPr/>
                </a:tc>
              </a:tr>
              <a:tr h="370840">
                <a:tc>
                  <a:txBody>
                    <a:bodyPr/>
                    <a:lstStyle/>
                    <a:p>
                      <a:r>
                        <a:rPr lang="en-US" sz="1600" dirty="0" smtClean="0"/>
                        <a:t>Client</a:t>
                      </a:r>
                      <a:r>
                        <a:rPr lang="en-US" sz="1600" baseline="0" dirty="0" smtClean="0"/>
                        <a:t> Address ____________________________________________________________________________________________________________________________________________</a:t>
                      </a:r>
                      <a:endParaRPr lang="en-US" sz="1600" dirty="0"/>
                    </a:p>
                  </a:txBody>
                  <a:tcPr/>
                </a:tc>
              </a:tr>
              <a:tr h="370840">
                <a:tc>
                  <a:txBody>
                    <a:bodyPr/>
                    <a:lstStyle/>
                    <a:p>
                      <a:r>
                        <a:rPr lang="en-US" sz="1600" dirty="0" smtClean="0"/>
                        <a:t>Client</a:t>
                      </a:r>
                      <a:r>
                        <a:rPr lang="en-US" sz="1600" baseline="0" dirty="0" smtClean="0"/>
                        <a:t> Telephone _______________________________________________________</a:t>
                      </a:r>
                      <a:endParaRPr lang="en-US" sz="1600" dirty="0"/>
                    </a:p>
                  </a:txBody>
                  <a:tcPr/>
                </a:tc>
              </a:tr>
              <a:tr h="370840">
                <a:tc>
                  <a:txBody>
                    <a:bodyPr/>
                    <a:lstStyle/>
                    <a:p>
                      <a:r>
                        <a:rPr lang="en-US" sz="1600" dirty="0" smtClean="0"/>
                        <a:t>Contact</a:t>
                      </a:r>
                      <a:r>
                        <a:rPr lang="en-US" sz="1600" baseline="0" dirty="0" smtClean="0"/>
                        <a:t> Person ________________________________________________________</a:t>
                      </a:r>
                      <a:endParaRPr lang="en-US" sz="1600" dirty="0"/>
                    </a:p>
                  </a:txBody>
                  <a:tcPr/>
                </a:tc>
              </a:tr>
              <a:tr h="370840">
                <a:tc>
                  <a:txBody>
                    <a:bodyPr/>
                    <a:lstStyle/>
                    <a:p>
                      <a:r>
                        <a:rPr lang="en-US" sz="1600" dirty="0" smtClean="0"/>
                        <a:t>Job Title ______________________________________________________________</a:t>
                      </a:r>
                      <a:endParaRPr lang="en-US" sz="1600" dirty="0"/>
                    </a:p>
                  </a:txBody>
                  <a:tcPr/>
                </a:tc>
              </a:tr>
              <a:tr h="370840">
                <a:tc>
                  <a:txBody>
                    <a:bodyPr/>
                    <a:lstStyle/>
                    <a:p>
                      <a:r>
                        <a:rPr lang="en-US" sz="1600" dirty="0" smtClean="0"/>
                        <a:t>Start Date</a:t>
                      </a:r>
                      <a:r>
                        <a:rPr lang="en-US" sz="1600" baseline="0" dirty="0" smtClean="0"/>
                        <a:t> ________________________ Expected End Date ___________________</a:t>
                      </a:r>
                      <a:endParaRPr lang="en-US" sz="1600" dirty="0"/>
                    </a:p>
                  </a:txBody>
                  <a:tcPr/>
                </a:tc>
              </a:tr>
              <a:tr h="370840">
                <a:tc>
                  <a:txBody>
                    <a:bodyPr/>
                    <a:lstStyle/>
                    <a:p>
                      <a:r>
                        <a:rPr lang="en-US" sz="1600" dirty="0" smtClean="0"/>
                        <a:t>Daily Hours _______________________</a:t>
                      </a:r>
                      <a:endParaRPr lang="en-US" sz="1600" dirty="0"/>
                    </a:p>
                  </a:txBody>
                  <a:tcPr/>
                </a:tc>
              </a:tr>
              <a:tr h="370840">
                <a:tc>
                  <a:txBody>
                    <a:bodyPr/>
                    <a:lstStyle/>
                    <a:p>
                      <a:r>
                        <a:rPr lang="en-US" sz="1600" dirty="0" smtClean="0"/>
                        <a:t>Report to : (Name)</a:t>
                      </a:r>
                      <a:r>
                        <a:rPr lang="en-US" sz="1600" baseline="0" dirty="0" smtClean="0"/>
                        <a:t> _____________________________________________________</a:t>
                      </a:r>
                      <a:endParaRPr lang="en-US" sz="1600" dirty="0"/>
                    </a:p>
                  </a:txBody>
                  <a:tcPr/>
                </a:tc>
              </a:tr>
              <a:tr h="370840">
                <a:tc>
                  <a:txBody>
                    <a:bodyPr/>
                    <a:lstStyle/>
                    <a:p>
                      <a:r>
                        <a:rPr lang="en-US" sz="1600" dirty="0" smtClean="0"/>
                        <a:t>(Address) ____________________________________________________________________________________________________________________________________________</a:t>
                      </a:r>
                      <a:endParaRPr lang="en-US" sz="1600" dirty="0"/>
                    </a:p>
                  </a:txBody>
                  <a:tcPr/>
                </a:tc>
              </a:tr>
              <a:tr h="370840">
                <a:tc>
                  <a:txBody>
                    <a:bodyPr/>
                    <a:lstStyle/>
                    <a:p>
                      <a:r>
                        <a:rPr lang="en-US" sz="1600" dirty="0" smtClean="0"/>
                        <a:t>(Telephone)</a:t>
                      </a:r>
                      <a:r>
                        <a:rPr lang="en-US" sz="1600" baseline="0" dirty="0" smtClean="0"/>
                        <a:t> _______________________________________________</a:t>
                      </a:r>
                      <a:endParaRPr lang="en-US" sz="1600" dirty="0"/>
                    </a:p>
                  </a:txBody>
                  <a:tcPr/>
                </a:tc>
              </a:tr>
              <a:tr h="370840">
                <a:tc>
                  <a:txBody>
                    <a:bodyPr/>
                    <a:lstStyle/>
                    <a:p>
                      <a:r>
                        <a:rPr lang="en-US" sz="1600" dirty="0" smtClean="0"/>
                        <a:t>To b filled</a:t>
                      </a:r>
                      <a:r>
                        <a:rPr lang="en-US" sz="1600" baseline="0" dirty="0" smtClean="0"/>
                        <a:t> in by </a:t>
                      </a:r>
                      <a:r>
                        <a:rPr lang="en-US" sz="1600" baseline="0" dirty="0" err="1" smtClean="0"/>
                        <a:t>ClericalTemps</a:t>
                      </a:r>
                      <a:r>
                        <a:rPr lang="en-US" sz="1600" baseline="0" dirty="0" smtClean="0"/>
                        <a:t>:</a:t>
                      </a:r>
                      <a:endParaRPr lang="en-US" sz="1600" dirty="0"/>
                    </a:p>
                  </a:txBody>
                  <a:tcPr/>
                </a:tc>
              </a:tr>
              <a:tr h="370840">
                <a:tc>
                  <a:txBody>
                    <a:bodyPr/>
                    <a:lstStyle/>
                    <a:p>
                      <a:r>
                        <a:rPr lang="en-US" sz="1600" dirty="0" smtClean="0"/>
                        <a:t>Job _________________________ Daily</a:t>
                      </a:r>
                      <a:r>
                        <a:rPr lang="en-US" sz="1600" baseline="0" dirty="0" smtClean="0"/>
                        <a:t> Rate ________________________________</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12</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551688"/>
          </a:xfrm>
        </p:spPr>
        <p:txBody>
          <a:bodyPr>
            <a:normAutofit fontScale="90000"/>
          </a:bodyPr>
          <a:lstStyle/>
          <a:p>
            <a:r>
              <a:rPr lang="en-US" dirty="0" smtClean="0"/>
              <a:t>4. Worker Evaluation Form</a:t>
            </a:r>
            <a:endParaRPr lang="en-US" dirty="0"/>
          </a:p>
        </p:txBody>
      </p:sp>
      <p:graphicFrame>
        <p:nvGraphicFramePr>
          <p:cNvPr id="4" name="Content Placeholder 3"/>
          <p:cNvGraphicFramePr>
            <a:graphicFrameLocks noGrp="1"/>
          </p:cNvGraphicFramePr>
          <p:nvPr>
            <p:ph idx="1"/>
          </p:nvPr>
        </p:nvGraphicFramePr>
        <p:xfrm>
          <a:off x="304800" y="609600"/>
          <a:ext cx="8686800" cy="6126480"/>
        </p:xfrm>
        <a:graphic>
          <a:graphicData uri="http://schemas.openxmlformats.org/drawingml/2006/table">
            <a:tbl>
              <a:tblPr firstRow="1" bandRow="1">
                <a:tableStyleId>{2D5ABB26-0587-4C30-8999-92F81FD0307C}</a:tableStyleId>
              </a:tblPr>
              <a:tblGrid>
                <a:gridCol w="8686800"/>
              </a:tblGrid>
              <a:tr h="274320">
                <a:tc>
                  <a:txBody>
                    <a:bodyPr/>
                    <a:lstStyle/>
                    <a:p>
                      <a:r>
                        <a:rPr lang="en-US" sz="1400" dirty="0" smtClean="0"/>
                        <a:t>Client</a:t>
                      </a:r>
                      <a:r>
                        <a:rPr lang="en-US" sz="1400" baseline="0" dirty="0" smtClean="0"/>
                        <a:t> ID _____________________________________________________________</a:t>
                      </a:r>
                      <a:endParaRPr lang="en-US" sz="1400" dirty="0"/>
                    </a:p>
                  </a:txBody>
                  <a:tcPr/>
                </a:tc>
              </a:tr>
              <a:tr h="274320">
                <a:tc>
                  <a:txBody>
                    <a:bodyPr/>
                    <a:lstStyle/>
                    <a:p>
                      <a:r>
                        <a:rPr lang="en-US" sz="1400" dirty="0" smtClean="0"/>
                        <a:t>Client Name</a:t>
                      </a:r>
                      <a:r>
                        <a:rPr lang="en-US" sz="1400" baseline="0" dirty="0" smtClean="0"/>
                        <a:t> ___________________________________________________________</a:t>
                      </a:r>
                      <a:endParaRPr lang="en-US" sz="1400" dirty="0"/>
                    </a:p>
                  </a:txBody>
                  <a:tcPr/>
                </a:tc>
              </a:tr>
              <a:tr h="274320">
                <a:tc>
                  <a:txBody>
                    <a:bodyPr/>
                    <a:lstStyle/>
                    <a:p>
                      <a:r>
                        <a:rPr lang="en-US" sz="1400" dirty="0" smtClean="0"/>
                        <a:t>Client Address</a:t>
                      </a:r>
                      <a:r>
                        <a:rPr lang="en-US" sz="1400" baseline="0" dirty="0" smtClean="0"/>
                        <a:t> ____________________________________________________________________________________________________________________________________________</a:t>
                      </a:r>
                      <a:endParaRPr lang="en-US" sz="1400" dirty="0"/>
                    </a:p>
                  </a:txBody>
                  <a:tcPr/>
                </a:tc>
              </a:tr>
              <a:tr h="274320">
                <a:tc>
                  <a:txBody>
                    <a:bodyPr/>
                    <a:lstStyle/>
                    <a:p>
                      <a:r>
                        <a:rPr lang="en-US" sz="1400" dirty="0" smtClean="0"/>
                        <a:t>Client</a:t>
                      </a:r>
                      <a:r>
                        <a:rPr lang="en-US" sz="1400" baseline="0" dirty="0" smtClean="0"/>
                        <a:t> Telephone _______________________________________________________</a:t>
                      </a:r>
                      <a:endParaRPr lang="en-US" sz="1400" dirty="0"/>
                    </a:p>
                  </a:txBody>
                  <a:tcPr/>
                </a:tc>
              </a:tr>
              <a:tr h="274320">
                <a:tc>
                  <a:txBody>
                    <a:bodyPr/>
                    <a:lstStyle/>
                    <a:p>
                      <a:r>
                        <a:rPr lang="en-US" sz="1400" dirty="0" smtClean="0"/>
                        <a:t>Employ</a:t>
                      </a:r>
                      <a:r>
                        <a:rPr lang="en-US" sz="1400" baseline="0" dirty="0" smtClean="0"/>
                        <a:t>ee ID __________________________________________________________</a:t>
                      </a:r>
                      <a:endParaRPr lang="en-US" sz="1400" dirty="0"/>
                    </a:p>
                  </a:txBody>
                  <a:tcPr/>
                </a:tc>
              </a:tr>
              <a:tr h="274320">
                <a:tc>
                  <a:txBody>
                    <a:bodyPr/>
                    <a:lstStyle/>
                    <a:p>
                      <a:r>
                        <a:rPr lang="en-US" sz="1400" dirty="0" smtClean="0"/>
                        <a:t>Employee</a:t>
                      </a:r>
                      <a:r>
                        <a:rPr lang="en-US" sz="1400" baseline="0" dirty="0" smtClean="0"/>
                        <a:t> Name _______________________________________________________</a:t>
                      </a:r>
                      <a:endParaRPr lang="en-US" sz="1400" dirty="0"/>
                    </a:p>
                  </a:txBody>
                  <a:tcPr/>
                </a:tc>
              </a:tr>
              <a:tr h="274320">
                <a:tc>
                  <a:txBody>
                    <a:bodyPr/>
                    <a:lstStyle/>
                    <a:p>
                      <a:r>
                        <a:rPr lang="en-US" sz="1400" dirty="0" smtClean="0"/>
                        <a:t>Job # ____________________________</a:t>
                      </a:r>
                      <a:r>
                        <a:rPr lang="en-US" sz="1400" baseline="0" dirty="0" smtClean="0"/>
                        <a:t> Job Title ______________________________</a:t>
                      </a:r>
                      <a:endParaRPr lang="en-US" sz="1400" dirty="0"/>
                    </a:p>
                  </a:txBody>
                  <a:tcPr/>
                </a:tc>
              </a:tr>
              <a:tr h="274320">
                <a:tc>
                  <a:txBody>
                    <a:bodyPr/>
                    <a:lstStyle/>
                    <a:p>
                      <a:r>
                        <a:rPr lang="en-US" sz="1400" dirty="0" smtClean="0"/>
                        <a:t>Starting</a:t>
                      </a:r>
                      <a:r>
                        <a:rPr lang="en-US" sz="1400" baseline="0" dirty="0" smtClean="0"/>
                        <a:t> Date __________________________________________________________</a:t>
                      </a:r>
                      <a:endParaRPr lang="en-US" sz="1400" dirty="0"/>
                    </a:p>
                  </a:txBody>
                  <a:tcPr/>
                </a:tc>
              </a:tr>
              <a:tr h="274320">
                <a:tc>
                  <a:txBody>
                    <a:bodyPr/>
                    <a:lstStyle/>
                    <a:p>
                      <a:r>
                        <a:rPr lang="en-US" sz="1400" dirty="0" smtClean="0"/>
                        <a:t>Employee</a:t>
                      </a:r>
                      <a:r>
                        <a:rPr lang="en-US" sz="1400" baseline="0" dirty="0" smtClean="0"/>
                        <a:t> Rating: Please evaluate the performance of the </a:t>
                      </a:r>
                      <a:r>
                        <a:rPr lang="en-US" sz="1400" baseline="0" dirty="0" err="1" smtClean="0"/>
                        <a:t>ClericalTemps</a:t>
                      </a:r>
                      <a:r>
                        <a:rPr lang="en-US" sz="1400" baseline="0" dirty="0" smtClean="0"/>
                        <a:t> worker name above on the job indicated above:</a:t>
                      </a:r>
                      <a:endParaRPr lang="en-US" sz="1400" dirty="0"/>
                    </a:p>
                  </a:txBody>
                  <a:tcPr/>
                </a:tc>
              </a:tr>
              <a:tr h="274320">
                <a:tc>
                  <a:txBody>
                    <a:bodyPr/>
                    <a:lstStyle/>
                    <a:p>
                      <a:r>
                        <a:rPr lang="en-US" sz="1400" dirty="0" smtClean="0"/>
                        <a:t>_____  Excellent – 5</a:t>
                      </a:r>
                      <a:endParaRPr lang="en-US" sz="1400" dirty="0"/>
                    </a:p>
                  </a:txBody>
                  <a:tcPr/>
                </a:tc>
              </a:tr>
              <a:tr h="274320">
                <a:tc>
                  <a:txBody>
                    <a:bodyPr/>
                    <a:lstStyle/>
                    <a:p>
                      <a:r>
                        <a:rPr lang="en-US" sz="1400" dirty="0" smtClean="0"/>
                        <a:t>_____ Good</a:t>
                      </a:r>
                      <a:r>
                        <a:rPr lang="en-US" sz="1400" baseline="0" dirty="0" smtClean="0"/>
                        <a:t> – 4</a:t>
                      </a:r>
                      <a:endParaRPr lang="en-US" sz="1400" dirty="0"/>
                    </a:p>
                  </a:txBody>
                  <a:tcPr/>
                </a:tc>
              </a:tr>
              <a:tr h="274320">
                <a:tc>
                  <a:txBody>
                    <a:bodyPr/>
                    <a:lstStyle/>
                    <a:p>
                      <a:r>
                        <a:rPr lang="en-US" sz="1400" dirty="0" smtClean="0"/>
                        <a:t>_____ Average</a:t>
                      </a:r>
                      <a:r>
                        <a:rPr lang="en-US" sz="1400" baseline="0" dirty="0" smtClean="0"/>
                        <a:t> – 3</a:t>
                      </a:r>
                      <a:endParaRPr lang="en-US" sz="1400" dirty="0"/>
                    </a:p>
                  </a:txBody>
                  <a:tcPr/>
                </a:tc>
              </a:tr>
              <a:tr h="274320">
                <a:tc>
                  <a:txBody>
                    <a:bodyPr/>
                    <a:lstStyle/>
                    <a:p>
                      <a:r>
                        <a:rPr lang="en-US" sz="1400" dirty="0" smtClean="0"/>
                        <a:t>_____ Fair – 2</a:t>
                      </a:r>
                      <a:endParaRPr lang="en-US" sz="1400" dirty="0"/>
                    </a:p>
                  </a:txBody>
                  <a:tcPr/>
                </a:tc>
              </a:tr>
              <a:tr h="274320">
                <a:tc>
                  <a:txBody>
                    <a:bodyPr/>
                    <a:lstStyle/>
                    <a:p>
                      <a:r>
                        <a:rPr lang="en-US" sz="1400" dirty="0" smtClean="0"/>
                        <a:t>_____ Unsatisfactory -1</a:t>
                      </a:r>
                      <a:endParaRPr lang="en-US" sz="1400" dirty="0"/>
                    </a:p>
                  </a:txBody>
                  <a:tcPr/>
                </a:tc>
              </a:tr>
              <a:tr h="274320">
                <a:tc>
                  <a:txBody>
                    <a:bodyPr/>
                    <a:lstStyle/>
                    <a:p>
                      <a:r>
                        <a:rPr lang="en-US" sz="1400" dirty="0" smtClean="0"/>
                        <a:t>Signature of Rater</a:t>
                      </a:r>
                      <a:r>
                        <a:rPr lang="en-US" sz="1400" baseline="0" dirty="0" smtClean="0"/>
                        <a:t> ______________________________________________________</a:t>
                      </a:r>
                      <a:endParaRPr lang="en-US" sz="1400" dirty="0"/>
                    </a:p>
                  </a:txBody>
                  <a:tcPr/>
                </a:tc>
              </a:tr>
              <a:tr h="274320">
                <a:tc>
                  <a:txBody>
                    <a:bodyPr/>
                    <a:lstStyle/>
                    <a:p>
                      <a:r>
                        <a:rPr lang="en-US" sz="1400" dirty="0" smtClean="0"/>
                        <a:t>Name of Rater</a:t>
                      </a:r>
                      <a:r>
                        <a:rPr lang="en-US" sz="1400" baseline="0" dirty="0" smtClean="0"/>
                        <a:t> (Please print or type) _______________________________________</a:t>
                      </a:r>
                      <a:endParaRPr lang="en-US" sz="1400" dirty="0"/>
                    </a:p>
                  </a:txBody>
                  <a:tcPr/>
                </a:tc>
              </a:tr>
              <a:tr h="274320">
                <a:tc>
                  <a:txBody>
                    <a:bodyPr/>
                    <a:lstStyle/>
                    <a:p>
                      <a:r>
                        <a:rPr lang="en-US" sz="1400" dirty="0" smtClean="0"/>
                        <a:t>Title</a:t>
                      </a:r>
                      <a:r>
                        <a:rPr lang="en-US" sz="1400" baseline="0" dirty="0" smtClean="0"/>
                        <a:t> of Rater __________________________________________________________</a:t>
                      </a:r>
                      <a:endParaRPr lang="en-US" sz="1400" dirty="0"/>
                    </a:p>
                  </a:txBody>
                  <a:tcPr/>
                </a:tc>
              </a:tr>
              <a:tr h="274320">
                <a:tc>
                  <a:txBody>
                    <a:bodyPr/>
                    <a:lstStyle/>
                    <a:p>
                      <a:r>
                        <a:rPr lang="en-US" sz="1400" dirty="0" smtClean="0"/>
                        <a:t>Date of Rating _________________________________________________________</a:t>
                      </a:r>
                      <a:endParaRPr lang="en-US" sz="1400"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13</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Client Report</a:t>
            </a:r>
            <a:endParaRPr lang="en-US" dirty="0"/>
          </a:p>
        </p:txBody>
      </p:sp>
      <p:graphicFrame>
        <p:nvGraphicFramePr>
          <p:cNvPr id="4" name="Content Placeholder 3"/>
          <p:cNvGraphicFramePr>
            <a:graphicFrameLocks noGrp="1"/>
          </p:cNvGraphicFramePr>
          <p:nvPr>
            <p:ph idx="1"/>
          </p:nvPr>
        </p:nvGraphicFramePr>
        <p:xfrm>
          <a:off x="457200" y="1935163"/>
          <a:ext cx="8229600" cy="3855720"/>
        </p:xfrm>
        <a:graphic>
          <a:graphicData uri="http://schemas.openxmlformats.org/drawingml/2006/table">
            <a:tbl>
              <a:tblPr firstRow="1" bandRow="1">
                <a:tableStyleId>{2D5ABB26-0587-4C30-8999-92F81FD0307C}</a:tableStyleId>
              </a:tblPr>
              <a:tblGrid>
                <a:gridCol w="1645920"/>
                <a:gridCol w="1645920"/>
                <a:gridCol w="1645920"/>
                <a:gridCol w="1645920"/>
                <a:gridCol w="1645920"/>
              </a:tblGrid>
              <a:tr h="370840">
                <a:tc gridSpan="5">
                  <a:txBody>
                    <a:bodyPr/>
                    <a:lstStyle/>
                    <a:p>
                      <a:r>
                        <a:rPr lang="en-US" dirty="0" smtClean="0"/>
                        <a:t>Client Report for period from </a:t>
                      </a:r>
                      <a:r>
                        <a:rPr lang="en-US" dirty="0" err="1" smtClean="0"/>
                        <a:t>mmddyy</a:t>
                      </a:r>
                      <a:r>
                        <a:rPr lang="en-US" dirty="0" smtClean="0"/>
                        <a:t> to </a:t>
                      </a:r>
                      <a:r>
                        <a:rPr lang="en-US" dirty="0" err="1" smtClean="0"/>
                        <a:t>mmddyy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dirty="0" smtClean="0"/>
                        <a:t>Client ID</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Client Name</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Client</a:t>
                      </a:r>
                      <a:r>
                        <a:rPr lang="en-US" baseline="0" dirty="0" smtClean="0"/>
                        <a:t> Address</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Billings</a:t>
                      </a:r>
                      <a:r>
                        <a:rPr lang="en-US" baseline="0" dirty="0" smtClean="0"/>
                        <a:t> YTD</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Payments YTD</a:t>
                      </a:r>
                      <a:endParaRPr lang="en-US" dirty="0"/>
                    </a:p>
                  </a:txBody>
                  <a:tcPr>
                    <a:lnB w="12700" cap="flat" cmpd="sng" algn="ctr">
                      <a:solidFill>
                        <a:schemeClr val="tx1"/>
                      </a:solidFill>
                      <a:prstDash val="solid"/>
                      <a:round/>
                      <a:headEnd type="none" w="med" len="med"/>
                      <a:tailEnd type="none" w="med" len="med"/>
                    </a:lnB>
                  </a:tcPr>
                </a:tc>
              </a:tr>
              <a:tr h="370840">
                <a:tc>
                  <a:txBody>
                    <a:bodyPr/>
                    <a:lstStyle/>
                    <a:p>
                      <a:r>
                        <a:rPr lang="en-US" dirty="0" smtClean="0"/>
                        <a:t>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XXXXXXXXXXXXXXXXXXXX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XXXXXX</a:t>
                      </a:r>
                      <a:endParaRPr lang="en-US" dirty="0"/>
                    </a:p>
                  </a:txBody>
                  <a:tcPr/>
                </a:tc>
                <a:tc>
                  <a:txBody>
                    <a:bodyPr/>
                    <a:lstStyle/>
                    <a:p>
                      <a:r>
                        <a:rPr lang="en-US" dirty="0" smtClean="0"/>
                        <a:t>XXXXXXXXXXX</a:t>
                      </a:r>
                      <a:endParaRPr lang="en-US" dirty="0"/>
                    </a:p>
                  </a:txBody>
                  <a:tcPr/>
                </a:tc>
                <a:tc>
                  <a:txBody>
                    <a:bodyPr/>
                    <a:lstStyle/>
                    <a:p>
                      <a:r>
                        <a:rPr lang="en-US" dirty="0" smtClean="0"/>
                        <a:t>XXXXXXXXXXXXXXXXXXXX</a:t>
                      </a:r>
                      <a:endParaRPr lang="en-US" dirty="0"/>
                    </a:p>
                  </a:txBody>
                  <a:tcPr/>
                </a:tc>
                <a:tc>
                  <a:txBody>
                    <a:bodyPr/>
                    <a:lstStyle/>
                    <a:p>
                      <a:r>
                        <a:rPr lang="en-US" dirty="0" smtClean="0"/>
                        <a:t>999999</a:t>
                      </a:r>
                      <a:endParaRPr lang="en-US" dirty="0"/>
                    </a:p>
                  </a:txBody>
                  <a:tcPr/>
                </a:tc>
                <a:tc>
                  <a:txBody>
                    <a:bodyPr/>
                    <a:lstStyle/>
                    <a:p>
                      <a:r>
                        <a:rPr lang="en-US" dirty="0" smtClean="0"/>
                        <a:t>999999</a:t>
                      </a:r>
                      <a:endParaRPr lang="en-US" dirty="0"/>
                    </a:p>
                  </a:txBody>
                  <a:tcPr/>
                </a:tc>
              </a:tr>
              <a:tr h="370840">
                <a:tc>
                  <a:txBody>
                    <a:bodyPr/>
                    <a:lstStyle/>
                    <a:p>
                      <a:r>
                        <a:rPr lang="en-US" dirty="0" smtClean="0"/>
                        <a:t>XXXXXX</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XXXXXXXXXXX</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XXXXXXXXXXXXXXXXXXXX</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999999</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999999</a:t>
                      </a:r>
                      <a:endParaRPr lang="en-US" dirty="0"/>
                    </a:p>
                  </a:txBody>
                  <a:tcPr>
                    <a:lnB w="12700" cap="flat" cmpd="sng" algn="ctr">
                      <a:solidFill>
                        <a:schemeClr val="tx1"/>
                      </a:solidFill>
                      <a:prstDash val="solid"/>
                      <a:round/>
                      <a:headEnd type="none" w="med" len="med"/>
                      <a:tailEnd type="none" w="med" len="med"/>
                    </a:lnB>
                  </a:tcPr>
                </a:tc>
              </a:tr>
              <a:tr h="370840">
                <a:tc>
                  <a:txBody>
                    <a:bodyPr/>
                    <a:lstStyle/>
                    <a:p>
                      <a:endParaRPr lang="en-US"/>
                    </a:p>
                  </a:txBody>
                  <a:tcPr>
                    <a:lnT w="12700" cap="flat" cmpd="sng" algn="ctr">
                      <a:solidFill>
                        <a:schemeClr val="tx1"/>
                      </a:solidFill>
                      <a:prstDash val="solid"/>
                      <a:round/>
                      <a:headEnd type="none" w="med" len="med"/>
                      <a:tailEnd type="none" w="med" len="med"/>
                    </a:lnT>
                  </a:tcPr>
                </a:tc>
                <a:tc>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algn="r"/>
                      <a:r>
                        <a:rPr lang="en-US" dirty="0" smtClean="0"/>
                        <a:t>Totals: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99999999</a:t>
                      </a:r>
                      <a:endParaRPr lang="en-US" dirty="0"/>
                    </a:p>
                  </a:txBody>
                  <a:tcPr>
                    <a:lnT w="12700" cap="flat" cmpd="sng" algn="ctr">
                      <a:solidFill>
                        <a:schemeClr val="tx1"/>
                      </a:solidFill>
                      <a:prstDash val="solid"/>
                      <a:round/>
                      <a:headEnd type="none" w="med" len="med"/>
                      <a:tailEnd type="none" w="med" len="med"/>
                    </a:lnT>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14</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010400" cy="780288"/>
          </a:xfrm>
        </p:spPr>
        <p:txBody>
          <a:bodyPr>
            <a:normAutofit fontScale="90000"/>
          </a:bodyPr>
          <a:lstStyle/>
          <a:p>
            <a:r>
              <a:rPr lang="en-US" dirty="0" smtClean="0"/>
              <a:t>6. Worker Report</a:t>
            </a:r>
            <a:endParaRPr lang="en-US" dirty="0"/>
          </a:p>
        </p:txBody>
      </p:sp>
      <p:graphicFrame>
        <p:nvGraphicFramePr>
          <p:cNvPr id="4" name="Content Placeholder 3"/>
          <p:cNvGraphicFramePr>
            <a:graphicFrameLocks noGrp="1"/>
          </p:cNvGraphicFramePr>
          <p:nvPr>
            <p:ph idx="1"/>
          </p:nvPr>
        </p:nvGraphicFramePr>
        <p:xfrm>
          <a:off x="457200" y="777240"/>
          <a:ext cx="8229600" cy="5913120"/>
        </p:xfrm>
        <a:graphic>
          <a:graphicData uri="http://schemas.openxmlformats.org/drawingml/2006/table">
            <a:tbl>
              <a:tblPr firstRow="1" bandRow="1">
                <a:tableStyleId>{2D5ABB26-0587-4C30-8999-92F81FD0307C}</a:tableStyleId>
              </a:tblPr>
              <a:tblGrid>
                <a:gridCol w="1295400"/>
                <a:gridCol w="1752600"/>
                <a:gridCol w="1676400"/>
                <a:gridCol w="1752600"/>
                <a:gridCol w="1752600"/>
              </a:tblGrid>
              <a:tr h="365760">
                <a:tc gridSpan="5">
                  <a:txBody>
                    <a:bodyPr/>
                    <a:lstStyle/>
                    <a:p>
                      <a:r>
                        <a:rPr lang="en-US" sz="1600" dirty="0" smtClean="0"/>
                        <a:t>Worker Report for Period</a:t>
                      </a:r>
                      <a:r>
                        <a:rPr lang="en-US" sz="1600" baseline="0" dirty="0" smtClean="0"/>
                        <a:t> from </a:t>
                      </a:r>
                      <a:r>
                        <a:rPr lang="en-US" sz="1600" baseline="0" dirty="0" err="1" smtClean="0"/>
                        <a:t>mmddyy</a:t>
                      </a:r>
                      <a:r>
                        <a:rPr lang="en-US" sz="1600" baseline="0" dirty="0" smtClean="0"/>
                        <a:t> to </a:t>
                      </a:r>
                      <a:r>
                        <a:rPr lang="en-US" sz="1600" baseline="0" dirty="0" err="1" smtClean="0"/>
                        <a:t>mmddyy</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Employee</a:t>
                      </a:r>
                      <a:r>
                        <a:rPr lang="en-US" sz="1600" baseline="0" dirty="0" smtClean="0"/>
                        <a:t> ID ____________________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Name _________________________________________________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Address_____________________________________________________________________________________________________________________________________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Phone ________________________________________________________________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Date of Birth</a:t>
                      </a:r>
                      <a:r>
                        <a:rPr lang="en-US" sz="1600" baseline="0" dirty="0" smtClean="0"/>
                        <a:t> ____________________________ Sex __________________________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Availability</a:t>
                      </a:r>
                      <a:r>
                        <a:rPr lang="en-US" sz="1600" baseline="0" dirty="0" smtClean="0"/>
                        <a:t> Code __________________________________________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Date Hired __________ Last</a:t>
                      </a:r>
                      <a:r>
                        <a:rPr lang="en-US" sz="1600" baseline="0" dirty="0" smtClean="0"/>
                        <a:t> Date Worked _____________ Average Rating ______</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Skill</a:t>
                      </a:r>
                      <a:r>
                        <a:rPr lang="en-US" sz="1600" baseline="0" dirty="0" smtClean="0"/>
                        <a:t> Levels:</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_____ Bookkeeping     _____ Filing        _____ Steno</a:t>
                      </a:r>
                    </a:p>
                    <a:p>
                      <a:r>
                        <a:rPr lang="en-US" sz="1600" dirty="0" smtClean="0"/>
                        <a:t>_____ Typing                _____ Word Processing</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gridSpan="5">
                  <a:txBody>
                    <a:bodyPr/>
                    <a:lstStyle/>
                    <a:p>
                      <a:r>
                        <a:rPr lang="en-US" sz="1600" dirty="0" smtClean="0"/>
                        <a:t>Job</a:t>
                      </a:r>
                      <a:r>
                        <a:rPr lang="en-US" sz="1600" baseline="0" dirty="0" smtClean="0"/>
                        <a:t> Held During Period:</a:t>
                      </a:r>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a:txBody>
                    <a:bodyPr/>
                    <a:lstStyle/>
                    <a:p>
                      <a:r>
                        <a:rPr lang="en-US" sz="1600" dirty="0" smtClean="0"/>
                        <a:t>Client</a:t>
                      </a:r>
                      <a:r>
                        <a:rPr lang="en-US" sz="1600" baseline="0" dirty="0" smtClean="0"/>
                        <a:t> No</a:t>
                      </a:r>
                      <a:endParaRPr lang="en-US" sz="1600" dirty="0"/>
                    </a:p>
                  </a:txBody>
                  <a:tcPr/>
                </a:tc>
                <a:tc>
                  <a:txBody>
                    <a:bodyPr/>
                    <a:lstStyle/>
                    <a:p>
                      <a:r>
                        <a:rPr lang="en-US" sz="1600" dirty="0" smtClean="0"/>
                        <a:t>Job</a:t>
                      </a:r>
                      <a:r>
                        <a:rPr lang="en-US" sz="1600" baseline="0" dirty="0" smtClean="0"/>
                        <a:t> Title</a:t>
                      </a:r>
                      <a:endParaRPr lang="en-US" sz="1600" dirty="0"/>
                    </a:p>
                  </a:txBody>
                  <a:tcPr/>
                </a:tc>
                <a:tc>
                  <a:txBody>
                    <a:bodyPr/>
                    <a:lstStyle/>
                    <a:p>
                      <a:r>
                        <a:rPr lang="en-US" sz="1600" dirty="0" smtClean="0"/>
                        <a:t>Client</a:t>
                      </a:r>
                      <a:r>
                        <a:rPr lang="en-US" sz="1600" baseline="0" dirty="0" smtClean="0"/>
                        <a:t> ID</a:t>
                      </a:r>
                      <a:endParaRPr lang="en-US" sz="1600" dirty="0"/>
                    </a:p>
                  </a:txBody>
                  <a:tcPr/>
                </a:tc>
                <a:tc>
                  <a:txBody>
                    <a:bodyPr/>
                    <a:lstStyle/>
                    <a:p>
                      <a:r>
                        <a:rPr lang="en-US" sz="1600" dirty="0" smtClean="0"/>
                        <a:t>Client</a:t>
                      </a:r>
                      <a:r>
                        <a:rPr lang="en-US" sz="1600" baseline="0" dirty="0" smtClean="0"/>
                        <a:t> Name</a:t>
                      </a:r>
                      <a:endParaRPr lang="en-US" sz="1600" dirty="0"/>
                    </a:p>
                  </a:txBody>
                  <a:tcPr/>
                </a:tc>
                <a:tc>
                  <a:txBody>
                    <a:bodyPr/>
                    <a:lstStyle/>
                    <a:p>
                      <a:r>
                        <a:rPr lang="en-US" sz="1600" dirty="0" smtClean="0"/>
                        <a:t>Rating</a:t>
                      </a:r>
                      <a:endParaRPr lang="en-US" sz="1600" dirty="0"/>
                    </a:p>
                  </a:txBody>
                  <a:tcPr/>
                </a:tc>
              </a:tr>
              <a:tr h="365760">
                <a:tc>
                  <a:txBody>
                    <a:bodyPr/>
                    <a:lstStyle/>
                    <a:p>
                      <a:r>
                        <a:rPr lang="en-US" sz="1600" dirty="0" smtClean="0"/>
                        <a:t>XXXXXX</a:t>
                      </a:r>
                      <a:endParaRPr lang="en-US" sz="1600" dirty="0"/>
                    </a:p>
                  </a:txBody>
                  <a:tcPr/>
                </a:tc>
                <a:tc>
                  <a:txBody>
                    <a:bodyPr/>
                    <a:lstStyle/>
                    <a:p>
                      <a:r>
                        <a:rPr lang="en-US" sz="1600" dirty="0" smtClean="0"/>
                        <a:t>XXXXXXX</a:t>
                      </a:r>
                      <a:endParaRPr lang="en-US" sz="1600" dirty="0"/>
                    </a:p>
                  </a:txBody>
                  <a:tcPr/>
                </a:tc>
                <a:tc>
                  <a:txBody>
                    <a:bodyPr/>
                    <a:lstStyle/>
                    <a:p>
                      <a:r>
                        <a:rPr lang="en-US" sz="1600" dirty="0" smtClean="0"/>
                        <a:t>XXXXXX</a:t>
                      </a:r>
                      <a:endParaRPr lang="en-US" sz="1600" dirty="0"/>
                    </a:p>
                  </a:txBody>
                  <a:tcPr/>
                </a:tc>
                <a:tc>
                  <a:txBody>
                    <a:bodyPr/>
                    <a:lstStyle/>
                    <a:p>
                      <a:r>
                        <a:rPr lang="en-US" sz="1600" dirty="0" smtClean="0"/>
                        <a:t>XXXXXXX</a:t>
                      </a:r>
                      <a:endParaRPr lang="en-US" sz="1600" dirty="0"/>
                    </a:p>
                  </a:txBody>
                  <a:tcPr/>
                </a:tc>
                <a:tc>
                  <a:txBody>
                    <a:bodyPr/>
                    <a:lstStyle/>
                    <a:p>
                      <a:r>
                        <a:rPr lang="en-US" sz="1600" dirty="0" smtClean="0"/>
                        <a:t>9</a:t>
                      </a:r>
                      <a:endParaRPr lang="en-US" sz="1600" dirty="0"/>
                    </a:p>
                  </a:txBody>
                  <a:tcPr/>
                </a:tc>
              </a:tr>
              <a:tr h="365760">
                <a:tc>
                  <a:txBody>
                    <a:bodyPr/>
                    <a:lstStyle/>
                    <a:p>
                      <a:r>
                        <a:rPr lang="en-US" sz="1600" dirty="0" smtClean="0"/>
                        <a:t>XXXXXX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XXXXXXX</a:t>
                      </a:r>
                    </a:p>
                  </a:txBody>
                  <a:tcPr/>
                </a:tc>
                <a:tc>
                  <a:txBody>
                    <a:bodyPr/>
                    <a:lstStyle/>
                    <a:p>
                      <a:r>
                        <a:rPr lang="en-US" sz="1600" dirty="0" smtClean="0"/>
                        <a:t>XXXXXX</a:t>
                      </a:r>
                      <a:endParaRPr lang="en-US" sz="1600" dirty="0"/>
                    </a:p>
                  </a:txBody>
                  <a:tcPr/>
                </a:tc>
                <a:tc>
                  <a:txBody>
                    <a:bodyPr/>
                    <a:lstStyle/>
                    <a:p>
                      <a:r>
                        <a:rPr lang="en-US" sz="1600" dirty="0" smtClean="0"/>
                        <a:t>XXXXXXX</a:t>
                      </a:r>
                      <a:endParaRPr lang="en-US" sz="1600" dirty="0"/>
                    </a:p>
                  </a:txBody>
                  <a:tcPr/>
                </a:tc>
                <a:tc>
                  <a:txBody>
                    <a:bodyPr/>
                    <a:lstStyle/>
                    <a:p>
                      <a:r>
                        <a:rPr lang="en-US" sz="1600" dirty="0" smtClean="0"/>
                        <a:t>9</a:t>
                      </a:r>
                      <a:endParaRPr lang="en-US" sz="1600" dirty="0"/>
                    </a:p>
                  </a:txBody>
                  <a:tcPr/>
                </a:tc>
              </a:tr>
              <a:tr h="365760">
                <a:tc>
                  <a:txBody>
                    <a:bodyPr/>
                    <a:lstStyle/>
                    <a:p>
                      <a:r>
                        <a:rPr lang="en-US" sz="1600" dirty="0" smtClean="0"/>
                        <a:t>XXXXXX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XXXXXXX</a:t>
                      </a:r>
                    </a:p>
                  </a:txBody>
                  <a:tcPr/>
                </a:tc>
                <a:tc>
                  <a:txBody>
                    <a:bodyPr/>
                    <a:lstStyle/>
                    <a:p>
                      <a:r>
                        <a:rPr lang="en-US" sz="1600" dirty="0" smtClean="0"/>
                        <a:t>XXXXXX</a:t>
                      </a:r>
                      <a:endParaRPr lang="en-US" sz="1600" dirty="0"/>
                    </a:p>
                  </a:txBody>
                  <a:tcPr/>
                </a:tc>
                <a:tc>
                  <a:txBody>
                    <a:bodyPr/>
                    <a:lstStyle/>
                    <a:p>
                      <a:r>
                        <a:rPr lang="en-US" sz="1600" dirty="0" smtClean="0"/>
                        <a:t>XXXXXXX</a:t>
                      </a:r>
                      <a:endParaRPr lang="en-US" sz="1600" dirty="0"/>
                    </a:p>
                  </a:txBody>
                  <a:tcPr/>
                </a:tc>
                <a:tc>
                  <a:txBody>
                    <a:bodyPr/>
                    <a:lstStyle/>
                    <a:p>
                      <a:r>
                        <a:rPr lang="en-US" sz="1600" dirty="0" smtClean="0"/>
                        <a:t>9</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15</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Report of Current Assignments</a:t>
            </a:r>
            <a:endParaRPr lang="en-US" dirty="0"/>
          </a:p>
        </p:txBody>
      </p:sp>
      <p:graphicFrame>
        <p:nvGraphicFramePr>
          <p:cNvPr id="4" name="Content Placeholder 3"/>
          <p:cNvGraphicFramePr>
            <a:graphicFrameLocks noGrp="1"/>
          </p:cNvGraphicFramePr>
          <p:nvPr>
            <p:ph idx="1"/>
          </p:nvPr>
        </p:nvGraphicFramePr>
        <p:xfrm>
          <a:off x="457200" y="1935163"/>
          <a:ext cx="8229599" cy="4683760"/>
        </p:xfrm>
        <a:graphic>
          <a:graphicData uri="http://schemas.openxmlformats.org/drawingml/2006/table">
            <a:tbl>
              <a:tblPr firstRow="1" bandRow="1">
                <a:tableStyleId>{2D5ABB26-0587-4C30-8999-92F81FD0307C}</a:tableStyleId>
              </a:tblPr>
              <a:tblGrid>
                <a:gridCol w="1175657"/>
                <a:gridCol w="1175657"/>
                <a:gridCol w="1175657"/>
                <a:gridCol w="1175657"/>
                <a:gridCol w="1175657"/>
                <a:gridCol w="1175657"/>
                <a:gridCol w="1175657"/>
              </a:tblGrid>
              <a:tr h="370840">
                <a:tc gridSpan="7">
                  <a:txBody>
                    <a:bodyPr/>
                    <a:lstStyle/>
                    <a:p>
                      <a:r>
                        <a:rPr lang="en-US" dirty="0" smtClean="0"/>
                        <a:t>Current Assignments – </a:t>
                      </a:r>
                      <a:r>
                        <a:rPr lang="en-US" dirty="0" err="1" smtClean="0"/>
                        <a:t>mmddyy</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dirty="0" smtClean="0"/>
                        <a:t>Client ID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Client Name</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Client Address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Job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Job Title</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Daily</a:t>
                      </a:r>
                      <a:r>
                        <a:rPr lang="en-US" baseline="0" dirty="0" smtClean="0"/>
                        <a:t> Hours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Daily Rate</a:t>
                      </a:r>
                      <a:endParaRPr lang="en-US" dirty="0"/>
                    </a:p>
                  </a:txBody>
                  <a:tcPr>
                    <a:lnB w="12700" cap="flat" cmpd="sng" algn="ctr">
                      <a:solidFill>
                        <a:schemeClr val="tx1"/>
                      </a:solidFill>
                      <a:prstDash val="solid"/>
                      <a:round/>
                      <a:headEnd type="none" w="med" len="med"/>
                      <a:tailEnd type="none" w="med" len="med"/>
                    </a:lnB>
                  </a:tcPr>
                </a:tc>
              </a:tr>
              <a:tr h="370840">
                <a:tc>
                  <a:txBody>
                    <a:bodyPr/>
                    <a:lstStyle/>
                    <a:p>
                      <a:r>
                        <a:rPr lang="en-US" dirty="0" smtClean="0"/>
                        <a:t>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XXXXXXXXXXXX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9  9.99</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XXXXXX</a:t>
                      </a:r>
                      <a:endParaRPr lang="en-US" dirty="0"/>
                    </a:p>
                  </a:txBody>
                  <a:tcPr/>
                </a:tc>
                <a:tc>
                  <a:txBody>
                    <a:bodyPr/>
                    <a:lstStyle/>
                    <a:p>
                      <a:r>
                        <a:rPr lang="en-US" dirty="0" smtClean="0"/>
                        <a:t>XXXXXX</a:t>
                      </a:r>
                      <a:endParaRPr lang="en-US" dirty="0"/>
                    </a:p>
                  </a:txBody>
                  <a:tcPr/>
                </a:tc>
                <a:tc>
                  <a:txBody>
                    <a:bodyPr/>
                    <a:lstStyle/>
                    <a:p>
                      <a:r>
                        <a:rPr lang="en-US" dirty="0" smtClean="0"/>
                        <a:t>XXXXXXXXXXXX</a:t>
                      </a:r>
                      <a:endParaRPr lang="en-US" dirty="0"/>
                    </a:p>
                  </a:txBody>
                  <a:tcPr/>
                </a:tc>
                <a:tc>
                  <a:txBody>
                    <a:bodyPr/>
                    <a:lstStyle/>
                    <a:p>
                      <a:r>
                        <a:rPr lang="en-US" dirty="0" smtClean="0"/>
                        <a:t>XXXX</a:t>
                      </a:r>
                      <a:endParaRPr lang="en-US" dirty="0"/>
                    </a:p>
                  </a:txBody>
                  <a:tcPr/>
                </a:tc>
                <a:tc>
                  <a:txBody>
                    <a:bodyPr/>
                    <a:lstStyle/>
                    <a:p>
                      <a:r>
                        <a:rPr lang="en-US" dirty="0" smtClean="0"/>
                        <a:t>XXXXX</a:t>
                      </a:r>
                      <a:endParaRPr lang="en-US" dirty="0"/>
                    </a:p>
                  </a:txBody>
                  <a:tcPr/>
                </a:tc>
                <a:tc>
                  <a:txBody>
                    <a:bodyPr/>
                    <a:lstStyle/>
                    <a:p>
                      <a:r>
                        <a:rPr lang="en-US" dirty="0" smtClean="0"/>
                        <a:t>XXX-XXX</a:t>
                      </a:r>
                      <a:endParaRPr lang="en-US" dirty="0"/>
                    </a:p>
                  </a:txBody>
                  <a:tcPr/>
                </a:tc>
                <a:tc>
                  <a:txBody>
                    <a:bodyPr/>
                    <a:lstStyle/>
                    <a:p>
                      <a:r>
                        <a:rPr lang="en-US" dirty="0" smtClean="0"/>
                        <a:t>9  9.99</a:t>
                      </a:r>
                      <a:endParaRPr lang="en-US" dirty="0"/>
                    </a:p>
                  </a:txBody>
                  <a:tcPr/>
                </a:tc>
              </a:tr>
              <a:tr h="370840">
                <a:tc>
                  <a:txBody>
                    <a:bodyPr/>
                    <a:lstStyle/>
                    <a:p>
                      <a:r>
                        <a:rPr lang="en-US" dirty="0" smtClean="0"/>
                        <a:t>XXXXXX</a:t>
                      </a:r>
                      <a:endParaRPr lang="en-US" dirty="0"/>
                    </a:p>
                  </a:txBody>
                  <a:tcPr/>
                </a:tc>
                <a:tc>
                  <a:txBody>
                    <a:bodyPr/>
                    <a:lstStyle/>
                    <a:p>
                      <a:r>
                        <a:rPr lang="en-US" dirty="0" smtClean="0"/>
                        <a:t>XXXXXX</a:t>
                      </a:r>
                      <a:endParaRPr lang="en-US" dirty="0"/>
                    </a:p>
                  </a:txBody>
                  <a:tcPr/>
                </a:tc>
                <a:tc>
                  <a:txBody>
                    <a:bodyPr/>
                    <a:lstStyle/>
                    <a:p>
                      <a:r>
                        <a:rPr lang="en-US" dirty="0" smtClean="0"/>
                        <a:t>XXXXXXXXXXXX</a:t>
                      </a:r>
                      <a:endParaRPr lang="en-US" dirty="0"/>
                    </a:p>
                  </a:txBody>
                  <a:tcPr/>
                </a:tc>
                <a:tc>
                  <a:txBody>
                    <a:bodyPr/>
                    <a:lstStyle/>
                    <a:p>
                      <a:r>
                        <a:rPr lang="en-US" dirty="0" smtClean="0"/>
                        <a:t>XXXX</a:t>
                      </a:r>
                      <a:endParaRPr lang="en-US" dirty="0"/>
                    </a:p>
                  </a:txBody>
                  <a:tcPr/>
                </a:tc>
                <a:tc>
                  <a:txBody>
                    <a:bodyPr/>
                    <a:lstStyle/>
                    <a:p>
                      <a:r>
                        <a:rPr lang="en-US" dirty="0" smtClean="0"/>
                        <a:t>XXXXX</a:t>
                      </a:r>
                      <a:endParaRPr lang="en-US" dirty="0"/>
                    </a:p>
                  </a:txBody>
                  <a:tcPr/>
                </a:tc>
                <a:tc>
                  <a:txBody>
                    <a:bodyPr/>
                    <a:lstStyle/>
                    <a:p>
                      <a:r>
                        <a:rPr lang="en-US" dirty="0" smtClean="0"/>
                        <a:t>XXX-XXX</a:t>
                      </a:r>
                      <a:endParaRPr lang="en-US" dirty="0"/>
                    </a:p>
                  </a:txBody>
                  <a:tcPr/>
                </a:tc>
                <a:tc>
                  <a:txBody>
                    <a:bodyPr/>
                    <a:lstStyle/>
                    <a:p>
                      <a:r>
                        <a:rPr lang="en-US" dirty="0" smtClean="0"/>
                        <a:t>9  9.99</a:t>
                      </a:r>
                      <a:endParaRPr lang="en-US" dirty="0"/>
                    </a:p>
                  </a:txBody>
                  <a:tcPr/>
                </a:tc>
              </a:tr>
              <a:tr h="370840">
                <a:tc>
                  <a:txBody>
                    <a:bodyPr/>
                    <a:lstStyle/>
                    <a:p>
                      <a:r>
                        <a:rPr lang="en-US" dirty="0" err="1" smtClean="0"/>
                        <a:t>Emp</a:t>
                      </a:r>
                      <a:r>
                        <a:rPr lang="en-US" baseline="0" dirty="0" smtClean="0"/>
                        <a:t> ID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baseline="0" dirty="0" smtClean="0"/>
                        <a:t> Name</a:t>
                      </a:r>
                      <a:endParaRPr lang="en-US" dirty="0"/>
                    </a:p>
                  </a:txBody>
                  <a:tcPr>
                    <a:lnB w="12700" cap="flat" cmpd="sng" algn="ctr">
                      <a:solidFill>
                        <a:schemeClr val="tx1"/>
                      </a:solidFill>
                      <a:prstDash val="solid"/>
                      <a:round/>
                      <a:headEnd type="none" w="med" len="med"/>
                      <a:tailEnd type="none" w="med" len="med"/>
                    </a:lnB>
                  </a:tcPr>
                </a:tc>
                <a:tc gridSpan="2">
                  <a:txBody>
                    <a:bodyPr/>
                    <a:lstStyle/>
                    <a:p>
                      <a:r>
                        <a:rPr lang="en-US" dirty="0" smtClean="0"/>
                        <a:t>Start Date</a:t>
                      </a:r>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r>
                        <a:rPr lang="en-US" dirty="0" smtClean="0"/>
                        <a:t>Expected End Date</a:t>
                      </a:r>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370840">
                <a:tc>
                  <a:txBody>
                    <a:bodyPr/>
                    <a:lstStyle/>
                    <a:p>
                      <a:r>
                        <a:rPr lang="en-US" dirty="0" smtClean="0"/>
                        <a:t>XXXXX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a:t>
                      </a:r>
                      <a:endParaRPr lang="en-US" dirty="0"/>
                    </a:p>
                  </a:txBody>
                  <a:tcPr>
                    <a:lnT w="12700" cap="flat" cmpd="sng" algn="ctr">
                      <a:solidFill>
                        <a:schemeClr val="tx1"/>
                      </a:solidFill>
                      <a:prstDash val="solid"/>
                      <a:round/>
                      <a:headEnd type="none" w="med" len="med"/>
                      <a:tailEnd type="none" w="med" len="med"/>
                    </a:lnT>
                  </a:tcPr>
                </a:tc>
                <a:tc gridSpan="2">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r>
              <a:tr h="370840">
                <a:tc>
                  <a:txBody>
                    <a:bodyPr/>
                    <a:lstStyle/>
                    <a:p>
                      <a:r>
                        <a:rPr lang="en-US" dirty="0" smtClean="0"/>
                        <a:t>XXXXX</a:t>
                      </a:r>
                      <a:endParaRPr lang="en-US" dirty="0"/>
                    </a:p>
                  </a:txBody>
                  <a:tcPr/>
                </a:tc>
                <a:tc>
                  <a:txBody>
                    <a:bodyPr/>
                    <a:lstStyle/>
                    <a:p>
                      <a:r>
                        <a:rPr lang="en-US" dirty="0" smtClean="0"/>
                        <a:t>XXXXX</a:t>
                      </a:r>
                      <a:endParaRPr lang="en-US" dirty="0"/>
                    </a:p>
                  </a:txBody>
                  <a:tcPr/>
                </a:tc>
                <a:tc gridSpan="2">
                  <a:txBody>
                    <a:bodyPr/>
                    <a:lstStyle/>
                    <a:p>
                      <a:r>
                        <a:rPr lang="en-US" dirty="0" smtClean="0"/>
                        <a:t>99/99/99</a:t>
                      </a:r>
                      <a:endParaRPr lang="en-US" dirty="0"/>
                    </a:p>
                  </a:txBody>
                  <a:tcPr/>
                </a:tc>
                <a:tc hMerge="1">
                  <a:txBody>
                    <a:bodyPr/>
                    <a:lstStyle/>
                    <a:p>
                      <a:endParaRPr lang="en-US" dirty="0"/>
                    </a:p>
                  </a:txBody>
                  <a:tcPr/>
                </a:tc>
                <a:tc gridSpan="3">
                  <a:txBody>
                    <a:bodyPr/>
                    <a:lstStyle/>
                    <a:p>
                      <a:r>
                        <a:rPr lang="en-US" dirty="0" smtClean="0"/>
                        <a:t>99/99/99</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XXXXX</a:t>
                      </a:r>
                      <a:endParaRPr lang="en-US" dirty="0"/>
                    </a:p>
                  </a:txBody>
                  <a:tcPr/>
                </a:tc>
                <a:tc>
                  <a:txBody>
                    <a:bodyPr/>
                    <a:lstStyle/>
                    <a:p>
                      <a:r>
                        <a:rPr lang="en-US" dirty="0" smtClean="0"/>
                        <a:t>XXXXX</a:t>
                      </a:r>
                      <a:endParaRPr lang="en-US" dirty="0"/>
                    </a:p>
                  </a:txBody>
                  <a:tcPr/>
                </a:tc>
                <a:tc gridSpan="2">
                  <a:txBody>
                    <a:bodyPr/>
                    <a:lstStyle/>
                    <a:p>
                      <a:r>
                        <a:rPr lang="en-US" dirty="0" smtClean="0"/>
                        <a:t>99/99/99</a:t>
                      </a:r>
                      <a:endParaRPr lang="en-US" dirty="0"/>
                    </a:p>
                  </a:txBody>
                  <a:tcPr/>
                </a:tc>
                <a:tc hMerge="1">
                  <a:txBody>
                    <a:bodyPr/>
                    <a:lstStyle/>
                    <a:p>
                      <a:endParaRPr lang="en-US" dirty="0"/>
                    </a:p>
                  </a:txBody>
                  <a:tcPr/>
                </a:tc>
                <a:tc gridSpan="3">
                  <a:txBody>
                    <a:bodyPr/>
                    <a:lstStyle/>
                    <a:p>
                      <a:r>
                        <a:rPr lang="en-US" dirty="0" smtClean="0"/>
                        <a:t>99/99/99</a:t>
                      </a:r>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16</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Account Receivable Report</a:t>
            </a:r>
            <a:endParaRPr lang="en-US" dirty="0"/>
          </a:p>
        </p:txBody>
      </p:sp>
      <p:graphicFrame>
        <p:nvGraphicFramePr>
          <p:cNvPr id="4" name="Content Placeholder 3"/>
          <p:cNvGraphicFramePr>
            <a:graphicFrameLocks noGrp="1"/>
          </p:cNvGraphicFramePr>
          <p:nvPr>
            <p:ph idx="1"/>
          </p:nvPr>
        </p:nvGraphicFramePr>
        <p:xfrm>
          <a:off x="0" y="1981200"/>
          <a:ext cx="9144000" cy="2931160"/>
        </p:xfrm>
        <a:graphic>
          <a:graphicData uri="http://schemas.openxmlformats.org/drawingml/2006/table">
            <a:tbl>
              <a:tblPr firstRow="1" bandRow="1">
                <a:tableStyleId>{2D5ABB26-0587-4C30-8999-92F81FD0307C}</a:tableStyleId>
              </a:tblPr>
              <a:tblGrid>
                <a:gridCol w="1143000"/>
                <a:gridCol w="1143000"/>
                <a:gridCol w="1143000"/>
                <a:gridCol w="914400"/>
                <a:gridCol w="914400"/>
                <a:gridCol w="1066800"/>
                <a:gridCol w="1371600"/>
                <a:gridCol w="1447800"/>
              </a:tblGrid>
              <a:tr h="370840">
                <a:tc gridSpan="8">
                  <a:txBody>
                    <a:bodyPr/>
                    <a:lstStyle/>
                    <a:p>
                      <a:r>
                        <a:rPr lang="en-US" dirty="0" smtClean="0"/>
                        <a:t>Accounts</a:t>
                      </a:r>
                      <a:r>
                        <a:rPr lang="en-US" baseline="0" dirty="0" smtClean="0"/>
                        <a:t> Receivable – mm/</a:t>
                      </a:r>
                      <a:r>
                        <a:rPr lang="en-US" baseline="0" dirty="0" err="1" smtClean="0"/>
                        <a:t>dd</a:t>
                      </a:r>
                      <a:r>
                        <a:rPr lang="en-US" baseline="0" dirty="0" smtClean="0"/>
                        <a:t>/</a:t>
                      </a:r>
                      <a:r>
                        <a:rPr lang="en-US" baseline="0" dirty="0" err="1" smtClean="0"/>
                        <a:t>yy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dirty="0" smtClean="0"/>
                        <a:t>Client ID</a:t>
                      </a:r>
                      <a:endParaRPr lang="en-US" dirty="0"/>
                    </a:p>
                  </a:txBody>
                  <a:tcPr/>
                </a:tc>
                <a:tc>
                  <a:txBody>
                    <a:bodyPr/>
                    <a:lstStyle/>
                    <a:p>
                      <a:r>
                        <a:rPr lang="en-US" dirty="0" smtClean="0"/>
                        <a:t>Client Name</a:t>
                      </a:r>
                      <a:endParaRPr lang="en-US" dirty="0"/>
                    </a:p>
                  </a:txBody>
                  <a:tcPr/>
                </a:tc>
                <a:tc>
                  <a:txBody>
                    <a:bodyPr/>
                    <a:lstStyle/>
                    <a:p>
                      <a:r>
                        <a:rPr lang="en-US" dirty="0" smtClean="0"/>
                        <a:t>Client Address</a:t>
                      </a:r>
                      <a:endParaRPr lang="en-US" dirty="0"/>
                    </a:p>
                  </a:txBody>
                  <a:tcPr/>
                </a:tc>
                <a:tc>
                  <a:txBody>
                    <a:bodyPr/>
                    <a:lstStyle/>
                    <a:p>
                      <a:r>
                        <a:rPr lang="en-US" dirty="0" smtClean="0"/>
                        <a:t>Amt Billed</a:t>
                      </a:r>
                      <a:endParaRPr lang="en-US" dirty="0"/>
                    </a:p>
                  </a:txBody>
                  <a:tcPr/>
                </a:tc>
                <a:tc>
                  <a:txBody>
                    <a:bodyPr/>
                    <a:lstStyle/>
                    <a:p>
                      <a:r>
                        <a:rPr lang="en-US" dirty="0" smtClean="0"/>
                        <a:t> Bill Date </a:t>
                      </a:r>
                      <a:endParaRPr lang="en-US" dirty="0"/>
                    </a:p>
                  </a:txBody>
                  <a:tcPr/>
                </a:tc>
                <a:tc>
                  <a:txBody>
                    <a:bodyPr/>
                    <a:lstStyle/>
                    <a:p>
                      <a:r>
                        <a:rPr lang="en-US" dirty="0" smtClean="0"/>
                        <a:t>Amt</a:t>
                      </a:r>
                      <a:r>
                        <a:rPr lang="en-US" baseline="0" dirty="0" smtClean="0"/>
                        <a:t> Paid </a:t>
                      </a:r>
                      <a:endParaRPr lang="en-US" dirty="0"/>
                    </a:p>
                  </a:txBody>
                  <a:tcPr/>
                </a:tc>
                <a:tc>
                  <a:txBody>
                    <a:bodyPr/>
                    <a:lstStyle/>
                    <a:p>
                      <a:r>
                        <a:rPr lang="en-US" dirty="0" smtClean="0"/>
                        <a:t>Billings YTD</a:t>
                      </a:r>
                      <a:endParaRPr lang="en-US" dirty="0"/>
                    </a:p>
                  </a:txBody>
                  <a:tcPr/>
                </a:tc>
                <a:tc>
                  <a:txBody>
                    <a:bodyPr/>
                    <a:lstStyle/>
                    <a:p>
                      <a:r>
                        <a:rPr lang="en-US" dirty="0" smtClean="0"/>
                        <a:t>Payments</a:t>
                      </a:r>
                      <a:r>
                        <a:rPr lang="en-US" baseline="0" dirty="0" smtClean="0"/>
                        <a:t> YTD</a:t>
                      </a:r>
                      <a:endParaRPr lang="en-US" dirty="0"/>
                    </a:p>
                  </a:txBody>
                  <a:tcPr/>
                </a:tc>
              </a:tr>
              <a:tr h="370840">
                <a:tc>
                  <a:txBody>
                    <a:bodyPr/>
                    <a:lstStyle/>
                    <a:p>
                      <a:r>
                        <a:rPr lang="en-US" dirty="0" smtClean="0"/>
                        <a:t>XXXXX</a:t>
                      </a:r>
                      <a:endParaRPr lang="en-US" dirty="0"/>
                    </a:p>
                  </a:txBody>
                  <a:tcPr/>
                </a:tc>
                <a:tc>
                  <a:txBody>
                    <a:bodyPr/>
                    <a:lstStyle/>
                    <a:p>
                      <a:r>
                        <a:rPr lang="en-US" dirty="0" smtClean="0"/>
                        <a:t>XXXXX</a:t>
                      </a:r>
                      <a:endParaRPr lang="en-US" dirty="0"/>
                    </a:p>
                  </a:txBody>
                  <a:tcPr/>
                </a:tc>
                <a:tc>
                  <a:txBody>
                    <a:bodyPr/>
                    <a:lstStyle/>
                    <a:p>
                      <a:r>
                        <a:rPr lang="en-US" dirty="0" smtClean="0"/>
                        <a:t>XXXXXXXXXXXX</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999999999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999999999</a:t>
                      </a:r>
                    </a:p>
                    <a:p>
                      <a:endParaRPr lang="en-US" dirty="0"/>
                    </a:p>
                  </a:txBody>
                  <a:tcPr/>
                </a:tc>
              </a:tr>
              <a:tr h="370840">
                <a:tc>
                  <a:txBody>
                    <a:bodyPr/>
                    <a:lstStyle/>
                    <a:p>
                      <a:r>
                        <a:rPr lang="en-US" dirty="0" smtClean="0"/>
                        <a:t>XXXXX</a:t>
                      </a:r>
                      <a:endParaRPr lang="en-US" dirty="0"/>
                    </a:p>
                  </a:txBody>
                  <a:tcPr/>
                </a:tc>
                <a:tc>
                  <a:txBody>
                    <a:bodyPr/>
                    <a:lstStyle/>
                    <a:p>
                      <a:r>
                        <a:rPr lang="en-US" dirty="0" smtClean="0"/>
                        <a:t>XXXXX</a:t>
                      </a:r>
                      <a:endParaRPr lang="en-US" dirty="0"/>
                    </a:p>
                  </a:txBody>
                  <a:tcPr/>
                </a:tc>
                <a:tc>
                  <a:txBody>
                    <a:bodyPr/>
                    <a:lstStyle/>
                    <a:p>
                      <a:r>
                        <a:rPr lang="en-US" dirty="0" smtClean="0"/>
                        <a:t>XXXXXXXXXXXX</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999999999</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999999999</a:t>
                      </a:r>
                    </a:p>
                    <a:p>
                      <a:endParaRPr lang="en-US" dirty="0"/>
                    </a:p>
                  </a:txBody>
                  <a:tcPr/>
                </a:tc>
              </a:tr>
              <a:tr h="370840">
                <a:tc>
                  <a:txBody>
                    <a:bodyPr/>
                    <a:lstStyle/>
                    <a:p>
                      <a:r>
                        <a:rPr lang="en-US" dirty="0" smtClean="0"/>
                        <a:t>XXXXX</a:t>
                      </a:r>
                      <a:endParaRPr lang="en-US" dirty="0"/>
                    </a:p>
                  </a:txBody>
                  <a:tcPr/>
                </a:tc>
                <a:tc>
                  <a:txBody>
                    <a:bodyPr/>
                    <a:lstStyle/>
                    <a:p>
                      <a:r>
                        <a:rPr lang="en-US" dirty="0" smtClean="0"/>
                        <a:t>XXXXX</a:t>
                      </a:r>
                      <a:endParaRPr lang="en-US" dirty="0"/>
                    </a:p>
                  </a:txBody>
                  <a:tcPr/>
                </a:tc>
                <a:tc>
                  <a:txBody>
                    <a:bodyPr/>
                    <a:lstStyle/>
                    <a:p>
                      <a:r>
                        <a:rPr lang="en-US" dirty="0" smtClean="0"/>
                        <a:t>XXXXXXXXXXXX</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999999999</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999999999</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17</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Weekly Client Bill</a:t>
            </a:r>
            <a:endParaRPr lang="en-US" dirty="0"/>
          </a:p>
        </p:txBody>
      </p:sp>
      <p:graphicFrame>
        <p:nvGraphicFramePr>
          <p:cNvPr id="4" name="Content Placeholder 3"/>
          <p:cNvGraphicFramePr>
            <a:graphicFrameLocks noGrp="1"/>
          </p:cNvGraphicFramePr>
          <p:nvPr>
            <p:ph idx="1"/>
          </p:nvPr>
        </p:nvGraphicFramePr>
        <p:xfrm>
          <a:off x="91440" y="1981200"/>
          <a:ext cx="9052560" cy="3977640"/>
        </p:xfrm>
        <a:graphic>
          <a:graphicData uri="http://schemas.openxmlformats.org/drawingml/2006/table">
            <a:tbl>
              <a:tblPr firstRow="1" bandRow="1">
                <a:tableStyleId>{2D5ABB26-0587-4C30-8999-92F81FD0307C}</a:tableStyleId>
              </a:tblPr>
              <a:tblGrid>
                <a:gridCol w="1005840"/>
                <a:gridCol w="1005840"/>
                <a:gridCol w="1005840"/>
                <a:gridCol w="1005840"/>
                <a:gridCol w="1005840"/>
                <a:gridCol w="1005840"/>
                <a:gridCol w="1005840"/>
                <a:gridCol w="1005840"/>
                <a:gridCol w="1005840"/>
              </a:tblGrid>
              <a:tr h="370840">
                <a:tc gridSpan="9">
                  <a:txBody>
                    <a:bodyPr/>
                    <a:lstStyle/>
                    <a:p>
                      <a:r>
                        <a:rPr lang="en-US" dirty="0" smtClean="0"/>
                        <a:t>Client Invoice</a:t>
                      </a:r>
                      <a:r>
                        <a:rPr lang="en-US" baseline="0" dirty="0" smtClean="0"/>
                        <a:t> for week ending mm/</a:t>
                      </a:r>
                      <a:r>
                        <a:rPr lang="en-US" baseline="0" dirty="0" err="1" smtClean="0"/>
                        <a:t>dd</a:t>
                      </a:r>
                      <a:r>
                        <a:rPr lang="en-US" baseline="0" dirty="0" smtClean="0"/>
                        <a:t>/</a:t>
                      </a:r>
                      <a:r>
                        <a:rPr lang="en-US" baseline="0" dirty="0" err="1" smtClean="0"/>
                        <a:t>yy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r>
              <a:tr h="370840">
                <a:tc gridSpan="9">
                  <a:txBody>
                    <a:bodyPr/>
                    <a:lstStyle/>
                    <a:p>
                      <a:r>
                        <a:rPr lang="en-US" dirty="0" smtClean="0"/>
                        <a:t>Invoice #</a:t>
                      </a:r>
                      <a:r>
                        <a:rPr lang="en-US" baseline="0" dirty="0" smtClean="0"/>
                        <a:t> 999999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370840">
                <a:tc>
                  <a:txBody>
                    <a:bodyPr/>
                    <a:lstStyle/>
                    <a:p>
                      <a:r>
                        <a:rPr lang="en-US" dirty="0" smtClean="0"/>
                        <a:t>Client ID</a:t>
                      </a:r>
                      <a:endParaRPr lang="en-US" dirty="0"/>
                    </a:p>
                  </a:txBody>
                  <a:tcPr/>
                </a:tc>
                <a:tc>
                  <a:txBody>
                    <a:bodyPr/>
                    <a:lstStyle/>
                    <a:p>
                      <a:r>
                        <a:rPr lang="en-US" dirty="0" smtClean="0"/>
                        <a:t>Name</a:t>
                      </a:r>
                      <a:endParaRPr lang="en-US" dirty="0"/>
                    </a:p>
                  </a:txBody>
                  <a:tcPr/>
                </a:tc>
                <a:tc>
                  <a:txBody>
                    <a:bodyPr/>
                    <a:lstStyle/>
                    <a:p>
                      <a:r>
                        <a:rPr lang="en-US" dirty="0" smtClean="0"/>
                        <a:t>Client Address</a:t>
                      </a:r>
                      <a:endParaRPr lang="en-US" dirty="0"/>
                    </a:p>
                  </a:txBody>
                  <a:tcPr/>
                </a:tc>
                <a:tc>
                  <a:txBody>
                    <a:bodyPr/>
                    <a:lstStyle/>
                    <a:p>
                      <a:r>
                        <a:rPr lang="en-US" dirty="0" smtClean="0"/>
                        <a:t>Job #</a:t>
                      </a:r>
                      <a:endParaRPr lang="en-US" dirty="0"/>
                    </a:p>
                  </a:txBody>
                  <a:tcPr/>
                </a:tc>
                <a:tc>
                  <a:txBody>
                    <a:bodyPr/>
                    <a:lstStyle/>
                    <a:p>
                      <a:r>
                        <a:rPr lang="en-US" dirty="0" smtClean="0"/>
                        <a:t>Job Title</a:t>
                      </a:r>
                      <a:endParaRPr lang="en-US" dirty="0"/>
                    </a:p>
                  </a:txBody>
                  <a:tcPr/>
                </a:tc>
                <a:tc>
                  <a:txBody>
                    <a:bodyPr/>
                    <a:lstStyle/>
                    <a:p>
                      <a:r>
                        <a:rPr lang="en-US" dirty="0" err="1" smtClean="0"/>
                        <a:t>Emp</a:t>
                      </a:r>
                      <a:r>
                        <a:rPr lang="en-US" dirty="0" smtClean="0"/>
                        <a:t> ID</a:t>
                      </a:r>
                      <a:endParaRPr lang="en-US" dirty="0"/>
                    </a:p>
                  </a:txBody>
                  <a:tcPr/>
                </a:tc>
                <a:tc>
                  <a:txBody>
                    <a:bodyPr/>
                    <a:lstStyle/>
                    <a:p>
                      <a:r>
                        <a:rPr lang="en-US" dirty="0" err="1" smtClean="0"/>
                        <a:t>Emp</a:t>
                      </a:r>
                      <a:r>
                        <a:rPr lang="en-US" dirty="0" smtClean="0"/>
                        <a:t> Name</a:t>
                      </a:r>
                      <a:endParaRPr lang="en-US" dirty="0"/>
                    </a:p>
                  </a:txBody>
                  <a:tcPr/>
                </a:tc>
                <a:tc>
                  <a:txBody>
                    <a:bodyPr/>
                    <a:lstStyle/>
                    <a:p>
                      <a:r>
                        <a:rPr lang="en-US" dirty="0" smtClean="0"/>
                        <a:t>Daily Rate</a:t>
                      </a:r>
                      <a:endParaRPr lang="en-US" dirty="0"/>
                    </a:p>
                  </a:txBody>
                  <a:tcPr/>
                </a:tc>
                <a:tc>
                  <a:txBody>
                    <a:bodyPr/>
                    <a:lstStyle/>
                    <a:p>
                      <a:r>
                        <a:rPr lang="en-US" dirty="0" smtClean="0"/>
                        <a:t>Days Worked</a:t>
                      </a:r>
                      <a:endParaRPr lang="en-US" dirty="0"/>
                    </a:p>
                  </a:txBody>
                  <a:tcPr/>
                </a:tc>
              </a:tr>
              <a:tr h="370840">
                <a:tc>
                  <a:txBody>
                    <a:bodyPr/>
                    <a:lstStyle/>
                    <a:p>
                      <a:r>
                        <a:rPr lang="en-US" dirty="0" smtClean="0"/>
                        <a:t>XXXXX</a:t>
                      </a:r>
                      <a:endParaRPr lang="en-US" dirty="0"/>
                    </a:p>
                  </a:txBody>
                  <a:tcPr/>
                </a:tc>
                <a:tc>
                  <a:txBody>
                    <a:bodyPr/>
                    <a:lstStyle/>
                    <a:p>
                      <a:r>
                        <a:rPr lang="en-US" dirty="0" smtClean="0"/>
                        <a:t>XXXXX</a:t>
                      </a:r>
                      <a:endParaRPr lang="en-US" dirty="0"/>
                    </a:p>
                  </a:txBody>
                  <a:tcPr/>
                </a:tc>
                <a:tc>
                  <a:txBody>
                    <a:bodyPr/>
                    <a:lstStyle/>
                    <a:p>
                      <a:r>
                        <a:rPr lang="en-US" dirty="0" smtClean="0"/>
                        <a:t>XXXXX</a:t>
                      </a:r>
                      <a:endParaRPr lang="en-US" dirty="0"/>
                    </a:p>
                  </a:txBody>
                  <a:tcPr/>
                </a:tc>
                <a:tc>
                  <a:txBody>
                    <a:bodyPr/>
                    <a:lstStyle/>
                    <a:p>
                      <a:r>
                        <a:rPr lang="en-US" dirty="0" smtClean="0"/>
                        <a:t>XXXX</a:t>
                      </a:r>
                      <a:endParaRPr lang="en-US" dirty="0"/>
                    </a:p>
                  </a:txBody>
                  <a:tcPr/>
                </a:tc>
                <a:tc>
                  <a:txBody>
                    <a:bodyPr/>
                    <a:lstStyle/>
                    <a:p>
                      <a:r>
                        <a:rPr lang="en-US" dirty="0" smtClean="0"/>
                        <a:t>XXXXX</a:t>
                      </a:r>
                      <a:endParaRPr lang="en-US" dirty="0"/>
                    </a:p>
                  </a:txBody>
                  <a:tcPr/>
                </a:tc>
                <a:tc>
                  <a:txBody>
                    <a:bodyPr/>
                    <a:lstStyle/>
                    <a:p>
                      <a:r>
                        <a:rPr lang="en-US" dirty="0" smtClean="0"/>
                        <a:t>XXXX</a:t>
                      </a:r>
                      <a:endParaRPr lang="en-US" dirty="0"/>
                    </a:p>
                  </a:txBody>
                  <a:tcPr/>
                </a:tc>
                <a:tc>
                  <a:txBody>
                    <a:bodyPr/>
                    <a:lstStyle/>
                    <a:p>
                      <a:r>
                        <a:rPr lang="en-US" dirty="0" smtClean="0"/>
                        <a:t>XXXX</a:t>
                      </a:r>
                      <a:endParaRPr lang="en-US" dirty="0"/>
                    </a:p>
                  </a:txBody>
                  <a:tcPr/>
                </a:tc>
                <a:tc>
                  <a:txBody>
                    <a:bodyPr/>
                    <a:lstStyle/>
                    <a:p>
                      <a:r>
                        <a:rPr lang="en-US" dirty="0" smtClean="0"/>
                        <a:t>999.99</a:t>
                      </a:r>
                      <a:endParaRPr lang="en-US" dirty="0"/>
                    </a:p>
                  </a:txBody>
                  <a:tcPr/>
                </a:tc>
                <a:tc>
                  <a:txBody>
                    <a:bodyPr/>
                    <a:lstStyle/>
                    <a:p>
                      <a:r>
                        <a:rPr lang="en-US" dirty="0" smtClean="0"/>
                        <a:t>9</a:t>
                      </a:r>
                      <a:endParaRPr lang="en-US" dirty="0"/>
                    </a:p>
                  </a:txBody>
                  <a:tcPr/>
                </a:tc>
              </a:tr>
              <a:tr h="370840">
                <a:tc>
                  <a:txBody>
                    <a:bodyPr/>
                    <a:lstStyle/>
                    <a:p>
                      <a:endParaRPr lang="en-US" dirty="0"/>
                    </a:p>
                  </a:txBody>
                  <a:tcPr/>
                </a:tc>
                <a:tc>
                  <a:txBody>
                    <a:bodyPr/>
                    <a:lstStyle/>
                    <a:p>
                      <a:endParaRPr lang="en-US"/>
                    </a:p>
                  </a:txBody>
                  <a:tcPr/>
                </a:tc>
                <a:tc>
                  <a:txBody>
                    <a:bodyPr/>
                    <a:lstStyle/>
                    <a:p>
                      <a:r>
                        <a:rPr lang="en-US" dirty="0" smtClean="0"/>
                        <a:t>XXXXX</a:t>
                      </a:r>
                      <a:endParaRPr lang="en-US" dirty="0"/>
                    </a:p>
                  </a:txBody>
                  <a:tcPr/>
                </a:tc>
                <a:tc>
                  <a:txBody>
                    <a:bodyPr/>
                    <a:lstStyle/>
                    <a:p>
                      <a:r>
                        <a:rPr lang="en-US" dirty="0" smtClean="0"/>
                        <a:t>XXXX</a:t>
                      </a:r>
                      <a:endParaRPr lang="en-US" dirty="0"/>
                    </a:p>
                  </a:txBody>
                  <a:tcPr/>
                </a:tc>
                <a:tc>
                  <a:txBody>
                    <a:bodyPr/>
                    <a:lstStyle/>
                    <a:p>
                      <a:r>
                        <a:rPr lang="en-US" dirty="0" smtClean="0"/>
                        <a:t>XXXXX</a:t>
                      </a:r>
                      <a:endParaRPr lang="en-US" dirty="0"/>
                    </a:p>
                  </a:txBody>
                  <a:tcPr/>
                </a:tc>
                <a:tc>
                  <a:txBody>
                    <a:bodyPr/>
                    <a:lstStyle/>
                    <a:p>
                      <a:r>
                        <a:rPr lang="en-US" dirty="0" smtClean="0"/>
                        <a:t>XXXX</a:t>
                      </a:r>
                      <a:endParaRPr lang="en-US" dirty="0"/>
                    </a:p>
                  </a:txBody>
                  <a:tcPr/>
                </a:tc>
                <a:tc>
                  <a:txBody>
                    <a:bodyPr/>
                    <a:lstStyle/>
                    <a:p>
                      <a:r>
                        <a:rPr lang="en-US" dirty="0" smtClean="0"/>
                        <a:t>XXXX</a:t>
                      </a:r>
                      <a:endParaRPr lang="en-US" dirty="0"/>
                    </a:p>
                  </a:txBody>
                  <a:tcPr/>
                </a:tc>
                <a:tc>
                  <a:txBody>
                    <a:bodyPr/>
                    <a:lstStyle/>
                    <a:p>
                      <a:r>
                        <a:rPr lang="en-US" dirty="0" smtClean="0"/>
                        <a:t>999.99</a:t>
                      </a:r>
                      <a:endParaRPr lang="en-US" dirty="0"/>
                    </a:p>
                  </a:txBody>
                  <a:tcPr/>
                </a:tc>
                <a:tc>
                  <a:txBody>
                    <a:bodyPr/>
                    <a:lstStyle/>
                    <a:p>
                      <a:r>
                        <a:rPr lang="en-US" dirty="0" smtClean="0"/>
                        <a:t>9</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XXXX</a:t>
                      </a:r>
                      <a:endParaRPr lang="en-US" dirty="0"/>
                    </a:p>
                  </a:txBody>
                  <a:tcPr/>
                </a:tc>
                <a:tc>
                  <a:txBody>
                    <a:bodyPr/>
                    <a:lstStyle/>
                    <a:p>
                      <a:r>
                        <a:rPr lang="en-US" dirty="0" smtClean="0"/>
                        <a:t>XXXXX</a:t>
                      </a:r>
                      <a:endParaRPr lang="en-US" dirty="0"/>
                    </a:p>
                  </a:txBody>
                  <a:tcPr/>
                </a:tc>
                <a:tc>
                  <a:txBody>
                    <a:bodyPr/>
                    <a:lstStyle/>
                    <a:p>
                      <a:r>
                        <a:rPr lang="en-US" dirty="0" smtClean="0"/>
                        <a:t>XXXX</a:t>
                      </a:r>
                      <a:endParaRPr lang="en-US" dirty="0"/>
                    </a:p>
                  </a:txBody>
                  <a:tcPr/>
                </a:tc>
                <a:tc>
                  <a:txBody>
                    <a:bodyPr/>
                    <a:lstStyle/>
                    <a:p>
                      <a:r>
                        <a:rPr lang="en-US" dirty="0" smtClean="0"/>
                        <a:t>XXXX</a:t>
                      </a:r>
                      <a:endParaRPr lang="en-US" dirty="0"/>
                    </a:p>
                  </a:txBody>
                  <a:tcPr/>
                </a:tc>
                <a:tc>
                  <a:txBody>
                    <a:bodyPr/>
                    <a:lstStyle/>
                    <a:p>
                      <a:r>
                        <a:rPr lang="en-US" dirty="0" smtClean="0"/>
                        <a:t>999.99</a:t>
                      </a:r>
                      <a:endParaRPr lang="en-US" dirty="0"/>
                    </a:p>
                  </a:txBody>
                  <a:tcPr/>
                </a:tc>
                <a:tc>
                  <a:txBody>
                    <a:bodyPr/>
                    <a:lstStyle/>
                    <a:p>
                      <a:r>
                        <a:rPr lang="en-US" dirty="0" smtClean="0"/>
                        <a:t>9</a:t>
                      </a:r>
                      <a:endParaRPr lang="en-US" dirty="0"/>
                    </a:p>
                  </a:txBody>
                  <a:tcPr/>
                </a:tc>
              </a:tr>
              <a:tr h="370840">
                <a:tc gridSpan="9">
                  <a:txBody>
                    <a:bodyPr/>
                    <a:lstStyle/>
                    <a:p>
                      <a:r>
                        <a:rPr lang="en-US" dirty="0" smtClean="0"/>
                        <a:t>Total New Charges: 99999</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9">
                  <a:txBody>
                    <a:bodyPr/>
                    <a:lstStyle/>
                    <a:p>
                      <a:r>
                        <a:rPr lang="en-US" dirty="0" smtClean="0"/>
                        <a:t>Old Balance</a:t>
                      </a:r>
                      <a:r>
                        <a:rPr lang="en-US" baseline="0" dirty="0" smtClean="0"/>
                        <a:t> : 99999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9">
                  <a:txBody>
                    <a:bodyPr/>
                    <a:lstStyle/>
                    <a:p>
                      <a:r>
                        <a:rPr lang="en-US" dirty="0" smtClean="0"/>
                        <a:t>Total</a:t>
                      </a:r>
                      <a:r>
                        <a:rPr lang="en-US" baseline="0" dirty="0" smtClean="0"/>
                        <a:t> Due: 999999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gridSpan="9">
                  <a:txBody>
                    <a:bodyPr/>
                    <a:lstStyle/>
                    <a:p>
                      <a:r>
                        <a:rPr lang="en-US" dirty="0" smtClean="0"/>
                        <a:t>Amount</a:t>
                      </a:r>
                      <a:r>
                        <a:rPr lang="en-US" baseline="0" dirty="0" smtClean="0"/>
                        <a:t> Paid: 999999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18</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Verification of Days Worked</a:t>
            </a:r>
            <a:endParaRPr lang="en-US" dirty="0"/>
          </a:p>
        </p:txBody>
      </p:sp>
      <p:graphicFrame>
        <p:nvGraphicFramePr>
          <p:cNvPr id="4" name="Content Placeholder 3"/>
          <p:cNvGraphicFramePr>
            <a:graphicFrameLocks noGrp="1"/>
          </p:cNvGraphicFramePr>
          <p:nvPr>
            <p:ph idx="1"/>
          </p:nvPr>
        </p:nvGraphicFramePr>
        <p:xfrm>
          <a:off x="457200" y="1935163"/>
          <a:ext cx="8229600" cy="2966720"/>
        </p:xfrm>
        <a:graphic>
          <a:graphicData uri="http://schemas.openxmlformats.org/drawingml/2006/table">
            <a:tbl>
              <a:tblPr firstRow="1" bandRow="1">
                <a:tableStyleId>{2D5ABB26-0587-4C30-8999-92F81FD0307C}</a:tableStyleId>
              </a:tblPr>
              <a:tblGrid>
                <a:gridCol w="8229600"/>
              </a:tblGrid>
              <a:tr h="370840">
                <a:tc>
                  <a:txBody>
                    <a:bodyPr/>
                    <a:lstStyle/>
                    <a:p>
                      <a:r>
                        <a:rPr lang="en-US" dirty="0" smtClean="0"/>
                        <a:t>Week of mm/</a:t>
                      </a:r>
                      <a:r>
                        <a:rPr lang="en-US" dirty="0" err="1" smtClean="0"/>
                        <a:t>dd</a:t>
                      </a:r>
                      <a:r>
                        <a:rPr lang="en-US" dirty="0" smtClean="0"/>
                        <a:t>/</a:t>
                      </a:r>
                      <a:r>
                        <a:rPr lang="en-US" dirty="0" err="1" smtClean="0"/>
                        <a:t>yy</a:t>
                      </a:r>
                      <a:endParaRPr lang="en-US" dirty="0"/>
                    </a:p>
                  </a:txBody>
                  <a:tcPr/>
                </a:tc>
              </a:tr>
              <a:tr h="370840">
                <a:tc>
                  <a:txBody>
                    <a:bodyPr/>
                    <a:lstStyle/>
                    <a:p>
                      <a:r>
                        <a:rPr lang="en-US" dirty="0" smtClean="0"/>
                        <a:t>Client ID _____________________________________________________________</a:t>
                      </a:r>
                      <a:endParaRPr lang="en-US" dirty="0"/>
                    </a:p>
                  </a:txBody>
                  <a:tcPr/>
                </a:tc>
              </a:tr>
              <a:tr h="370840">
                <a:tc>
                  <a:txBody>
                    <a:bodyPr/>
                    <a:lstStyle/>
                    <a:p>
                      <a:r>
                        <a:rPr lang="en-US" dirty="0" smtClean="0"/>
                        <a:t>Job # _____________________________________</a:t>
                      </a:r>
                      <a:endParaRPr lang="en-US" dirty="0"/>
                    </a:p>
                  </a:txBody>
                  <a:tcPr/>
                </a:tc>
              </a:tr>
              <a:tr h="370840">
                <a:tc>
                  <a:txBody>
                    <a:bodyPr/>
                    <a:lstStyle/>
                    <a:p>
                      <a:r>
                        <a:rPr lang="en-US" dirty="0" smtClean="0"/>
                        <a:t>Employee</a:t>
                      </a:r>
                      <a:r>
                        <a:rPr lang="en-US" baseline="0" dirty="0" smtClean="0"/>
                        <a:t> ID ___________________</a:t>
                      </a:r>
                      <a:endParaRPr lang="en-US" dirty="0"/>
                    </a:p>
                  </a:txBody>
                  <a:tcPr/>
                </a:tc>
              </a:tr>
              <a:tr h="370840">
                <a:tc>
                  <a:txBody>
                    <a:bodyPr/>
                    <a:lstStyle/>
                    <a:p>
                      <a:r>
                        <a:rPr lang="en-US" dirty="0" smtClean="0"/>
                        <a:t>Employee</a:t>
                      </a:r>
                      <a:r>
                        <a:rPr lang="en-US" baseline="0" dirty="0" smtClean="0"/>
                        <a:t> Name _______________________________________________________</a:t>
                      </a:r>
                      <a:endParaRPr lang="en-US" dirty="0"/>
                    </a:p>
                  </a:txBody>
                  <a:tcPr/>
                </a:tc>
              </a:tr>
              <a:tr h="370840">
                <a:tc>
                  <a:txBody>
                    <a:bodyPr/>
                    <a:lstStyle/>
                    <a:p>
                      <a:r>
                        <a:rPr lang="en-US" dirty="0" smtClean="0"/>
                        <a:t>Number of Days worked this week _______________________________________</a:t>
                      </a:r>
                      <a:endParaRPr lang="en-US" dirty="0"/>
                    </a:p>
                  </a:txBody>
                  <a:tcPr/>
                </a:tc>
              </a:tr>
              <a:tr h="370840">
                <a:tc>
                  <a:txBody>
                    <a:bodyPr/>
                    <a:lstStyle/>
                    <a:p>
                      <a:r>
                        <a:rPr lang="en-US" dirty="0" smtClean="0"/>
                        <a:t>Client Signature</a:t>
                      </a:r>
                      <a:r>
                        <a:rPr lang="en-US" baseline="0" dirty="0" smtClean="0"/>
                        <a:t> ________________________________________</a:t>
                      </a:r>
                      <a:endParaRPr lang="en-US" dirty="0"/>
                    </a:p>
                  </a:txBody>
                  <a:tcPr/>
                </a:tc>
              </a:tr>
              <a:tr h="370840">
                <a:tc>
                  <a:txBody>
                    <a:bodyPr/>
                    <a:lstStyle/>
                    <a:p>
                      <a:r>
                        <a:rPr lang="en-US" dirty="0" smtClean="0"/>
                        <a:t>Date __________________________________</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19</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Project 01</a:t>
            </a:r>
            <a:endParaRPr lang="en-US" dirty="0"/>
          </a:p>
        </p:txBody>
      </p:sp>
      <p:sp>
        <p:nvSpPr>
          <p:cNvPr id="3" name="Text Placeholder 2"/>
          <p:cNvSpPr>
            <a:spLocks noGrp="1"/>
          </p:cNvSpPr>
          <p:nvPr>
            <p:ph type="body" idx="1"/>
          </p:nvPr>
        </p:nvSpPr>
        <p:spPr/>
        <p:txBody>
          <a:bodyPr>
            <a:noAutofit/>
          </a:bodyPr>
          <a:lstStyle/>
          <a:p>
            <a:r>
              <a:rPr lang="en-US" sz="8800" dirty="0" smtClean="0"/>
              <a:t>Clerical Temps</a:t>
            </a:r>
            <a:endParaRPr lang="en-US" sz="8800" dirty="0"/>
          </a:p>
        </p:txBody>
      </p:sp>
      <p:sp>
        <p:nvSpPr>
          <p:cNvPr id="4" name="Slide Number Placeholder 3"/>
          <p:cNvSpPr>
            <a:spLocks noGrp="1"/>
          </p:cNvSpPr>
          <p:nvPr>
            <p:ph type="sldNum" sz="quarter" idx="12"/>
          </p:nvPr>
        </p:nvSpPr>
        <p:spPr/>
        <p:txBody>
          <a:bodyPr/>
          <a:lstStyle/>
          <a:p>
            <a:fld id="{A8B9AD9D-792C-4601-AFE2-327DCA9DC154}" type="slidenum">
              <a:rPr lang="en-US" smtClean="0"/>
              <a:pPr/>
              <a:t>2</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11. Weekly Payroll Report</a:t>
            </a:r>
            <a:endParaRPr lang="en-US"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905987831"/>
              </p:ext>
            </p:extLst>
          </p:nvPr>
        </p:nvGraphicFramePr>
        <p:xfrm>
          <a:off x="152400" y="1524000"/>
          <a:ext cx="8915400" cy="5212080"/>
        </p:xfrm>
        <a:graphic>
          <a:graphicData uri="http://schemas.openxmlformats.org/drawingml/2006/table">
            <a:tbl>
              <a:tblPr firstRow="1" bandRow="1">
                <a:tableStyleId>{2D5ABB26-0587-4C30-8999-92F81FD0307C}</a:tableStyleId>
              </a:tblPr>
              <a:tblGrid>
                <a:gridCol w="891540"/>
                <a:gridCol w="891540"/>
                <a:gridCol w="891540"/>
                <a:gridCol w="709930"/>
                <a:gridCol w="1155700"/>
                <a:gridCol w="869950"/>
                <a:gridCol w="830580"/>
                <a:gridCol w="891540"/>
                <a:gridCol w="891540"/>
                <a:gridCol w="891540"/>
              </a:tblGrid>
              <a:tr h="0">
                <a:tc gridSpan="10">
                  <a:txBody>
                    <a:bodyPr/>
                    <a:lstStyle/>
                    <a:p>
                      <a:r>
                        <a:rPr lang="en-US" dirty="0" smtClean="0"/>
                        <a:t>Payroll</a:t>
                      </a:r>
                      <a:r>
                        <a:rPr lang="en-US" baseline="0" dirty="0" smtClean="0"/>
                        <a:t> Report – Week Ending mm/</a:t>
                      </a:r>
                      <a:r>
                        <a:rPr lang="en-US" baseline="0" dirty="0" err="1" smtClean="0"/>
                        <a:t>dd</a:t>
                      </a:r>
                      <a:r>
                        <a:rPr lang="en-US" baseline="0" dirty="0" smtClean="0"/>
                        <a:t>/</a:t>
                      </a:r>
                      <a:r>
                        <a:rPr lang="en-US" baseline="0" dirty="0" err="1" smtClean="0"/>
                        <a:t>yy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r>
              <a:tr h="0">
                <a:tc>
                  <a:txBody>
                    <a:bodyPr/>
                    <a:lstStyle/>
                    <a:p>
                      <a:r>
                        <a:rPr lang="en-US" dirty="0" err="1" smtClean="0"/>
                        <a:t>Emp</a:t>
                      </a:r>
                      <a:r>
                        <a:rPr lang="en-US" dirty="0" smtClean="0"/>
                        <a:t> ID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dirty="0" smtClean="0"/>
                        <a:t> SSN</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dirty="0" smtClean="0"/>
                        <a:t> Name</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baseline="0" dirty="0" smtClean="0"/>
                        <a:t> Add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Num</a:t>
                      </a:r>
                      <a:r>
                        <a:rPr lang="en-US" dirty="0" smtClean="0"/>
                        <a:t> Days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Gross</a:t>
                      </a:r>
                      <a:r>
                        <a:rPr lang="en-US" baseline="0" dirty="0" smtClean="0"/>
                        <a:t>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Fed</a:t>
                      </a:r>
                      <a:r>
                        <a:rPr lang="en-US" baseline="0" dirty="0" smtClean="0"/>
                        <a:t>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FICA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State</a:t>
                      </a:r>
                      <a:r>
                        <a:rPr lang="en-US" baseline="0" dirty="0" smtClean="0"/>
                        <a:t>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Local</a:t>
                      </a:r>
                      <a:r>
                        <a:rPr lang="en-US" baseline="0" dirty="0" smtClean="0"/>
                        <a:t> With</a:t>
                      </a:r>
                      <a:endParaRPr lang="en-US" dirty="0"/>
                    </a:p>
                  </a:txBody>
                  <a:tcPr>
                    <a:lnB w="12700" cap="flat" cmpd="sng" algn="ctr">
                      <a:solidFill>
                        <a:schemeClr val="tx1"/>
                      </a:solidFill>
                      <a:prstDash val="solid"/>
                      <a:round/>
                      <a:headEnd type="none" w="med" len="med"/>
                      <a:tailEnd type="none" w="med" len="med"/>
                    </a:lnB>
                  </a:tcPr>
                </a:tc>
              </a:tr>
              <a:tr h="0">
                <a:tc>
                  <a:txBody>
                    <a:bodyPr/>
                    <a:lstStyle/>
                    <a:p>
                      <a:r>
                        <a:rPr lang="en-US" dirty="0" smtClean="0"/>
                        <a:t>XXXX</a:t>
                      </a:r>
                      <a:endParaRPr lang="en-US"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lnT w="12700" cap="flat" cmpd="sng" algn="ctr">
                      <a:solidFill>
                        <a:schemeClr val="tx1"/>
                      </a:solidFill>
                      <a:prstDash val="solid"/>
                      <a:round/>
                      <a:headEnd type="none" w="med" len="med"/>
                      <a:tailEnd type="none" w="med" len="med"/>
                    </a:lnT>
                  </a:tcPr>
                </a:tc>
                <a:tc>
                  <a:txBody>
                    <a:bodyPr/>
                    <a:lstStyle/>
                    <a:p>
                      <a:r>
                        <a:rPr lang="en-US" dirty="0" smtClean="0"/>
                        <a:t>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tc>
                <a:tc>
                  <a:txBody>
                    <a:bodyPr/>
                    <a:lstStyle/>
                    <a:p>
                      <a:r>
                        <a:rPr lang="en-US" dirty="0" smtClean="0"/>
                        <a:t>9</a:t>
                      </a:r>
                      <a:endParaRPr lang="en-US" dirty="0"/>
                    </a:p>
                  </a:txBody>
                  <a:tcPr/>
                </a:tc>
                <a:tc>
                  <a:txBody>
                    <a:bodyPr/>
                    <a:lstStyle/>
                    <a:p>
                      <a:r>
                        <a:rPr lang="en-US" dirty="0" smtClean="0"/>
                        <a:t>9999.99</a:t>
                      </a:r>
                      <a:endParaRPr lang="en-US" dirty="0"/>
                    </a:p>
                  </a:txBody>
                  <a:tcPr/>
                </a:tc>
                <a:tc>
                  <a:txBody>
                    <a:bodyPr/>
                    <a:lstStyle/>
                    <a:p>
                      <a:r>
                        <a:rPr lang="en-US" dirty="0" smtClean="0"/>
                        <a:t>999.99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XXXX</a:t>
                      </a:r>
                    </a:p>
                  </a:txBody>
                  <a:tcPr/>
                </a:tc>
                <a:tc>
                  <a:txBody>
                    <a:bodyPr/>
                    <a:lstStyle/>
                    <a:p>
                      <a:r>
                        <a:rPr lang="en-US" dirty="0" smtClean="0"/>
                        <a:t>9</a:t>
                      </a:r>
                      <a:endParaRPr lang="en-US" dirty="0"/>
                    </a:p>
                  </a:txBody>
                  <a:tcPr/>
                </a:tc>
                <a:tc>
                  <a:txBody>
                    <a:bodyPr/>
                    <a:lstStyle/>
                    <a:p>
                      <a:r>
                        <a:rPr lang="en-US" dirty="0" smtClean="0"/>
                        <a:t>9999.99</a:t>
                      </a:r>
                      <a:endParaRPr lang="en-US" dirty="0"/>
                    </a:p>
                  </a:txBody>
                  <a:tcPr/>
                </a:tc>
                <a:tc>
                  <a:txBody>
                    <a:bodyPr/>
                    <a:lstStyle/>
                    <a:p>
                      <a:r>
                        <a:rPr lang="en-US" dirty="0" smtClean="0"/>
                        <a:t>999.99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r>
              <a:tr h="0">
                <a:tc>
                  <a:txBody>
                    <a:bodyPr/>
                    <a:lstStyle/>
                    <a:p>
                      <a:r>
                        <a:rPr lang="en-US" dirty="0" smtClean="0"/>
                        <a:t>Net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Gross YTD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Fed</a:t>
                      </a:r>
                      <a:r>
                        <a:rPr lang="en-US" baseline="0" dirty="0" smtClean="0"/>
                        <a:t> YTD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FICA</a:t>
                      </a:r>
                      <a:r>
                        <a:rPr lang="en-US" baseline="0" dirty="0" smtClean="0"/>
                        <a:t>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State</a:t>
                      </a:r>
                      <a:r>
                        <a:rPr lang="en-US" baseline="0" dirty="0" smtClean="0"/>
                        <a:t>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Local</a:t>
                      </a:r>
                      <a:r>
                        <a:rPr lang="en-US" baseline="0" dirty="0" smtClean="0"/>
                        <a:t>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Net YTD</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tc>
                <a:tc>
                  <a:txBody>
                    <a:bodyPr/>
                    <a:lstStyle/>
                    <a:p>
                      <a:endParaRPr lang="en-US"/>
                    </a:p>
                  </a:txBody>
                  <a:tcPr/>
                </a:tc>
                <a:tc>
                  <a:txBody>
                    <a:bodyPr/>
                    <a:lstStyle/>
                    <a:p>
                      <a:endParaRPr lang="en-US"/>
                    </a:p>
                  </a:txBody>
                  <a:tcPr/>
                </a:tc>
              </a:tr>
              <a:tr h="0">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gridSpan="2">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tc>
                <a:tc>
                  <a:txBody>
                    <a:bodyPr/>
                    <a:lstStyle/>
                    <a:p>
                      <a:endParaRPr lang="en-US"/>
                    </a:p>
                  </a:txBody>
                  <a:tcPr/>
                </a:tc>
                <a:tc>
                  <a:txBody>
                    <a:bodyPr/>
                    <a:lstStyle/>
                    <a:p>
                      <a:endParaRPr lang="en-US"/>
                    </a:p>
                  </a:txBody>
                  <a:tcPr/>
                </a:tc>
              </a:tr>
              <a:tr h="0">
                <a:tc>
                  <a:txBody>
                    <a:bodyPr/>
                    <a:lstStyle/>
                    <a:p>
                      <a:r>
                        <a:rPr lang="en-US" dirty="0" smtClean="0"/>
                        <a:t>999.99</a:t>
                      </a:r>
                      <a:endParaRPr lang="en-US" dirty="0"/>
                    </a:p>
                  </a:txBody>
                  <a:tcPr/>
                </a:tc>
                <a:tc>
                  <a:txBody>
                    <a:bodyPr/>
                    <a:lstStyle/>
                    <a:p>
                      <a:r>
                        <a:rPr lang="en-US" dirty="0" smtClean="0"/>
                        <a:t>99999</a:t>
                      </a:r>
                      <a:endParaRPr lang="en-US" dirty="0"/>
                    </a:p>
                  </a:txBody>
                  <a:tcPr/>
                </a:tc>
                <a:tc>
                  <a:txBody>
                    <a:bodyPr/>
                    <a:lstStyle/>
                    <a:p>
                      <a:r>
                        <a:rPr lang="en-US" dirty="0" smtClean="0"/>
                        <a:t>99999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gridSpan="2">
                  <a:txBody>
                    <a:bodyPr/>
                    <a:lstStyle/>
                    <a:p>
                      <a:r>
                        <a:rPr lang="en-US" dirty="0" smtClean="0"/>
                        <a:t>999999</a:t>
                      </a:r>
                      <a:endParaRPr lang="en-US" dirty="0"/>
                    </a:p>
                  </a:txBody>
                  <a:tcPr/>
                </a:tc>
                <a:tc hMerge="1">
                  <a:txBody>
                    <a:bodyPr/>
                    <a:lstStyle/>
                    <a:p>
                      <a:endParaRPr lang="en-US"/>
                    </a:p>
                  </a:txBody>
                  <a:tcPr/>
                </a:tc>
                <a:tc>
                  <a:txBody>
                    <a:bodyPr/>
                    <a:lstStyle/>
                    <a:p>
                      <a:endParaRPr lang="en-US"/>
                    </a:p>
                  </a:txBody>
                  <a:tcPr/>
                </a:tc>
                <a:tc>
                  <a:txBody>
                    <a:bodyPr/>
                    <a:lstStyle/>
                    <a:p>
                      <a:endParaRPr lang="en-US"/>
                    </a:p>
                  </a:txBody>
                  <a:tcPr/>
                </a:tc>
              </a:tr>
              <a:tr h="0">
                <a:tc>
                  <a:txBody>
                    <a:bodyPr/>
                    <a:lstStyle/>
                    <a:p>
                      <a:r>
                        <a:rPr lang="en-US" dirty="0" smtClean="0"/>
                        <a:t>999.99</a:t>
                      </a:r>
                      <a:endParaRPr lang="en-US" dirty="0"/>
                    </a:p>
                  </a:txBody>
                  <a:tcPr/>
                </a:tc>
                <a:tc>
                  <a:txBody>
                    <a:bodyPr/>
                    <a:lstStyle/>
                    <a:p>
                      <a:r>
                        <a:rPr lang="en-US" dirty="0" smtClean="0"/>
                        <a:t>99999</a:t>
                      </a:r>
                      <a:endParaRPr lang="en-US" dirty="0"/>
                    </a:p>
                  </a:txBody>
                  <a:tcPr/>
                </a:tc>
                <a:tc>
                  <a:txBody>
                    <a:bodyPr/>
                    <a:lstStyle/>
                    <a:p>
                      <a:r>
                        <a:rPr lang="en-US" dirty="0" smtClean="0"/>
                        <a:t>99999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gridSpan="2">
                  <a:txBody>
                    <a:bodyPr/>
                    <a:lstStyle/>
                    <a:p>
                      <a:r>
                        <a:rPr lang="en-US" dirty="0" smtClean="0"/>
                        <a:t>999999</a:t>
                      </a:r>
                      <a:endParaRPr lang="en-US" dirty="0"/>
                    </a:p>
                  </a:txBody>
                  <a:tcPr/>
                </a:tc>
                <a:tc hMerge="1">
                  <a:txBody>
                    <a:bodyPr/>
                    <a:lstStyle/>
                    <a:p>
                      <a:endParaRPr lang="en-US"/>
                    </a:p>
                  </a:txBody>
                  <a:tcPr/>
                </a:tc>
                <a:tc>
                  <a:txBody>
                    <a:bodyPr/>
                    <a:lstStyle/>
                    <a:p>
                      <a:endParaRPr lang="en-US"/>
                    </a:p>
                  </a:txBody>
                  <a:tcPr/>
                </a:tc>
                <a:tc>
                  <a:txBody>
                    <a:bodyPr/>
                    <a:lstStyle/>
                    <a:p>
                      <a:endParaRPr lang="en-US"/>
                    </a:p>
                  </a:txBody>
                  <a:tcPr/>
                </a:tc>
              </a:tr>
              <a:tr h="0">
                <a:tc gridSpan="7">
                  <a:txBody>
                    <a:bodyPr/>
                    <a:lstStyle/>
                    <a:p>
                      <a:r>
                        <a:rPr lang="en-US" dirty="0" smtClean="0"/>
                        <a:t>Total</a:t>
                      </a:r>
                      <a:r>
                        <a:rPr lang="en-US" baseline="0" dirty="0" smtClean="0"/>
                        <a:t> for All Employees: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0">
                <a:tc>
                  <a:txBody>
                    <a:bodyPr/>
                    <a:lstStyle/>
                    <a:p>
                      <a:r>
                        <a:rPr lang="en-US" dirty="0" smtClean="0"/>
                        <a:t>Gross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Net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Fed</a:t>
                      </a:r>
                      <a:r>
                        <a:rPr lang="en-US" baseline="0" dirty="0" smtClean="0"/>
                        <a:t>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FICA</a:t>
                      </a:r>
                      <a:r>
                        <a:rPr lang="en-US" baseline="0" dirty="0" smtClean="0"/>
                        <a:t>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State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Local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Fed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FICA</a:t>
                      </a:r>
                      <a:r>
                        <a:rPr lang="en-US" baseline="0" dirty="0" smtClean="0"/>
                        <a:t>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State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Local YTD</a:t>
                      </a:r>
                      <a:endParaRPr lang="en-US" dirty="0"/>
                    </a:p>
                  </a:txBody>
                  <a:tcPr>
                    <a:lnB w="12700" cap="flat" cmpd="sng" algn="ctr">
                      <a:solidFill>
                        <a:schemeClr val="tx1"/>
                      </a:solidFill>
                      <a:prstDash val="solid"/>
                      <a:round/>
                      <a:headEnd type="none" w="med" len="med"/>
                      <a:tailEnd type="none" w="med" len="med"/>
                    </a:lnB>
                  </a:tcPr>
                </a:tc>
              </a:tr>
              <a:tr h="0">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r>
            </a:tbl>
          </a:graphicData>
        </a:graphic>
      </p:graphicFrame>
      <p:sp>
        <p:nvSpPr>
          <p:cNvPr id="4" name="Slide Number Placeholder 3"/>
          <p:cNvSpPr>
            <a:spLocks noGrp="1"/>
          </p:cNvSpPr>
          <p:nvPr>
            <p:ph type="sldNum" sz="quarter" idx="12"/>
          </p:nvPr>
        </p:nvSpPr>
        <p:spPr/>
        <p:txBody>
          <a:bodyPr/>
          <a:lstStyle/>
          <a:p>
            <a:fld id="{A8B9AD9D-792C-4601-AFE2-327DCA9DC154}" type="slidenum">
              <a:rPr lang="en-US" smtClean="0"/>
              <a:pPr/>
              <a:t>20</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Worker Pay Stub</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28191"/>
              </p:ext>
            </p:extLst>
          </p:nvPr>
        </p:nvGraphicFramePr>
        <p:xfrm>
          <a:off x="152400" y="1935163"/>
          <a:ext cx="8839200" cy="3115742"/>
        </p:xfrm>
        <a:graphic>
          <a:graphicData uri="http://schemas.openxmlformats.org/drawingml/2006/table">
            <a:tbl>
              <a:tblPr firstRow="1" bandRow="1">
                <a:tableStyleId>{2D5ABB26-0587-4C30-8999-92F81FD0307C}</a:tableStyleId>
              </a:tblPr>
              <a:tblGrid>
                <a:gridCol w="883920"/>
                <a:gridCol w="883920"/>
                <a:gridCol w="883920"/>
                <a:gridCol w="883920"/>
                <a:gridCol w="720232"/>
                <a:gridCol w="1047608"/>
                <a:gridCol w="883920"/>
                <a:gridCol w="883920"/>
                <a:gridCol w="883920"/>
                <a:gridCol w="883920"/>
              </a:tblGrid>
              <a:tr h="370840">
                <a:tc gridSpan="4">
                  <a:txBody>
                    <a:bodyPr/>
                    <a:lstStyle/>
                    <a:p>
                      <a:r>
                        <a:rPr lang="en-US" dirty="0" smtClean="0"/>
                        <a:t>Check #</a:t>
                      </a:r>
                      <a:r>
                        <a:rPr lang="en-US" baseline="0" dirty="0" smtClean="0"/>
                        <a:t> 9999999</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r>
                        <a:rPr lang="en-US" dirty="0" smtClean="0"/>
                        <a:t> Week Ending mm/</a:t>
                      </a:r>
                      <a:r>
                        <a:rPr lang="en-US" dirty="0" err="1" smtClean="0"/>
                        <a:t>dd</a:t>
                      </a:r>
                      <a:r>
                        <a:rPr lang="en-US" dirty="0" smtClean="0"/>
                        <a:t>/</a:t>
                      </a:r>
                      <a:r>
                        <a:rPr lang="en-US" dirty="0" err="1" smtClean="0"/>
                        <a:t>yy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728142">
                <a:tc>
                  <a:txBody>
                    <a:bodyPr/>
                    <a:lstStyle/>
                    <a:p>
                      <a:r>
                        <a:rPr lang="en-US" dirty="0" err="1" smtClean="0"/>
                        <a:t>Emp</a:t>
                      </a:r>
                      <a:r>
                        <a:rPr lang="en-US" dirty="0" smtClean="0"/>
                        <a:t> ID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dirty="0" smtClean="0"/>
                        <a:t> </a:t>
                      </a:r>
                      <a:r>
                        <a:rPr lang="en-US" dirty="0" err="1" smtClean="0"/>
                        <a:t>SSn</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baseline="0" dirty="0" smtClean="0"/>
                        <a:t> Name</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dirty="0" smtClean="0"/>
                        <a:t> Add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Num</a:t>
                      </a:r>
                      <a:r>
                        <a:rPr lang="en-US" dirty="0" smtClean="0"/>
                        <a:t> Days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Gross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Fed</a:t>
                      </a:r>
                      <a:r>
                        <a:rPr lang="en-US" baseline="0" dirty="0" smtClean="0"/>
                        <a:t>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FICA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State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Local With</a:t>
                      </a:r>
                      <a:endParaRPr lang="en-US" dirty="0"/>
                    </a:p>
                  </a:txBody>
                  <a:tcPr>
                    <a:lnB w="12700" cap="flat" cmpd="sng" algn="ctr">
                      <a:solidFill>
                        <a:schemeClr val="tx1"/>
                      </a:solidFill>
                      <a:prstDash val="solid"/>
                      <a:round/>
                      <a:headEnd type="none" w="med" len="med"/>
                      <a:tailEnd type="none" w="med" len="med"/>
                    </a:lnB>
                  </a:tcPr>
                </a:tc>
              </a:tr>
              <a:tr h="186258">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XXXX</a:t>
                      </a:r>
                      <a:endParaRPr lang="en-US" dirty="0"/>
                    </a:p>
                  </a:txBody>
                  <a:tcPr/>
                </a:tc>
                <a:tc>
                  <a:txBody>
                    <a:bodyPr/>
                    <a:lstStyle/>
                    <a:p>
                      <a:r>
                        <a:rPr lang="en-US" dirty="0" smtClean="0"/>
                        <a:t>XXXX</a:t>
                      </a:r>
                      <a:endParaRPr lang="en-US" dirty="0"/>
                    </a:p>
                  </a:txBody>
                  <a:tcPr/>
                </a:tc>
                <a:tc>
                  <a:txBody>
                    <a:bodyPr/>
                    <a:lstStyle/>
                    <a:p>
                      <a:r>
                        <a:rPr lang="en-US" dirty="0" smtClean="0"/>
                        <a:t>XXXX</a:t>
                      </a:r>
                      <a:endParaRPr lang="en-US" dirty="0"/>
                    </a:p>
                  </a:txBody>
                  <a:tcPr/>
                </a:tc>
                <a:tc>
                  <a:txBody>
                    <a:bodyPr/>
                    <a:lstStyle/>
                    <a:p>
                      <a:r>
                        <a:rPr lang="en-US" dirty="0" smtClean="0"/>
                        <a:t>XXXXXXXX</a:t>
                      </a:r>
                      <a:endParaRPr lang="en-US" dirty="0"/>
                    </a:p>
                  </a:txBody>
                  <a:tcPr/>
                </a:tc>
                <a:tc>
                  <a:txBody>
                    <a:bodyPr/>
                    <a:lstStyle/>
                    <a:p>
                      <a:r>
                        <a:rPr lang="en-US" dirty="0" smtClean="0"/>
                        <a:t>9</a:t>
                      </a:r>
                      <a:endParaRPr lang="en-US" dirty="0"/>
                    </a:p>
                  </a:txBody>
                  <a:tcPr/>
                </a:tc>
                <a:tc>
                  <a:txBody>
                    <a:bodyPr/>
                    <a:lstStyle/>
                    <a:p>
                      <a:r>
                        <a:rPr lang="en-US" dirty="0" smtClean="0"/>
                        <a:t>9999.99</a:t>
                      </a:r>
                      <a:endParaRPr lang="en-US" dirty="0"/>
                    </a:p>
                  </a:txBody>
                  <a:tcPr/>
                </a:tc>
                <a:tc>
                  <a:txBody>
                    <a:bodyPr/>
                    <a:lstStyle/>
                    <a:p>
                      <a:r>
                        <a:rPr lang="en-US" dirty="0" smtClean="0"/>
                        <a:t>999.99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c>
                  <a:txBody>
                    <a:bodyPr/>
                    <a:lstStyle/>
                    <a:p>
                      <a:r>
                        <a:rPr lang="en-US" dirty="0" smtClean="0"/>
                        <a:t>99.99</a:t>
                      </a:r>
                      <a:endParaRPr lang="en-US" dirty="0"/>
                    </a:p>
                  </a:txBody>
                  <a:tcPr/>
                </a:tc>
              </a:tr>
              <a:tr h="370840">
                <a:tc>
                  <a:txBody>
                    <a:bodyPr/>
                    <a:lstStyle/>
                    <a:p>
                      <a:r>
                        <a:rPr lang="en-US" dirty="0" smtClean="0"/>
                        <a:t>Net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Gross</a:t>
                      </a:r>
                      <a:r>
                        <a:rPr lang="en-US" baseline="0" dirty="0" smtClean="0"/>
                        <a:t> YTD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Fed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FICA</a:t>
                      </a:r>
                      <a:r>
                        <a:rPr lang="en-US" baseline="0" dirty="0" smtClean="0"/>
                        <a:t> </a:t>
                      </a:r>
                      <a:r>
                        <a:rPr lang="en-US" dirty="0" smtClean="0"/>
                        <a:t>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State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Local YTD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Net YTD</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9999</a:t>
                      </a:r>
                      <a:endParaRPr lang="en-US" dirty="0"/>
                    </a:p>
                  </a:txBody>
                  <a:tcPr>
                    <a:lnT w="12700" cap="flat" cmpd="sng" algn="ctr">
                      <a:solidFill>
                        <a:schemeClr val="tx1"/>
                      </a:solidFill>
                      <a:prstDash val="solid"/>
                      <a:round/>
                      <a:headEnd type="none" w="med" len="med"/>
                      <a:tailEnd type="none" w="med" len="med"/>
                    </a:lnT>
                  </a:tcPr>
                </a:tc>
                <a:tc gridSpan="2">
                  <a:txBody>
                    <a:bodyPr/>
                    <a:lstStyle/>
                    <a:p>
                      <a:r>
                        <a:rPr lang="en-US" dirty="0" smtClean="0"/>
                        <a:t>999999</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21</a:t>
            </a:fld>
            <a:endParaRPr lang="en-US"/>
          </a:p>
        </p:txBody>
      </p:sp>
    </p:spTree>
    <p:extLst>
      <p:ext uri="{BB962C8B-B14F-4D97-AF65-F5344CB8AC3E}">
        <p14:creationId xmlns="" xmlns:p14="http://schemas.microsoft.com/office/powerpoint/2010/main" val="361993046"/>
      </p:ext>
    </p:extLst>
  </p:cSld>
  <p:clrMapOvr>
    <a:masterClrMapping/>
  </p:clrMapOvr>
  <p:transition>
    <p:sndAc>
      <p:stSnd>
        <p:snd r:embed="rId2" name="wind.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chor="t">
            <a:noAutofit/>
          </a:bodyPr>
          <a:lstStyle/>
          <a:p>
            <a:r>
              <a:rPr lang="en-US" sz="3600" dirty="0" smtClean="0"/>
              <a:t>13. End-of-Year Wage Tax Statement (W2 Form)</a:t>
            </a:r>
            <a:endParaRPr lang="en-US" sz="36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497125836"/>
              </p:ext>
            </p:extLst>
          </p:nvPr>
        </p:nvGraphicFramePr>
        <p:xfrm>
          <a:off x="76200" y="1981200"/>
          <a:ext cx="8991600" cy="2392680"/>
        </p:xfrm>
        <a:graphic>
          <a:graphicData uri="http://schemas.openxmlformats.org/drawingml/2006/table">
            <a:tbl>
              <a:tblPr firstRow="1" bandRow="1">
                <a:tableStyleId>{2D5ABB26-0587-4C30-8999-92F81FD0307C}</a:tableStyleId>
              </a:tblPr>
              <a:tblGrid>
                <a:gridCol w="1524000"/>
                <a:gridCol w="1447800"/>
                <a:gridCol w="1039091"/>
                <a:gridCol w="1246909"/>
                <a:gridCol w="942109"/>
                <a:gridCol w="1108364"/>
                <a:gridCol w="1683327"/>
              </a:tblGrid>
              <a:tr h="370840">
                <a:tc>
                  <a:txBody>
                    <a:bodyPr/>
                    <a:lstStyle/>
                    <a:p>
                      <a:r>
                        <a:rPr lang="en-US" dirty="0" err="1" smtClean="0"/>
                        <a:t>Emp</a:t>
                      </a:r>
                      <a:r>
                        <a:rPr lang="en-US" baseline="0" dirty="0" smtClean="0"/>
                        <a:t> ID</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err="1" smtClean="0"/>
                        <a:t>Emp</a:t>
                      </a:r>
                      <a:r>
                        <a:rPr lang="en-US" baseline="0" dirty="0" smtClean="0"/>
                        <a:t> SSN</a:t>
                      </a:r>
                      <a:endParaRPr lang="en-US" dirty="0"/>
                    </a:p>
                  </a:txBody>
                  <a:tcPr>
                    <a:lnB w="12700" cap="flat" cmpd="sng" algn="ctr">
                      <a:solidFill>
                        <a:schemeClr val="tx1"/>
                      </a:solidFill>
                      <a:prstDash val="solid"/>
                      <a:round/>
                      <a:headEnd type="none" w="med" len="med"/>
                      <a:tailEnd type="none" w="med" len="med"/>
                    </a:lnB>
                  </a:tcPr>
                </a:tc>
                <a:tc gridSpan="2">
                  <a:txBody>
                    <a:bodyPr/>
                    <a:lstStyle/>
                    <a:p>
                      <a:r>
                        <a:rPr lang="en-US" dirty="0" err="1" smtClean="0"/>
                        <a:t>Emp</a:t>
                      </a:r>
                      <a:r>
                        <a:rPr lang="en-US" dirty="0" smtClean="0"/>
                        <a:t> Name</a:t>
                      </a:r>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r>
                        <a:rPr lang="en-US" dirty="0" err="1" smtClean="0"/>
                        <a:t>Emp</a:t>
                      </a:r>
                      <a:r>
                        <a:rPr lang="en-US" baseline="0" dirty="0" smtClean="0"/>
                        <a:t> Add</a:t>
                      </a:r>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70840">
                <a:tc>
                  <a:txBody>
                    <a:bodyPr/>
                    <a:lstStyle/>
                    <a:p>
                      <a:r>
                        <a:rPr lang="en-US" dirty="0" smtClean="0"/>
                        <a:t>XXXX</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XXXXXXXX</a:t>
                      </a:r>
                      <a:endParaRPr lang="en-US" dirty="0"/>
                    </a:p>
                  </a:txBody>
                  <a:tcPr>
                    <a:lnT w="12700" cap="flat" cmpd="sng" algn="ctr">
                      <a:solidFill>
                        <a:schemeClr val="tx1"/>
                      </a:solidFill>
                      <a:prstDash val="solid"/>
                      <a:round/>
                      <a:headEnd type="none" w="med" len="med"/>
                      <a:tailEnd type="none" w="med" len="med"/>
                    </a:lnT>
                  </a:tcPr>
                </a:tc>
                <a:tc gridSpan="2">
                  <a:txBody>
                    <a:bodyPr/>
                    <a:lstStyle/>
                    <a:p>
                      <a:r>
                        <a:rPr lang="en-US" dirty="0" smtClean="0"/>
                        <a:t>XXXXXXXXXXXXX</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r>
                        <a:rPr lang="en-US" dirty="0" smtClean="0"/>
                        <a:t>XXXXXXXXXXXXXXXXXXXXXXX</a:t>
                      </a:r>
                      <a:endParaRPr lang="en-US" dirty="0"/>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r>
              <a:tr h="789247">
                <a:tc>
                  <a:txBody>
                    <a:bodyPr/>
                    <a:lstStyle/>
                    <a:p>
                      <a:r>
                        <a:rPr lang="en-US" dirty="0" smtClean="0"/>
                        <a:t>Total Gross</a:t>
                      </a:r>
                      <a:r>
                        <a:rPr lang="en-US" baseline="0" dirty="0" smtClean="0"/>
                        <a:t>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Total Net Pay</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Total Fed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Total FICA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Total State With</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Total Local With</a:t>
                      </a:r>
                      <a:endParaRPr lang="en-US" dirty="0"/>
                    </a:p>
                  </a:txBody>
                  <a:tcPr>
                    <a:lnB w="12700" cap="flat" cmpd="sng" algn="ctr">
                      <a:solidFill>
                        <a:schemeClr val="tx1"/>
                      </a:solidFill>
                      <a:prstDash val="solid"/>
                      <a:round/>
                      <a:headEnd type="none" w="med" len="med"/>
                      <a:tailEnd type="none" w="med" len="med"/>
                    </a:lnB>
                  </a:tcPr>
                </a:tc>
                <a:tc rowSpan="2">
                  <a:txBody>
                    <a:bodyPr/>
                    <a:lstStyle/>
                    <a:p>
                      <a:endParaRPr lang="en-US" dirty="0"/>
                    </a:p>
                  </a:txBody>
                  <a:tcPr/>
                </a:tc>
              </a:tr>
              <a:tr h="125153">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a:p>
                  </a:txBody>
                  <a:tcPr/>
                </a:tc>
              </a:tr>
              <a:tr h="370840">
                <a:tc>
                  <a:txBody>
                    <a:bodyPr/>
                    <a:lstStyle/>
                    <a:p>
                      <a:r>
                        <a:rPr lang="en-US" dirty="0" smtClean="0"/>
                        <a:t>99999</a:t>
                      </a:r>
                      <a:endParaRPr lang="en-US" dirty="0"/>
                    </a:p>
                  </a:txBody>
                  <a:tcPr/>
                </a:tc>
                <a:tc>
                  <a:txBody>
                    <a:bodyPr/>
                    <a:lstStyle/>
                    <a:p>
                      <a:r>
                        <a:rPr lang="en-US" dirty="0" smtClean="0"/>
                        <a:t>99999</a:t>
                      </a:r>
                      <a:endParaRPr lang="en-US" dirty="0"/>
                    </a:p>
                  </a:txBody>
                  <a:tcPr/>
                </a:tc>
                <a:tc>
                  <a:txBody>
                    <a:bodyPr/>
                    <a:lstStyle/>
                    <a:p>
                      <a:r>
                        <a:rPr lang="en-US" dirty="0" smtClean="0"/>
                        <a:t>99999</a:t>
                      </a:r>
                      <a:endParaRPr lang="en-US" dirty="0"/>
                    </a:p>
                  </a:txBody>
                  <a:tcPr/>
                </a:tc>
                <a:tc>
                  <a:txBody>
                    <a:bodyPr/>
                    <a:lstStyle/>
                    <a:p>
                      <a:r>
                        <a:rPr lang="en-US" dirty="0" smtClean="0"/>
                        <a:t>999999</a:t>
                      </a:r>
                      <a:endParaRPr lang="en-US" dirty="0"/>
                    </a:p>
                  </a:txBody>
                  <a:tcPr/>
                </a:tc>
                <a:tc>
                  <a:txBody>
                    <a:bodyPr/>
                    <a:lstStyle/>
                    <a:p>
                      <a:r>
                        <a:rPr lang="en-US" dirty="0" smtClean="0"/>
                        <a:t>999999</a:t>
                      </a:r>
                      <a:endParaRPr lang="en-US" dirty="0"/>
                    </a:p>
                  </a:txBody>
                  <a:tcPr/>
                </a:tc>
                <a:tc>
                  <a:txBody>
                    <a:bodyPr/>
                    <a:lstStyle/>
                    <a:p>
                      <a:r>
                        <a:rPr lang="en-US" dirty="0" smtClean="0"/>
                        <a:t>9999</a:t>
                      </a:r>
                      <a:endParaRPr lang="en-US" dirty="0"/>
                    </a:p>
                  </a:txBody>
                  <a:tcPr/>
                </a:tc>
                <a:tc>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22</a:t>
            </a:fld>
            <a:endParaRPr lang="en-US"/>
          </a:p>
        </p:txBody>
      </p:sp>
    </p:spTree>
    <p:extLst>
      <p:ext uri="{BB962C8B-B14F-4D97-AF65-F5344CB8AC3E}">
        <p14:creationId xmlns="" xmlns:p14="http://schemas.microsoft.com/office/powerpoint/2010/main" val="933229083"/>
      </p:ext>
    </p:extLst>
  </p:cSld>
  <p:clrMapOvr>
    <a:masterClrMapping/>
  </p:clrMapOvr>
  <p:transition>
    <p:sndAc>
      <p:stSnd>
        <p:snd r:embed="rId2" name="wind.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Worker Entry and Edit</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66026685"/>
              </p:ext>
            </p:extLst>
          </p:nvPr>
        </p:nvGraphicFramePr>
        <p:xfrm>
          <a:off x="457200" y="1935163"/>
          <a:ext cx="8229600" cy="4145280"/>
        </p:xfrm>
        <a:graphic>
          <a:graphicData uri="http://schemas.openxmlformats.org/drawingml/2006/table">
            <a:tbl>
              <a:tblPr firstRow="1" bandRow="1">
                <a:tableStyleId>{2D5ABB26-0587-4C30-8999-92F81FD0307C}</a:tableStyleId>
              </a:tblPr>
              <a:tblGrid>
                <a:gridCol w="8229600"/>
              </a:tblGrid>
              <a:tr h="370840">
                <a:tc>
                  <a:txBody>
                    <a:bodyPr/>
                    <a:lstStyle/>
                    <a:p>
                      <a:pPr marL="342900" indent="-342900">
                        <a:buFont typeface="+mj-lt"/>
                        <a:buAutoNum type="arabicPeriod"/>
                      </a:pPr>
                      <a:r>
                        <a:rPr lang="en-US" dirty="0" smtClean="0"/>
                        <a:t>To</a:t>
                      </a:r>
                      <a:r>
                        <a:rPr lang="en-US" baseline="0" dirty="0" smtClean="0"/>
                        <a:t> add a new worker, enter the data in the blank spaces.</a:t>
                      </a:r>
                    </a:p>
                    <a:p>
                      <a:pPr marL="342900" indent="-342900">
                        <a:buFont typeface="+mj-lt"/>
                        <a:buAutoNum type="arabicPeriod"/>
                      </a:pPr>
                      <a:r>
                        <a:rPr lang="en-US" baseline="0" dirty="0" smtClean="0"/>
                        <a:t>To correct data for a worker, enter the new data by typing over the old values.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Employe</a:t>
                      </a:r>
                      <a:r>
                        <a:rPr lang="en-US" baseline="0" dirty="0" smtClean="0"/>
                        <a:t>e ID _________________ Social  Security Number ____________________</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Name ________________________________________________________________</a:t>
                      </a:r>
                      <a:endParaRPr lang="en-US" dirty="0"/>
                    </a:p>
                  </a:txBody>
                  <a:tcPr/>
                </a:tc>
              </a:tr>
              <a:tr h="370840">
                <a:tc>
                  <a:txBody>
                    <a:bodyPr/>
                    <a:lstStyle/>
                    <a:p>
                      <a:r>
                        <a:rPr lang="en-US" dirty="0" smtClean="0"/>
                        <a:t>Address_____________________________________________________________________________________________________________________________________</a:t>
                      </a:r>
                      <a:endParaRPr lang="en-US" dirty="0"/>
                    </a:p>
                  </a:txBody>
                  <a:tcPr/>
                </a:tc>
              </a:tr>
              <a:tr h="370840">
                <a:tc>
                  <a:txBody>
                    <a:bodyPr/>
                    <a:lstStyle/>
                    <a:p>
                      <a:r>
                        <a:rPr lang="en-US" dirty="0" smtClean="0"/>
                        <a:t>Telephone</a:t>
                      </a:r>
                      <a:r>
                        <a:rPr lang="en-US" baseline="0" dirty="0" smtClean="0"/>
                        <a:t>_____________________________________</a:t>
                      </a:r>
                      <a:endParaRPr lang="en-US" dirty="0"/>
                    </a:p>
                  </a:txBody>
                  <a:tcPr/>
                </a:tc>
              </a:tr>
              <a:tr h="370840">
                <a:tc>
                  <a:txBody>
                    <a:bodyPr/>
                    <a:lstStyle/>
                    <a:p>
                      <a:pPr marL="0" indent="0">
                        <a:buFont typeface="+mj-lt"/>
                        <a:buNone/>
                      </a:pPr>
                      <a:r>
                        <a:rPr lang="en-US" dirty="0" smtClean="0"/>
                        <a:t>Date of Birth _________________</a:t>
                      </a:r>
                      <a:r>
                        <a:rPr lang="en-US" baseline="0" dirty="0" smtClean="0"/>
                        <a:t> Sex___________ Date Hired ________________</a:t>
                      </a:r>
                      <a:endParaRPr lang="en-US" dirty="0"/>
                    </a:p>
                  </a:txBody>
                  <a:tcPr/>
                </a:tc>
              </a:tr>
              <a:tr h="370840">
                <a:tc>
                  <a:txBody>
                    <a:bodyPr/>
                    <a:lstStyle/>
                    <a:p>
                      <a:r>
                        <a:rPr lang="en-US" dirty="0" smtClean="0"/>
                        <a:t>Availability</a:t>
                      </a:r>
                      <a:r>
                        <a:rPr lang="en-US" baseline="0" dirty="0" smtClean="0"/>
                        <a:t> Code _______________________________________________________</a:t>
                      </a:r>
                      <a:endParaRPr lang="en-US" dirty="0"/>
                    </a:p>
                  </a:txBody>
                  <a:tcPr/>
                </a:tc>
              </a:tr>
              <a:tr h="370840">
                <a:tc>
                  <a:txBody>
                    <a:bodyPr/>
                    <a:lstStyle/>
                    <a:p>
                      <a:r>
                        <a:rPr lang="en-US" dirty="0" smtClean="0"/>
                        <a:t>Average Rating _______________________</a:t>
                      </a:r>
                      <a:endParaRPr lang="en-US" dirty="0"/>
                    </a:p>
                  </a:txBody>
                  <a:tcPr/>
                </a:tc>
              </a:tr>
              <a:tr h="370840">
                <a:tc>
                  <a:txBody>
                    <a:bodyPr/>
                    <a:lstStyle/>
                    <a:p>
                      <a:r>
                        <a:rPr lang="en-US" dirty="0" smtClean="0"/>
                        <a:t>Skill</a:t>
                      </a:r>
                      <a:r>
                        <a:rPr lang="en-US" baseline="0" dirty="0" smtClean="0"/>
                        <a:t> Levels:   ____Bookkeeping     ____Filing       ____ Stenography</a:t>
                      </a:r>
                    </a:p>
                    <a:p>
                      <a:r>
                        <a:rPr lang="en-US" baseline="0" dirty="0" smtClean="0"/>
                        <a:t>____ Typing        ____ Word Processing</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23</a:t>
            </a:fld>
            <a:endParaRPr lang="en-US"/>
          </a:p>
        </p:txBody>
      </p:sp>
    </p:spTree>
    <p:extLst>
      <p:ext uri="{BB962C8B-B14F-4D97-AF65-F5344CB8AC3E}">
        <p14:creationId xmlns="" xmlns:p14="http://schemas.microsoft.com/office/powerpoint/2010/main" val="2776549292"/>
      </p:ext>
    </p:extLst>
  </p:cSld>
  <p:clrMapOvr>
    <a:masterClrMapping/>
  </p:clrMapOvr>
  <p:transition>
    <p:sndAc>
      <p:stSnd>
        <p:snd r:embed="rId2" name="wind.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Client Entry and Edit</a:t>
            </a:r>
            <a:endParaRPr lang="en-US" dirty="0"/>
          </a:p>
        </p:txBody>
      </p:sp>
      <p:graphicFrame>
        <p:nvGraphicFramePr>
          <p:cNvPr id="5" name="Content Placeholder 3"/>
          <p:cNvGraphicFramePr>
            <a:graphicFrameLocks noGrp="1"/>
          </p:cNvGraphicFramePr>
          <p:nvPr>
            <p:ph idx="1"/>
            <p:extLst>
              <p:ext uri="{D42A27DB-BD31-4B8C-83A1-F6EECF244321}">
                <p14:modId xmlns="" xmlns:p14="http://schemas.microsoft.com/office/powerpoint/2010/main" val="575041037"/>
              </p:ext>
            </p:extLst>
          </p:nvPr>
        </p:nvGraphicFramePr>
        <p:xfrm>
          <a:off x="457200" y="1935163"/>
          <a:ext cx="8229600" cy="2936240"/>
        </p:xfrm>
        <a:graphic>
          <a:graphicData uri="http://schemas.openxmlformats.org/drawingml/2006/table">
            <a:tbl>
              <a:tblPr firstRow="1" bandRow="1">
                <a:tableStyleId>{2D5ABB26-0587-4C30-8999-92F81FD0307C}</a:tableStyleId>
              </a:tblPr>
              <a:tblGrid>
                <a:gridCol w="8229600"/>
              </a:tblGrid>
              <a:tr h="370840">
                <a:tc>
                  <a:txBody>
                    <a:bodyPr/>
                    <a:lstStyle/>
                    <a:p>
                      <a:pPr marL="342900" indent="-342900">
                        <a:buFont typeface="+mj-lt"/>
                        <a:buAutoNum type="arabicPeriod"/>
                      </a:pPr>
                      <a:r>
                        <a:rPr lang="en-US" dirty="0" smtClean="0"/>
                        <a:t>To</a:t>
                      </a:r>
                      <a:r>
                        <a:rPr lang="en-US" baseline="0" dirty="0" smtClean="0"/>
                        <a:t> add a new client, enter the data in the blank spaces.</a:t>
                      </a:r>
                    </a:p>
                    <a:p>
                      <a:pPr marL="342900" indent="-342900">
                        <a:buFont typeface="+mj-lt"/>
                        <a:buAutoNum type="arabicPeriod"/>
                      </a:pPr>
                      <a:r>
                        <a:rPr lang="en-US" baseline="0" dirty="0" smtClean="0"/>
                        <a:t>To data for a worker, enter the new data by typing over the old values.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aseline="0" dirty="0" smtClean="0"/>
                        <a:t>Client ID _________________</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Client Name __________________________________________________________</a:t>
                      </a:r>
                      <a:endParaRPr lang="en-US" dirty="0"/>
                    </a:p>
                  </a:txBody>
                  <a:tcPr/>
                </a:tc>
              </a:tr>
              <a:tr h="370840">
                <a:tc>
                  <a:txBody>
                    <a:bodyPr/>
                    <a:lstStyle/>
                    <a:p>
                      <a:r>
                        <a:rPr lang="en-US" dirty="0" smtClean="0"/>
                        <a:t>Client Address</a:t>
                      </a:r>
                      <a:r>
                        <a:rPr lang="en-US" baseline="0" dirty="0" smtClean="0"/>
                        <a:t> </a:t>
                      </a:r>
                      <a:r>
                        <a:rPr lang="en-US" dirty="0" smtClean="0"/>
                        <a:t>____________________________________________________________________________________________________________________________________________</a:t>
                      </a:r>
                      <a:endParaRPr lang="en-US" dirty="0"/>
                    </a:p>
                  </a:txBody>
                  <a:tcPr/>
                </a:tc>
              </a:tr>
              <a:tr h="370840">
                <a:tc>
                  <a:txBody>
                    <a:bodyPr/>
                    <a:lstStyle/>
                    <a:p>
                      <a:r>
                        <a:rPr lang="en-US" baseline="0" dirty="0" smtClean="0"/>
                        <a:t>Client Phone___________________________________________________________ Contact _______________________________________________________________</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A8B9AD9D-792C-4601-AFE2-327DCA9DC154}" type="slidenum">
              <a:rPr lang="en-US" smtClean="0"/>
              <a:pPr/>
              <a:t>24</a:t>
            </a:fld>
            <a:endParaRPr lang="en-US"/>
          </a:p>
        </p:txBody>
      </p:sp>
    </p:spTree>
    <p:extLst>
      <p:ext uri="{BB962C8B-B14F-4D97-AF65-F5344CB8AC3E}">
        <p14:creationId xmlns="" xmlns:p14="http://schemas.microsoft.com/office/powerpoint/2010/main" val="1738987247"/>
      </p:ext>
    </p:extLst>
  </p:cSld>
  <p:clrMapOvr>
    <a:masterClrMapping/>
  </p:clrMapOvr>
  <p:transition>
    <p:sndAc>
      <p:stSnd>
        <p:snd r:embed="rId2" name="wind.wav" builtIn="1"/>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724"/>
            <a:ext cx="8229600" cy="1143000"/>
          </a:xfrm>
        </p:spPr>
        <p:txBody>
          <a:bodyPr anchor="t">
            <a:noAutofit/>
          </a:bodyPr>
          <a:lstStyle/>
          <a:p>
            <a:r>
              <a:rPr lang="en-US" sz="4000" dirty="0" smtClean="0"/>
              <a:t>16. Job Entry and Worker Transaction</a:t>
            </a:r>
            <a:endParaRPr lang="en-US" sz="40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602138827"/>
              </p:ext>
            </p:extLst>
          </p:nvPr>
        </p:nvGraphicFramePr>
        <p:xfrm>
          <a:off x="457200" y="1066800"/>
          <a:ext cx="8229600" cy="5659120"/>
        </p:xfrm>
        <a:graphic>
          <a:graphicData uri="http://schemas.openxmlformats.org/drawingml/2006/table">
            <a:tbl>
              <a:tblPr firstRow="1" bandRow="1">
                <a:tableStyleId>{2D5ABB26-0587-4C30-8999-92F81FD0307C}</a:tableStyleId>
              </a:tblPr>
              <a:tblGrid>
                <a:gridCol w="8229600"/>
              </a:tblGrid>
              <a:tr h="370840">
                <a:tc>
                  <a:txBody>
                    <a:bodyPr/>
                    <a:lstStyle/>
                    <a:p>
                      <a:pPr marL="342900" indent="-342900">
                        <a:buFont typeface="+mj-lt"/>
                        <a:buAutoNum type="arabicPeriod"/>
                      </a:pPr>
                      <a:r>
                        <a:rPr lang="en-US" dirty="0" smtClean="0"/>
                        <a:t>For a new job</a:t>
                      </a:r>
                      <a:r>
                        <a:rPr lang="en-US" baseline="0" dirty="0" smtClean="0"/>
                        <a:t>, enter the data in the blank spaces.</a:t>
                      </a:r>
                    </a:p>
                    <a:p>
                      <a:pPr marL="342900" indent="-342900">
                        <a:buFont typeface="+mj-lt"/>
                        <a:buAutoNum type="arabicPeriod"/>
                      </a:pPr>
                      <a:r>
                        <a:rPr lang="en-US" baseline="0" dirty="0" smtClean="0"/>
                        <a:t>To edit data for an old job, type the new information over the old.</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Job #</a:t>
                      </a:r>
                      <a:r>
                        <a:rPr lang="en-US" baseline="0" dirty="0" smtClean="0"/>
                        <a:t> _________________ Job Title __________________ Job Status ____________</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Daily</a:t>
                      </a:r>
                      <a:r>
                        <a:rPr lang="en-US" baseline="0" dirty="0" smtClean="0"/>
                        <a:t> Hours __________  Daily Rate _____________________</a:t>
                      </a:r>
                      <a:endParaRPr lang="en-US" dirty="0"/>
                    </a:p>
                  </a:txBody>
                  <a:tcPr/>
                </a:tc>
              </a:tr>
              <a:tr h="370840">
                <a:tc>
                  <a:txBody>
                    <a:bodyPr/>
                    <a:lstStyle/>
                    <a:p>
                      <a:r>
                        <a:rPr lang="en-US" dirty="0" smtClean="0"/>
                        <a:t>Starting Date</a:t>
                      </a:r>
                      <a:r>
                        <a:rPr lang="en-US" baseline="0" dirty="0" smtClean="0"/>
                        <a:t> ____________________  Expected Date ________________________</a:t>
                      </a:r>
                      <a:endParaRPr lang="en-US" dirty="0"/>
                    </a:p>
                  </a:txBody>
                  <a:tcPr/>
                </a:tc>
              </a:tr>
              <a:tr h="370840">
                <a:tc>
                  <a:txBody>
                    <a:bodyPr/>
                    <a:lstStyle/>
                    <a:p>
                      <a:r>
                        <a:rPr lang="en-US" dirty="0" smtClean="0"/>
                        <a:t>Client</a:t>
                      </a:r>
                      <a:r>
                        <a:rPr lang="en-US" baseline="0" dirty="0" smtClean="0"/>
                        <a:t> ID _________________ Client Name ________________________________</a:t>
                      </a:r>
                      <a:endParaRPr lang="en-US" dirty="0"/>
                    </a:p>
                  </a:txBody>
                  <a:tcPr/>
                </a:tc>
              </a:tr>
              <a:tr h="370840">
                <a:tc>
                  <a:txBody>
                    <a:bodyPr/>
                    <a:lstStyle/>
                    <a:p>
                      <a:pPr marL="0" indent="0">
                        <a:buFont typeface="+mj-lt"/>
                        <a:buNone/>
                      </a:pPr>
                      <a:r>
                        <a:rPr lang="en-US" dirty="0" smtClean="0"/>
                        <a:t>Date of Birth _________________</a:t>
                      </a:r>
                      <a:r>
                        <a:rPr lang="en-US" baseline="0" dirty="0" smtClean="0"/>
                        <a:t> Sex___________ Date Hired ________________</a:t>
                      </a:r>
                      <a:endParaRPr lang="en-US" dirty="0"/>
                    </a:p>
                  </a:txBody>
                  <a:tcPr/>
                </a:tc>
              </a:tr>
              <a:tr h="370840">
                <a:tc>
                  <a:txBody>
                    <a:bodyPr/>
                    <a:lstStyle/>
                    <a:p>
                      <a:r>
                        <a:rPr lang="en-US" dirty="0" smtClean="0"/>
                        <a:t>Client</a:t>
                      </a:r>
                      <a:r>
                        <a:rPr lang="en-US" baseline="0" dirty="0" smtClean="0"/>
                        <a:t> Address_____________________________________________________________________________________________________________________________________</a:t>
                      </a:r>
                      <a:endParaRPr lang="en-US" dirty="0"/>
                    </a:p>
                  </a:txBody>
                  <a:tcPr/>
                </a:tc>
              </a:tr>
              <a:tr h="370840">
                <a:tc>
                  <a:txBody>
                    <a:bodyPr/>
                    <a:lstStyle/>
                    <a:p>
                      <a:r>
                        <a:rPr lang="en-US" dirty="0" smtClean="0"/>
                        <a:t>Client Phone _______________________</a:t>
                      </a:r>
                      <a:r>
                        <a:rPr lang="en-US" baseline="0" dirty="0" smtClean="0"/>
                        <a:t>  Contact Person _____________________</a:t>
                      </a:r>
                      <a:endParaRPr lang="en-US" dirty="0"/>
                    </a:p>
                  </a:txBody>
                  <a:tcPr/>
                </a:tc>
              </a:tr>
              <a:tr h="370840">
                <a:tc>
                  <a:txBody>
                    <a:bodyPr/>
                    <a:lstStyle/>
                    <a:p>
                      <a:r>
                        <a:rPr lang="en-US" dirty="0" smtClean="0"/>
                        <a:t>Report to Name ________________________________________________________</a:t>
                      </a:r>
                      <a:endParaRPr lang="en-US" dirty="0"/>
                    </a:p>
                  </a:txBody>
                  <a:tcPr/>
                </a:tc>
              </a:tr>
              <a:tr h="370840">
                <a:tc>
                  <a:txBody>
                    <a:bodyPr/>
                    <a:lstStyle/>
                    <a:p>
                      <a:r>
                        <a:rPr lang="en-US" dirty="0" smtClean="0"/>
                        <a:t>Report</a:t>
                      </a:r>
                      <a:r>
                        <a:rPr lang="en-US" baseline="0" dirty="0" smtClean="0"/>
                        <a:t> to Address ______________________________________________________</a:t>
                      </a:r>
                      <a:endParaRPr lang="en-US" dirty="0"/>
                    </a:p>
                  </a:txBody>
                  <a:tcPr/>
                </a:tc>
              </a:tr>
              <a:tr h="370840">
                <a:tc>
                  <a:txBody>
                    <a:bodyPr/>
                    <a:lstStyle/>
                    <a:p>
                      <a:r>
                        <a:rPr lang="en-US" dirty="0" smtClean="0"/>
                        <a:t>Report</a:t>
                      </a:r>
                      <a:r>
                        <a:rPr lang="en-US" baseline="0" dirty="0" smtClean="0"/>
                        <a:t> to Phone _______________________________________________________</a:t>
                      </a:r>
                      <a:endParaRPr lang="en-US" dirty="0"/>
                    </a:p>
                  </a:txBody>
                  <a:tcPr/>
                </a:tc>
              </a:tr>
              <a:tr h="370840">
                <a:tc>
                  <a:txBody>
                    <a:bodyPr/>
                    <a:lstStyle/>
                    <a:p>
                      <a:r>
                        <a:rPr lang="en-US" dirty="0" smtClean="0"/>
                        <a:t>Employee ID of Requested</a:t>
                      </a:r>
                      <a:r>
                        <a:rPr lang="en-US" baseline="0" dirty="0" smtClean="0"/>
                        <a:t> Employee (if any) _______________________________</a:t>
                      </a:r>
                      <a:endParaRPr lang="en-US" dirty="0"/>
                    </a:p>
                  </a:txBody>
                  <a:tcPr/>
                </a:tc>
              </a:tr>
              <a:tr h="370840">
                <a:tc>
                  <a:txBody>
                    <a:bodyPr/>
                    <a:lstStyle/>
                    <a:p>
                      <a:pPr algn="ctr"/>
                      <a:r>
                        <a:rPr lang="en-US" sz="2000" b="1" dirty="0" smtClean="0">
                          <a:solidFill>
                            <a:srgbClr val="FF0000"/>
                          </a:solidFill>
                        </a:rPr>
                        <a:t>Input Screen :   Job Entry and Edit</a:t>
                      </a:r>
                      <a:endParaRPr lang="en-US" b="1" dirty="0">
                        <a:solidFill>
                          <a:srgbClr val="FF0000"/>
                        </a:solidFill>
                      </a:endParaRPr>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25</a:t>
            </a:fld>
            <a:endParaRPr lang="en-US"/>
          </a:p>
        </p:txBody>
      </p:sp>
    </p:spTree>
    <p:extLst>
      <p:ext uri="{BB962C8B-B14F-4D97-AF65-F5344CB8AC3E}">
        <p14:creationId xmlns="" xmlns:p14="http://schemas.microsoft.com/office/powerpoint/2010/main" val="845675189"/>
      </p:ext>
    </p:extLst>
  </p:cSld>
  <p:clrMapOvr>
    <a:masterClrMapping/>
  </p:clrMapOvr>
  <p:transition>
    <p:sndAc>
      <p:stSnd>
        <p:snd r:embed="rId2" name="wind.wav" builtIn="1"/>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408118774"/>
              </p:ext>
            </p:extLst>
          </p:nvPr>
        </p:nvGraphicFramePr>
        <p:xfrm>
          <a:off x="457200" y="1935163"/>
          <a:ext cx="8229600" cy="4419600"/>
        </p:xfrm>
        <a:graphic>
          <a:graphicData uri="http://schemas.openxmlformats.org/drawingml/2006/table">
            <a:tbl>
              <a:tblPr firstRow="1" bandRow="1">
                <a:tableStyleId>{2D5ABB26-0587-4C30-8999-92F81FD0307C}</a:tableStyleId>
              </a:tblPr>
              <a:tblGrid>
                <a:gridCol w="8229600"/>
              </a:tblGrid>
              <a:tr h="370840">
                <a:tc>
                  <a:txBody>
                    <a:bodyPr/>
                    <a:lstStyle/>
                    <a:p>
                      <a:pPr marL="342900" indent="-342900">
                        <a:buFont typeface="+mj-lt"/>
                        <a:buAutoNum type="arabicPeriod"/>
                      </a:pPr>
                      <a:r>
                        <a:rPr lang="en-US" dirty="0" smtClean="0"/>
                        <a:t>The following</a:t>
                      </a:r>
                      <a:r>
                        <a:rPr lang="en-US" baseline="0" dirty="0" smtClean="0"/>
                        <a:t> worker is eligible for the job.</a:t>
                      </a:r>
                    </a:p>
                    <a:p>
                      <a:pPr marL="342900" indent="-342900">
                        <a:buFont typeface="+mj-lt"/>
                        <a:buAutoNum type="arabicPeriod"/>
                      </a:pPr>
                      <a:r>
                        <a:rPr lang="en-US" baseline="0" dirty="0" smtClean="0"/>
                        <a:t>To see other eligible workers, press enter until the message  “No others are eligible” is displayed.</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Employe</a:t>
                      </a:r>
                      <a:r>
                        <a:rPr lang="en-US" baseline="0" dirty="0" smtClean="0"/>
                        <a:t>e ID _________________ Social  Security Number ____________________</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Name ________________________________________________________________</a:t>
                      </a:r>
                      <a:endParaRPr lang="en-US" dirty="0"/>
                    </a:p>
                  </a:txBody>
                  <a:tcPr/>
                </a:tc>
              </a:tr>
              <a:tr h="370840">
                <a:tc>
                  <a:txBody>
                    <a:bodyPr/>
                    <a:lstStyle/>
                    <a:p>
                      <a:r>
                        <a:rPr lang="en-US" dirty="0" smtClean="0"/>
                        <a:t>Address_____________________________________________________________________________________________________________________________________</a:t>
                      </a:r>
                      <a:endParaRPr lang="en-US" dirty="0"/>
                    </a:p>
                  </a:txBody>
                  <a:tcPr/>
                </a:tc>
              </a:tr>
              <a:tr h="370840">
                <a:tc>
                  <a:txBody>
                    <a:bodyPr/>
                    <a:lstStyle/>
                    <a:p>
                      <a:r>
                        <a:rPr lang="en-US" dirty="0" smtClean="0"/>
                        <a:t>Telephone</a:t>
                      </a:r>
                      <a:r>
                        <a:rPr lang="en-US" baseline="0" dirty="0" smtClean="0"/>
                        <a:t>_____________________________________</a:t>
                      </a:r>
                      <a:endParaRPr lang="en-US" dirty="0"/>
                    </a:p>
                  </a:txBody>
                  <a:tcPr/>
                </a:tc>
              </a:tr>
              <a:tr h="370840">
                <a:tc>
                  <a:txBody>
                    <a:bodyPr/>
                    <a:lstStyle/>
                    <a:p>
                      <a:r>
                        <a:rPr lang="en-US" dirty="0" smtClean="0"/>
                        <a:t>Average Rating ____________________________________________</a:t>
                      </a:r>
                      <a:endParaRPr lang="en-US" dirty="0"/>
                    </a:p>
                  </a:txBody>
                  <a:tcPr/>
                </a:tc>
              </a:tr>
              <a:tr h="370840">
                <a:tc>
                  <a:txBody>
                    <a:bodyPr/>
                    <a:lstStyle/>
                    <a:p>
                      <a:r>
                        <a:rPr lang="en-US" dirty="0" smtClean="0"/>
                        <a:t>Last Date Worked</a:t>
                      </a:r>
                      <a:r>
                        <a:rPr lang="en-US" baseline="0" dirty="0" smtClean="0"/>
                        <a:t> ______________________________________</a:t>
                      </a:r>
                      <a:endParaRPr lang="en-US" dirty="0"/>
                    </a:p>
                  </a:txBody>
                  <a:tcPr/>
                </a:tc>
              </a:tr>
              <a:tr h="370840">
                <a:tc>
                  <a:txBody>
                    <a:bodyPr/>
                    <a:lstStyle/>
                    <a:p>
                      <a:r>
                        <a:rPr lang="en-US" dirty="0" smtClean="0"/>
                        <a:t>Skill</a:t>
                      </a:r>
                      <a:r>
                        <a:rPr lang="en-US" baseline="0" dirty="0" smtClean="0"/>
                        <a:t> Levels:   ____Bookkeeping     ____Filing       ____ Steno</a:t>
                      </a:r>
                    </a:p>
                    <a:p>
                      <a:r>
                        <a:rPr lang="en-US" baseline="0" dirty="0" smtClean="0"/>
                        <a:t>____ Typing        ____ Word Processing</a:t>
                      </a:r>
                      <a:endParaRPr lang="en-US" dirty="0"/>
                    </a:p>
                  </a:txBody>
                  <a:tcPr/>
                </a:tc>
              </a:tr>
              <a:tr h="370840">
                <a:tc>
                  <a:txBody>
                    <a:bodyPr/>
                    <a:lstStyle/>
                    <a:p>
                      <a:pPr algn="ctr"/>
                      <a:r>
                        <a:rPr lang="en-US" sz="1800" b="1" dirty="0" smtClean="0">
                          <a:solidFill>
                            <a:srgbClr val="FF0000"/>
                          </a:solidFill>
                        </a:rPr>
                        <a:t>Output Screen :   Potential Workers</a:t>
                      </a:r>
                      <a:r>
                        <a:rPr lang="en-US" sz="1800" b="1" baseline="0" dirty="0" smtClean="0">
                          <a:solidFill>
                            <a:srgbClr val="FF0000"/>
                          </a:solidFill>
                        </a:rPr>
                        <a:t> for Job</a:t>
                      </a:r>
                      <a:endParaRPr lang="en-US" b="1" dirty="0">
                        <a:solidFill>
                          <a:srgbClr val="FF0000"/>
                        </a:solidFill>
                      </a:endParaRPr>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26</a:t>
            </a:fld>
            <a:endParaRPr lang="en-US"/>
          </a:p>
        </p:txBody>
      </p:sp>
    </p:spTree>
    <p:extLst>
      <p:ext uri="{BB962C8B-B14F-4D97-AF65-F5344CB8AC3E}">
        <p14:creationId xmlns="" xmlns:p14="http://schemas.microsoft.com/office/powerpoint/2010/main" val="2423446722"/>
      </p:ext>
    </p:extLst>
  </p:cSld>
  <p:clrMapOvr>
    <a:masterClrMapping/>
  </p:clrMapOvr>
  <p:transition>
    <p:sndAc>
      <p:stSnd>
        <p:snd r:embed="rId2" name="wind.wav" builtIn="1"/>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4000" dirty="0" smtClean="0"/>
              <a:t>17. Worker Evaluation Entry and Edit</a:t>
            </a:r>
            <a:endParaRPr lang="en-US" sz="40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989594596"/>
              </p:ext>
            </p:extLst>
          </p:nvPr>
        </p:nvGraphicFramePr>
        <p:xfrm>
          <a:off x="457200" y="1935163"/>
          <a:ext cx="8229600" cy="3235960"/>
        </p:xfrm>
        <a:graphic>
          <a:graphicData uri="http://schemas.openxmlformats.org/drawingml/2006/table">
            <a:tbl>
              <a:tblPr firstRow="1" bandRow="1">
                <a:tableStyleId>{2D5ABB26-0587-4C30-8999-92F81FD0307C}</a:tableStyleId>
              </a:tblPr>
              <a:tblGrid>
                <a:gridCol w="8229600"/>
              </a:tblGrid>
              <a:tr h="370840">
                <a:tc>
                  <a:txBody>
                    <a:bodyPr/>
                    <a:lstStyle/>
                    <a:p>
                      <a:pPr marL="342900" indent="-342900">
                        <a:buFont typeface="+mj-lt"/>
                        <a:buAutoNum type="arabicPeriod"/>
                      </a:pPr>
                      <a:r>
                        <a:rPr lang="en-US" dirty="0" smtClean="0"/>
                        <a:t>To enter a new rating, type the data in the blank spaces.</a:t>
                      </a:r>
                    </a:p>
                    <a:p>
                      <a:pPr marL="342900" indent="-342900">
                        <a:buFont typeface="+mj-lt"/>
                        <a:buAutoNum type="arabicPeriod"/>
                      </a:pPr>
                      <a:r>
                        <a:rPr lang="en-US" dirty="0" smtClean="0"/>
                        <a:t>To</a:t>
                      </a:r>
                      <a:r>
                        <a:rPr lang="en-US" baseline="0" dirty="0" smtClean="0"/>
                        <a:t> correct an old rating, type the new values over  the old.</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Client ID __________________________ Job #</a:t>
                      </a:r>
                      <a:r>
                        <a:rPr lang="en-US" baseline="0" dirty="0" smtClean="0"/>
                        <a:t> ______________________________</a:t>
                      </a:r>
                      <a:endParaRPr lang="en-US" dirty="0"/>
                    </a:p>
                  </a:txBody>
                  <a:tcPr>
                    <a:lnT w="12700" cap="flat" cmpd="sng" algn="ctr">
                      <a:solidFill>
                        <a:schemeClr val="tx1"/>
                      </a:solidFill>
                      <a:prstDash val="solid"/>
                      <a:round/>
                      <a:headEnd type="none" w="med" len="med"/>
                      <a:tailEnd type="none" w="med" len="med"/>
                    </a:lnT>
                  </a:tcPr>
                </a:tc>
              </a:tr>
              <a:tr h="370840">
                <a:tc>
                  <a:txBody>
                    <a:bodyPr/>
                    <a:lstStyle/>
                    <a:p>
                      <a:r>
                        <a:rPr lang="en-US" dirty="0" smtClean="0"/>
                        <a:t>Employee ID</a:t>
                      </a:r>
                      <a:r>
                        <a:rPr lang="en-US" baseline="0" dirty="0" smtClean="0"/>
                        <a:t> _____________________</a:t>
                      </a:r>
                      <a:endParaRPr lang="en-US" dirty="0"/>
                    </a:p>
                  </a:txBody>
                  <a:tcPr/>
                </a:tc>
              </a:tr>
              <a:tr h="370840">
                <a:tc>
                  <a:txBody>
                    <a:bodyPr/>
                    <a:lstStyle/>
                    <a:p>
                      <a:r>
                        <a:rPr lang="en-US" dirty="0" smtClean="0"/>
                        <a:t>Employee</a:t>
                      </a:r>
                      <a:r>
                        <a:rPr lang="en-US" baseline="0" dirty="0" smtClean="0"/>
                        <a:t> Name _______________________________________</a:t>
                      </a:r>
                      <a:endParaRPr lang="en-US" dirty="0"/>
                    </a:p>
                  </a:txBody>
                  <a:tcPr/>
                </a:tc>
              </a:tr>
              <a:tr h="370840">
                <a:tc>
                  <a:txBody>
                    <a:bodyPr/>
                    <a:lstStyle/>
                    <a:p>
                      <a:r>
                        <a:rPr lang="en-US" dirty="0" smtClean="0"/>
                        <a:t>Rating</a:t>
                      </a:r>
                      <a:r>
                        <a:rPr lang="en-US" baseline="0" dirty="0" smtClean="0"/>
                        <a:t> _______________________</a:t>
                      </a:r>
                      <a:endParaRPr lang="en-US" dirty="0"/>
                    </a:p>
                  </a:txBody>
                  <a:tcPr/>
                </a:tc>
              </a:tr>
              <a:tr h="370840">
                <a:tc>
                  <a:txBody>
                    <a:bodyPr/>
                    <a:lstStyle/>
                    <a:p>
                      <a:r>
                        <a:rPr lang="en-US" dirty="0" smtClean="0"/>
                        <a:t>Rater</a:t>
                      </a:r>
                      <a:r>
                        <a:rPr lang="en-US" baseline="0" dirty="0" smtClean="0"/>
                        <a:t> Name ________________________________</a:t>
                      </a:r>
                      <a:endParaRPr lang="en-US" dirty="0"/>
                    </a:p>
                  </a:txBody>
                  <a:tcPr/>
                </a:tc>
              </a:tr>
              <a:tr h="370840">
                <a:tc>
                  <a:txBody>
                    <a:bodyPr/>
                    <a:lstStyle/>
                    <a:p>
                      <a:r>
                        <a:rPr lang="en-US" dirty="0" smtClean="0"/>
                        <a:t>Rating Date ____________________________</a:t>
                      </a:r>
                      <a:endParaRPr lang="en-US" dirty="0"/>
                    </a:p>
                  </a:txBody>
                  <a:tcPr/>
                </a:tc>
              </a:tr>
              <a:tr h="370840">
                <a:tc>
                  <a:txBody>
                    <a:bodyPr/>
                    <a:lstStyle/>
                    <a:p>
                      <a:r>
                        <a:rPr lang="en-US" dirty="0" smtClean="0"/>
                        <a:t>Starting Date of Job ___________________________________</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A8B9AD9D-792C-4601-AFE2-327DCA9DC154}" type="slidenum">
              <a:rPr lang="en-US" smtClean="0"/>
              <a:pPr/>
              <a:t>27</a:t>
            </a:fld>
            <a:endParaRPr lang="en-US"/>
          </a:p>
        </p:txBody>
      </p:sp>
    </p:spTree>
    <p:extLst>
      <p:ext uri="{BB962C8B-B14F-4D97-AF65-F5344CB8AC3E}">
        <p14:creationId xmlns="" xmlns:p14="http://schemas.microsoft.com/office/powerpoint/2010/main" val="3892618574"/>
      </p:ext>
    </p:extLst>
  </p:cSld>
  <p:clrMapOvr>
    <a:masterClrMapping/>
  </p:clrMapOvr>
  <p:transition>
    <p:sndAc>
      <p:stSnd>
        <p:snd r:embed="rId2" name="wind.wav" builtIn="1"/>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Step 2</a:t>
            </a:r>
            <a:endParaRPr lang="en-US" dirty="0"/>
          </a:p>
        </p:txBody>
      </p:sp>
      <p:sp>
        <p:nvSpPr>
          <p:cNvPr id="3" name="Subtitle 2"/>
          <p:cNvSpPr>
            <a:spLocks noGrp="1"/>
          </p:cNvSpPr>
          <p:nvPr>
            <p:ph type="subTitle" idx="1"/>
          </p:nvPr>
        </p:nvSpPr>
        <p:spPr/>
        <p:txBody>
          <a:bodyPr/>
          <a:lstStyle/>
          <a:p>
            <a:pPr algn="l"/>
            <a:r>
              <a:rPr lang="en-US" dirty="0" smtClean="0"/>
              <a:t>Study the environment and write out a list of assumptions </a:t>
            </a:r>
            <a:endParaRPr lang="en-US" dirty="0"/>
          </a:p>
        </p:txBody>
      </p:sp>
    </p:spTree>
    <p:extLst>
      <p:ext uri="{BB962C8B-B14F-4D97-AF65-F5344CB8AC3E}">
        <p14:creationId xmlns="" xmlns:p14="http://schemas.microsoft.com/office/powerpoint/2010/main" val="3991717155"/>
      </p:ext>
    </p:extLst>
  </p:cSld>
  <p:clrMapOvr>
    <a:masterClrMapping/>
  </p:clrMapOvr>
  <p:transition>
    <p:sndAc>
      <p:stSnd>
        <p:snd r:embed="rId2" name="wind.wav" builtIn="1"/>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Assumptions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Prospective workers fill out an application form, verify their skills and interviewed by the personnel director</a:t>
            </a:r>
          </a:p>
          <a:p>
            <a:pPr algn="just"/>
            <a:r>
              <a:rPr lang="en-US" dirty="0" smtClean="0"/>
              <a:t>Clients submit job requests at least one week in advance to guarantee a worker. It always includes a starting job and expected ending job</a:t>
            </a:r>
          </a:p>
          <a:p>
            <a:pPr algn="just"/>
            <a:r>
              <a:rPr lang="en-US" dirty="0" smtClean="0"/>
              <a:t>Clients may request a specific worker for a job</a:t>
            </a:r>
          </a:p>
          <a:p>
            <a:pPr algn="just"/>
            <a:r>
              <a:rPr lang="en-US" dirty="0" smtClean="0"/>
              <a:t>Clients are charged a daily rate and are billed weekly</a:t>
            </a:r>
          </a:p>
          <a:p>
            <a:pPr algn="just"/>
            <a:r>
              <a:rPr lang="en-US" dirty="0" smtClean="0"/>
              <a:t>Workers are paid weekly, after their jobs and days worked have been verified</a:t>
            </a:r>
          </a:p>
          <a:p>
            <a:pPr algn="just"/>
            <a:r>
              <a:rPr lang="en-US" b="1" dirty="0" smtClean="0"/>
              <a:t>Skills Types: </a:t>
            </a:r>
            <a:r>
              <a:rPr lang="en-US" dirty="0" smtClean="0"/>
              <a:t>Bookkeeping, typing , filing, word processing and stenography</a:t>
            </a:r>
          </a:p>
          <a:p>
            <a:pPr algn="just"/>
            <a:r>
              <a:rPr lang="en-US" b="1" dirty="0" smtClean="0"/>
              <a:t>Skills Levels: </a:t>
            </a:r>
            <a:r>
              <a:rPr lang="en-US" dirty="0" smtClean="0"/>
              <a:t>Low, Average, High</a:t>
            </a:r>
            <a:endParaRPr lang="en-US" b="1" dirty="0" smtClean="0"/>
          </a:p>
          <a:p>
            <a:pPr algn="just"/>
            <a:endParaRPr lang="en-US" dirty="0"/>
          </a:p>
        </p:txBody>
      </p:sp>
      <p:sp>
        <p:nvSpPr>
          <p:cNvPr id="4" name="Slide Number Placeholder 3"/>
          <p:cNvSpPr>
            <a:spLocks noGrp="1"/>
          </p:cNvSpPr>
          <p:nvPr>
            <p:ph type="sldNum" sz="quarter" idx="12"/>
          </p:nvPr>
        </p:nvSpPr>
        <p:spPr/>
        <p:txBody>
          <a:bodyPr/>
          <a:lstStyle/>
          <a:p>
            <a:fld id="{A8B9AD9D-792C-4601-AFE2-327DCA9DC154}" type="slidenum">
              <a:rPr lang="en-US" smtClean="0"/>
              <a:pPr/>
              <a:t>29</a:t>
            </a:fld>
            <a:endParaRPr lang="en-US"/>
          </a:p>
        </p:txBody>
      </p:sp>
    </p:spTree>
    <p:extLst>
      <p:ext uri="{BB962C8B-B14F-4D97-AF65-F5344CB8AC3E}">
        <p14:creationId xmlns="" xmlns:p14="http://schemas.microsoft.com/office/powerpoint/2010/main" val="835262171"/>
      </p:ext>
    </p:extLst>
  </p:cSld>
  <p:clrMapOvr>
    <a:masterClrMapping/>
  </p:clrMapOvr>
  <p:transition>
    <p:sndAc>
      <p:stSnd>
        <p:snd r:embed="rId2" name="wind.wav" builtIn="1"/>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a:t>
            </a:r>
            <a:endParaRPr lang="en-US" dirty="0"/>
          </a:p>
        </p:txBody>
      </p:sp>
      <p:sp>
        <p:nvSpPr>
          <p:cNvPr id="2" name="Content Placeholder 1"/>
          <p:cNvSpPr>
            <a:spLocks noGrp="1"/>
          </p:cNvSpPr>
          <p:nvPr>
            <p:ph idx="1"/>
          </p:nvPr>
        </p:nvSpPr>
        <p:spPr/>
        <p:txBody>
          <a:bodyPr/>
          <a:lstStyle/>
          <a:p>
            <a:r>
              <a:rPr lang="en-US" dirty="0" smtClean="0"/>
              <a:t>To demonstrate a practical application of database design and implementation techniques.</a:t>
            </a:r>
          </a:p>
          <a:p>
            <a:endParaRPr lang="en-US" dirty="0" smtClean="0"/>
          </a:p>
        </p:txBody>
      </p:sp>
      <p:sp>
        <p:nvSpPr>
          <p:cNvPr id="4" name="Slide Number Placeholder 3"/>
          <p:cNvSpPr>
            <a:spLocks noGrp="1"/>
          </p:cNvSpPr>
          <p:nvPr>
            <p:ph type="sldNum" sz="quarter" idx="12"/>
          </p:nvPr>
        </p:nvSpPr>
        <p:spPr/>
        <p:txBody>
          <a:bodyPr/>
          <a:lstStyle/>
          <a:p>
            <a:fld id="{A8B9AD9D-792C-4601-AFE2-327DCA9DC154}" type="slidenum">
              <a:rPr lang="en-US" smtClean="0"/>
              <a:pPr/>
              <a:t>3</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Rate charged to clients and salary to paid workers depend on job title, which is determined by the required skill types and levels</a:t>
            </a:r>
          </a:p>
          <a:p>
            <a:r>
              <a:rPr lang="en-US" dirty="0" smtClean="0"/>
              <a:t>At the end of each job, the client is asked to submit and evaluation of workers.  Rating range from 1(Unsatisfactory) to 5 </a:t>
            </a:r>
            <a:r>
              <a:rPr lang="en-US" smtClean="0"/>
              <a:t>(Excellent). </a:t>
            </a:r>
            <a:endParaRPr lang="en-US" dirty="0"/>
          </a:p>
        </p:txBody>
      </p:sp>
      <p:sp>
        <p:nvSpPr>
          <p:cNvPr id="4" name="Slide Number Placeholder 3"/>
          <p:cNvSpPr>
            <a:spLocks noGrp="1"/>
          </p:cNvSpPr>
          <p:nvPr>
            <p:ph type="sldNum" sz="quarter" idx="12"/>
          </p:nvPr>
        </p:nvSpPr>
        <p:spPr/>
        <p:txBody>
          <a:bodyPr/>
          <a:lstStyle/>
          <a:p>
            <a:fld id="{A8B9AD9D-792C-4601-AFE2-327DCA9DC154}" type="slidenum">
              <a:rPr lang="en-US" smtClean="0"/>
              <a:pPr/>
              <a:t>30</a:t>
            </a:fld>
            <a:endParaRPr lang="en-US"/>
          </a:p>
        </p:txBody>
      </p:sp>
    </p:spTree>
    <p:extLst>
      <p:ext uri="{BB962C8B-B14F-4D97-AF65-F5344CB8AC3E}">
        <p14:creationId xmlns="" xmlns:p14="http://schemas.microsoft.com/office/powerpoint/2010/main" val="4025272851"/>
      </p:ext>
    </p:extLst>
  </p:cSld>
  <p:clrMapOvr>
    <a:masterClrMapping/>
  </p:clrMapOvr>
  <p:transition>
    <p:sndAc>
      <p:stSnd>
        <p:snd r:embed="rId2" name="wind.wav" builtIn="1"/>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Description</a:t>
            </a:r>
            <a:endParaRPr lang="en-US" dirty="0"/>
          </a:p>
        </p:txBody>
      </p:sp>
      <p:sp>
        <p:nvSpPr>
          <p:cNvPr id="3" name="Content Placeholder 2"/>
          <p:cNvSpPr>
            <a:spLocks noGrp="1"/>
          </p:cNvSpPr>
          <p:nvPr>
            <p:ph idx="1"/>
          </p:nvPr>
        </p:nvSpPr>
        <p:spPr/>
        <p:txBody>
          <a:bodyPr/>
          <a:lstStyle/>
          <a:p>
            <a:r>
              <a:rPr lang="en-US" dirty="0" smtClean="0"/>
              <a:t>It is agency that provides temporary clerical help to its  clients</a:t>
            </a:r>
          </a:p>
          <a:p>
            <a:r>
              <a:rPr lang="en-US" dirty="0" smtClean="0"/>
              <a:t>It has 1000 workers and about 250 clients</a:t>
            </a:r>
          </a:p>
          <a:p>
            <a:r>
              <a:rPr lang="en-US" dirty="0" smtClean="0"/>
              <a:t>They perform activities using file processing system or manual system</a:t>
            </a:r>
          </a:p>
          <a:p>
            <a:r>
              <a:rPr lang="en-US" dirty="0" smtClean="0"/>
              <a:t>Now they want to develop a database system to control its operation</a:t>
            </a:r>
          </a:p>
        </p:txBody>
      </p:sp>
      <p:sp>
        <p:nvSpPr>
          <p:cNvPr id="4" name="Slide Number Placeholder 3"/>
          <p:cNvSpPr>
            <a:spLocks noGrp="1"/>
          </p:cNvSpPr>
          <p:nvPr>
            <p:ph type="sldNum" sz="quarter" idx="12"/>
          </p:nvPr>
        </p:nvSpPr>
        <p:spPr/>
        <p:txBody>
          <a:bodyPr/>
          <a:lstStyle/>
          <a:p>
            <a:fld id="{A8B9AD9D-792C-4601-AFE2-327DCA9DC154}" type="slidenum">
              <a:rPr lang="en-US" smtClean="0"/>
              <a:pPr/>
              <a:t>4</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a:t>
            </a:r>
            <a:endParaRPr lang="en-US" dirty="0"/>
          </a:p>
        </p:txBody>
      </p:sp>
      <p:sp>
        <p:nvSpPr>
          <p:cNvPr id="3" name="Content Placeholder 2"/>
          <p:cNvSpPr>
            <a:spLocks noGrp="1"/>
          </p:cNvSpPr>
          <p:nvPr>
            <p:ph idx="1"/>
          </p:nvPr>
        </p:nvSpPr>
        <p:spPr/>
        <p:txBody>
          <a:bodyPr/>
          <a:lstStyle/>
          <a:p>
            <a:r>
              <a:rPr lang="en-US" dirty="0" smtClean="0">
                <a:solidFill>
                  <a:srgbClr val="002060"/>
                </a:solidFill>
              </a:rPr>
              <a:t>Ann King </a:t>
            </a:r>
            <a:r>
              <a:rPr lang="en-US" dirty="0" smtClean="0"/>
              <a:t>is owner of that agency</a:t>
            </a:r>
          </a:p>
          <a:p>
            <a:r>
              <a:rPr lang="en-US" dirty="0" smtClean="0"/>
              <a:t>She is assisted by Personnel Director, Accounting Manager and client representative</a:t>
            </a:r>
          </a:p>
          <a:p>
            <a:r>
              <a:rPr lang="en-US" b="1" dirty="0" smtClean="0">
                <a:solidFill>
                  <a:srgbClr val="FF0000"/>
                </a:solidFill>
              </a:rPr>
              <a:t>Personnel Director </a:t>
            </a:r>
            <a:r>
              <a:rPr lang="en-US" dirty="0" smtClean="0"/>
              <a:t>recruits and hire new workers, promotes good workers and suspend unsatisfactory workers</a:t>
            </a:r>
          </a:p>
          <a:p>
            <a:r>
              <a:rPr lang="en-US" b="1" dirty="0" smtClean="0">
                <a:solidFill>
                  <a:srgbClr val="FF0000"/>
                </a:solidFill>
              </a:rPr>
              <a:t>Accounting Manager </a:t>
            </a:r>
            <a:r>
              <a:rPr lang="en-US" dirty="0" smtClean="0"/>
              <a:t>is responsible for account receivable and payroll</a:t>
            </a:r>
          </a:p>
          <a:p>
            <a:r>
              <a:rPr lang="en-US" b="1" dirty="0" smtClean="0">
                <a:solidFill>
                  <a:srgbClr val="FF0000"/>
                </a:solidFill>
              </a:rPr>
              <a:t>Client Representative </a:t>
            </a:r>
            <a:r>
              <a:rPr lang="en-US" dirty="0" smtClean="0"/>
              <a:t>finds new clients and communicates with all clients</a:t>
            </a:r>
            <a:endParaRPr lang="en-US" b="1" dirty="0" smtClean="0">
              <a:solidFill>
                <a:srgbClr val="FF0000"/>
              </a:solidFill>
            </a:endParaRPr>
          </a:p>
          <a:p>
            <a:endParaRPr lang="en-US" dirty="0" smtClean="0"/>
          </a:p>
        </p:txBody>
      </p:sp>
      <p:sp>
        <p:nvSpPr>
          <p:cNvPr id="4" name="Slide Number Placeholder 3"/>
          <p:cNvSpPr>
            <a:spLocks noGrp="1"/>
          </p:cNvSpPr>
          <p:nvPr>
            <p:ph type="sldNum" sz="quarter" idx="12"/>
          </p:nvPr>
        </p:nvSpPr>
        <p:spPr/>
        <p:txBody>
          <a:bodyPr/>
          <a:lstStyle/>
          <a:p>
            <a:fld id="{A8B9AD9D-792C-4601-AFE2-327DCA9DC154}" type="slidenum">
              <a:rPr lang="en-US" smtClean="0"/>
              <a:pPr/>
              <a:t>5</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Needs</a:t>
            </a:r>
            <a:endParaRPr lang="en-US" dirty="0"/>
          </a:p>
        </p:txBody>
      </p:sp>
      <p:sp>
        <p:nvSpPr>
          <p:cNvPr id="3" name="Content Placeholder 2"/>
          <p:cNvSpPr>
            <a:spLocks noGrp="1"/>
          </p:cNvSpPr>
          <p:nvPr>
            <p:ph idx="1"/>
          </p:nvPr>
        </p:nvSpPr>
        <p:spPr/>
        <p:txBody>
          <a:bodyPr/>
          <a:lstStyle/>
          <a:p>
            <a:r>
              <a:rPr lang="en-US" dirty="0" smtClean="0"/>
              <a:t>The database will be used to track of payroll, account receivable, personnel records of active workers, client records, job requests and job assignments</a:t>
            </a:r>
          </a:p>
          <a:p>
            <a:endParaRPr lang="en-US" dirty="0"/>
          </a:p>
        </p:txBody>
      </p:sp>
      <p:sp>
        <p:nvSpPr>
          <p:cNvPr id="4" name="Slide Number Placeholder 3"/>
          <p:cNvSpPr>
            <a:spLocks noGrp="1"/>
          </p:cNvSpPr>
          <p:nvPr>
            <p:ph type="sldNum" sz="quarter" idx="12"/>
          </p:nvPr>
        </p:nvSpPr>
        <p:spPr/>
        <p:txBody>
          <a:bodyPr/>
          <a:lstStyle/>
          <a:p>
            <a:fld id="{A8B9AD9D-792C-4601-AFE2-327DCA9DC154}" type="slidenum">
              <a:rPr lang="en-US" smtClean="0"/>
              <a:pPr/>
              <a:t>6</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0"/>
            <a:ext cx="7851648" cy="1828800"/>
          </a:xfrm>
        </p:spPr>
        <p:txBody>
          <a:bodyPr>
            <a:normAutofit/>
          </a:bodyPr>
          <a:lstStyle/>
          <a:p>
            <a:pPr algn="ctr"/>
            <a:r>
              <a:rPr lang="en-US" sz="9600" dirty="0" smtClean="0"/>
              <a:t>Project Steps</a:t>
            </a:r>
            <a:endParaRPr lang="en-US" sz="9600" dirty="0"/>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Write out the format of every input document and every report, and the input and output screens for  every routine transaction to be performed against the database</a:t>
            </a:r>
          </a:p>
          <a:p>
            <a:r>
              <a:rPr lang="en-US" sz="3200" dirty="0" smtClean="0"/>
              <a:t>Following forms are use to provide information</a:t>
            </a:r>
            <a:endParaRPr lang="en-US" sz="3200" dirty="0"/>
          </a:p>
        </p:txBody>
      </p:sp>
      <p:sp>
        <p:nvSpPr>
          <p:cNvPr id="4" name="Slide Number Placeholder 3"/>
          <p:cNvSpPr>
            <a:spLocks noGrp="1"/>
          </p:cNvSpPr>
          <p:nvPr>
            <p:ph type="sldNum" sz="quarter" idx="12"/>
          </p:nvPr>
        </p:nvSpPr>
        <p:spPr/>
        <p:txBody>
          <a:bodyPr/>
          <a:lstStyle/>
          <a:p>
            <a:fld id="{A8B9AD9D-792C-4601-AFE2-327DCA9DC154}" type="slidenum">
              <a:rPr lang="en-US" smtClean="0"/>
              <a:pPr/>
              <a:t>8</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1.Worker Application Form</a:t>
            </a:r>
            <a:endParaRPr lang="en-US" dirty="0"/>
          </a:p>
        </p:txBody>
      </p:sp>
      <p:graphicFrame>
        <p:nvGraphicFramePr>
          <p:cNvPr id="5" name="Content Placeholder 4"/>
          <p:cNvGraphicFramePr>
            <a:graphicFrameLocks noGrp="1"/>
          </p:cNvGraphicFramePr>
          <p:nvPr>
            <p:ph idx="1"/>
          </p:nvPr>
        </p:nvGraphicFramePr>
        <p:xfrm>
          <a:off x="457200" y="1935163"/>
          <a:ext cx="8229600" cy="3683000"/>
        </p:xfrm>
        <a:graphic>
          <a:graphicData uri="http://schemas.openxmlformats.org/drawingml/2006/table">
            <a:tbl>
              <a:tblPr firstRow="1" bandRow="1">
                <a:tableStyleId>{2D5ABB26-0587-4C30-8999-92F81FD0307C}</a:tableStyleId>
              </a:tblPr>
              <a:tblGrid>
                <a:gridCol w="5029200"/>
                <a:gridCol w="3200400"/>
              </a:tblGrid>
              <a:tr h="370840">
                <a:tc gridSpan="2">
                  <a:txBody>
                    <a:bodyPr/>
                    <a:lstStyle/>
                    <a:p>
                      <a:pPr algn="just"/>
                      <a:r>
                        <a:rPr lang="en-US" dirty="0" smtClean="0"/>
                        <a:t>Date</a:t>
                      </a:r>
                      <a:r>
                        <a:rPr lang="en-US" baseline="0" dirty="0" smtClean="0"/>
                        <a:t> of Application _________________________</a:t>
                      </a:r>
                      <a:endParaRPr lang="en-US" dirty="0"/>
                    </a:p>
                  </a:txBody>
                  <a:tcPr/>
                </a:tc>
                <a:tc hMerge="1">
                  <a:txBody>
                    <a:bodyPr/>
                    <a:lstStyle/>
                    <a:p>
                      <a:endParaRPr lang="en-US"/>
                    </a:p>
                  </a:txBody>
                  <a:tcPr/>
                </a:tc>
              </a:tr>
              <a:tr h="370840">
                <a:tc gridSpan="2">
                  <a:txBody>
                    <a:bodyPr/>
                    <a:lstStyle/>
                    <a:p>
                      <a:pPr algn="just"/>
                      <a:r>
                        <a:rPr lang="en-US" dirty="0" smtClean="0"/>
                        <a:t>Name ________________________________________________________________</a:t>
                      </a:r>
                      <a:endParaRPr lang="en-US" dirty="0"/>
                    </a:p>
                  </a:txBody>
                  <a:tcPr/>
                </a:tc>
                <a:tc hMerge="1">
                  <a:txBody>
                    <a:bodyPr/>
                    <a:lstStyle/>
                    <a:p>
                      <a:endParaRPr lang="en-US"/>
                    </a:p>
                  </a:txBody>
                  <a:tcPr/>
                </a:tc>
              </a:tr>
              <a:tr h="370840">
                <a:tc gridSpan="2">
                  <a:txBody>
                    <a:bodyPr/>
                    <a:lstStyle/>
                    <a:p>
                      <a:pPr algn="just"/>
                      <a:r>
                        <a:rPr lang="en-US" dirty="0" smtClean="0"/>
                        <a:t>Address ____________________________________________________________________________________________________________________________________________</a:t>
                      </a:r>
                      <a:endParaRPr lang="en-US" dirty="0"/>
                    </a:p>
                  </a:txBody>
                  <a:tcPr/>
                </a:tc>
                <a:tc hMerge="1">
                  <a:txBody>
                    <a:bodyPr/>
                    <a:lstStyle/>
                    <a:p>
                      <a:endParaRPr lang="en-US"/>
                    </a:p>
                  </a:txBody>
                  <a:tcPr/>
                </a:tc>
              </a:tr>
              <a:tr h="370840">
                <a:tc gridSpan="2">
                  <a:txBody>
                    <a:bodyPr/>
                    <a:lstStyle/>
                    <a:p>
                      <a:pPr algn="just"/>
                      <a:r>
                        <a:rPr lang="en-US" dirty="0" smtClean="0"/>
                        <a:t>Telephone ____________________________________________________________</a:t>
                      </a:r>
                      <a:endParaRPr lang="en-US" dirty="0"/>
                    </a:p>
                  </a:txBody>
                  <a:tcPr/>
                </a:tc>
                <a:tc hMerge="1">
                  <a:txBody>
                    <a:bodyPr/>
                    <a:lstStyle/>
                    <a:p>
                      <a:endParaRPr lang="en-US"/>
                    </a:p>
                  </a:txBody>
                  <a:tcPr/>
                </a:tc>
              </a:tr>
              <a:tr h="370840">
                <a:tc gridSpan="2">
                  <a:txBody>
                    <a:bodyPr/>
                    <a:lstStyle/>
                    <a:p>
                      <a:pPr algn="just"/>
                      <a:r>
                        <a:rPr lang="en-US" dirty="0" smtClean="0"/>
                        <a:t>Social Security</a:t>
                      </a:r>
                      <a:r>
                        <a:rPr lang="en-US" baseline="0" dirty="0" smtClean="0"/>
                        <a:t> Number _________________________________________________</a:t>
                      </a:r>
                      <a:endParaRPr lang="en-US" dirty="0"/>
                    </a:p>
                  </a:txBody>
                  <a:tcPr/>
                </a:tc>
                <a:tc hMerge="1">
                  <a:txBody>
                    <a:bodyPr/>
                    <a:lstStyle/>
                    <a:p>
                      <a:endParaRPr lang="en-US"/>
                    </a:p>
                  </a:txBody>
                  <a:tcPr/>
                </a:tc>
              </a:tr>
              <a:tr h="370840">
                <a:tc>
                  <a:txBody>
                    <a:bodyPr/>
                    <a:lstStyle/>
                    <a:p>
                      <a:pPr algn="just"/>
                      <a:r>
                        <a:rPr lang="en-US" dirty="0" smtClean="0"/>
                        <a:t>*Date of Birth</a:t>
                      </a:r>
                      <a:r>
                        <a:rPr lang="en-US" baseline="0" dirty="0" smtClean="0"/>
                        <a:t> _____________________________</a:t>
                      </a:r>
                      <a:endParaRPr lang="en-US" dirty="0"/>
                    </a:p>
                  </a:txBody>
                  <a:tcPr/>
                </a:tc>
                <a:tc>
                  <a:txBody>
                    <a:bodyPr/>
                    <a:lstStyle/>
                    <a:p>
                      <a:pPr algn="just"/>
                      <a:r>
                        <a:rPr lang="en-US" dirty="0" smtClean="0"/>
                        <a:t>*Sex</a:t>
                      </a:r>
                      <a:r>
                        <a:rPr lang="en-US" baseline="0" dirty="0" smtClean="0"/>
                        <a:t> ______________________</a:t>
                      </a:r>
                      <a:endParaRPr lang="en-US" dirty="0"/>
                    </a:p>
                  </a:txBody>
                  <a:tcPr/>
                </a:tc>
              </a:tr>
              <a:tr h="370840">
                <a:tc gridSpan="2">
                  <a:txBody>
                    <a:bodyPr/>
                    <a:lstStyle/>
                    <a:p>
                      <a:pPr algn="just"/>
                      <a:r>
                        <a:rPr lang="en-US" dirty="0" smtClean="0"/>
                        <a:t>Skills</a:t>
                      </a:r>
                      <a:r>
                        <a:rPr lang="en-US" baseline="0" dirty="0" smtClean="0"/>
                        <a:t> Applicant: Check each of the following skills you have. Do not enter the level of skill. You will be tested on each of the skills you check and the interviewer will fill in the level, based on your test performance.</a:t>
                      </a:r>
                    </a:p>
                  </a:txBody>
                  <a:tcPr/>
                </a:tc>
                <a:tc hMerge="1">
                  <a:txBody>
                    <a:bodyPr/>
                    <a:lstStyle/>
                    <a:p>
                      <a:endParaRPr lang="en-US"/>
                    </a:p>
                  </a:txBody>
                  <a:tcPr/>
                </a:tc>
              </a:tr>
            </a:tbl>
          </a:graphicData>
        </a:graphic>
      </p:graphicFrame>
      <p:sp>
        <p:nvSpPr>
          <p:cNvPr id="4" name="Slide Number Placeholder 3"/>
          <p:cNvSpPr>
            <a:spLocks noGrp="1"/>
          </p:cNvSpPr>
          <p:nvPr>
            <p:ph type="sldNum" sz="quarter" idx="12"/>
          </p:nvPr>
        </p:nvSpPr>
        <p:spPr/>
        <p:txBody>
          <a:bodyPr/>
          <a:lstStyle/>
          <a:p>
            <a:fld id="{A8B9AD9D-792C-4601-AFE2-327DCA9DC154}" type="slidenum">
              <a:rPr lang="en-US" smtClean="0"/>
              <a:pPr/>
              <a:t>9</a:t>
            </a:fld>
            <a:endParaRPr lang="en-US"/>
          </a:p>
        </p:txBody>
      </p:sp>
    </p:spTree>
  </p:cSld>
  <p:clrMapOvr>
    <a:masterClrMapping/>
  </p:clrMapOvr>
  <p:transition>
    <p:sndAc>
      <p:stSnd>
        <p:snd r:embed="rId2" name="wind.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306</TotalTime>
  <Words>1670</Words>
  <Application>Microsoft Office PowerPoint</Application>
  <PresentationFormat>On-screen Show (4:3)</PresentationFormat>
  <Paragraphs>534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Group No. 11</vt:lpstr>
      <vt:lpstr>Project 01</vt:lpstr>
      <vt:lpstr>Purpose</vt:lpstr>
      <vt:lpstr>General Description</vt:lpstr>
      <vt:lpstr>Basic Operations</vt:lpstr>
      <vt:lpstr>Information Needs</vt:lpstr>
      <vt:lpstr>Project Steps</vt:lpstr>
      <vt:lpstr>Step 1</vt:lpstr>
      <vt:lpstr>1.Worker Application Form</vt:lpstr>
      <vt:lpstr>Worker Application Form Continue</vt:lpstr>
      <vt:lpstr>2. Client Registration Form</vt:lpstr>
      <vt:lpstr>3. Job Request Form</vt:lpstr>
      <vt:lpstr>4. Worker Evaluation Form</vt:lpstr>
      <vt:lpstr>5. Client Report</vt:lpstr>
      <vt:lpstr>6. Worker Report</vt:lpstr>
      <vt:lpstr>7. Report of Current Assignments</vt:lpstr>
      <vt:lpstr>8. Account Receivable Report</vt:lpstr>
      <vt:lpstr>9. Weekly Client Bill</vt:lpstr>
      <vt:lpstr>10. Verification of Days Worked</vt:lpstr>
      <vt:lpstr>11. Weekly Payroll Report</vt:lpstr>
      <vt:lpstr>12. Worker Pay Stub</vt:lpstr>
      <vt:lpstr>13. End-of-Year Wage Tax Statement (W2 Form)</vt:lpstr>
      <vt:lpstr>14. Worker Entry and Edit</vt:lpstr>
      <vt:lpstr>15. Client Entry and Edit</vt:lpstr>
      <vt:lpstr>16. Job Entry and Worker Transaction</vt:lpstr>
      <vt:lpstr>Continue</vt:lpstr>
      <vt:lpstr>17. Worker Evaluation Entry and Edit</vt:lpstr>
      <vt:lpstr>Step 2</vt:lpstr>
      <vt:lpstr>List of Assumptions</vt:lpstr>
      <vt:lpstr>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Aon</dc:creator>
  <cp:lastModifiedBy>Muhammad Aon</cp:lastModifiedBy>
  <cp:revision>63</cp:revision>
  <dcterms:created xsi:type="dcterms:W3CDTF">2019-10-03T15:51:17Z</dcterms:created>
  <dcterms:modified xsi:type="dcterms:W3CDTF">2019-11-09T15:42:11Z</dcterms:modified>
</cp:coreProperties>
</file>