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notesMasterIdLst>
    <p:notesMasterId r:id="rId11"/>
  </p:notesMasterIdLst>
  <p:sldIdLst>
    <p:sldId id="256" r:id="rId2"/>
    <p:sldId id="260" r:id="rId3"/>
    <p:sldId id="261" r:id="rId4"/>
    <p:sldId id="258" r:id="rId5"/>
    <p:sldId id="259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그림 169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텍스트 개체 틀 17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  <a:p>
            <a:pPr marL="45720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둘째 수준</a:t>
            </a: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  <a:p>
            <a:pPr marL="91440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셋째 수준</a:t>
            </a: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  <a:p>
            <a:pPr marL="137160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넷째 수준</a:t>
            </a: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  <a:p>
            <a:pPr marL="182880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  <p:sp>
        <p:nvSpPr>
          <p:cNvPr id="172" name="머리글 갤체 틀 17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  <p:sp>
        <p:nvSpPr>
          <p:cNvPr id="173" name="바닥글 개체 틀 172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  <p:sp>
        <p:nvSpPr>
          <p:cNvPr id="174" name="날짜 개체 틀 173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24/10/2019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  <p:sp>
        <p:nvSpPr>
          <p:cNvPr id="175" name="슬라이드 번호 개체 틀 174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1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2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3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4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5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6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7</a:t>
            </a:fld>
            <a:endParaRPr lang="ko-KR" altLang="en-US" sz="1200">
              <a:solidFill>
                <a:schemeClr val="tx1"/>
              </a:solidFill>
              <a:latin typeface="Candara" charset="0"/>
              <a:ea typeface="Arial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8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algn="l" defTabSz="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sz="1200">
                    <a:solidFill>
                      <a:schemeClr val="tx1"/>
                    </a:solidFill>
                    <a:latin typeface="Candara" charset="0"/>
                    <a:ea typeface="Arial" charset="0"/>
                    <a:cs typeface="+mn-cs"/>
                  </a:rPr>
                  <a:t>9</a:t>
                </a:fld>
                <a:endParaRPr lang="ko-KR" altLang="en-US" sz="1200">
                  <a:solidFill>
                    <a:schemeClr val="tx1"/>
                  </a:solidFill>
                  <a:latin typeface="Candara" charset="0"/>
                  <a:ea typeface="Arial" charset="0"/>
                  <a:cs typeface="+mn-cs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/>
          </p:cNvSpPr>
          <p:nvPr/>
        </p:nvSpPr>
        <p:spPr bwMode="gray">
          <a:xfrm>
            <a:off x="11393805" y="5873115"/>
            <a:ext cx="798830" cy="988059"/>
          </a:xfrm>
          <a:custGeom>
            <a:avLst/>
            <a:gdLst>
              <a:gd name="TX0" fmla="*/ 595944 w 598715"/>
              <a:gd name="TY0" fmla="*/ 0 h 987316"/>
              <a:gd name="TX1" fmla="*/ 598714 w 598715"/>
              <a:gd name="TY1" fmla="*/ 984674 h 987316"/>
              <a:gd name="TX2" fmla="*/ 179582 w 598715"/>
              <a:gd name="TY2" fmla="*/ 987315 h 987316"/>
              <a:gd name="TX3" fmla="*/ 0 w 598715"/>
              <a:gd name="TY3" fmla="*/ 190017 h 987316"/>
              <a:gd name="TX4" fmla="*/ 595944 w 598715"/>
              <a:gd name="TY4" fmla="*/ 0 h 98731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598715" h="987316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gray">
          <a:xfrm>
            <a:off x="10407015" y="2677795"/>
            <a:ext cx="1790700" cy="3298825"/>
          </a:xfrm>
          <a:custGeom>
            <a:avLst/>
            <a:gdLst>
              <a:gd name="TX0" fmla="*/ 0 w 1342508"/>
              <a:gd name="TY0" fmla="*/ 206828 h 3298372"/>
              <a:gd name="TX1" fmla="*/ 1338943 w 1342508"/>
              <a:gd name="TY1" fmla="*/ 0 h 3298372"/>
              <a:gd name="TX2" fmla="*/ 1338878 w 1342508"/>
              <a:gd name="TY2" fmla="*/ 3097919 h 3298372"/>
              <a:gd name="TX3" fmla="*/ 718457 w 1342508"/>
              <a:gd name="TY3" fmla="*/ 3298371 h 3298372"/>
              <a:gd name="TX4" fmla="*/ 0 w 1342508"/>
              <a:gd name="TY4" fmla="*/ 206828 h 329837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342508" h="3298372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-14605" y="2917190"/>
            <a:ext cx="11510645" cy="3941445"/>
          </a:xfrm>
          <a:custGeom>
            <a:avLst/>
            <a:gdLst>
              <a:gd name="TX0" fmla="*/ 0 w 8632373"/>
              <a:gd name="TY0" fmla="*/ 3940629 h 3940630"/>
              <a:gd name="TX1" fmla="*/ 2732315 w 8632373"/>
              <a:gd name="TY1" fmla="*/ 783772 h 3940630"/>
              <a:gd name="TX2" fmla="*/ 7696200 w 8632373"/>
              <a:gd name="TY2" fmla="*/ 0 h 3940630"/>
              <a:gd name="TX3" fmla="*/ 8632372 w 8632373"/>
              <a:gd name="TY3" fmla="*/ 3940629 h 3940630"/>
              <a:gd name="TX4" fmla="*/ 0 w 8632373"/>
              <a:gd name="TY4" fmla="*/ 3940629 h 394063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8632373" h="3940630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gray">
          <a:xfrm>
            <a:off x="865505" y="6419215"/>
            <a:ext cx="1046162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 bwMode="white">
          <a:xfrm>
            <a:off x="11558270" y="6419215"/>
            <a:ext cx="63436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>
            <a:off x="2363470" y="0"/>
            <a:ext cx="1748790" cy="1116330"/>
          </a:xfrm>
          <a:custGeom>
            <a:avLst/>
            <a:gdLst>
              <a:gd name="TX0" fmla="*/ 0 w 1310937"/>
              <a:gd name="TY0" fmla="*/ 0 h 1115628"/>
              <a:gd name="TX1" fmla="*/ 435006 w 1310937"/>
              <a:gd name="TY1" fmla="*/ 1115627 h 1115628"/>
              <a:gd name="TX2" fmla="*/ 1310936 w 1310937"/>
              <a:gd name="TY2" fmla="*/ 645111 h 1115628"/>
              <a:gd name="TX3" fmla="*/ 1222159 w 1310937"/>
              <a:gd name="TY3" fmla="*/ 0 h 1115628"/>
              <a:gd name="TX4" fmla="*/ 0 w 1310937"/>
              <a:gd name="TY4" fmla="*/ 0 h 111562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310937" h="1115628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-7620" y="0"/>
            <a:ext cx="2693670" cy="1453515"/>
          </a:xfrm>
          <a:custGeom>
            <a:avLst/>
            <a:gdLst>
              <a:gd name="TX0" fmla="*/ 5918 w 2019776"/>
              <a:gd name="TY0" fmla="*/ 2008 h 1452980"/>
              <a:gd name="TX1" fmla="*/ 5918 w 2019776"/>
              <a:gd name="TY1" fmla="*/ 1436914 h 1452980"/>
              <a:gd name="TX2" fmla="*/ 0 w 2019776"/>
              <a:gd name="TY2" fmla="*/ 1452979 h 1452980"/>
              <a:gd name="TX3" fmla="*/ 2019775 w 2019776"/>
              <a:gd name="TY3" fmla="*/ 794657 h 1452980"/>
              <a:gd name="TX4" fmla="*/ 1693204 w 2019776"/>
              <a:gd name="TY4" fmla="*/ 0 h 1452980"/>
              <a:gd name="TX5" fmla="*/ 5918 w 2019776"/>
              <a:gd name="TY5" fmla="*/ 2008 h 145298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2019776" h="1452980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gray">
          <a:xfrm>
            <a:off x="-4445" y="895350"/>
            <a:ext cx="2875915" cy="1400175"/>
          </a:xfrm>
          <a:custGeom>
            <a:avLst/>
            <a:gdLst>
              <a:gd name="TX0" fmla="*/ 2060532 w 2156566"/>
              <a:gd name="TY0" fmla="*/ 0 h 1399785"/>
              <a:gd name="TX1" fmla="*/ 2156565 w 2156566"/>
              <a:gd name="TY1" fmla="*/ 247389 h 1399785"/>
              <a:gd name="TX2" fmla="*/ 0 w 2156566"/>
              <a:gd name="TY2" fmla="*/ 1399784 h 1399785"/>
              <a:gd name="TX3" fmla="*/ 0 w 2156566"/>
              <a:gd name="TY3" fmla="*/ 676405 h 1399785"/>
              <a:gd name="TX4" fmla="*/ 2060532 w 2156566"/>
              <a:gd name="TY4" fmla="*/ 0 h 139978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56566" h="1399785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 bwMode="white">
          <a:xfrm>
            <a:off x="48895" y="36830"/>
            <a:ext cx="2475865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 bwMode="gray">
          <a:xfrm>
            <a:off x="10119360" y="28321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gray">
          <a:xfrm>
            <a:off x="10728960" y="28321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 bwMode="gray">
          <a:xfrm>
            <a:off x="11338560" y="28321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 bwMode="gray">
          <a:xfrm>
            <a:off x="902335" y="1755775"/>
            <a:ext cx="10363835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 bwMode="gray">
          <a:xfrm>
            <a:off x="902335" y="2834640"/>
            <a:ext cx="8583930" cy="594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69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99615" y="128270"/>
            <a:ext cx="819340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 bwMode="gray">
          <a:xfrm>
            <a:off x="4025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10121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16217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gray">
          <a:xfrm>
            <a:off x="101803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 bwMode="gray">
          <a:xfrm>
            <a:off x="107899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 bwMode="gray">
          <a:xfrm>
            <a:off x="113995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8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gray">
          <a:xfrm flipH="1" flipV="1">
            <a:off x="9025890" y="6204585"/>
            <a:ext cx="1137920" cy="654050"/>
          </a:xfrm>
          <a:custGeom>
            <a:avLst/>
            <a:gdLst>
              <a:gd name="TX0" fmla="*/ 0 w 1328970"/>
              <a:gd name="TY0" fmla="*/ 0 h 1063416"/>
              <a:gd name="TX1" fmla="*/ 414592 w 1328970"/>
              <a:gd name="TY1" fmla="*/ 1063415 h 1063416"/>
              <a:gd name="TX2" fmla="*/ 1328969 w 1328970"/>
              <a:gd name="TY2" fmla="*/ 764808 h 1063416"/>
              <a:gd name="TX3" fmla="*/ 1222159 w 1328970"/>
              <a:gd name="TY3" fmla="*/ 0 h 1063416"/>
              <a:gd name="TX4" fmla="*/ 0 w 1328970"/>
              <a:gd name="TY4" fmla="*/ 0 h 106341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328970" h="1063416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gray">
          <a:xfrm flipH="1" flipV="1">
            <a:off x="9882505" y="5623560"/>
            <a:ext cx="2317115" cy="1235075"/>
          </a:xfrm>
          <a:custGeom>
            <a:avLst/>
            <a:gdLst>
              <a:gd name="TX0" fmla="*/ 5918 w 2019776"/>
              <a:gd name="TY0" fmla="*/ 2008 h 1452980"/>
              <a:gd name="TX1" fmla="*/ 5918 w 2019776"/>
              <a:gd name="TY1" fmla="*/ 1436914 h 1452980"/>
              <a:gd name="TX2" fmla="*/ 0 w 2019776"/>
              <a:gd name="TY2" fmla="*/ 1452979 h 1452980"/>
              <a:gd name="TX3" fmla="*/ 2019775 w 2019776"/>
              <a:gd name="TY3" fmla="*/ 794657 h 1452980"/>
              <a:gd name="TX4" fmla="*/ 1693204 w 2019776"/>
              <a:gd name="TY4" fmla="*/ 0 h 1452980"/>
              <a:gd name="TX5" fmla="*/ 5918 w 2019776"/>
              <a:gd name="TY5" fmla="*/ 2008 h 145298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2019776" h="1452980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620" y="0"/>
            <a:ext cx="3206750" cy="1783080"/>
            <a:chOff x="-7620" y="0"/>
            <a:chExt cx="3206750" cy="1783080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1837690" y="0"/>
              <a:ext cx="1361440" cy="867410"/>
            </a:xfrm>
            <a:custGeom>
              <a:avLst/>
              <a:gdLst>
                <a:gd name="TX0" fmla="*/ 0 w 1310937"/>
                <a:gd name="TY0" fmla="*/ 0 h 1115628"/>
                <a:gd name="TX1" fmla="*/ 435006 w 1310937"/>
                <a:gd name="TY1" fmla="*/ 1115627 h 1115628"/>
                <a:gd name="TX2" fmla="*/ 1310936 w 1310937"/>
                <a:gd name="TY2" fmla="*/ 645111 h 1115628"/>
                <a:gd name="TX3" fmla="*/ 1222159 w 1310937"/>
                <a:gd name="TY3" fmla="*/ 0 h 1115628"/>
                <a:gd name="TX4" fmla="*/ 0 w 1310937"/>
                <a:gd name="TY4" fmla="*/ 0 h 111562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10937" h="1115628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-7620" y="0"/>
              <a:ext cx="2096770" cy="1129030"/>
            </a:xfrm>
            <a:custGeom>
              <a:avLst/>
              <a:gdLst>
                <a:gd name="TX0" fmla="*/ 5918 w 2019776"/>
                <a:gd name="TY0" fmla="*/ 2008 h 1452980"/>
                <a:gd name="TX1" fmla="*/ 5918 w 2019776"/>
                <a:gd name="TY1" fmla="*/ 1436914 h 1452980"/>
                <a:gd name="TX2" fmla="*/ 0 w 2019776"/>
                <a:gd name="TY2" fmla="*/ 1452979 h 1452980"/>
                <a:gd name="TX3" fmla="*/ 2019775 w 2019776"/>
                <a:gd name="TY3" fmla="*/ 794657 h 1452980"/>
                <a:gd name="TX4" fmla="*/ 1693204 w 2019776"/>
                <a:gd name="TY4" fmla="*/ 0 h 1452980"/>
                <a:gd name="TX5" fmla="*/ 5918 w 2019776"/>
                <a:gd name="TY5" fmla="*/ 2008 h 14529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019776" h="1452980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-5080" y="695960"/>
              <a:ext cx="2239010" cy="1087755"/>
            </a:xfrm>
            <a:custGeom>
              <a:avLst/>
              <a:gdLst>
                <a:gd name="TX0" fmla="*/ 2060532 w 2156566"/>
                <a:gd name="TY0" fmla="*/ 0 h 1399785"/>
                <a:gd name="TX1" fmla="*/ 2156565 w 2156566"/>
                <a:gd name="TY1" fmla="*/ 247389 h 1399785"/>
                <a:gd name="TX2" fmla="*/ 0 w 2156566"/>
                <a:gd name="TY2" fmla="*/ 1399784 h 1399785"/>
                <a:gd name="TX3" fmla="*/ 0 w 2156566"/>
                <a:gd name="TY3" fmla="*/ 676405 h 1399785"/>
                <a:gd name="TX4" fmla="*/ 2060532 w 2156566"/>
                <a:gd name="TY4" fmla="*/ 0 h 139978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56566" h="139978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</p:grpSp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 bwMode="gray">
          <a:xfrm>
            <a:off x="9338945" y="274955"/>
            <a:ext cx="2244090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 bwMode="gray">
          <a:xfrm>
            <a:off x="609600" y="274955"/>
            <a:ext cx="8535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 bwMode="gray">
          <a:xfrm>
            <a:off x="3559810" y="6583680"/>
            <a:ext cx="54870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 bwMode="gray">
          <a:xfrm>
            <a:off x="935101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 bwMode="gray">
          <a:xfrm>
            <a:off x="4025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10121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16217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gray">
          <a:xfrm>
            <a:off x="101803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 bwMode="gray">
          <a:xfrm>
            <a:off x="107899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 bwMode="gray">
          <a:xfrm>
            <a:off x="113995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8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63295" y="3437890"/>
            <a:ext cx="10314940" cy="13538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 cap="all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cap="all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 bwMode="black">
          <a:xfrm>
            <a:off x="2706370" y="1929130"/>
            <a:ext cx="855916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07210" indent="-57150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>
                <a:solidFill>
                  <a:schemeClr val="tx1">
                    <a:tint val="75000"/>
                  </a:schemeClr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 bwMode="gray">
          <a:xfrm>
            <a:off x="1012190" y="310007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1621790" y="310007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2231390" y="3100070"/>
            <a:ext cx="378460" cy="283845"/>
          </a:xfrm>
          <a:prstGeom prst="ellipse">
            <a:avLst/>
          </a:prstGeom>
          <a:noFill/>
          <a:ln w="57150" cap="flat" cmpd="sng">
            <a:solidFill>
              <a:schemeClr val="accent6">
                <a:alpha val="4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6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99615" y="73025"/>
            <a:ext cx="819340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1807210" indent="-57150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0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r>
              <a:rPr lang="ko-KR" altLang="en-US" sz="2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0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4025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10121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gray">
          <a:xfrm>
            <a:off x="16217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 bwMode="gray">
          <a:xfrm>
            <a:off x="101803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 bwMode="gray">
          <a:xfrm>
            <a:off x="107899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 bwMode="gray">
          <a:xfrm>
            <a:off x="113995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5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 bwMode="gray">
          <a:xfrm>
            <a:off x="597535" y="1426210"/>
            <a:ext cx="5389245" cy="7867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ln w="9525" cap="flat" cmpd="sng">
                  <a:solidFill>
                    <a:schemeClr val="accent2">
                      <a:lumMod val="50000"/>
                      <a:alpha val="100000"/>
                    </a:schemeClr>
                  </a:solidFill>
                  <a:prstDash val="solid"/>
                </a:ln>
                <a:solidFill>
                  <a:schemeClr val="accent2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>
                <a:ln w="9525" cap="flat" cmpd="sng">
                  <a:solidFill>
                    <a:schemeClr val="accent2">
                      <a:lumMod val="50000"/>
                      <a:alpha val="10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597535" y="2240280"/>
            <a:ext cx="5401945" cy="3776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123571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0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8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6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16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 bwMode="gray">
          <a:xfrm>
            <a:off x="6132830" y="1426210"/>
            <a:ext cx="5389245" cy="7867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ln w="9525" cap="flat" cmpd="sng">
                  <a:solidFill>
                    <a:schemeClr val="accent4">
                      <a:lumMod val="50000"/>
                      <a:alpha val="100000"/>
                    </a:schemeClr>
                  </a:solidFill>
                  <a:prstDash val="solid"/>
                </a:ln>
                <a:solidFill>
                  <a:schemeClr val="accent4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>
                <a:ln w="9525" cap="flat" cmpd="sng">
                  <a:solidFill>
                    <a:schemeClr val="accent4">
                      <a:lumMod val="50000"/>
                      <a:alpha val="100000"/>
                    </a:schemeClr>
                  </a:solidFill>
                  <a:prstDash val="solid"/>
                </a:ln>
                <a:solidFill>
                  <a:schemeClr val="accent4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32830" y="2240280"/>
            <a:ext cx="5401945" cy="3776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1807210" indent="-57150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gray">
          <a:xfrm>
            <a:off x="4025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 bwMode="gray">
          <a:xfrm>
            <a:off x="10121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 bwMode="gray">
          <a:xfrm>
            <a:off x="107899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gray">
          <a:xfrm>
            <a:off x="113995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26210" y="73025"/>
            <a:ext cx="9339580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1807210" indent="-57150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86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26210" y="109855"/>
            <a:ext cx="9339580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Arial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Oval 5"/>
          <p:cNvSpPr>
            <a:spLocks/>
          </p:cNvSpPr>
          <p:nvPr/>
        </p:nvSpPr>
        <p:spPr bwMode="gray">
          <a:xfrm>
            <a:off x="4025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807210" indent="-57150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 bwMode="gray">
          <a:xfrm>
            <a:off x="101219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107899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742950" indent="-74295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11399520" y="53022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235710" indent="0" algn="l" defTabSz="247078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3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620" y="0"/>
            <a:ext cx="3206750" cy="1783080"/>
            <a:chOff x="-7620" y="0"/>
            <a:chExt cx="3206750" cy="1783080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1837690" y="0"/>
              <a:ext cx="1361440" cy="867410"/>
            </a:xfrm>
            <a:custGeom>
              <a:avLst/>
              <a:gdLst>
                <a:gd name="TX0" fmla="*/ 0 w 1310937"/>
                <a:gd name="TY0" fmla="*/ 0 h 1115628"/>
                <a:gd name="TX1" fmla="*/ 435006 w 1310937"/>
                <a:gd name="TY1" fmla="*/ 1115627 h 1115628"/>
                <a:gd name="TX2" fmla="*/ 1310936 w 1310937"/>
                <a:gd name="TY2" fmla="*/ 645111 h 1115628"/>
                <a:gd name="TX3" fmla="*/ 1222159 w 1310937"/>
                <a:gd name="TY3" fmla="*/ 0 h 1115628"/>
                <a:gd name="TX4" fmla="*/ 0 w 1310937"/>
                <a:gd name="TY4" fmla="*/ 0 h 111562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10937" h="1115628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-7620" y="0"/>
              <a:ext cx="2096770" cy="1129030"/>
            </a:xfrm>
            <a:custGeom>
              <a:avLst/>
              <a:gdLst>
                <a:gd name="TX0" fmla="*/ 5918 w 2019776"/>
                <a:gd name="TY0" fmla="*/ 2008 h 1452980"/>
                <a:gd name="TX1" fmla="*/ 5918 w 2019776"/>
                <a:gd name="TY1" fmla="*/ 1436914 h 1452980"/>
                <a:gd name="TX2" fmla="*/ 0 w 2019776"/>
                <a:gd name="TY2" fmla="*/ 1452979 h 1452980"/>
                <a:gd name="TX3" fmla="*/ 2019775 w 2019776"/>
                <a:gd name="TY3" fmla="*/ 794657 h 1452980"/>
                <a:gd name="TX4" fmla="*/ 1693204 w 2019776"/>
                <a:gd name="TY4" fmla="*/ 0 h 1452980"/>
                <a:gd name="TX5" fmla="*/ 5918 w 2019776"/>
                <a:gd name="TY5" fmla="*/ 2008 h 14529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019776" h="1452980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-5080" y="695960"/>
              <a:ext cx="2239010" cy="1087755"/>
            </a:xfrm>
            <a:custGeom>
              <a:avLst/>
              <a:gdLst>
                <a:gd name="TX0" fmla="*/ 2060532 w 2156566"/>
                <a:gd name="TY0" fmla="*/ 0 h 1399785"/>
                <a:gd name="TX1" fmla="*/ 2156565 w 2156566"/>
                <a:gd name="TY1" fmla="*/ 247389 h 1399785"/>
                <a:gd name="TX2" fmla="*/ 0 w 2156566"/>
                <a:gd name="TY2" fmla="*/ 1399784 h 1399785"/>
                <a:gd name="TX3" fmla="*/ 0 w 2156566"/>
                <a:gd name="TY3" fmla="*/ 676405 h 1399785"/>
                <a:gd name="TX4" fmla="*/ 2060532 w 2156566"/>
                <a:gd name="TY4" fmla="*/ 0 h 139978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56566" h="139978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ndara" charset="0"/>
                <a:ea typeface="Candara" charset="0"/>
                <a:cs typeface="+mn-cs"/>
              </a:endParaRPr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/>
          </p:nvPr>
        </p:nvSpPr>
        <p:spPr bwMode="black">
          <a:xfrm>
            <a:off x="4766945" y="411480"/>
            <a:ext cx="6864985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tx2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>
                <a:solidFill>
                  <a:schemeClr val="tx2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66945" y="1664335"/>
            <a:ext cx="6816090" cy="4700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 bwMode="gray">
          <a:xfrm>
            <a:off x="853440" y="1664335"/>
            <a:ext cx="3768090" cy="4691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56615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75920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 bwMode="gray">
          <a:xfrm>
            <a:off x="3011170" y="116141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49803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 bwMode="gray">
          <a:xfrm>
            <a:off x="3620770" y="116141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49803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 bwMode="gray">
          <a:xfrm>
            <a:off x="4230370" y="116141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49803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3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 bwMode="black">
          <a:xfrm>
            <a:off x="1146175" y="502920"/>
            <a:ext cx="10205085" cy="5676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tx2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2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146175" y="1170305"/>
            <a:ext cx="10193020" cy="4115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 bwMode="black">
          <a:xfrm>
            <a:off x="1146175" y="5386070"/>
            <a:ext cx="10205085" cy="7867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900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gray">
          <a:xfrm>
            <a:off x="621665" y="658495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gray">
          <a:xfrm>
            <a:off x="621665" y="5440680"/>
            <a:ext cx="378460" cy="283845"/>
          </a:xfrm>
          <a:prstGeom prst="ellipse">
            <a:avLst/>
          </a:prstGeom>
          <a:noFill/>
          <a:ln w="57150" cap="flat" cmpd="sng">
            <a:solidFill>
              <a:srgbClr val="C1C1C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46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 bwMode="gray"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Corbel" charset="0"/>
                <a:ea typeface="Corbel" charset="0"/>
                <a:cs typeface="+mj-cs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 bwMode="gray"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마스터 텍스트 스타일을 편집합니다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둘째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셋째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넷째 수준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다섯째 수준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gray">
          <a:xfrm>
            <a:off x="-635" y="6229350"/>
            <a:ext cx="1823085" cy="210185"/>
          </a:xfrm>
          <a:custGeom>
            <a:avLst/>
            <a:gdLst>
              <a:gd name="TX0" fmla="*/ 0 w 1367074"/>
              <a:gd name="TY0" fmla="*/ 0 h 209847"/>
              <a:gd name="TX1" fmla="*/ 1230086 w 1367074"/>
              <a:gd name="TY1" fmla="*/ 21771 h 209847"/>
              <a:gd name="TX2" fmla="*/ 1367073 w 1367074"/>
              <a:gd name="TY2" fmla="*/ 143886 h 209847"/>
              <a:gd name="TX3" fmla="*/ 521760 w 1367074"/>
              <a:gd name="TY3" fmla="*/ 146472 h 209847"/>
              <a:gd name="TX4" fmla="*/ 507856 w 1367074"/>
              <a:gd name="TY4" fmla="*/ 209846 h 209847"/>
              <a:gd name="TX5" fmla="*/ 1833 w 1367074"/>
              <a:gd name="TY5" fmla="*/ 208337 h 209847"/>
              <a:gd name="TX6" fmla="*/ 0 w 1367074"/>
              <a:gd name="TY6" fmla="*/ 0 h 20984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1367074" h="209847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gray">
          <a:xfrm>
            <a:off x="635" y="6469380"/>
            <a:ext cx="1452880" cy="389255"/>
          </a:xfrm>
          <a:custGeom>
            <a:avLst/>
            <a:gdLst>
              <a:gd name="TX0" fmla="*/ 310 w 1088980"/>
              <a:gd name="TY0" fmla="*/ 697 h 388478"/>
              <a:gd name="TX1" fmla="*/ 498339 w 1088980"/>
              <a:gd name="TY1" fmla="*/ 0 h 388478"/>
              <a:gd name="TX2" fmla="*/ 464654 w 1088980"/>
              <a:gd name="TY2" fmla="*/ 104880 h 388478"/>
              <a:gd name="TX3" fmla="*/ 1028546 w 1088980"/>
              <a:gd name="TY3" fmla="*/ 104448 h 388478"/>
              <a:gd name="TX4" fmla="*/ 1088979 w 1088980"/>
              <a:gd name="TY4" fmla="*/ 388477 h 388478"/>
              <a:gd name="TX5" fmla="*/ 1035 w 1088980"/>
              <a:gd name="TY5" fmla="*/ 386331 h 388478"/>
              <a:gd name="TX6" fmla="*/ 310 w 1088980"/>
              <a:gd name="TY6" fmla="*/ 697 h 38847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1088980" h="388478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gray">
          <a:xfrm>
            <a:off x="668655" y="6389370"/>
            <a:ext cx="6049010" cy="161290"/>
          </a:xfrm>
          <a:custGeom>
            <a:avLst/>
            <a:gdLst>
              <a:gd name="TX0" fmla="*/ 48436 w 4536353"/>
              <a:gd name="TY0" fmla="*/ 0 h 369388"/>
              <a:gd name="TX1" fmla="*/ 4536352 w 4536353"/>
              <a:gd name="TY1" fmla="*/ 26326 h 369388"/>
              <a:gd name="TX2" fmla="*/ 4472120 w 4536353"/>
              <a:gd name="TY2" fmla="*/ 299405 h 369388"/>
              <a:gd name="TX3" fmla="*/ 0 w 4536353"/>
              <a:gd name="TY3" fmla="*/ 369388 h 369388"/>
              <a:gd name="TX4" fmla="*/ 48436 w 4536353"/>
              <a:gd name="TY4" fmla="*/ 0 h 36938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4536353" h="369388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gray">
          <a:xfrm>
            <a:off x="1411605" y="6550660"/>
            <a:ext cx="9519920" cy="319405"/>
          </a:xfrm>
          <a:custGeom>
            <a:avLst/>
            <a:gdLst>
              <a:gd name="TX0" fmla="*/ 0 w 4562316"/>
              <a:gd name="TY0" fmla="*/ 30917 h 340373"/>
              <a:gd name="TX1" fmla="*/ 4562315 w 4562316"/>
              <a:gd name="TY1" fmla="*/ 0 h 340373"/>
              <a:gd name="TX2" fmla="*/ 4512005 w 4562316"/>
              <a:gd name="TY2" fmla="*/ 336734 h 340373"/>
              <a:gd name="TX3" fmla="*/ 32050 w 4562316"/>
              <a:gd name="TY3" fmla="*/ 340372 h 340373"/>
              <a:gd name="TX4" fmla="*/ 0 w 4562316"/>
              <a:gd name="TY4" fmla="*/ 30917 h 3403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4562316" h="340373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gray">
          <a:xfrm>
            <a:off x="6673850" y="6324600"/>
            <a:ext cx="1569720" cy="200660"/>
          </a:xfrm>
          <a:custGeom>
            <a:avLst/>
            <a:gdLst>
              <a:gd name="TX0" fmla="*/ 379208 w 4670582"/>
              <a:gd name="TY0" fmla="*/ -1 h 323215"/>
              <a:gd name="TX1" fmla="*/ 4545802 w 4670582"/>
              <a:gd name="TY1" fmla="*/ 53258 h 323215"/>
              <a:gd name="TX2" fmla="*/ 4670581 w 4670582"/>
              <a:gd name="TY2" fmla="*/ 310948 h 323215"/>
              <a:gd name="TX3" fmla="*/ 0 w 4670582"/>
              <a:gd name="TY3" fmla="*/ 323214 h 323215"/>
              <a:gd name="TX4" fmla="*/ 379208 w 4670582"/>
              <a:gd name="TY4" fmla="*/ -1 h 32321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4670582" h="323215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gray">
          <a:xfrm>
            <a:off x="8223885" y="6353175"/>
            <a:ext cx="3290570" cy="167640"/>
          </a:xfrm>
          <a:custGeom>
            <a:avLst/>
            <a:gdLst>
              <a:gd name="TX0" fmla="*/ 0 w 5289575"/>
              <a:gd name="TY0" fmla="*/ -1 h 269346"/>
              <a:gd name="TX1" fmla="*/ 5289574 w 5289575"/>
              <a:gd name="TY1" fmla="*/ 22476 h 269346"/>
              <a:gd name="TX2" fmla="*/ 4715043 w 5289575"/>
              <a:gd name="TY2" fmla="*/ 237841 h 269346"/>
              <a:gd name="TX3" fmla="*/ 90402 w 5289575"/>
              <a:gd name="TY3" fmla="*/ 269345 h 269346"/>
              <a:gd name="TX4" fmla="*/ 0 w 5289575"/>
              <a:gd name="TY4" fmla="*/ -1 h 2693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5289575" h="269346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gray">
          <a:xfrm>
            <a:off x="11222990" y="6360160"/>
            <a:ext cx="791845" cy="150495"/>
          </a:xfrm>
          <a:custGeom>
            <a:avLst/>
            <a:gdLst>
              <a:gd name="TX0" fmla="*/ 2696066 w 5883983"/>
              <a:gd name="TY0" fmla="*/ 0 h 241690"/>
              <a:gd name="TX1" fmla="*/ 5883982 w 5883983"/>
              <a:gd name="TY1" fmla="*/ 7086 h 241690"/>
              <a:gd name="TX2" fmla="*/ 3066102 w 5883983"/>
              <a:gd name="TY2" fmla="*/ 241689 h 241690"/>
              <a:gd name="TX3" fmla="*/ 0 w 5883983"/>
              <a:gd name="TY3" fmla="*/ 238564 h 241690"/>
              <a:gd name="TX4" fmla="*/ 2696066 w 5883983"/>
              <a:gd name="TY4" fmla="*/ 0 h 24169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5883983" h="241690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gray">
          <a:xfrm>
            <a:off x="10883265" y="6362700"/>
            <a:ext cx="1308100" cy="495935"/>
          </a:xfrm>
          <a:custGeom>
            <a:avLst/>
            <a:gdLst>
              <a:gd name="TX0" fmla="*/ 736088 w 9725291"/>
              <a:gd name="TY0" fmla="*/ 133658 h 368610"/>
              <a:gd name="TX1" fmla="*/ 5718680 w 9725291"/>
              <a:gd name="TY1" fmla="*/ 135325 h 368610"/>
              <a:gd name="TX2" fmla="*/ 9071878 w 9725291"/>
              <a:gd name="TY2" fmla="*/ 1807 h 368610"/>
              <a:gd name="TX3" fmla="*/ 9709463 w 9725291"/>
              <a:gd name="TY3" fmla="*/ 0 h 368610"/>
              <a:gd name="TX4" fmla="*/ 9725290 w 9725291"/>
              <a:gd name="TY4" fmla="*/ 368122 h 368610"/>
              <a:gd name="TX5" fmla="*/ 0 w 9725291"/>
              <a:gd name="TY5" fmla="*/ 368609 h 368610"/>
              <a:gd name="TX6" fmla="*/ 736088 w 9725291"/>
              <a:gd name="TY6" fmla="*/ 133658 h 36861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9725291" h="368610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 bwMode="white">
          <a:xfrm>
            <a:off x="97790" y="6583680"/>
            <a:ext cx="28454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/>
                </a:solidFill>
              </a:defRPr>
            </a:lvl1pPr>
          </a:lstStyle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B9320F77-B9A0-41C5-862A-B4B631284C64}" type="datetime1">
              <a:rPr lang="en-US" altLang="ko-KR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10/24/2019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 bwMode="white">
          <a:xfrm>
            <a:off x="3559810" y="6583680"/>
            <a:ext cx="6706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/>
                </a:solidFill>
              </a:defRPr>
            </a:lvl1pPr>
          </a:lstStyle>
          <a:p>
            <a:pPr marL="123571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 bwMode="white">
          <a:xfrm>
            <a:off x="11070590" y="6583680"/>
            <a:ext cx="610235" cy="229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/>
                </a:solidFill>
              </a:defRPr>
            </a:lvl1pPr>
          </a:lstStyle>
          <a:p>
            <a:pPr marL="742950" indent="-74295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B9320F77-B9A0-41C5-862A-B4B631284C64}" type="slidenum">
              <a:rPr lang="en-US" sz="1200">
                <a:solidFill>
                  <a:schemeClr val="tx1"/>
                </a:solidFill>
                <a:latin typeface="Candara" charset="0"/>
                <a:ea typeface="Candara" charset="0"/>
                <a:cs typeface="+mn-cs"/>
              </a:rPr>
              <a:t>‹#›</a:t>
            </a:fld>
            <a:endParaRPr lang="ko-KR" altLang="en-US" sz="1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9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02335" y="1755775"/>
            <a:ext cx="10363835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latin typeface="Corbel" charset="0"/>
                <a:ea typeface="Corbel" charset="0"/>
                <a:cs typeface="+mj-cs"/>
              </a:rPr>
              <a:t>오픈소스 활용 경진대회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902335" y="2834640"/>
            <a:ext cx="8583930" cy="594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latin typeface="Candara" charset="0"/>
                <a:ea typeface="Candara" charset="0"/>
                <a:cs typeface="+mn-cs"/>
              </a:rPr>
              <a:t>북세통팀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Candara" charset="0"/>
                <a:ea typeface="HY그래픽M" charset="0"/>
                <a:cs typeface="+mn-cs"/>
              </a:rPr>
              <a:t>	</a:t>
            </a:r>
            <a:r>
              <a:rPr lang="ko-KR" altLang="en-US" sz="2000">
                <a:latin typeface="Candara" charset="0"/>
                <a:ea typeface="Candara" charset="0"/>
                <a:cs typeface="+mn-cs"/>
              </a:rPr>
              <a:t>프로그램 명 </a:t>
            </a:r>
            <a:r>
              <a:rPr lang="en-US" altLang="ko-KR" sz="2000">
                <a:latin typeface="Candara" charset="0"/>
                <a:ea typeface="HY그래픽M" charset="0"/>
                <a:cs typeface="+mn-cs"/>
              </a:rPr>
              <a:t>: ’</a:t>
            </a:r>
            <a:r>
              <a:rPr lang="ko-KR" altLang="en-US" sz="2000">
                <a:latin typeface="Candara" charset="0"/>
                <a:ea typeface="Candara" charset="0"/>
                <a:cs typeface="+mn-cs"/>
              </a:rPr>
              <a:t>책</a:t>
            </a:r>
            <a:r>
              <a:rPr lang="en-US" altLang="ko-KR" sz="2000">
                <a:latin typeface="Candara" charset="0"/>
                <a:ea typeface="HY그래픽M" charset="0"/>
                <a:cs typeface="+mn-cs"/>
              </a:rPr>
              <a:t>’</a:t>
            </a:r>
            <a:r>
              <a:rPr lang="ko-KR" altLang="en-US" sz="2000">
                <a:latin typeface="Candara" charset="0"/>
                <a:ea typeface="Candara" charset="0"/>
                <a:cs typeface="+mn-cs"/>
              </a:rPr>
              <a:t>갈피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Candara" charset="0"/>
              <a:ea typeface="Candara" charset="0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954645" y="4800600"/>
            <a:ext cx="290004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ndara" charset="0"/>
                <a:ea typeface="Candara" charset="0"/>
                <a:cs typeface="+mn-cs"/>
              </a:rPr>
              <a:t>게임 멀티미디어 </a:t>
            </a:r>
            <a:r>
              <a:rPr lang="en-US" altLang="ko-KR" sz="1800">
                <a:latin typeface="Candara" charset="0"/>
                <a:ea typeface="HY그래픽M" charset="0"/>
                <a:cs typeface="+mn-cs"/>
              </a:rPr>
              <a:t>14 </a:t>
            </a:r>
            <a:r>
              <a:rPr lang="ko-KR" altLang="en-US" sz="1800">
                <a:latin typeface="Candara" charset="0"/>
                <a:ea typeface="Candara" charset="0"/>
                <a:cs typeface="+mn-cs"/>
              </a:rPr>
              <a:t>정진희</a:t>
            </a: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ndara" charset="0"/>
                <a:ea typeface="Candara" charset="0"/>
                <a:cs typeface="+mn-cs"/>
              </a:rPr>
              <a:t>게임 멀티미디어 </a:t>
            </a:r>
            <a:r>
              <a:rPr lang="en-US" altLang="ko-KR" sz="1800">
                <a:latin typeface="Candara" charset="0"/>
                <a:ea typeface="HY그래픽M" charset="0"/>
                <a:cs typeface="+mn-cs"/>
              </a:rPr>
              <a:t>15 </a:t>
            </a:r>
            <a:r>
              <a:rPr lang="ko-KR" altLang="en-US" sz="1800">
                <a:latin typeface="Candara" charset="0"/>
                <a:ea typeface="Candara" charset="0"/>
                <a:cs typeface="+mn-cs"/>
              </a:rPr>
              <a:t>사민서</a:t>
            </a: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ndara" charset="0"/>
                <a:ea typeface="Candara" charset="0"/>
                <a:cs typeface="+mn-cs"/>
              </a:rPr>
              <a:t>게임 멀티미디어 </a:t>
            </a:r>
            <a:r>
              <a:rPr lang="en-US" altLang="ko-KR" sz="1800">
                <a:latin typeface="Candara" charset="0"/>
                <a:ea typeface="HY그래픽M" charset="0"/>
                <a:cs typeface="+mn-cs"/>
              </a:rPr>
              <a:t>15 </a:t>
            </a:r>
            <a:r>
              <a:rPr lang="ko-KR" altLang="en-US" sz="1800">
                <a:latin typeface="Candara" charset="0"/>
                <a:ea typeface="Candara" charset="0"/>
                <a:cs typeface="+mn-cs"/>
              </a:rPr>
              <a:t>정준수</a:t>
            </a: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ndara" charset="0"/>
                <a:ea typeface="Candara" charset="0"/>
                <a:cs typeface="+mn-cs"/>
              </a:rPr>
              <a:t>컴퓨터 정보보안 </a:t>
            </a:r>
            <a:r>
              <a:rPr lang="en-US" altLang="ko-KR" sz="1800">
                <a:latin typeface="Candara" charset="0"/>
                <a:ea typeface="HY그래픽M" charset="0"/>
                <a:cs typeface="+mn-cs"/>
              </a:rPr>
              <a:t>16 </a:t>
            </a:r>
            <a:r>
              <a:rPr lang="ko-KR" altLang="en-US" sz="1800">
                <a:latin typeface="Candara" charset="0"/>
                <a:ea typeface="Candara" charset="0"/>
                <a:cs typeface="+mn-cs"/>
              </a:rPr>
              <a:t>박준형</a:t>
            </a:r>
          </a:p>
        </p:txBody>
      </p:sp>
    </p:spTree>
    <p:extLst>
      <p:ext uri="{BB962C8B-B14F-4D97-AF65-F5344CB8AC3E}">
        <p14:creationId xmlns:p14="http://schemas.microsoft.com/office/powerpoint/2010/main" val="40231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53795"/>
            <a:ext cx="10973435" cy="49733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프로그램의 제작 개요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활용한 오픈 소스 API의 소개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프로젝트 구성 소개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프로젝트의 기대효과 및 활용방안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작품의 특징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2800">
                <a:latin typeface="Candara" charset="0"/>
                <a:ea typeface="Arial" charset="0"/>
                <a:cs typeface="+mn-cs"/>
              </a:rPr>
              <a:t>프로젝트 시연</a:t>
            </a:r>
            <a:endParaRPr lang="ko-KR" altLang="en-US" sz="2800">
              <a:latin typeface="Candara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Candara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16436_8578896/fImage10479857332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886189"/>
            <a:ext cx="3670935" cy="5240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88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프로그램 제작 개요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dirty="0">
                <a:latin typeface="Candara" charset="0"/>
                <a:ea typeface="Candara" charset="0"/>
                <a:cs typeface="+mn-cs"/>
              </a:rPr>
              <a:t>인터넷 서점 프로그램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400" dirty="0">
                <a:latin typeface="Candara" charset="0"/>
                <a:ea typeface="Arial" charset="0"/>
                <a:cs typeface="+mn-cs"/>
              </a:rPr>
              <a:t>-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인터넷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서점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사이트들이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리뷰가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부족한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endParaRPr lang="en-US" altLang="ko-KR" sz="1400" dirty="0">
              <a:latin typeface="Candara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Candara" charset="0"/>
                <a:ea typeface="Arial" charset="0"/>
              </a:rPr>
              <a:t>          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단점을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보완하고자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만들게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되었다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14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 dirty="0">
                <a:latin typeface="Candara" charset="0"/>
                <a:ea typeface="Candara" charset="0"/>
                <a:cs typeface="+mn-cs"/>
              </a:rPr>
              <a:t>취향에 따른 도서 추천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400" dirty="0">
                <a:latin typeface="Candara" charset="0"/>
                <a:ea typeface="Arial" charset="0"/>
                <a:cs typeface="+mn-cs"/>
              </a:rPr>
              <a:t>-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사용자의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선호도에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따라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맞춤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추천을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해주는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기능이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endParaRPr lang="ko-KR" altLang="en-US" sz="14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400" dirty="0" err="1">
                <a:latin typeface="Candara" charset="0"/>
                <a:ea typeface="Arial" charset="0"/>
                <a:cs typeface="+mn-cs"/>
              </a:rPr>
              <a:t>인터넷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서점에는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부족하다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판단되어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기능을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400" dirty="0" err="1">
                <a:latin typeface="Candara" charset="0"/>
                <a:ea typeface="Arial" charset="0"/>
                <a:cs typeface="+mn-cs"/>
              </a:rPr>
              <a:t>추가하였다</a:t>
            </a:r>
            <a:r>
              <a:rPr sz="14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1400" dirty="0">
              <a:latin typeface="Candara" charset="0"/>
              <a:ea typeface="Candara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Candara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81F48-4365-4348-8D8A-47459AD2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86533"/>
            <a:ext cx="6353666" cy="34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활용한 오픈소스 </a:t>
            </a:r>
            <a:r>
              <a:rPr lang="en-US" altLang="ko-KR" sz="4400">
                <a:latin typeface="Corbel" charset="0"/>
                <a:ea typeface="맑은 고딕" charset="0"/>
                <a:cs typeface="+mj-cs"/>
              </a:rPr>
              <a:t>API</a:t>
            </a:r>
            <a:r>
              <a:rPr lang="ko-KR" altLang="en-US" sz="4400">
                <a:latin typeface="Corbel" charset="0"/>
                <a:ea typeface="Corbel" charset="0"/>
                <a:cs typeface="+mj-cs"/>
              </a:rPr>
              <a:t>의 소개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en-US" altLang="ko-KR" sz="3200">
                <a:latin typeface="Candara" charset="0"/>
                <a:ea typeface="HY그래픽M" charset="0"/>
                <a:cs typeface="+mn-cs"/>
              </a:rPr>
              <a:t>.NET FRAMEWORK API</a:t>
            </a:r>
            <a:endParaRPr lang="ko-KR" altLang="en-US" sz="3200">
              <a:latin typeface="Candara" charset="0"/>
              <a:ea typeface="HY그래픽M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800">
                <a:latin typeface="Candara" charset="0"/>
                <a:ea typeface="Candara" charset="0"/>
                <a:cs typeface="+mn-cs"/>
              </a:rPr>
              <a:t>전체 </a:t>
            </a:r>
            <a:r>
              <a:rPr lang="en-US" altLang="ko-KR" sz="2800">
                <a:latin typeface="Candara" charset="0"/>
                <a:ea typeface="HY그래픽M" charset="0"/>
                <a:cs typeface="+mn-cs"/>
              </a:rPr>
              <a:t>UI </a:t>
            </a:r>
            <a:r>
              <a:rPr lang="ko-KR" altLang="en-US" sz="2800">
                <a:latin typeface="Candara" charset="0"/>
                <a:ea typeface="Candara" charset="0"/>
                <a:cs typeface="+mn-cs"/>
              </a:rPr>
              <a:t>구성</a:t>
            </a: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73C"/>
              </a:buClr>
              <a:buSzPct val="90000"/>
              <a:buFont typeface="Wingdings 3"/>
              <a:buChar char="}"/>
            </a:pPr>
            <a:endParaRPr lang="ko-KR" altLang="en-US" sz="280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latin typeface="Candara" charset="0"/>
                <a:ea typeface="Candara" charset="0"/>
                <a:cs typeface="+mn-cs"/>
              </a:rPr>
              <a:t>네이버의 검색 </a:t>
            </a:r>
            <a:r>
              <a:rPr lang="en-US" altLang="ko-KR" sz="3200">
                <a:latin typeface="Candara" charset="0"/>
                <a:ea typeface="HY그래픽M" charset="0"/>
                <a:cs typeface="+mn-cs"/>
              </a:rPr>
              <a:t>API</a:t>
            </a:r>
            <a:endParaRPr lang="ko-KR" altLang="en-US" sz="3200">
              <a:latin typeface="Candara" charset="0"/>
              <a:ea typeface="HY그래픽M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800">
                <a:latin typeface="Candara" charset="0"/>
                <a:ea typeface="Candara" charset="0"/>
                <a:cs typeface="+mn-cs"/>
              </a:rPr>
              <a:t>네이버의 검색</a:t>
            </a:r>
            <a:r>
              <a:rPr lang="en-US" altLang="ko-KR" sz="2800">
                <a:latin typeface="Candara" charset="0"/>
                <a:ea typeface="HY그래픽M" charset="0"/>
                <a:cs typeface="+mn-cs"/>
              </a:rPr>
              <a:t> </a:t>
            </a:r>
            <a:r>
              <a:rPr lang="ko-KR" altLang="en-US" sz="2800">
                <a:latin typeface="Candara" charset="0"/>
                <a:ea typeface="Candara" charset="0"/>
                <a:cs typeface="+mn-cs"/>
              </a:rPr>
              <a:t>및 블로그 기능을 활용한 책에 대한 리뷰</a:t>
            </a: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73C"/>
              </a:buClr>
              <a:buSzPct val="90000"/>
              <a:buFont typeface="Wingdings 3"/>
              <a:buChar char="}"/>
            </a:pPr>
            <a:endParaRPr lang="ko-KR" altLang="en-US" sz="280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>
                <a:latin typeface="Candara" charset="0"/>
                <a:ea typeface="Candara" charset="0"/>
                <a:cs typeface="+mn-cs"/>
              </a:rPr>
              <a:t>대형 서점 사이트의 검색 </a:t>
            </a:r>
            <a:r>
              <a:rPr lang="en-US" altLang="ko-KR" sz="3200">
                <a:latin typeface="Candara" charset="0"/>
                <a:ea typeface="HY그래픽M" charset="0"/>
                <a:cs typeface="+mn-cs"/>
              </a:rPr>
              <a:t>API</a:t>
            </a:r>
            <a:endParaRPr lang="ko-KR" altLang="en-US" sz="3200">
              <a:latin typeface="Candara" charset="0"/>
              <a:ea typeface="HY그래픽M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2800">
                <a:latin typeface="Candara" charset="0"/>
                <a:ea typeface="Candara" charset="0"/>
                <a:cs typeface="+mn-cs"/>
              </a:rPr>
              <a:t>사이트 내부 베스트 셀러 얻어오기</a:t>
            </a:r>
            <a:r>
              <a:rPr lang="en-US" altLang="ko-KR" sz="2800">
                <a:latin typeface="Candara" charset="0"/>
                <a:ea typeface="HY그래픽M" charset="0"/>
                <a:cs typeface="+mn-cs"/>
              </a:rPr>
              <a:t>, </a:t>
            </a:r>
            <a:r>
              <a:rPr lang="ko-KR" altLang="en-US" sz="2800">
                <a:latin typeface="Candara" charset="0"/>
                <a:ea typeface="Candara" charset="0"/>
                <a:cs typeface="+mn-cs"/>
              </a:rPr>
              <a:t>책의 데이터베이스 불러오기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>
              <a:latin typeface="Candara" charset="0"/>
              <a:ea typeface="Candara" charset="0"/>
              <a:cs typeface="+mn-cs"/>
            </a:endParaRPr>
          </a:p>
        </p:txBody>
      </p:sp>
      <p:pic>
        <p:nvPicPr>
          <p:cNvPr id="9" name="그림 8" descr="C:/Users/USER/AppData/Roaming/PolarisOffice/ETemp/16436_8578896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4195" y="1272287"/>
            <a:ext cx="3972560" cy="1189355"/>
          </a:xfrm>
          <a:prstGeom prst="rect">
            <a:avLst/>
          </a:prstGeom>
          <a:noFill/>
        </p:spPr>
      </p:pic>
      <p:pic>
        <p:nvPicPr>
          <p:cNvPr id="11" name="그림 10" descr="C:/Users/USER/AppData/Roaming/PolarisOffice/ETemp/16436_8578896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5342" y="2461642"/>
            <a:ext cx="4822825" cy="1189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002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프로젝트의 구성 소개</a:t>
            </a:r>
          </a:p>
        </p:txBody>
      </p:sp>
      <p:pic>
        <p:nvPicPr>
          <p:cNvPr id="73" name="내용 개체 틀 72" descr="C:/Users/USER/AppData/Roaming/PolarisOffice/ETemp/16436_8578896/image4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1160" y="1252855"/>
            <a:ext cx="8870315" cy="4820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4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기대효과 및 활용방안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en-US" altLang="ko-KR" sz="3200" dirty="0" err="1">
                <a:latin typeface="Candara" charset="0"/>
                <a:ea typeface="HY그래픽M" charset="0"/>
                <a:cs typeface="+mn-cs"/>
              </a:rPr>
              <a:t>외국서적</a:t>
            </a:r>
            <a:r>
              <a:rPr lang="en-US" altLang="ko-KR" sz="3200" dirty="0">
                <a:latin typeface="Candara" charset="0"/>
                <a:ea typeface="HY그래픽M" charset="0"/>
                <a:cs typeface="+mn-cs"/>
              </a:rPr>
              <a:t> 과 </a:t>
            </a:r>
            <a:r>
              <a:rPr lang="en-US" altLang="ko-KR" sz="3200" dirty="0" err="1">
                <a:latin typeface="Candara" charset="0"/>
                <a:ea typeface="HY그래픽M" charset="0"/>
                <a:cs typeface="+mn-cs"/>
              </a:rPr>
              <a:t>절판된</a:t>
            </a:r>
            <a:r>
              <a:rPr lang="en-US" altLang="ko-KR" sz="3200" dirty="0">
                <a:latin typeface="Candara" charset="0"/>
                <a:ea typeface="HY그래픽M" charset="0"/>
                <a:cs typeface="+mn-cs"/>
              </a:rPr>
              <a:t> </a:t>
            </a:r>
            <a:r>
              <a:rPr lang="en-US" altLang="ko-KR" sz="3200" dirty="0" err="1">
                <a:latin typeface="Candara" charset="0"/>
                <a:ea typeface="HY그래픽M" charset="0"/>
                <a:cs typeface="+mn-cs"/>
              </a:rPr>
              <a:t>책의</a:t>
            </a:r>
            <a:r>
              <a:rPr lang="en-US" altLang="ko-KR" sz="3200" dirty="0">
                <a:latin typeface="Candara" charset="0"/>
                <a:ea typeface="HY그래픽M" charset="0"/>
                <a:cs typeface="+mn-cs"/>
              </a:rPr>
              <a:t> </a:t>
            </a:r>
            <a:r>
              <a:rPr lang="en-US" altLang="ko-KR" sz="3200" dirty="0" err="1">
                <a:latin typeface="Candara" charset="0"/>
                <a:ea typeface="HY그래픽M" charset="0"/>
                <a:cs typeface="+mn-cs"/>
              </a:rPr>
              <a:t>쉬운</a:t>
            </a:r>
            <a:r>
              <a:rPr lang="en-US" altLang="ko-KR" sz="3200" dirty="0">
                <a:latin typeface="Candara" charset="0"/>
                <a:ea typeface="HY그래픽M" charset="0"/>
                <a:cs typeface="+mn-cs"/>
              </a:rPr>
              <a:t> </a:t>
            </a:r>
            <a:r>
              <a:rPr lang="en-US" altLang="ko-KR" sz="3200" dirty="0" err="1">
                <a:latin typeface="Candara" charset="0"/>
                <a:ea typeface="HY그래픽M" charset="0"/>
                <a:cs typeface="+mn-cs"/>
              </a:rPr>
              <a:t>구입</a:t>
            </a: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온라인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서점은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오프라인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서점과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달리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접근성이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좋고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>
                <a:latin typeface="Candara" charset="0"/>
                <a:ea typeface="Arial" charset="0"/>
                <a:cs typeface="+mn-cs"/>
              </a:rPr>
              <a:t>더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방대한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도서정보를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가지고있기에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소비자의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더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간편한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소비가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이루어질것이라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생각된다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 dirty="0">
                <a:latin typeface="Candara" charset="0"/>
                <a:ea typeface="Candara" charset="0"/>
                <a:cs typeface="+mn-cs"/>
              </a:rPr>
              <a:t>새로운 책의 흥미 유도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사용자의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선호도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및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사용자의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검색정보를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기반으로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사용자가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흥미를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가질만한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도서를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추천해준다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소비자의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입장에선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평소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관심있던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분야의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새로운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책을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추천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받을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수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있고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판매자의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입장에선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소비자가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도서를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구매할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확률이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올라갈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것이라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생각된다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3200" dirty="0">
              <a:latin typeface="Candara" charset="0"/>
              <a:ea typeface="Candara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6699"/>
              </a:buClr>
              <a:buSzPct val="90000"/>
              <a:buFont typeface="Wingdings 3"/>
              <a:buChar char="}"/>
            </a:pP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</p:txBody>
      </p:sp>
      <p:pic>
        <p:nvPicPr>
          <p:cNvPr id="4" name="그림 3" descr="C:/Users/USER/AppData/Roaming/PolarisOffice/ETemp/16436_857889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2827" y="2332009"/>
            <a:ext cx="4188518" cy="3693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44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247078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작품의 특징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 dirty="0">
                <a:latin typeface="Candara" charset="0"/>
                <a:ea typeface="Candara" charset="0"/>
                <a:cs typeface="+mn-cs"/>
              </a:rPr>
              <a:t>취향에 따른 책의 추천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사용자의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선호도를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조사하여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XML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파일에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저장하여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저장된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선호도에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따른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책을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추천합니다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3200" dirty="0">
              <a:latin typeface="Candara" charset="0"/>
              <a:ea typeface="HY그래픽M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lang="ko-KR" altLang="en-US" sz="3200" dirty="0">
                <a:latin typeface="Candara" charset="0"/>
                <a:ea typeface="Candara" charset="0"/>
                <a:cs typeface="+mn-cs"/>
              </a:rPr>
              <a:t>검색 데이터베이스를 이용한 맞춤 책 검색</a:t>
            </a: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 err="1">
                <a:latin typeface="Candara" charset="0"/>
                <a:ea typeface="Arial" charset="0"/>
                <a:cs typeface="+mn-cs"/>
              </a:rPr>
              <a:t>사용자의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검색키워드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및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조회했던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도서들의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카테고리를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XML파일에</a:t>
            </a:r>
            <a:endParaRPr lang="ko-KR" altLang="en-US" sz="1600" dirty="0">
              <a:latin typeface="Candara" charset="0"/>
              <a:ea typeface="Arial" charset="0"/>
              <a:cs typeface="+mn-cs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저장하여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저장된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따른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키워드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및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카테고리에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따른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책을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Candara" charset="0"/>
                <a:ea typeface="Arial" charset="0"/>
                <a:cs typeface="+mn-cs"/>
              </a:rPr>
              <a:t>추천합니다</a:t>
            </a:r>
            <a:r>
              <a:rPr sz="1600" dirty="0">
                <a:latin typeface="Candara" charset="0"/>
                <a:ea typeface="Arial" charset="0"/>
                <a:cs typeface="+mn-cs"/>
              </a:rPr>
              <a:t>.</a:t>
            </a:r>
            <a:endParaRPr lang="ko-KR" altLang="en-US" sz="3200" dirty="0">
              <a:latin typeface="Candara" charset="0"/>
              <a:ea typeface="Candara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BAF24-116A-40FB-83B5-26371AA6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821" y="2940338"/>
            <a:ext cx="2945648" cy="3186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1D985A-D492-4E52-96AE-5F8D8439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4" y="4433455"/>
            <a:ext cx="7652194" cy="12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133600" y="109855"/>
            <a:ext cx="7925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Corbel" charset="0"/>
                <a:ea typeface="Corbel" charset="0"/>
                <a:cs typeface="+mj-cs"/>
              </a:rPr>
              <a:t>프로젝트 </a:t>
            </a:r>
            <a:endParaRPr lang="ko-KR" altLang="en-US" sz="4400" dirty="0">
              <a:latin typeface="Corbel" charset="0"/>
              <a:ea typeface="Corbe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527175"/>
            <a:ext cx="10973435" cy="45999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 3"/>
              <a:buChar char="}"/>
            </a:pPr>
            <a:endParaRPr lang="ko-KR" altLang="en-US" sz="3200">
              <a:solidFill>
                <a:schemeClr val="tx1"/>
              </a:solidFill>
              <a:latin typeface="Candara" charset="0"/>
              <a:ea typeface="Candar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2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Pages>9</Pages>
  <Words>235</Words>
  <Characters>0</Characters>
  <Application>Microsoft Office PowerPoint</Application>
  <DocSecurity>0</DocSecurity>
  <PresentationFormat>와이드스크린</PresentationFormat>
  <Lines>0</Lines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오픈소스 활용 경진대회</vt:lpstr>
      <vt:lpstr>목차</vt:lpstr>
      <vt:lpstr>프로그램 제작 개요</vt:lpstr>
      <vt:lpstr>활용한 오픈소스 API의 소개</vt:lpstr>
      <vt:lpstr>프로젝트의 구성 소개</vt:lpstr>
      <vt:lpstr>기대효과 및 활용방안</vt:lpstr>
      <vt:lpstr>작품의 특징</vt:lpstr>
      <vt:lpstr>프로젝트 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활용 경진대회</dc:title>
  <dc:creator>정 진희</dc:creator>
  <cp:lastModifiedBy>KJS</cp:lastModifiedBy>
  <cp:revision>22</cp:revision>
  <dcterms:modified xsi:type="dcterms:W3CDTF">2019-10-24T02:13:51Z</dcterms:modified>
</cp:coreProperties>
</file>