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  <p:sldMasterId id="2147493071" r:id="rId2"/>
  </p:sldMasterIdLst>
  <p:notesMasterIdLst>
    <p:notesMasterId r:id="rId20"/>
  </p:notesMasterIdLst>
  <p:handoutMasterIdLst>
    <p:handoutMasterId r:id="rId21"/>
  </p:handoutMasterIdLst>
  <p:sldIdLst>
    <p:sldId id="1233" r:id="rId3"/>
    <p:sldId id="1234" r:id="rId4"/>
    <p:sldId id="1235" r:id="rId5"/>
    <p:sldId id="1294" r:id="rId6"/>
    <p:sldId id="1247" r:id="rId7"/>
    <p:sldId id="1296" r:id="rId8"/>
    <p:sldId id="1297" r:id="rId9"/>
    <p:sldId id="1274" r:id="rId10"/>
    <p:sldId id="1292" r:id="rId11"/>
    <p:sldId id="1281" r:id="rId12"/>
    <p:sldId id="1260" r:id="rId13"/>
    <p:sldId id="1261" r:id="rId14"/>
    <p:sldId id="1262" r:id="rId15"/>
    <p:sldId id="1263" r:id="rId16"/>
    <p:sldId id="1284" r:id="rId17"/>
    <p:sldId id="1265" r:id="rId18"/>
    <p:sldId id="1266" r:id="rId19"/>
  </p:sldIdLst>
  <p:sldSz cx="12192000" cy="6858000"/>
  <p:notesSz cx="6797675" cy="9874250"/>
  <p:custDataLst>
    <p:tags r:id="rId22"/>
  </p:custDataLst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9900"/>
    <a:srgbClr val="0000FF"/>
    <a:srgbClr val="FF6600"/>
    <a:srgbClr val="0192FF"/>
    <a:srgbClr val="008AF2"/>
    <a:srgbClr val="0594FF"/>
    <a:srgbClr val="0077D0"/>
    <a:srgbClr val="007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2" autoAdjust="0"/>
    <p:restoredTop sz="92760" autoAdjust="0"/>
  </p:normalViewPr>
  <p:slideViewPr>
    <p:cSldViewPr>
      <p:cViewPr varScale="1">
        <p:scale>
          <a:sx n="56" d="100"/>
          <a:sy n="56" d="100"/>
        </p:scale>
        <p:origin x="29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10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2557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Cordia New" panose="020B0304020202020204" pitchFamily="34" charset="-34"/>
                    <a:ea typeface="+mn-ea"/>
                    <a:cs typeface="Cordia New" panose="020B0304020202020204" pitchFamily="34" charset="-34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MID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0.76939999999999997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45"/>
        <c:axId val="236914320"/>
        <c:axId val="236913928"/>
      </c:barChart>
      <c:catAx>
        <c:axId val="236914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sz="1400" dirty="0" smtClean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บริษัท</a:t>
                </a:r>
                <a:endParaRPr lang="en-US" sz="1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pPr>
            <a:endParaRPr lang="th-TH"/>
          </a:p>
        </c:txPr>
        <c:crossAx val="236913928"/>
        <c:crosses val="autoZero"/>
        <c:auto val="1"/>
        <c:lblAlgn val="ctr"/>
        <c:lblOffset val="100"/>
        <c:noMultiLvlLbl val="0"/>
      </c:catAx>
      <c:valAx>
        <c:axId val="236913928"/>
        <c:scaling>
          <c:orientation val="minMax"/>
          <c:max val="0.9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%</a:t>
                </a:r>
                <a:endParaRPr lang="en-US" sz="1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pPr>
            <a:endParaRPr lang="th-TH"/>
          </a:p>
        </c:txPr>
        <c:crossAx val="23691432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 (ฉบับ)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การตรวจติดตาม</c:v>
                </c:pt>
                <c:pt idx="1">
                  <c:v>การปฎิติงาน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279273840"/>
        <c:axId val="279266784"/>
      </c:barChart>
      <c:catAx>
        <c:axId val="279273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sz="1400" dirty="0" smtClean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พบจาก</a:t>
                </a:r>
                <a:endParaRPr lang="en-US" sz="1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pPr>
            <a:endParaRPr lang="th-TH"/>
          </a:p>
        </c:txPr>
        <c:crossAx val="279266784"/>
        <c:crosses val="autoZero"/>
        <c:auto val="1"/>
        <c:lblAlgn val="ctr"/>
        <c:lblOffset val="100"/>
        <c:noMultiLvlLbl val="0"/>
      </c:catAx>
      <c:valAx>
        <c:axId val="279266784"/>
        <c:scaling>
          <c:orientation val="minMax"/>
          <c:max val="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sz="1400" dirty="0" smtClean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จำนวน</a:t>
                </a:r>
                <a:r>
                  <a:rPr lang="th-TH" sz="1400" baseline="0" dirty="0" smtClean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(ฉบับ)</a:t>
                </a:r>
                <a:endParaRPr lang="en-US" sz="1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pPr>
            <a:endParaRPr lang="th-TH"/>
          </a:p>
        </c:txPr>
        <c:crossAx val="279273840"/>
        <c:crosses val="autoZero"/>
        <c:crossBetween val="between"/>
        <c:majorUnit val="1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 (ฉบับ)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Total</c:v>
                </c:pt>
                <c:pt idx="1">
                  <c:v>Opening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337745824"/>
        <c:axId val="337748960"/>
      </c:barChart>
      <c:catAx>
        <c:axId val="337745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sz="1400" dirty="0" smtClean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สถานะ</a:t>
                </a:r>
                <a:endParaRPr lang="en-US" sz="1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pPr>
            <a:endParaRPr lang="th-TH"/>
          </a:p>
        </c:txPr>
        <c:crossAx val="337748960"/>
        <c:crosses val="autoZero"/>
        <c:auto val="1"/>
        <c:lblAlgn val="ctr"/>
        <c:lblOffset val="100"/>
        <c:noMultiLvlLbl val="0"/>
      </c:catAx>
      <c:valAx>
        <c:axId val="337748960"/>
        <c:scaling>
          <c:orientation val="minMax"/>
          <c:max val="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sz="1400" dirty="0" smtClean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จำนวน</a:t>
                </a:r>
                <a:r>
                  <a:rPr lang="th-TH" sz="1400" baseline="0" dirty="0" smtClean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(ฉบับ)</a:t>
                </a:r>
                <a:endParaRPr lang="en-US" sz="1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pPr>
            <a:endParaRPr lang="th-TH"/>
          </a:p>
        </c:txPr>
        <c:crossAx val="337745824"/>
        <c:crosses val="autoZero"/>
        <c:crossBetween val="between"/>
        <c:majorUnit val="1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4" tIns="45666" rIns="91334" bIns="45666" numCol="1" anchor="t" anchorCtr="0" compatLnSpc="1">
            <a:prstTxWarp prst="textNoShape">
              <a:avLst/>
            </a:prstTxWarp>
          </a:bodyPr>
          <a:lstStyle>
            <a:lvl1pPr defTabSz="914938" eaLnBrk="1" hangingPunct="1">
              <a:defRPr sz="1300">
                <a:latin typeface="Times New Roman" pitchFamily="18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3" y="1"/>
            <a:ext cx="294434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4" tIns="45666" rIns="91334" bIns="45666" numCol="1" anchor="t" anchorCtr="0" compatLnSpc="1">
            <a:prstTxWarp prst="textNoShape">
              <a:avLst/>
            </a:prstTxWarp>
          </a:bodyPr>
          <a:lstStyle>
            <a:lvl1pPr algn="r" defTabSz="914938" eaLnBrk="1" hangingPunct="1">
              <a:defRPr sz="1300">
                <a:latin typeface="Times New Roman" pitchFamily="18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9542"/>
            <a:ext cx="294434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4" tIns="45666" rIns="91334" bIns="45666" numCol="1" anchor="b" anchorCtr="0" compatLnSpc="1">
            <a:prstTxWarp prst="textNoShape">
              <a:avLst/>
            </a:prstTxWarp>
          </a:bodyPr>
          <a:lstStyle>
            <a:lvl1pPr defTabSz="914938" eaLnBrk="1" hangingPunct="1">
              <a:defRPr sz="1300">
                <a:latin typeface="Times New Roman" pitchFamily="18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3" y="9379542"/>
            <a:ext cx="294434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4" tIns="45666" rIns="91334" bIns="45666" numCol="1" anchor="b" anchorCtr="0" compatLnSpc="1">
            <a:prstTxWarp prst="textNoShape">
              <a:avLst/>
            </a:prstTxWarp>
          </a:bodyPr>
          <a:lstStyle>
            <a:lvl1pPr algn="r" defTabSz="913539" eaLnBrk="1" hangingPunct="1">
              <a:defRPr sz="1300"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</a:lstStyle>
          <a:p>
            <a:pPr>
              <a:defRPr/>
            </a:pPr>
            <a:fld id="{4427C201-3882-40F7-B8EA-83E9F825976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368673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56" rIns="91322" bIns="45656" numCol="1" anchor="t" anchorCtr="0" compatLnSpc="1">
            <a:prstTxWarp prst="textNoShape">
              <a:avLst/>
            </a:prstTxWarp>
          </a:bodyPr>
          <a:lstStyle>
            <a:lvl1pPr defTabSz="914938" eaLnBrk="1" hangingPunct="1">
              <a:defRPr sz="1300">
                <a:latin typeface="Times New Roman" pitchFamily="18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3" y="1"/>
            <a:ext cx="294434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56" rIns="91322" bIns="45656" numCol="1" anchor="t" anchorCtr="0" compatLnSpc="1">
            <a:prstTxWarp prst="textNoShape">
              <a:avLst/>
            </a:prstTxWarp>
          </a:bodyPr>
          <a:lstStyle>
            <a:lvl1pPr algn="r" defTabSz="914938" eaLnBrk="1" hangingPunct="1">
              <a:defRPr sz="1300">
                <a:latin typeface="Times New Roman" pitchFamily="18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125" y="742950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689772"/>
            <a:ext cx="5438748" cy="444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56" rIns="91322" bIns="45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165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42"/>
            <a:ext cx="294434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56" rIns="91322" bIns="45656" numCol="1" anchor="b" anchorCtr="0" compatLnSpc="1">
            <a:prstTxWarp prst="textNoShape">
              <a:avLst/>
            </a:prstTxWarp>
          </a:bodyPr>
          <a:lstStyle>
            <a:lvl1pPr defTabSz="914938" eaLnBrk="1" hangingPunct="1">
              <a:defRPr sz="1300">
                <a:latin typeface="Times New Roman" pitchFamily="18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65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3" y="9379542"/>
            <a:ext cx="294434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56" rIns="91322" bIns="45656" numCol="1" anchor="b" anchorCtr="0" compatLnSpc="1">
            <a:prstTxWarp prst="textNoShape">
              <a:avLst/>
            </a:prstTxWarp>
          </a:bodyPr>
          <a:lstStyle>
            <a:lvl1pPr algn="r" defTabSz="913539" eaLnBrk="1" hangingPunct="1">
              <a:defRPr sz="1300"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</a:lstStyle>
          <a:p>
            <a:pPr>
              <a:defRPr/>
            </a:pPr>
            <a:fld id="{125400CF-25A1-4563-9D61-200B53474F17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78245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125" y="742950"/>
            <a:ext cx="657860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400CF-25A1-4563-9D61-200B53474F17}" type="slidenum">
              <a:rPr lang="en-US" smtClean="0"/>
              <a:pPr>
                <a:defRPr/>
              </a:pPr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2773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125" y="742950"/>
            <a:ext cx="657860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400CF-25A1-4563-9D61-200B53474F17}" type="slidenum">
              <a:rPr lang="en-US" smtClean="0"/>
              <a:pPr>
                <a:defRPr/>
              </a:pPr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1959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125" y="742950"/>
            <a:ext cx="657860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400CF-25A1-4563-9D61-200B53474F17}" type="slidenum">
              <a:rPr lang="en-US" smtClean="0"/>
              <a:pPr>
                <a:defRPr/>
              </a:pPr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9882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125" y="742950"/>
            <a:ext cx="657860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7D495-9336-4A08-8D88-E3102A556B51}" type="slidenum">
              <a:rPr lang="th-TH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413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125" y="742950"/>
            <a:ext cx="657860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400CF-25A1-4563-9D61-200B53474F17}" type="slidenum">
              <a:rPr lang="en-US" smtClean="0"/>
              <a:pPr>
                <a:defRPr/>
              </a:pPr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472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125" y="742950"/>
            <a:ext cx="657860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400CF-25A1-4563-9D61-200B53474F17}" type="slidenum">
              <a:rPr lang="en-US" smtClean="0"/>
              <a:pPr>
                <a:defRPr/>
              </a:pPr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045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125" y="742950"/>
            <a:ext cx="657860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400CF-25A1-4563-9D61-200B53474F1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7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125" y="742950"/>
            <a:ext cx="657860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400CF-25A1-4563-9D61-200B53474F1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95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125" y="742950"/>
            <a:ext cx="657860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400CF-25A1-4563-9D61-200B53474F17}" type="slidenum">
              <a:rPr lang="en-US" smtClean="0"/>
              <a:pPr>
                <a:defRPr/>
              </a:pPr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5217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125" y="742950"/>
            <a:ext cx="657860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400CF-25A1-4563-9D61-200B53474F1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125" y="742950"/>
            <a:ext cx="657860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h-TH" sz="2000" baseline="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400CF-25A1-4563-9D61-200B53474F17}" type="slidenum">
              <a:rPr lang="en-US" smtClean="0"/>
              <a:pPr>
                <a:defRPr/>
              </a:pPr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2679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125" y="742950"/>
            <a:ext cx="657860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sz="2900" dirty="0">
              <a:latin typeface="Cordia New" panose="020B0304020202020204" pitchFamily="34" charset="-34"/>
              <a:ea typeface="Segoe UI Symbol" panose="020B0502040204020203" pitchFamily="34" charset="0"/>
              <a:cs typeface="Cordia New" panose="020B0304020202020204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400CF-25A1-4563-9D61-200B53474F17}" type="slidenum">
              <a:rPr lang="en-US" smtClean="0"/>
              <a:pPr>
                <a:defRPr/>
              </a:pPr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3264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125" y="742950"/>
            <a:ext cx="657860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400CF-25A1-4563-9D61-200B53474F17}" type="slidenum">
              <a:rPr lang="en-US" smtClean="0"/>
              <a:pPr>
                <a:defRPr/>
              </a:pPr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340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760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/>
          <p:nvPr userDrawn="1"/>
        </p:nvSpPr>
        <p:spPr>
          <a:xfrm>
            <a:off x="3048000" y="273650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dirty="0" smtClean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CHUMNAN AUNGKANAWARANGKANA</a:t>
            </a:r>
            <a:endParaRPr lang="th-TH" sz="280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-9195" y="6492876"/>
            <a:ext cx="130466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th-TH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9pPr>
          </a:lstStyle>
          <a:p>
            <a:pPr>
              <a:defRPr/>
            </a:pPr>
            <a:fld id="{42C807CD-52A0-4ED5-A45B-B02802BC8555}" type="slidenum">
              <a:rPr lang="en-US" sz="1200" smtClean="0"/>
              <a:pPr>
                <a:defRPr/>
              </a:pPr>
              <a:t>‹#›</a:t>
            </a:fld>
            <a:endParaRPr lang="th-TH" sz="1200"/>
          </a:p>
        </p:txBody>
      </p:sp>
    </p:spTree>
    <p:extLst>
      <p:ext uri="{BB962C8B-B14F-4D97-AF65-F5344CB8AC3E}">
        <p14:creationId xmlns:p14="http://schemas.microsoft.com/office/powerpoint/2010/main" val="412614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5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5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-9195" y="6492876"/>
            <a:ext cx="130466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th-TH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9pPr>
          </a:lstStyle>
          <a:p>
            <a:pPr>
              <a:defRPr/>
            </a:pPr>
            <a:fld id="{42C807CD-52A0-4ED5-A45B-B02802BC8555}" type="slidenum">
              <a:rPr lang="en-US" sz="1200" smtClean="0"/>
              <a:pPr>
                <a:defRPr/>
              </a:pPr>
              <a:t>‹#›</a:t>
            </a:fld>
            <a:endParaRPr lang="th-TH" sz="1200"/>
          </a:p>
        </p:txBody>
      </p:sp>
    </p:spTree>
    <p:extLst>
      <p:ext uri="{BB962C8B-B14F-4D97-AF65-F5344CB8AC3E}">
        <p14:creationId xmlns:p14="http://schemas.microsoft.com/office/powerpoint/2010/main" val="2326310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7" y="44450"/>
            <a:ext cx="5177367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917" y="2133621"/>
            <a:ext cx="10363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4244975"/>
            <a:ext cx="8534400" cy="1271588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Name</a:t>
            </a:r>
            <a:endParaRPr lang="th-TH"/>
          </a:p>
          <a:p>
            <a:r>
              <a:rPr lang="en-US"/>
              <a:t>Title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814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49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  <a:lvl2pPr>
              <a:defRPr b="0" cap="none" spc="0">
                <a:ln>
                  <a:noFill/>
                </a:ln>
                <a:solidFill>
                  <a:schemeClr val="tx2"/>
                </a:solidFill>
                <a:effectLst/>
              </a:defRPr>
            </a:lvl2pPr>
            <a:lvl3pPr>
              <a:defRPr b="0" cap="none" spc="0">
                <a:ln>
                  <a:noFill/>
                </a:ln>
                <a:solidFill>
                  <a:schemeClr val="tx2"/>
                </a:solidFill>
                <a:effectLst/>
              </a:defRPr>
            </a:lvl3pPr>
            <a:lvl4pPr>
              <a:defRPr b="0" cap="none" spc="0">
                <a:ln>
                  <a:noFill/>
                </a:ln>
                <a:solidFill>
                  <a:schemeClr val="tx2"/>
                </a:solidFill>
                <a:effectLst/>
              </a:defRPr>
            </a:lvl4pPr>
            <a:lvl5pPr>
              <a:defRPr b="0" cap="none" spc="0">
                <a:ln>
                  <a:noFill/>
                </a:ln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9879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2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1"/>
            </a:lvl2pPr>
            <a:lvl3pPr marL="914354" indent="0">
              <a:buNone/>
              <a:defRPr sz="1600"/>
            </a:lvl3pPr>
            <a:lvl4pPr marL="1371531" indent="0">
              <a:buNone/>
              <a:defRPr sz="1401"/>
            </a:lvl4pPr>
            <a:lvl5pPr marL="1828709" indent="0">
              <a:buNone/>
              <a:defRPr sz="1401"/>
            </a:lvl5pPr>
            <a:lvl6pPr marL="2285886" indent="0">
              <a:buNone/>
              <a:defRPr sz="1401"/>
            </a:lvl6pPr>
            <a:lvl7pPr marL="2743063" indent="0">
              <a:buNone/>
              <a:defRPr sz="1401"/>
            </a:lvl7pPr>
            <a:lvl8pPr marL="3200240" indent="0">
              <a:buNone/>
              <a:defRPr sz="1401"/>
            </a:lvl8pPr>
            <a:lvl9pPr marL="3657417" indent="0">
              <a:buNone/>
              <a:defRPr sz="14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454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96975"/>
            <a:ext cx="53848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848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705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423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931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033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98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5360" y="6492876"/>
            <a:ext cx="72008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42C807CD-52A0-4ED5-A45B-B02802BC8555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1693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244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0876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17509"/>
            <a:ext cx="2743200" cy="5908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17509"/>
            <a:ext cx="8026400" cy="5908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2221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7509"/>
            <a:ext cx="10972800" cy="777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196975"/>
            <a:ext cx="10972800" cy="4929188"/>
          </a:xfrm>
        </p:spPr>
        <p:txBody>
          <a:bodyPr/>
          <a:lstStyle/>
          <a:p>
            <a:pPr lvl="0"/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4265994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7509"/>
            <a:ext cx="10972800" cy="777875"/>
          </a:xfrm>
        </p:spPr>
        <p:txBody>
          <a:bodyPr/>
          <a:lstStyle>
            <a:lvl1pPr>
              <a:defRPr b="1" cap="none" spc="49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196975"/>
            <a:ext cx="10972800" cy="4929188"/>
          </a:xfrm>
        </p:spPr>
        <p:txBody>
          <a:bodyPr/>
          <a:lstStyle/>
          <a:p>
            <a:pPr lvl="0"/>
            <a:endParaRPr lang="th-TH" noProof="0" dirty="0"/>
          </a:p>
        </p:txBody>
      </p:sp>
    </p:spTree>
    <p:extLst>
      <p:ext uri="{BB962C8B-B14F-4D97-AF65-F5344CB8AC3E}">
        <p14:creationId xmlns:p14="http://schemas.microsoft.com/office/powerpoint/2010/main" val="208782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2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-9195" y="6492876"/>
            <a:ext cx="130466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th-TH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9pPr>
          </a:lstStyle>
          <a:p>
            <a:pPr>
              <a:defRPr/>
            </a:pPr>
            <a:fld id="{42C807CD-52A0-4ED5-A45B-B02802BC8555}" type="slidenum">
              <a:rPr lang="en-US" sz="1200" smtClean="0"/>
              <a:pPr>
                <a:defRPr/>
              </a:pPr>
              <a:t>‹#›</a:t>
            </a:fld>
            <a:endParaRPr lang="th-TH" sz="1200"/>
          </a:p>
        </p:txBody>
      </p:sp>
    </p:spTree>
    <p:extLst>
      <p:ext uri="{BB962C8B-B14F-4D97-AF65-F5344CB8AC3E}">
        <p14:creationId xmlns:p14="http://schemas.microsoft.com/office/powerpoint/2010/main" val="251297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-9195" y="6492876"/>
            <a:ext cx="130466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th-TH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9pPr>
          </a:lstStyle>
          <a:p>
            <a:pPr>
              <a:defRPr/>
            </a:pPr>
            <a:fld id="{42C807CD-52A0-4ED5-A45B-B02802BC8555}" type="slidenum">
              <a:rPr lang="en-US" sz="1200" smtClean="0"/>
              <a:pPr>
                <a:defRPr/>
              </a:pPr>
              <a:t>‹#›</a:t>
            </a:fld>
            <a:endParaRPr lang="th-TH" sz="1200"/>
          </a:p>
        </p:txBody>
      </p:sp>
    </p:spTree>
    <p:extLst>
      <p:ext uri="{BB962C8B-B14F-4D97-AF65-F5344CB8AC3E}">
        <p14:creationId xmlns:p14="http://schemas.microsoft.com/office/powerpoint/2010/main" val="87535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195" y="6492876"/>
            <a:ext cx="130466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th-TH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9pPr>
          </a:lstStyle>
          <a:p>
            <a:pPr>
              <a:defRPr/>
            </a:pPr>
            <a:fld id="{42C807CD-52A0-4ED5-A45B-B02802BC8555}" type="slidenum">
              <a:rPr lang="en-US" sz="1200" smtClean="0"/>
              <a:pPr>
                <a:defRPr/>
              </a:pPr>
              <a:t>‹#›</a:t>
            </a:fld>
            <a:endParaRPr lang="th-TH" sz="1200"/>
          </a:p>
        </p:txBody>
      </p:sp>
    </p:spTree>
    <p:extLst>
      <p:ext uri="{BB962C8B-B14F-4D97-AF65-F5344CB8AC3E}">
        <p14:creationId xmlns:p14="http://schemas.microsoft.com/office/powerpoint/2010/main" val="260914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9195" y="6492876"/>
            <a:ext cx="130466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th-TH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9pPr>
          </a:lstStyle>
          <a:p>
            <a:pPr>
              <a:defRPr/>
            </a:pPr>
            <a:fld id="{42C807CD-52A0-4ED5-A45B-B02802BC8555}" type="slidenum">
              <a:rPr lang="en-US" sz="1200" smtClean="0"/>
              <a:pPr>
                <a:defRPr/>
              </a:pPr>
              <a:t>‹#›</a:t>
            </a:fld>
            <a:endParaRPr lang="th-TH" sz="1200"/>
          </a:p>
        </p:txBody>
      </p:sp>
    </p:spTree>
    <p:extLst>
      <p:ext uri="{BB962C8B-B14F-4D97-AF65-F5344CB8AC3E}">
        <p14:creationId xmlns:p14="http://schemas.microsoft.com/office/powerpoint/2010/main" val="212635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9195" y="6492876"/>
            <a:ext cx="130466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th-TH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9pPr>
          </a:lstStyle>
          <a:p>
            <a:pPr>
              <a:defRPr/>
            </a:pPr>
            <a:fld id="{42C807CD-52A0-4ED5-A45B-B02802BC8555}" type="slidenum">
              <a:rPr lang="en-US" sz="1200" smtClean="0"/>
              <a:pPr>
                <a:defRPr/>
              </a:pPr>
              <a:t>‹#›</a:t>
            </a:fld>
            <a:endParaRPr lang="th-TH" sz="1200"/>
          </a:p>
        </p:txBody>
      </p:sp>
    </p:spTree>
    <p:extLst>
      <p:ext uri="{BB962C8B-B14F-4D97-AF65-F5344CB8AC3E}">
        <p14:creationId xmlns:p14="http://schemas.microsoft.com/office/powerpoint/2010/main" val="422700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-9195" y="6492876"/>
            <a:ext cx="130466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th-TH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9pPr>
          </a:lstStyle>
          <a:p>
            <a:pPr>
              <a:defRPr/>
            </a:pPr>
            <a:fld id="{42C807CD-52A0-4ED5-A45B-B02802BC8555}" type="slidenum">
              <a:rPr lang="en-US" sz="1200" smtClean="0"/>
              <a:pPr>
                <a:defRPr/>
              </a:pPr>
              <a:t>‹#›</a:t>
            </a:fld>
            <a:endParaRPr lang="th-TH" sz="1200"/>
          </a:p>
        </p:txBody>
      </p:sp>
    </p:spTree>
    <p:extLst>
      <p:ext uri="{BB962C8B-B14F-4D97-AF65-F5344CB8AC3E}">
        <p14:creationId xmlns:p14="http://schemas.microsoft.com/office/powerpoint/2010/main" val="252100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-9195" y="6492876"/>
            <a:ext cx="130466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th-TH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Cordia New" panose="020B0304020202020204" pitchFamily="34" charset="-34"/>
              </a:defRPr>
            </a:lvl9pPr>
          </a:lstStyle>
          <a:p>
            <a:pPr>
              <a:defRPr/>
            </a:pPr>
            <a:fld id="{42C807CD-52A0-4ED5-A45B-B02802BC8555}" type="slidenum">
              <a:rPr lang="en-US" sz="1200" smtClean="0"/>
              <a:pPr>
                <a:defRPr/>
              </a:pPr>
              <a:t>‹#›</a:t>
            </a:fld>
            <a:endParaRPr lang="th-TH" sz="1200"/>
          </a:p>
        </p:txBody>
      </p:sp>
    </p:spTree>
    <p:extLst>
      <p:ext uri="{BB962C8B-B14F-4D97-AF65-F5344CB8AC3E}">
        <p14:creationId xmlns:p14="http://schemas.microsoft.com/office/powerpoint/2010/main" val="33139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th-TH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27858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27858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27858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50E94CA-2B75-4281-83C6-A2D14D1DEE4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6497638"/>
            <a:ext cx="12192000" cy="360363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defRPr/>
            </a:pPr>
            <a:endParaRPr lang="en-US" sz="2800" smtClean="0">
              <a:cs typeface="Angsana New" panose="02020603050405020304" pitchFamily="18" charset="-34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3042"/>
            <a:ext cx="12192000" cy="360363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defRPr/>
            </a:pPr>
            <a:endParaRPr lang="en-US" sz="2800" smtClean="0">
              <a:cs typeface="Angsana New" panose="02020603050405020304" pitchFamily="18" charset="-34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9786790" y="6497638"/>
            <a:ext cx="2161169" cy="3694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defRPr/>
            </a:pPr>
            <a:r>
              <a:rPr lang="en-US" sz="1801" b="1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Management Review 1/2558</a:t>
            </a:r>
            <a:endParaRPr lang="th-TH" sz="1801" b="1" dirty="0" smtClean="0">
              <a:solidFill>
                <a:schemeClr val="bg1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035" name="Text Box 15"/>
          <p:cNvSpPr txBox="1">
            <a:spLocks noChangeArrowheads="1"/>
          </p:cNvSpPr>
          <p:nvPr/>
        </p:nvSpPr>
        <p:spPr bwMode="auto">
          <a:xfrm>
            <a:off x="263352" y="33107"/>
            <a:ext cx="311976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defRPr/>
            </a:pPr>
            <a:r>
              <a:rPr lang="th-TH" sz="12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ถูกต้อง</a:t>
            </a:r>
            <a:r>
              <a:rPr lang="th-TH" sz="1200" b="1" baseline="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ตรงเวลา มุ่งมั่นพัฒนาอย่างต่อเนื่อง</a:t>
            </a:r>
            <a:endParaRPr lang="th-TH" sz="1200" b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9786790" y="-19619"/>
            <a:ext cx="2143536" cy="3694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defRPr/>
            </a:pPr>
            <a:r>
              <a:rPr lang="en-US" sz="1801" b="1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Metro Info Dynamin</a:t>
            </a:r>
            <a:r>
              <a:rPr lang="en-US" sz="1801" b="1" baseline="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sz="1801" b="1" baseline="0" dirty="0" err="1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Co.,Ltd</a:t>
            </a:r>
            <a:endParaRPr lang="th-TH" sz="1801" b="1" dirty="0" smtClean="0">
              <a:solidFill>
                <a:schemeClr val="bg1"/>
              </a:solidFill>
              <a:latin typeface="Browallia New" pitchFamily="34" charset="-34"/>
              <a:cs typeface="Browallia New" pitchFamily="34" charset="-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9503" r:id="rId1"/>
    <p:sldLayoutId id="2147499504" r:id="rId2"/>
    <p:sldLayoutId id="2147499505" r:id="rId3"/>
    <p:sldLayoutId id="2147499506" r:id="rId4"/>
    <p:sldLayoutId id="2147499507" r:id="rId5"/>
    <p:sldLayoutId id="2147499508" r:id="rId6"/>
    <p:sldLayoutId id="2147499509" r:id="rId7"/>
    <p:sldLayoutId id="2147499510" r:id="rId8"/>
    <p:sldLayoutId id="2147499511" r:id="rId9"/>
    <p:sldLayoutId id="2147499512" r:id="rId10"/>
    <p:sldLayoutId id="21474995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5pPr>
      <a:lvl6pPr marL="4571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6pPr>
      <a:lvl7pPr marL="9143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7pPr>
      <a:lvl8pPr marL="137153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8pPr>
      <a:lvl9pPr marL="182870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9pPr>
    </p:titleStyle>
    <p:bodyStyle>
      <a:lvl1pPr marL="342882" indent="-342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7509"/>
            <a:ext cx="109728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th-TH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th-TH" dirty="0" smtClean="0"/>
              <a:t>Click to edit Master text styles</a:t>
            </a:r>
          </a:p>
          <a:p>
            <a:pPr lvl="1"/>
            <a:r>
              <a:rPr lang="th-TH" dirty="0" smtClean="0"/>
              <a:t>Second level</a:t>
            </a:r>
          </a:p>
          <a:p>
            <a:pPr lvl="2"/>
            <a:r>
              <a:rPr lang="th-TH" dirty="0" smtClean="0"/>
              <a:t>Third level</a:t>
            </a:r>
          </a:p>
          <a:p>
            <a:pPr lvl="3"/>
            <a:r>
              <a:rPr lang="th-TH" dirty="0" smtClean="0"/>
              <a:t>Fourth level</a:t>
            </a:r>
          </a:p>
          <a:p>
            <a:pPr lvl="4"/>
            <a:r>
              <a:rPr lang="th-TH" dirty="0" smtClean="0"/>
              <a:t>Fifth level</a:t>
            </a:r>
          </a:p>
        </p:txBody>
      </p:sp>
      <p:pic>
        <p:nvPicPr>
          <p:cNvPr id="2052" name="Picture 7" descr="logo0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2525184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Line 9"/>
          <p:cNvSpPr>
            <a:spLocks noChangeShapeType="1"/>
          </p:cNvSpPr>
          <p:nvPr/>
        </p:nvSpPr>
        <p:spPr bwMode="auto">
          <a:xfrm>
            <a:off x="624431" y="950913"/>
            <a:ext cx="10943167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 sz="2800"/>
          </a:p>
        </p:txBody>
      </p:sp>
      <p:pic>
        <p:nvPicPr>
          <p:cNvPr id="2054" name="Picture 11" descr="foo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9825"/>
            <a:ext cx="12192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9527" r:id="rId1"/>
    <p:sldLayoutId id="2147499514" r:id="rId2"/>
    <p:sldLayoutId id="2147499515" r:id="rId3"/>
    <p:sldLayoutId id="2147499516" r:id="rId4"/>
    <p:sldLayoutId id="2147499517" r:id="rId5"/>
    <p:sldLayoutId id="2147499518" r:id="rId6"/>
    <p:sldLayoutId id="2147499519" r:id="rId7"/>
    <p:sldLayoutId id="2147499520" r:id="rId8"/>
    <p:sldLayoutId id="2147499521" r:id="rId9"/>
    <p:sldLayoutId id="2147499522" r:id="rId10"/>
    <p:sldLayoutId id="2147499523" r:id="rId11"/>
    <p:sldLayoutId id="2147499524" r:id="rId12"/>
    <p:sldLayoutId id="2147499525" r:id="rId13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spc="49">
          <a:ln w="11430"/>
          <a:solidFill>
            <a:srgbClr val="0070C0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" pitchFamily="34" charset="0"/>
          <a:cs typeface="Arial" pitchFamily="34" charset="0"/>
        </a:defRPr>
      </a:lvl5pPr>
      <a:lvl6pPr marL="457177" algn="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34" charset="0"/>
          <a:cs typeface="Arial" pitchFamily="34" charset="0"/>
        </a:defRPr>
      </a:lvl6pPr>
      <a:lvl7pPr marL="914354" algn="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34" charset="0"/>
          <a:cs typeface="Arial" pitchFamily="34" charset="0"/>
        </a:defRPr>
      </a:lvl7pPr>
      <a:lvl8pPr marL="1371531" algn="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34" charset="0"/>
          <a:cs typeface="Arial" pitchFamily="34" charset="0"/>
        </a:defRPr>
      </a:lvl8pPr>
      <a:lvl9pPr marL="1828709" algn="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34" charset="0"/>
          <a:cs typeface="Arial" pitchFamily="34" charset="0"/>
        </a:defRPr>
      </a:lvl9pPr>
    </p:titleStyle>
    <p:bodyStyle>
      <a:lvl1pPr marL="342882" indent="-342882" algn="l" rtl="0" eaLnBrk="0" fontAlgn="base" hangingPunct="0">
        <a:spcBef>
          <a:spcPct val="20000"/>
        </a:spcBef>
        <a:spcAft>
          <a:spcPct val="0"/>
        </a:spcAft>
        <a:buChar char="•"/>
        <a:defRPr sz="2800" b="1" spc="49">
          <a:ln w="11430"/>
          <a:solidFill>
            <a:srgbClr val="0070C0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+mn-lt"/>
          <a:ea typeface="+mn-ea"/>
          <a:cs typeface="+mn-cs"/>
        </a:defRPr>
      </a:lvl1pPr>
      <a:lvl2pPr marL="742913" indent="-285737" algn="l" rtl="0" eaLnBrk="0" fontAlgn="base" hangingPunct="0">
        <a:spcBef>
          <a:spcPct val="20000"/>
        </a:spcBef>
        <a:spcAft>
          <a:spcPct val="0"/>
        </a:spcAft>
        <a:buChar char="–"/>
        <a:defRPr sz="2400" b="1" spc="49">
          <a:ln w="11430"/>
          <a:solidFill>
            <a:srgbClr val="0070C0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+mn-lt"/>
          <a:cs typeface="+mn-cs"/>
        </a:defRPr>
      </a:lvl2pPr>
      <a:lvl3pPr marL="1142943" indent="-228589" algn="l" rtl="0" eaLnBrk="0" fontAlgn="base" hangingPunct="0">
        <a:spcBef>
          <a:spcPct val="20000"/>
        </a:spcBef>
        <a:spcAft>
          <a:spcPct val="0"/>
        </a:spcAft>
        <a:buChar char="•"/>
        <a:defRPr sz="2000" b="1" spc="49">
          <a:ln w="11430"/>
          <a:solidFill>
            <a:srgbClr val="0070C0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+mn-lt"/>
          <a:cs typeface="+mn-cs"/>
        </a:defRPr>
      </a:lvl3pPr>
      <a:lvl4pPr marL="1600121" indent="-228589" algn="l" rtl="0" eaLnBrk="0" fontAlgn="base" hangingPunct="0">
        <a:spcBef>
          <a:spcPct val="20000"/>
        </a:spcBef>
        <a:spcAft>
          <a:spcPct val="0"/>
        </a:spcAft>
        <a:buChar char="–"/>
        <a:defRPr sz="2000" b="1" spc="49">
          <a:ln w="11430"/>
          <a:solidFill>
            <a:srgbClr val="0070C0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+mn-lt"/>
          <a:cs typeface="+mn-cs"/>
        </a:defRPr>
      </a:lvl4pPr>
      <a:lvl5pPr marL="2057298" indent="-228589" algn="l" rtl="0" eaLnBrk="0" fontAlgn="base" hangingPunct="0">
        <a:spcBef>
          <a:spcPct val="20000"/>
        </a:spcBef>
        <a:spcAft>
          <a:spcPct val="0"/>
        </a:spcAft>
        <a:buChar char="»"/>
        <a:defRPr sz="1600" b="1" spc="49">
          <a:ln w="11430"/>
          <a:solidFill>
            <a:srgbClr val="0070C0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+mn-lt"/>
          <a:cs typeface="+mn-cs"/>
        </a:defRPr>
      </a:lvl5pPr>
      <a:lvl6pPr marL="2514476" indent="-228589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cs typeface="+mn-cs"/>
        </a:defRPr>
      </a:lvl6pPr>
      <a:lvl7pPr marL="2971652" indent="-228589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cs typeface="+mn-cs"/>
        </a:defRPr>
      </a:lvl7pPr>
      <a:lvl8pPr marL="3428829" indent="-228589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cs typeface="+mn-cs"/>
        </a:defRPr>
      </a:lvl8pPr>
      <a:lvl9pPr marL="3886007" indent="-228589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CRC/MID%202014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9" y="1484808"/>
            <a:ext cx="7772400" cy="1470025"/>
          </a:xfrm>
        </p:spPr>
        <p:txBody>
          <a:bodyPr/>
          <a:lstStyle/>
          <a:p>
            <a:r>
              <a:rPr lang="en-US" sz="6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Management Review</a:t>
            </a:r>
            <a:endParaRPr lang="th-TH" sz="6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429008"/>
            <a:ext cx="6400800" cy="1752601"/>
          </a:xfrm>
        </p:spPr>
        <p:txBody>
          <a:bodyPr/>
          <a:lstStyle/>
          <a:p>
            <a:r>
              <a:rPr lang="th-TH" sz="4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ครั้งที่ 1/2558</a:t>
            </a:r>
          </a:p>
          <a:p>
            <a:r>
              <a:rPr lang="en-US" sz="4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25 </a:t>
            </a:r>
            <a:r>
              <a:rPr lang="th-TH" sz="4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สิงหาคม 2558</a:t>
            </a:r>
          </a:p>
        </p:txBody>
      </p:sp>
    </p:spTree>
    <p:extLst>
      <p:ext uri="{BB962C8B-B14F-4D97-AF65-F5344CB8AC3E}">
        <p14:creationId xmlns:p14="http://schemas.microsoft.com/office/powerpoint/2010/main" val="39853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81120" cy="720080"/>
          </a:xfrm>
        </p:spPr>
        <p:txBody>
          <a:bodyPr/>
          <a:lstStyle/>
          <a:p>
            <a:pPr algn="l"/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วาระที่ </a:t>
            </a: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4 </a:t>
            </a:r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การตรวจติดตามระบบบริหารคุณภาพ </a:t>
            </a: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ISO9001:2008</a:t>
            </a:r>
            <a:endParaRPr lang="th-TH" sz="32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520" y="1268759"/>
            <a:ext cx="8640960" cy="720081"/>
          </a:xfrm>
        </p:spPr>
        <p:txBody>
          <a:bodyPr/>
          <a:lstStyle/>
          <a:p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4.2 </a:t>
            </a:r>
            <a:r>
              <a:rPr lang="th-TH" sz="3000" dirty="0">
                <a:latin typeface="Cordia New" panose="020B0304020202020204" pitchFamily="34" charset="-34"/>
              </a:rPr>
              <a:t>สรุปผลการตรวจติดตามระบบโดย </a:t>
            </a: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Bureau </a:t>
            </a:r>
            <a:r>
              <a:rPr lang="en-US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Veritas</a:t>
            </a: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Certification </a:t>
            </a:r>
            <a:endParaRPr lang="th-TH" sz="20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5680" y="220486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dia New" panose="020B0304020202020204" pitchFamily="34" charset="-34"/>
              </a:rPr>
              <a:t>N/A</a:t>
            </a:r>
            <a:endParaRPr lang="th-TH" b="1" dirty="0">
              <a:latin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431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81120" cy="720080"/>
          </a:xfrm>
        </p:spPr>
        <p:txBody>
          <a:bodyPr/>
          <a:lstStyle/>
          <a:p>
            <a:pPr algn="l"/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วาระที่ </a:t>
            </a: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5 </a:t>
            </a:r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ทบทวนวัตถุประสงค์คุณภาพของแต่ละหน่วยงาน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2495600" y="1988840"/>
            <a:ext cx="6480720" cy="70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Angsana New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Angsana New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Angsana New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Angsana New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Angsana New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Angsana New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Angsana New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Angsana New" pitchFamily="18" charset="-34"/>
              </a:defRPr>
            </a:lvl9pPr>
          </a:lstStyle>
          <a:p>
            <a:pPr marL="457200" indent="-274638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MID – Sales </a:t>
            </a:r>
            <a:endParaRPr lang="th-TH" sz="2800" b="1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5520" y="1434842"/>
            <a:ext cx="8640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Cordia New" panose="020B0304020202020204" pitchFamily="34" charset="-34"/>
              </a:rPr>
              <a:t>5.1 MID: </a:t>
            </a:r>
            <a:r>
              <a:rPr lang="th-TH" sz="3000" b="1" dirty="0">
                <a:latin typeface="Cordia New" panose="020B0304020202020204" pitchFamily="34" charset="-34"/>
              </a:rPr>
              <a:t>ผลการชี้วัดเป้าหมายของแต่ละหน่วยงาน เดือน เม.ย. – มิ.ย. 2557           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539619"/>
              </p:ext>
            </p:extLst>
          </p:nvPr>
        </p:nvGraphicFramePr>
        <p:xfrm>
          <a:off x="1055440" y="2695485"/>
          <a:ext cx="10081121" cy="231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0200"/>
                <a:gridCol w="2520280"/>
                <a:gridCol w="1440160"/>
                <a:gridCol w="720080"/>
                <a:gridCol w="720080"/>
                <a:gridCol w="720080"/>
                <a:gridCol w="720080"/>
                <a:gridCol w="720080"/>
                <a:gridCol w="720081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ตัวชี้วัด</a:t>
                      </a:r>
                      <a:endParaRPr lang="th-TH" sz="2400" b="1" dirty="0" smtClean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เป้าหมาย</a:t>
                      </a:r>
                      <a:endParaRPr lang="th-TH" sz="2400" b="1" dirty="0" smtClean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Target</a:t>
                      </a:r>
                      <a:endParaRPr lang="th-TH" sz="2400" b="1" dirty="0" smtClean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2558</a:t>
                      </a:r>
                      <a:endParaRPr lang="th-TH" sz="2400" b="1" dirty="0" smtClean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Jan</a:t>
                      </a:r>
                      <a:endParaRPr lang="th-TH" sz="2400" b="1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Feb</a:t>
                      </a:r>
                      <a:endParaRPr lang="th-TH" sz="2400" b="1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Mar</a:t>
                      </a:r>
                      <a:endParaRPr lang="th-TH" sz="2400" b="1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Apr</a:t>
                      </a:r>
                      <a:endParaRPr lang="th-TH" sz="2400" b="1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May</a:t>
                      </a:r>
                      <a:endParaRPr lang="th-TH" sz="2400" b="1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Jun</a:t>
                      </a:r>
                      <a:endParaRPr lang="th-TH" sz="2400" b="1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7800" indent="-177800">
                        <a:buNone/>
                      </a:pPr>
                      <a:r>
                        <a:rPr lang="th-TH" sz="20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1. ยอดขายสินค้าหรือบริการ</a:t>
                      </a:r>
                      <a:endParaRPr lang="th-TH" sz="20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1. ความสามารถในการเปิดบิลให้ได้ตามเป้าหมาย</a:t>
                      </a:r>
                      <a:endParaRPr lang="th-TH" sz="20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80</a:t>
                      </a:r>
                      <a:r>
                        <a:rPr lang="en-US" sz="20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%</a:t>
                      </a:r>
                      <a:r>
                        <a:rPr lang="en-US" sz="20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th-TH" sz="20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/ ไตรมาส</a:t>
                      </a:r>
                      <a:endParaRPr lang="th-TH" sz="20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87%</a:t>
                      </a:r>
                      <a:endParaRPr lang="th-TH" sz="20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20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20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57%</a:t>
                      </a:r>
                      <a:endParaRPr lang="th-TH" sz="2000" dirty="0">
                        <a:solidFill>
                          <a:srgbClr val="FF0000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20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20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7800" indent="-177800">
                        <a:buFont typeface="+mj-lt"/>
                        <a:buNone/>
                      </a:pPr>
                      <a:r>
                        <a:rPr lang="th-TH" sz="20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2. ประสิทธิภาพในการลด</a:t>
                      </a:r>
                      <a:r>
                        <a:rPr lang="th-TH" sz="20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20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RGA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2. การเปิดเอกสารรับคืนสินค้า</a:t>
                      </a:r>
                      <a:r>
                        <a:rPr lang="th-TH" sz="20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(</a:t>
                      </a:r>
                      <a:r>
                        <a:rPr lang="en-US" sz="20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RGA</a:t>
                      </a:r>
                      <a:r>
                        <a:rPr lang="th-TH" sz="20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) </a:t>
                      </a:r>
                      <a:endParaRPr lang="th-TH" sz="20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  <a:r>
                        <a:rPr lang="en-US" sz="20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%</a:t>
                      </a:r>
                      <a:r>
                        <a:rPr lang="en-US" sz="20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/ </a:t>
                      </a:r>
                      <a:r>
                        <a:rPr lang="th-TH" sz="20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เดือน</a:t>
                      </a:r>
                      <a:endParaRPr lang="th-TH" sz="20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3%</a:t>
                      </a:r>
                      <a:endParaRPr lang="th-TH" sz="20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2%</a:t>
                      </a:r>
                      <a:endParaRPr lang="th-TH" sz="20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2%</a:t>
                      </a:r>
                      <a:endParaRPr lang="th-TH" sz="20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1%</a:t>
                      </a:r>
                      <a:endParaRPr lang="th-TH" sz="20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2%</a:t>
                      </a:r>
                      <a:endParaRPr lang="th-TH" sz="20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2%</a:t>
                      </a:r>
                      <a:endParaRPr lang="th-TH" sz="20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75384" y="530120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 smtClean="0">
                <a:latin typeface="Cordia New" panose="020B0304020202020204" pitchFamily="34" charset="-34"/>
              </a:rPr>
              <a:t>สาเหตุของปัญหา </a:t>
            </a:r>
            <a:r>
              <a:rPr lang="en-US" sz="2000" b="1" dirty="0" smtClean="0">
                <a:latin typeface="Cordia New" panose="020B0304020202020204" pitchFamily="34" charset="-34"/>
              </a:rPr>
              <a:t>: </a:t>
            </a:r>
            <a:r>
              <a:rPr lang="th-TH" sz="2000" dirty="0" smtClean="0">
                <a:latin typeface="Cordia New" panose="020B0304020202020204" pitchFamily="34" charset="-34"/>
              </a:rPr>
              <a:t>เนื่องจากไตรมาส 2 ทางลูกค้าบางส่วนได้ชลอการสั่งซื้อเนื่องจากมีการปิดงบประมาณรายปี</a:t>
            </a:r>
          </a:p>
          <a:p>
            <a:r>
              <a:rPr lang="th-TH" sz="2000" b="1" dirty="0" smtClean="0">
                <a:latin typeface="Cordia New" panose="020B0304020202020204" pitchFamily="34" charset="-34"/>
              </a:rPr>
              <a:t>แนวทางแก้ไข     </a:t>
            </a:r>
            <a:r>
              <a:rPr lang="th-TH" sz="2000" b="1" dirty="0">
                <a:latin typeface="Cordia New" panose="020B0304020202020204" pitchFamily="34" charset="-34"/>
              </a:rPr>
              <a:t> </a:t>
            </a:r>
            <a:r>
              <a:rPr lang="en-US" sz="2000" b="1" dirty="0" smtClean="0">
                <a:latin typeface="Cordia New" panose="020B0304020202020204" pitchFamily="34" charset="-34"/>
              </a:rPr>
              <a:t>: </a:t>
            </a:r>
            <a:r>
              <a:rPr lang="th-TH" sz="2000" dirty="0" smtClean="0">
                <a:latin typeface="Cordia New" panose="020B0304020202020204" pitchFamily="34" charset="-34"/>
              </a:rPr>
              <a:t>ทางฝ่าย </a:t>
            </a:r>
            <a:r>
              <a:rPr lang="en-US" sz="2000" dirty="0" smtClean="0">
                <a:latin typeface="Cordia New" panose="020B0304020202020204" pitchFamily="34" charset="-34"/>
              </a:rPr>
              <a:t>Marketing </a:t>
            </a:r>
            <a:r>
              <a:rPr lang="th-TH" sz="2000" dirty="0" smtClean="0">
                <a:latin typeface="Cordia New" panose="020B0304020202020204" pitchFamily="34" charset="-34"/>
              </a:rPr>
              <a:t>ได้มีการออก </a:t>
            </a:r>
            <a:r>
              <a:rPr lang="en-US" sz="2000" dirty="0" smtClean="0">
                <a:latin typeface="Cordia New" panose="020B0304020202020204" pitchFamily="34" charset="-34"/>
              </a:rPr>
              <a:t>Promotion </a:t>
            </a:r>
            <a:r>
              <a:rPr lang="th-TH" sz="2000" dirty="0" smtClean="0">
                <a:latin typeface="Cordia New" panose="020B0304020202020204" pitchFamily="34" charset="-34"/>
              </a:rPr>
              <a:t>ต่างๆ เพื่อส่งเสริมการขายและกระตุ้นยอดขายให้ดีขึ้น</a:t>
            </a:r>
            <a:endParaRPr lang="th-TH" sz="2000" dirty="0">
              <a:latin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193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81120" cy="720081"/>
          </a:xfrm>
        </p:spPr>
        <p:txBody>
          <a:bodyPr/>
          <a:lstStyle/>
          <a:p>
            <a:pPr algn="l"/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วาระที่ 6 การฝึกอบรม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1268761"/>
            <a:ext cx="8712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Cordia New" pitchFamily="34" charset="-34"/>
                <a:cs typeface="+mj-cs"/>
              </a:rPr>
              <a:t>          </a:t>
            </a:r>
            <a:r>
              <a:rPr lang="th-TH" sz="3200" dirty="0">
                <a:latin typeface="Cordia New" pitchFamily="34" charset="-34"/>
              </a:rPr>
              <a:t>พนักงานต้องได้รับการฝึกอบรมอย่างน้อย 6 ชั่วโมง ไม่น้อยกว่า 50 </a:t>
            </a:r>
            <a:r>
              <a:rPr lang="en-US" sz="3200" dirty="0">
                <a:latin typeface="Cordia New" pitchFamily="34" charset="-34"/>
              </a:rPr>
              <a:t>% </a:t>
            </a:r>
            <a:r>
              <a:rPr lang="th-TH" sz="3200" dirty="0">
                <a:latin typeface="Cordia New" pitchFamily="34" charset="-34"/>
              </a:rPr>
              <a:t>ของจำนวนพนักงานทั้งหมดของบริษัทฯ ใน 1 </a:t>
            </a:r>
            <a:r>
              <a:rPr lang="th-TH" sz="3200" dirty="0" smtClean="0">
                <a:latin typeface="Cordia New" pitchFamily="34" charset="-34"/>
              </a:rPr>
              <a:t>ปี (มีผลบังคับใช้ เมษายน 2558)</a:t>
            </a:r>
            <a:endParaRPr lang="th-TH" sz="3200" dirty="0">
              <a:latin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50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775520" y="1268760"/>
            <a:ext cx="8712968" cy="1728192"/>
          </a:xfrm>
          <a:prstGeom prst="rect">
            <a:avLst/>
          </a:prstGeom>
        </p:spPr>
        <p:txBody>
          <a:bodyPr/>
          <a:lstStyle>
            <a:lvl1pPr marL="342882" indent="-342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3" indent="-2285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1" indent="-2285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7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7.1 </a:t>
            </a:r>
            <a:r>
              <a:rPr lang="th-TH" sz="3000" b="1" dirty="0">
                <a:latin typeface="Cordia New" panose="020B0304020202020204" pitchFamily="34" charset="-34"/>
              </a:rPr>
              <a:t>การนำ </a:t>
            </a:r>
            <a:r>
              <a:rPr lang="en-US" sz="3000" b="1" dirty="0">
                <a:latin typeface="Cordia New" panose="020B0304020202020204" pitchFamily="34" charset="-34"/>
              </a:rPr>
              <a:t>Software </a:t>
            </a:r>
            <a:r>
              <a:rPr lang="th-TH" sz="3000" b="1" dirty="0">
                <a:latin typeface="Cordia New" panose="020B0304020202020204" pitchFamily="34" charset="-34"/>
              </a:rPr>
              <a:t>มาใช้ในระบบบริหารจัดการด้านคุณภาพ</a:t>
            </a:r>
          </a:p>
          <a:p>
            <a:pPr marL="817563" indent="-368300"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e</a:t>
            </a:r>
            <a:r>
              <a:rPr lang="en-US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-SMART ISO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1341438" indent="-442913">
              <a:buSzPct val="80000"/>
              <a:buFont typeface="Wingdings" panose="05000000000000000000" pitchFamily="2" charset="2"/>
              <a:buChar char="ü"/>
            </a:pP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Training User &amp; Management - 28 August </a:t>
            </a:r>
            <a:r>
              <a:rPr lang="en-US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2015</a:t>
            </a:r>
            <a:endParaRPr lang="th-TH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81120" cy="720080"/>
          </a:xfrm>
        </p:spPr>
        <p:txBody>
          <a:bodyPr/>
          <a:lstStyle/>
          <a:p>
            <a:pPr algn="l"/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วาระที่ 7 การเปลี่ยนแปลงที่มีผลกระทบต่อระบบบริหารคุณภาพ</a:t>
            </a:r>
          </a:p>
        </p:txBody>
      </p:sp>
    </p:spTree>
    <p:extLst>
      <p:ext uri="{BB962C8B-B14F-4D97-AF65-F5344CB8AC3E}">
        <p14:creationId xmlns:p14="http://schemas.microsoft.com/office/powerpoint/2010/main" val="13896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1775520" y="1268760"/>
            <a:ext cx="8640960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342882" indent="-342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3" indent="-2285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1" indent="-2285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7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buClr>
                <a:srgbClr val="002060"/>
              </a:buClr>
              <a:buSzPct val="80000"/>
              <a:buNone/>
            </a:pPr>
            <a:r>
              <a:rPr lang="th-TH" sz="3000" b="1" dirty="0">
                <a:latin typeface="Cordia New" pitchFamily="34" charset="-34"/>
                <a:cs typeface="Cordia New" pitchFamily="34" charset="-34"/>
              </a:rPr>
              <a:t>8.1 จัดอบรมเกี่ยวกับระบบคุณภาพ </a:t>
            </a:r>
            <a:r>
              <a:rPr lang="en-US" sz="3000" b="1" dirty="0">
                <a:latin typeface="Cordia New" pitchFamily="34" charset="-34"/>
                <a:cs typeface="Cordia New" pitchFamily="34" charset="-34"/>
              </a:rPr>
              <a:t>ISO 9001:2008 </a:t>
            </a:r>
            <a:r>
              <a:rPr lang="th-TH" sz="3000" b="1" dirty="0">
                <a:latin typeface="Cordia New" pitchFamily="34" charset="-34"/>
                <a:cs typeface="Cordia New" pitchFamily="34" charset="-34"/>
              </a:rPr>
              <a:t>ให้กับพนักงาน</a:t>
            </a:r>
          </a:p>
          <a:p>
            <a:pPr marL="817563" indent="-369888"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</a:pPr>
            <a:r>
              <a:rPr lang="th-TH" sz="2800" dirty="0">
                <a:latin typeface="Cordia New" pitchFamily="34" charset="-34"/>
                <a:cs typeface="Cordia New" pitchFamily="34" charset="-34"/>
              </a:rPr>
              <a:t>ปฐมนิเทศพนักงานใหม่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ทุกไตรมาส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)</a:t>
            </a:r>
            <a:endParaRPr lang="th-TH" sz="2800" dirty="0">
              <a:latin typeface="Cordia New" pitchFamily="34" charset="-34"/>
              <a:cs typeface="Cordia New" pitchFamily="34" charset="-34"/>
            </a:endParaRPr>
          </a:p>
          <a:p>
            <a:pPr marL="1169988" indent="-360363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th-TH" sz="2800" dirty="0">
                <a:latin typeface="Cordia New" pitchFamily="34" charset="-34"/>
                <a:cs typeface="Cordia New" pitchFamily="34" charset="-34"/>
              </a:rPr>
              <a:t>ครั้งที่ 1 อบรม 1/04/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2558</a:t>
            </a:r>
          </a:p>
          <a:p>
            <a:pPr marL="1169988" indent="-360363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th-TH" sz="2800" dirty="0">
                <a:latin typeface="Cordia New" pitchFamily="34" charset="-34"/>
                <a:cs typeface="Cordia New" pitchFamily="34" charset="-34"/>
              </a:rPr>
              <a:t>ครั้งที่ 2 อบรม 1/07/2558</a:t>
            </a:r>
          </a:p>
          <a:p>
            <a:pPr marL="809625" indent="0">
              <a:buClr>
                <a:schemeClr val="tx1"/>
              </a:buClr>
              <a:buSzPct val="70000"/>
              <a:buNone/>
            </a:pPr>
            <a:endParaRPr lang="th-TH" sz="1600" dirty="0">
              <a:solidFill>
                <a:srgbClr val="FF0000"/>
              </a:solidFill>
              <a:latin typeface="Cordia New" pitchFamily="34" charset="-34"/>
              <a:cs typeface="Cordia New" pitchFamily="34" charset="-34"/>
            </a:endParaRPr>
          </a:p>
          <a:p>
            <a:pPr marL="817563" indent="-369888"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</a:pPr>
            <a:r>
              <a:rPr lang="th-TH" sz="2800" dirty="0">
                <a:latin typeface="Cordia New" pitchFamily="34" charset="-34"/>
                <a:cs typeface="Cordia New" pitchFamily="34" charset="-34"/>
              </a:rPr>
              <a:t>จัดอบรมเกี่ยวกับการดำเนินงานระบบบริหารคุณภาพ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พนักงานปัจจุบัน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)</a:t>
            </a:r>
            <a:endParaRPr lang="th-TH" sz="2800" dirty="0">
              <a:latin typeface="Cordia New" pitchFamily="34" charset="-34"/>
              <a:cs typeface="Cordia New" pitchFamily="34" charset="-34"/>
            </a:endParaRPr>
          </a:p>
          <a:p>
            <a:pPr marL="1169988" indent="-360363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th-TH" sz="2800" dirty="0">
                <a:latin typeface="Cordia New" pitchFamily="34" charset="-34"/>
                <a:cs typeface="Cordia New" pitchFamily="34" charset="-34"/>
              </a:rPr>
              <a:t>การเตรียมความพร้อมในการเข้ารับการตรวจ</a:t>
            </a:r>
            <a:r>
              <a:rPr lang="th-TH" sz="2800">
                <a:latin typeface="Cordia New" pitchFamily="34" charset="-34"/>
                <a:cs typeface="Cordia New" pitchFamily="34" charset="-34"/>
              </a:rPr>
              <a:t>ติดตาม </a:t>
            </a:r>
            <a:r>
              <a:rPr lang="th-TH" sz="2800" smtClean="0">
                <a:latin typeface="Cordia New" pitchFamily="34" charset="-34"/>
                <a:cs typeface="Cordia New" pitchFamily="34" charset="-34"/>
              </a:rPr>
              <a:t>(06/02/2558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)</a:t>
            </a:r>
          </a:p>
          <a:p>
            <a:pPr marL="1169988" indent="-360363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th-TH" sz="2800" dirty="0">
                <a:latin typeface="Cordia New" pitchFamily="34" charset="-34"/>
                <a:cs typeface="Cordia New" pitchFamily="34" charset="-34"/>
              </a:rPr>
              <a:t>วิธีการตอบ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CAR / PAR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ให้ถูกต้องและมีประสิทธิภาพ (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06/07/2558)</a:t>
            </a:r>
          </a:p>
          <a:p>
            <a:pPr marL="1169988" indent="-360363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th-TH" sz="2800" dirty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การตั้ง </a:t>
            </a:r>
            <a:r>
              <a:rPr lang="en-US" sz="2800" dirty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KPI </a:t>
            </a:r>
            <a:r>
              <a:rPr lang="th-TH" sz="2800" dirty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ของแต่ละหน่วยงาน (</a:t>
            </a:r>
            <a:r>
              <a:rPr lang="en-US" sz="2800" dirty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XX/09/2558</a:t>
            </a:r>
            <a:r>
              <a:rPr lang="th-TH" sz="2800" dirty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)</a:t>
            </a:r>
            <a:endParaRPr lang="en-US" sz="2800" dirty="0">
              <a:solidFill>
                <a:srgbClr val="FF0000"/>
              </a:solidFill>
              <a:latin typeface="Cordia New" pitchFamily="34" charset="-34"/>
              <a:cs typeface="Cordia New" pitchFamily="34" charset="-34"/>
            </a:endParaRPr>
          </a:p>
          <a:p>
            <a:pPr marL="1169988" indent="-360363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endParaRPr lang="en-US" sz="2800" dirty="0">
              <a:latin typeface="Cordia New" pitchFamily="34" charset="-34"/>
              <a:cs typeface="Cordia New" pitchFamily="34" charset="-34"/>
            </a:endParaRPr>
          </a:p>
          <a:p>
            <a:pPr marL="809625" indent="0">
              <a:buClr>
                <a:schemeClr val="tx1"/>
              </a:buClr>
              <a:buSzPct val="70000"/>
              <a:buNone/>
            </a:pPr>
            <a:endParaRPr lang="en-US" sz="2800" dirty="0">
              <a:latin typeface="Cordia New" pitchFamily="34" charset="-34"/>
              <a:cs typeface="Cordia New" pitchFamily="34" charset="-34"/>
            </a:endParaRPr>
          </a:p>
          <a:p>
            <a:pPr marL="809625" indent="0">
              <a:buClr>
                <a:schemeClr val="tx1"/>
              </a:buClr>
              <a:buSzPct val="70000"/>
              <a:buNone/>
            </a:pPr>
            <a:endParaRPr lang="en-US" sz="28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9361040" cy="720080"/>
          </a:xfrm>
        </p:spPr>
        <p:txBody>
          <a:bodyPr/>
          <a:lstStyle/>
          <a:p>
            <a:pPr algn="l"/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วาระที่ 8 ข้อเสนอแนะเพื่อการพัฒนาอย่างต่อเนื่องและการติดตามผล</a:t>
            </a:r>
          </a:p>
        </p:txBody>
      </p:sp>
    </p:spTree>
    <p:extLst>
      <p:ext uri="{BB962C8B-B14F-4D97-AF65-F5344CB8AC3E}">
        <p14:creationId xmlns:p14="http://schemas.microsoft.com/office/powerpoint/2010/main" val="25269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1775520" y="1268760"/>
            <a:ext cx="8640960" cy="720080"/>
          </a:xfrm>
          <a:prstGeom prst="rect">
            <a:avLst/>
          </a:prstGeom>
        </p:spPr>
        <p:txBody>
          <a:bodyPr/>
          <a:lstStyle>
            <a:lvl1pPr marL="342882" indent="-342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3" indent="-2285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1" indent="-2285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7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latin typeface="Cordia New" panose="020B0304020202020204" pitchFamily="34" charset="-34"/>
              </a:rPr>
              <a:t>9.1 </a:t>
            </a:r>
            <a:r>
              <a:rPr lang="en-US" sz="3000" b="1" dirty="0" smtClean="0">
                <a:latin typeface="Cordia New" panose="020B0304020202020204" pitchFamily="34" charset="-34"/>
              </a:rPr>
              <a:t>ISO Coordinator </a:t>
            </a:r>
            <a:r>
              <a:rPr lang="en-US" sz="3000" b="1" dirty="0" smtClean="0">
                <a:latin typeface="Cordia New" panose="020B0304020202020204" pitchFamily="34" charset="-34"/>
              </a:rPr>
              <a:t>– MID</a:t>
            </a:r>
          </a:p>
          <a:p>
            <a:pPr marL="0" indent="0">
              <a:buNone/>
            </a:pPr>
            <a:r>
              <a:rPr lang="en-US" sz="3000" b="1" dirty="0" smtClean="0">
                <a:latin typeface="Cordia New" panose="020B0304020202020204" pitchFamily="34" charset="-34"/>
              </a:rPr>
              <a:t>9.2 </a:t>
            </a:r>
            <a:r>
              <a:rPr lang="th-TH" sz="3000" b="1" dirty="0" smtClean="0">
                <a:latin typeface="Cordia New" panose="020B0304020202020204" pitchFamily="34" charset="-34"/>
              </a:rPr>
              <a:t>การปรับเปลี่ยน </a:t>
            </a:r>
            <a:r>
              <a:rPr lang="en-US" sz="3000" b="1" dirty="0" smtClean="0">
                <a:latin typeface="Cordia New" panose="020B0304020202020204" pitchFamily="34" charset="-34"/>
              </a:rPr>
              <a:t>QMR</a:t>
            </a:r>
            <a:endParaRPr lang="en-US" sz="3000" b="1" dirty="0">
              <a:latin typeface="Cordia New" panose="020B0304020202020204" pitchFamily="34" charset="-34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81120" cy="720080"/>
          </a:xfrm>
        </p:spPr>
        <p:txBody>
          <a:bodyPr/>
          <a:lstStyle/>
          <a:p>
            <a:pPr algn="l"/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วาระที่ 9 ทบทวนความต้องการทรัพยากรสำหรับระบบบริหารคุณภาพ</a:t>
            </a:r>
          </a:p>
        </p:txBody>
      </p:sp>
    </p:spTree>
    <p:extLst>
      <p:ext uri="{BB962C8B-B14F-4D97-AF65-F5344CB8AC3E}">
        <p14:creationId xmlns:p14="http://schemas.microsoft.com/office/powerpoint/2010/main" val="403712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81120" cy="720080"/>
          </a:xfrm>
        </p:spPr>
        <p:txBody>
          <a:bodyPr/>
          <a:lstStyle/>
          <a:p>
            <a:pPr algn="l"/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วาระที่ 10 อื่น ๆ</a:t>
            </a:r>
          </a:p>
        </p:txBody>
      </p:sp>
    </p:spTree>
    <p:extLst>
      <p:ext uri="{BB962C8B-B14F-4D97-AF65-F5344CB8AC3E}">
        <p14:creationId xmlns:p14="http://schemas.microsoft.com/office/powerpoint/2010/main" val="9602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75520" y="1484793"/>
            <a:ext cx="8640960" cy="341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5401" b="1" dirty="0">
                <a:latin typeface="Cordia New" panose="020B0304020202020204" pitchFamily="34" charset="-34"/>
              </a:rPr>
              <a:t>การประชุมทบทวนโดยฝ่ายบริหาร</a:t>
            </a:r>
            <a:r>
              <a:rPr lang="th-TH" sz="5401" dirty="0">
                <a:latin typeface="Cordia New" panose="020B0304020202020204" pitchFamily="34" charset="-34"/>
              </a:rPr>
              <a:t> </a:t>
            </a:r>
          </a:p>
          <a:p>
            <a:pPr algn="ctr"/>
            <a:r>
              <a:rPr lang="th-TH" sz="5401" dirty="0">
                <a:latin typeface="Cordia New" panose="020B0304020202020204" pitchFamily="34" charset="-34"/>
              </a:rPr>
              <a:t>(</a:t>
            </a:r>
            <a:r>
              <a:rPr lang="en-US" sz="5401" dirty="0">
                <a:latin typeface="Cordia New" panose="020B0304020202020204" pitchFamily="34" charset="-34"/>
              </a:rPr>
              <a:t>Management Review)</a:t>
            </a:r>
          </a:p>
          <a:p>
            <a:pPr algn="ctr"/>
            <a:r>
              <a:rPr lang="en-US" sz="5401" dirty="0">
                <a:latin typeface="Cordia New" panose="020B0304020202020204" pitchFamily="34" charset="-34"/>
              </a:rPr>
              <a:t>2/2558</a:t>
            </a:r>
          </a:p>
          <a:p>
            <a:pPr algn="ctr"/>
            <a:r>
              <a:rPr lang="th-TH" sz="5401" dirty="0">
                <a:latin typeface="Cordia New" panose="020B0304020202020204" pitchFamily="34" charset="-34"/>
              </a:rPr>
              <a:t>ตุลาคม 2558</a:t>
            </a:r>
          </a:p>
        </p:txBody>
      </p:sp>
    </p:spTree>
    <p:extLst>
      <p:ext uri="{BB962C8B-B14F-4D97-AF65-F5344CB8AC3E}">
        <p14:creationId xmlns:p14="http://schemas.microsoft.com/office/powerpoint/2010/main" val="4199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วาระการประชุมครั้งที่ 1/2558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5440" y="1124744"/>
            <a:ext cx="100811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676">
              <a:lnSpc>
                <a:spcPct val="120000"/>
              </a:lnSpc>
            </a:pPr>
            <a:r>
              <a:rPr lang="th-TH" dirty="0">
                <a:latin typeface="Cordia New" panose="020B0304020202020204" pitchFamily="34" charset="-34"/>
              </a:rPr>
              <a:t>วาระที่ 1  เพื่อทราบ</a:t>
            </a:r>
          </a:p>
          <a:p>
            <a:pPr marL="97676">
              <a:lnSpc>
                <a:spcPct val="120000"/>
              </a:lnSpc>
            </a:pPr>
            <a:r>
              <a:rPr lang="th-TH" dirty="0">
                <a:latin typeface="Cordia New" panose="020B0304020202020204" pitchFamily="34" charset="-34"/>
              </a:rPr>
              <a:t>วาระที่ 2  ผลสำรวจความพึงพอใจ ประจำปี </a:t>
            </a:r>
            <a:r>
              <a:rPr lang="en-US" dirty="0">
                <a:latin typeface="Cordia New" panose="020B0304020202020204" pitchFamily="34" charset="-34"/>
              </a:rPr>
              <a:t>2557</a:t>
            </a:r>
            <a:endParaRPr lang="th-TH" dirty="0">
              <a:latin typeface="Cordia New" panose="020B0304020202020204" pitchFamily="34" charset="-34"/>
            </a:endParaRPr>
          </a:p>
          <a:p>
            <a:pPr marL="97676">
              <a:lnSpc>
                <a:spcPct val="120000"/>
              </a:lnSpc>
            </a:pPr>
            <a:r>
              <a:rPr lang="th-TH" dirty="0">
                <a:latin typeface="Cordia New" panose="020B0304020202020204" pitchFamily="34" charset="-34"/>
              </a:rPr>
              <a:t>วาระที่ 3  </a:t>
            </a:r>
            <a:r>
              <a:rPr lang="en-US" dirty="0">
                <a:latin typeface="Cordia New" panose="020B0304020202020204" pitchFamily="34" charset="-34"/>
              </a:rPr>
              <a:t>Customer Complaint</a:t>
            </a:r>
            <a:endParaRPr lang="th-TH" dirty="0">
              <a:latin typeface="Cordia New" panose="020B0304020202020204" pitchFamily="34" charset="-34"/>
            </a:endParaRPr>
          </a:p>
          <a:p>
            <a:pPr marL="97676">
              <a:lnSpc>
                <a:spcPct val="120000"/>
              </a:lnSpc>
            </a:pPr>
            <a:r>
              <a:rPr lang="th-TH" dirty="0">
                <a:latin typeface="Cordia New" panose="020B0304020202020204" pitchFamily="34" charset="-34"/>
              </a:rPr>
              <a:t>วาระที่ 4  การตรวจติดตามระบบบริหารคุณภาพ </a:t>
            </a:r>
            <a:r>
              <a:rPr lang="en-US" dirty="0">
                <a:latin typeface="Cordia New" panose="020B0304020202020204" pitchFamily="34" charset="-34"/>
              </a:rPr>
              <a:t>ISO9001:2008 </a:t>
            </a:r>
          </a:p>
          <a:p>
            <a:pPr marL="97676">
              <a:lnSpc>
                <a:spcPct val="120000"/>
              </a:lnSpc>
            </a:pPr>
            <a:r>
              <a:rPr lang="th-TH" dirty="0">
                <a:latin typeface="Cordia New" panose="020B0304020202020204" pitchFamily="34" charset="-34"/>
              </a:rPr>
              <a:t>วาระที่ 5  ทบทวนวัตถุประสงค์คุณภาพของแต่ละหน่วยงาน</a:t>
            </a:r>
          </a:p>
          <a:p>
            <a:pPr marL="97676">
              <a:lnSpc>
                <a:spcPct val="120000"/>
              </a:lnSpc>
            </a:pPr>
            <a:r>
              <a:rPr lang="th-TH" dirty="0">
                <a:latin typeface="Cordia New" panose="020B0304020202020204" pitchFamily="34" charset="-34"/>
              </a:rPr>
              <a:t>วาระที่ 6  การฝึกอบรม</a:t>
            </a:r>
          </a:p>
          <a:p>
            <a:pPr marL="97676">
              <a:lnSpc>
                <a:spcPct val="120000"/>
              </a:lnSpc>
            </a:pPr>
            <a:r>
              <a:rPr lang="th-TH" dirty="0">
                <a:latin typeface="Cordia New" panose="020B0304020202020204" pitchFamily="34" charset="-34"/>
              </a:rPr>
              <a:t>วาระที่ 7  การเปลี่ยนแปลงที่มีผลกระทบต่อระบบบริหารคุณภาพ</a:t>
            </a:r>
          </a:p>
          <a:p>
            <a:pPr marL="97676">
              <a:lnSpc>
                <a:spcPct val="120000"/>
              </a:lnSpc>
            </a:pPr>
            <a:r>
              <a:rPr lang="th-TH" dirty="0">
                <a:latin typeface="Cordia New" panose="020B0304020202020204" pitchFamily="34" charset="-34"/>
              </a:rPr>
              <a:t>วาระที่ 8  ข้อเสนอแนะเพื่อการพัฒนาอย่างต่อเนื่อง และการติดตามผล</a:t>
            </a:r>
          </a:p>
          <a:p>
            <a:pPr marL="97676">
              <a:lnSpc>
                <a:spcPct val="120000"/>
              </a:lnSpc>
            </a:pPr>
            <a:r>
              <a:rPr lang="th-TH" dirty="0">
                <a:latin typeface="Cordia New" panose="020B0304020202020204" pitchFamily="34" charset="-34"/>
              </a:rPr>
              <a:t>วาระที่ 9  ทบทวนความต้องการทรัพยากรสำหรับระบบบริหารคุณภาพ</a:t>
            </a:r>
          </a:p>
          <a:p>
            <a:pPr marL="97676">
              <a:lnSpc>
                <a:spcPct val="120000"/>
              </a:lnSpc>
            </a:pPr>
            <a:r>
              <a:rPr lang="th-TH" dirty="0">
                <a:latin typeface="Cordia New" panose="020B0304020202020204" pitchFamily="34" charset="-34"/>
              </a:rPr>
              <a:t>วาระที่ 10  อื่น ๆ </a:t>
            </a:r>
          </a:p>
        </p:txBody>
      </p:sp>
    </p:spTree>
    <p:extLst>
      <p:ext uri="{BB962C8B-B14F-4D97-AF65-F5344CB8AC3E}">
        <p14:creationId xmlns:p14="http://schemas.microsoft.com/office/powerpoint/2010/main" val="10384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81120" cy="720081"/>
          </a:xfrm>
        </p:spPr>
        <p:txBody>
          <a:bodyPr/>
          <a:lstStyle/>
          <a:p>
            <a:pPr algn="l"/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วาระที่ 1 เพื่อทราบ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3552" y="486098"/>
            <a:ext cx="576064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1775520" y="1268760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Cordia New" panose="020B0304020202020204" pitchFamily="34" charset="-34"/>
              </a:rPr>
              <a:t>บริษัท </a:t>
            </a:r>
            <a:r>
              <a:rPr lang="th-TH" dirty="0">
                <a:latin typeface="Cordia New" panose="020B0304020202020204" pitchFamily="34" charset="-34"/>
              </a:rPr>
              <a:t>เมโทรอินโฟไดนามิกส์ จำกัด ขอเข้ารับการรับรอง </a:t>
            </a:r>
            <a:r>
              <a:rPr lang="en-US" dirty="0">
                <a:latin typeface="Cordia New" panose="020B0304020202020204" pitchFamily="34" charset="-34"/>
              </a:rPr>
              <a:t>ISO 9001 : </a:t>
            </a:r>
            <a:r>
              <a:rPr lang="en-US" dirty="0" smtClean="0">
                <a:latin typeface="Cordia New" panose="020B0304020202020204" pitchFamily="34" charset="-34"/>
              </a:rPr>
              <a:t>2008 </a:t>
            </a:r>
            <a:r>
              <a:rPr lang="th-TH" dirty="0" smtClean="0">
                <a:latin typeface="Cordia New" panose="020B0304020202020204" pitchFamily="34" charset="-34"/>
              </a:rPr>
              <a:t>                 </a:t>
            </a:r>
            <a:endParaRPr lang="en-US" dirty="0" smtClean="0">
              <a:latin typeface="Cordia New" panose="020B0304020202020204" pitchFamily="34" charset="-34"/>
            </a:endParaRPr>
          </a:p>
          <a:p>
            <a:pPr marL="538163" lvl="0" indent="-358775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</a:rPr>
              <a:t>Quality Management Team </a:t>
            </a:r>
            <a:r>
              <a:rPr lang="en-US" sz="2000" i="1" dirty="0">
                <a:solidFill>
                  <a:srgbClr val="0000FF"/>
                </a:solidFill>
                <a:latin typeface="Cordia New" panose="020B0304020202020204" pitchFamily="34" charset="-34"/>
              </a:rPr>
              <a:t>(Done</a:t>
            </a:r>
            <a:r>
              <a:rPr lang="en-US" sz="2000" i="1" dirty="0" smtClean="0">
                <a:solidFill>
                  <a:srgbClr val="0000FF"/>
                </a:solidFill>
                <a:latin typeface="Cordia New" panose="020B0304020202020204" pitchFamily="34" charset="-34"/>
              </a:rPr>
              <a:t>)</a:t>
            </a:r>
            <a:endParaRPr lang="en-US" i="1" dirty="0" smtClean="0">
              <a:latin typeface="Cordia New" panose="020B0304020202020204" pitchFamily="34" charset="-34"/>
            </a:endParaRPr>
          </a:p>
          <a:p>
            <a:pPr marL="538163" indent="-358775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i="1" dirty="0" smtClean="0">
                <a:latin typeface="Cordia New" panose="020B0304020202020204" pitchFamily="34" charset="-34"/>
              </a:rPr>
              <a:t>Steering Committee </a:t>
            </a:r>
            <a:r>
              <a:rPr lang="en-US" sz="2000" i="1" dirty="0">
                <a:solidFill>
                  <a:srgbClr val="0000FF"/>
                </a:solidFill>
                <a:latin typeface="Cordia New" panose="020B0304020202020204" pitchFamily="34" charset="-34"/>
              </a:rPr>
              <a:t>(Done</a:t>
            </a:r>
            <a:r>
              <a:rPr lang="en-US" sz="2000" i="1" dirty="0" smtClean="0">
                <a:solidFill>
                  <a:srgbClr val="0000FF"/>
                </a:solidFill>
                <a:latin typeface="Cordia New" panose="020B0304020202020204" pitchFamily="34" charset="-34"/>
              </a:rPr>
              <a:t>)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</a:rPr>
              <a:t> </a:t>
            </a:r>
            <a:endParaRPr lang="en-US" dirty="0" smtClean="0">
              <a:solidFill>
                <a:prstClr val="black"/>
              </a:solidFill>
              <a:latin typeface="Cordia New" panose="020B0304020202020204" pitchFamily="34" charset="-34"/>
            </a:endParaRPr>
          </a:p>
          <a:p>
            <a:pPr marL="538163" lvl="0" indent="-358775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</a:rPr>
              <a:t>Document </a:t>
            </a:r>
            <a:r>
              <a:rPr lang="en-US" sz="2000" i="1" dirty="0">
                <a:solidFill>
                  <a:srgbClr val="0000FF"/>
                </a:solidFill>
                <a:latin typeface="Cordia New" panose="020B0304020202020204" pitchFamily="34" charset="-34"/>
              </a:rPr>
              <a:t>(Done</a:t>
            </a:r>
            <a:r>
              <a:rPr lang="en-US" sz="2000" i="1" dirty="0" smtClean="0">
                <a:solidFill>
                  <a:srgbClr val="0000FF"/>
                </a:solidFill>
                <a:latin typeface="Cordia New" panose="020B0304020202020204" pitchFamily="34" charset="-34"/>
              </a:rPr>
              <a:t>)</a:t>
            </a:r>
          </a:p>
          <a:p>
            <a:pPr marL="538163" lvl="0" indent="-358775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</a:rPr>
              <a:t>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</a:rPr>
              <a:t>KPI </a:t>
            </a:r>
            <a:r>
              <a:rPr lang="en-US" sz="2000" i="1" dirty="0">
                <a:solidFill>
                  <a:srgbClr val="0000FF"/>
                </a:solidFill>
                <a:latin typeface="Cordia New" panose="020B0304020202020204" pitchFamily="34" charset="-34"/>
              </a:rPr>
              <a:t>(Done</a:t>
            </a:r>
            <a:r>
              <a:rPr lang="en-US" sz="2000" i="1" dirty="0" smtClean="0">
                <a:solidFill>
                  <a:srgbClr val="0000FF"/>
                </a:solidFill>
                <a:latin typeface="Cordia New" panose="020B0304020202020204" pitchFamily="34" charset="-34"/>
              </a:rPr>
              <a:t>)</a:t>
            </a:r>
            <a:endParaRPr lang="en-US" sz="2000" i="1" dirty="0" smtClean="0">
              <a:latin typeface="Cordia New" panose="020B0304020202020204" pitchFamily="34" charset="-34"/>
            </a:endParaRPr>
          </a:p>
          <a:p>
            <a:pPr marL="538163" lvl="0" indent="-358775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i="1" dirty="0" smtClean="0">
                <a:latin typeface="Cordia New" panose="020B0304020202020204" pitchFamily="34" charset="-34"/>
              </a:rPr>
              <a:t>Internal Audit </a:t>
            </a:r>
            <a:r>
              <a:rPr lang="en-US" sz="2000" i="1" dirty="0">
                <a:solidFill>
                  <a:srgbClr val="0000FF"/>
                </a:solidFill>
                <a:latin typeface="Cordia New" panose="020B0304020202020204" pitchFamily="34" charset="-34"/>
              </a:rPr>
              <a:t>(Done)</a:t>
            </a:r>
            <a:endParaRPr lang="en-US" i="1" dirty="0" smtClean="0">
              <a:latin typeface="Cordia New" panose="020B0304020202020204" pitchFamily="34" charset="-34"/>
            </a:endParaRPr>
          </a:p>
          <a:p>
            <a:pPr marL="538163" lvl="0" indent="-358775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i="1" dirty="0" smtClean="0">
                <a:latin typeface="Cordia New" panose="020B0304020202020204" pitchFamily="34" charset="-34"/>
              </a:rPr>
              <a:t>Management </a:t>
            </a:r>
            <a:r>
              <a:rPr lang="en-US" i="1" dirty="0">
                <a:latin typeface="Cordia New" panose="020B0304020202020204" pitchFamily="34" charset="-34"/>
              </a:rPr>
              <a:t>Review </a:t>
            </a:r>
            <a:r>
              <a:rPr lang="en-US" sz="2000" i="1" dirty="0">
                <a:solidFill>
                  <a:srgbClr val="0000FF"/>
                </a:solidFill>
                <a:latin typeface="Cordia New" panose="020B0304020202020204" pitchFamily="34" charset="-34"/>
              </a:rPr>
              <a:t>(Done)</a:t>
            </a:r>
          </a:p>
          <a:p>
            <a:endParaRPr lang="th-TH" dirty="0">
              <a:latin typeface="Cordia New" panose="020B0304020202020204" pitchFamily="34" charset="-34"/>
            </a:endParaRPr>
          </a:p>
        </p:txBody>
      </p:sp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1919536" y="3038475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60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81120" cy="720080"/>
          </a:xfrm>
        </p:spPr>
        <p:txBody>
          <a:bodyPr/>
          <a:lstStyle/>
          <a:p>
            <a:pPr algn="l"/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วาระที่ </a:t>
            </a: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2 </a:t>
            </a:r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ผลสำรวจความพึงพอใจประจำปี 2557</a:t>
            </a:r>
          </a:p>
        </p:txBody>
      </p:sp>
      <p:sp>
        <p:nvSpPr>
          <p:cNvPr id="3" name="Rectangle 2">
            <a:hlinkClick r:id="rId3" action="ppaction://hlinkpres?slideindex=1&amp;slidetitle="/>
          </p:cNvPr>
          <p:cNvSpPr/>
          <p:nvPr/>
        </p:nvSpPr>
        <p:spPr>
          <a:xfrm>
            <a:off x="1991544" y="1334886"/>
            <a:ext cx="8496944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772628007"/>
              </p:ext>
            </p:extLst>
          </p:nvPr>
        </p:nvGraphicFramePr>
        <p:xfrm>
          <a:off x="2999656" y="1772816"/>
          <a:ext cx="6192688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72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81120" cy="720080"/>
          </a:xfrm>
        </p:spPr>
        <p:txBody>
          <a:bodyPr/>
          <a:lstStyle/>
          <a:p>
            <a:pPr algn="l"/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วาระที่ </a:t>
            </a: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3 Customer Complaint </a:t>
            </a:r>
            <a:endParaRPr lang="th-TH" sz="32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520" y="1268760"/>
            <a:ext cx="8640960" cy="712440"/>
          </a:xfrm>
        </p:spPr>
        <p:txBody>
          <a:bodyPr tIns="46800"/>
          <a:lstStyle/>
          <a:p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3.1 </a:t>
            </a:r>
            <a:r>
              <a:rPr lang="th-TH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การร้องเรียนของ</a:t>
            </a:r>
            <a:r>
              <a:rPr lang="th-TH" sz="3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ลูกค้า </a:t>
            </a:r>
            <a:r>
              <a:rPr lang="en-US" sz="3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MID</a:t>
            </a:r>
            <a:r>
              <a:rPr lang="th-TH" sz="3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ผ่านเจ้าหน้าที่ศูนย์ลูกค้าสัมพันธ์ (</a:t>
            </a: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CRC</a:t>
            </a:r>
            <a:r>
              <a:rPr lang="th-TH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)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60169"/>
              </p:ext>
            </p:extLst>
          </p:nvPr>
        </p:nvGraphicFramePr>
        <p:xfrm>
          <a:off x="1775522" y="2359144"/>
          <a:ext cx="8640958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79"/>
                <a:gridCol w="43204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ปัญหา</a:t>
                      </a:r>
                      <a:endParaRPr lang="th-TH" sz="24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แนวทางแก้ไข</a:t>
                      </a:r>
                      <a:endParaRPr lang="th-TH" sz="24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2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ลูกค้า</a:t>
                      </a:r>
                      <a:r>
                        <a:rPr lang="th-TH" sz="2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แชสซิส เบรคส </a:t>
                      </a:r>
                      <a:r>
                        <a:rPr lang="th-TH" sz="2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ออก </a:t>
                      </a:r>
                      <a:r>
                        <a:rPr lang="en-US" sz="2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 </a:t>
                      </a:r>
                      <a:r>
                        <a:rPr lang="th-TH" sz="2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ผิดบริษัท </a:t>
                      </a:r>
                      <a:r>
                        <a:rPr lang="en-US" sz="2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          </a:t>
                      </a:r>
                      <a:r>
                        <a:rPr lang="th-TH" sz="2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เมื่อออกใหม่ ทำให้กำหนดการจัดส่งสินค้าล่าช้า</a:t>
                      </a:r>
                      <a:endParaRPr lang="th-TH" sz="2400" dirty="0" smtClean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400" dirty="0" smtClean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ฝ่ายขายชี้แจ้งกับลูกค้า</a:t>
                      </a:r>
                      <a:r>
                        <a:rPr lang="th-TH" sz="2400" baseline="0" dirty="0" smtClean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และขออภัยลูกค้าที่ทำให้เกิดความไม่พึงพอใจ</a:t>
                      </a:r>
                      <a:endParaRPr lang="th-TH" sz="24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81120" cy="720080"/>
          </a:xfrm>
        </p:spPr>
        <p:txBody>
          <a:bodyPr/>
          <a:lstStyle/>
          <a:p>
            <a:pPr algn="l"/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วาระที่ </a:t>
            </a: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4 </a:t>
            </a:r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การตรวจติดตามระบบบริหารคุณภาพ </a:t>
            </a: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ISO9001: 2008</a:t>
            </a:r>
            <a:endParaRPr lang="th-TH" sz="32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520" y="1268760"/>
            <a:ext cx="8640960" cy="720080"/>
          </a:xfrm>
        </p:spPr>
        <p:txBody>
          <a:bodyPr/>
          <a:lstStyle/>
          <a:p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4.1 </a:t>
            </a:r>
            <a:r>
              <a:rPr lang="th-TH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สรุปปัญหาโดยรวมที่พบภายในบริษัทฯ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79381835"/>
              </p:ext>
            </p:extLst>
          </p:nvPr>
        </p:nvGraphicFramePr>
        <p:xfrm>
          <a:off x="3287688" y="2204864"/>
          <a:ext cx="5616624" cy="410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07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81120" cy="720080"/>
          </a:xfrm>
        </p:spPr>
        <p:txBody>
          <a:bodyPr/>
          <a:lstStyle/>
          <a:p>
            <a:pPr algn="l"/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วาระที่ </a:t>
            </a: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4 </a:t>
            </a:r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การตรวจติดตามระบบบริหารคุณภาพ </a:t>
            </a: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ISO9001: 2008</a:t>
            </a:r>
            <a:endParaRPr lang="th-TH" sz="32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520" y="1268760"/>
            <a:ext cx="8640960" cy="720080"/>
          </a:xfrm>
        </p:spPr>
        <p:txBody>
          <a:bodyPr/>
          <a:lstStyle/>
          <a:p>
            <a:r>
              <a:rPr lang="en-US" sz="3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4.2 </a:t>
            </a:r>
            <a:r>
              <a:rPr lang="th-TH" sz="3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สถานะการติดตาม</a:t>
            </a:r>
            <a:endParaRPr lang="th-TH" sz="3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28907229"/>
              </p:ext>
            </p:extLst>
          </p:nvPr>
        </p:nvGraphicFramePr>
        <p:xfrm>
          <a:off x="3287688" y="2204864"/>
          <a:ext cx="5616624" cy="410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4279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81120" cy="720080"/>
          </a:xfrm>
        </p:spPr>
        <p:txBody>
          <a:bodyPr/>
          <a:lstStyle/>
          <a:p>
            <a:pPr algn="l"/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วาระที่ </a:t>
            </a: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4 </a:t>
            </a:r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การตรวจติดตามระบบบริหารคุณภาพ </a:t>
            </a: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ISO9001:2008</a:t>
            </a:r>
            <a:endParaRPr lang="th-TH" sz="32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520" y="1268760"/>
            <a:ext cx="8640960" cy="720080"/>
          </a:xfrm>
        </p:spPr>
        <p:txBody>
          <a:bodyPr/>
          <a:lstStyle/>
          <a:p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4.1.1 </a:t>
            </a:r>
            <a:r>
              <a:rPr lang="th-TH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สรุปปัญหาที่พบจากการตรวจติดตาม ครั้งที่ 1/2558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32161"/>
              </p:ext>
            </p:extLst>
          </p:nvPr>
        </p:nvGraphicFramePr>
        <p:xfrm>
          <a:off x="1775522" y="2364864"/>
          <a:ext cx="8640958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0158"/>
                <a:gridCol w="4320480"/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หน่วยงาน</a:t>
                      </a:r>
                      <a:endParaRPr lang="th-TH" sz="24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ปัญหา</a:t>
                      </a:r>
                      <a:endParaRPr lang="th-TH" sz="24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แนวทางแก้ไข</a:t>
                      </a:r>
                      <a:endParaRPr lang="th-TH" sz="24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ISO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400" dirty="0" smtClean="0">
                          <a:latin typeface="Cordia New" panose="020B0304020202020204" pitchFamily="34" charset="-34"/>
                          <a:cs typeface="+mn-cs"/>
                        </a:rPr>
                        <a:t>ไม่ปิด </a:t>
                      </a:r>
                      <a:r>
                        <a:rPr lang="en-US" sz="2400" dirty="0" smtClean="0">
                          <a:latin typeface="Cordia New" panose="020B0304020202020204" pitchFamily="34" charset="-34"/>
                          <a:cs typeface="+mn-cs"/>
                        </a:rPr>
                        <a:t>CAR</a:t>
                      </a:r>
                      <a:r>
                        <a:rPr lang="en-US" sz="2400" baseline="0" dirty="0" smtClean="0">
                          <a:latin typeface="Cordia New" panose="020B0304020202020204" pitchFamily="34" charset="-34"/>
                          <a:cs typeface="+mn-cs"/>
                        </a:rPr>
                        <a:t> </a:t>
                      </a:r>
                      <a:r>
                        <a:rPr lang="th-TH" sz="2400" baseline="0" dirty="0" smtClean="0">
                          <a:latin typeface="Cordia New" panose="020B0304020202020204" pitchFamily="34" charset="-34"/>
                          <a:cs typeface="+mn-cs"/>
                        </a:rPr>
                        <a:t>ภายในระยะเวลาที่กำหนด (</a:t>
                      </a:r>
                      <a:r>
                        <a:rPr lang="en-US" sz="2400" baseline="0" dirty="0" smtClean="0">
                          <a:latin typeface="Cordia New" panose="020B0304020202020204" pitchFamily="34" charset="-34"/>
                          <a:cs typeface="+mn-cs"/>
                        </a:rPr>
                        <a:t>3 </a:t>
                      </a:r>
                      <a:r>
                        <a:rPr lang="th-TH" sz="2400" baseline="0" dirty="0" smtClean="0">
                          <a:latin typeface="Cordia New" panose="020B0304020202020204" pitchFamily="34" charset="-34"/>
                          <a:cs typeface="+mn-cs"/>
                        </a:rPr>
                        <a:t>เดือน)</a:t>
                      </a:r>
                      <a:endParaRPr lang="th-TH" sz="2400" dirty="0" smtClean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Opening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8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81120" cy="720080"/>
          </a:xfrm>
        </p:spPr>
        <p:txBody>
          <a:bodyPr/>
          <a:lstStyle/>
          <a:p>
            <a:pPr algn="l"/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วาระที่ </a:t>
            </a: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4 </a:t>
            </a:r>
            <a:r>
              <a:rPr lang="th-TH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การตรวจติดตามระบบบริหารคุณภาพ </a:t>
            </a: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ISO9001:2008</a:t>
            </a:r>
            <a:endParaRPr lang="th-TH" sz="32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520" y="1268760"/>
            <a:ext cx="8640960" cy="720080"/>
          </a:xfrm>
        </p:spPr>
        <p:txBody>
          <a:bodyPr/>
          <a:lstStyle/>
          <a:p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4.1.2 </a:t>
            </a:r>
            <a:r>
              <a:rPr lang="th-TH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สรุปปัญหาที่พบระหว่างปฏิบัติงาน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82826"/>
              </p:ext>
            </p:extLst>
          </p:nvPr>
        </p:nvGraphicFramePr>
        <p:xfrm>
          <a:off x="1775522" y="2348880"/>
          <a:ext cx="8640958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0158"/>
                <a:gridCol w="4320480"/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หน่วยงาน</a:t>
                      </a:r>
                      <a:endParaRPr lang="th-TH" sz="24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ปัญหา</a:t>
                      </a:r>
                      <a:endParaRPr lang="th-TH" sz="24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แนวทางแก้ไข</a:t>
                      </a:r>
                      <a:endParaRPr lang="th-TH" sz="2400" dirty="0"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</a:tr>
              <a:tr h="34021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Sales</a:t>
                      </a:r>
                      <a:endParaRPr lang="th-TH" sz="24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ไม่เปิดบิลมัดจำให้ลูกค้าบริษัท </a:t>
                      </a:r>
                      <a:r>
                        <a:rPr lang="en-US" sz="2400" dirty="0" err="1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Campura</a:t>
                      </a:r>
                      <a:r>
                        <a:rPr lang="th-TH" sz="2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          ทำให้หลุดการนำส่งภาษีมูลค่าเพิ่มและต้องเสียค่าปรับในการนำส่งล่าช้า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Opening</a:t>
                      </a:r>
                      <a:endParaRPr lang="th-TH" sz="2400" dirty="0">
                        <a:solidFill>
                          <a:srgbClr val="FF0000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39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311&quot;/&gt;&lt;/object&gt;&lt;object type=&quot;3&quot; unique_id=&quot;10006&quot;&gt;&lt;property id=&quot;20148&quot; value=&quot;5&quot;/&gt;&lt;property id=&quot;20300&quot; value=&quot;Slide 3 - &amp;quot;ระเบียบวาระที่ 1  &amp;#x0D;&amp;#x0A;เรื่องแจ้งให้ที่ประชุมทราบ&amp;quot;&quot;/&gt;&lt;property id=&quot;20307&quot; value=&quot;313&quot;/&gt;&lt;/object&gt;&lt;object type=&quot;3&quot; unique_id=&quot;10007&quot;&gt;&lt;property id=&quot;20148&quot; value=&quot;5&quot;/&gt;&lt;property id=&quot;20300&quot; value=&quot;Slide 4 - &amp;quot;ระเบียบวาระที่ 2    &amp;#x0D;&amp;#x0A;รับรองรายงานการประชุมคณะกรรมการบริหาร ครั้งที่  8/2553   &amp;#x0D;&amp;#x0A;วันที่  14  กรกฏาคม  2553&amp;quot;&quot;/&gt;&lt;property id=&quot;20307&quot; value=&quot;314&quot;/&gt;&lt;/object&gt;&lt;object type=&quot;3&quot; unique_id=&quot;10008&quot;&gt;&lt;property id=&quot;20148&quot; value=&quot;5&quot;/&gt;&lt;property id=&quot;20300&quot; value=&quot;Slide 5 - &amp;quot;ระเบียบวาระที่ 3&amp;#x0D;&amp;#x0A;รายงานผลประกอบการ สิ้นสุด ณ 31 กรกฏาคม 2553&amp;quot;&quot;/&gt;&lt;property id=&quot;20307&quot; value=&quot;315&quot;/&gt;&lt;/object&gt;&lt;object type=&quot;3&quot; unique_id=&quot;10033&quot;&gt;&lt;property id=&quot;20148&quot; value=&quot;5&quot;/&gt;&lt;property id=&quot;20300&quot; value=&quot;Slide 12&quot;/&gt;&lt;property id=&quot;20307&quot; value=&quot;322&quot;/&gt;&lt;/object&gt;&lt;object type=&quot;3&quot; unique_id=&quot;10063&quot;&gt;&lt;property id=&quot;20148&quot; value=&quot;5&quot;/&gt;&lt;property id=&quot;20300&quot; value=&quot;Slide 2 - &amp;quot;วาระการประชุมคณะกรรมการบริหาร ครั้งที่ 9/2553 &amp;quot;&quot;/&gt;&lt;property id=&quot;20307&quot; value=&quot;775&quot;/&gt;&lt;/object&gt;&lt;object type=&quot;3&quot; unique_id=&quot;10069&quot;&gt;&lt;property id=&quot;20148&quot; value=&quot;5&quot;/&gt;&lt;property id=&quot;20300&quot; value=&quot;Slide 11 - &amp;quot;ระเบียบวาระที่  6&amp;#x0D;&amp;#x0A;เรื่องอื่นๆ  &amp;quot;&quot;/&gt;&lt;property id=&quot;20307&quot; value=&quot;767&quot;/&gt;&lt;/object&gt;&lt;object type=&quot;3&quot; unique_id=&quot;10085&quot;&gt;&lt;property id=&quot;20148&quot; value=&quot;5&quot;/&gt;&lt;property id=&quot;20300&quot; value=&quot;Slide 7 - &amp;quot;ระเบียบวาระที่ 4 (ต่อ)&amp;#x0D;&amp;#x0A;เรื่องสืบเนื่อง&amp;quot;&quot;/&gt;&lt;property id=&quot;20307&quot; value=&quot;818&quot;/&gt;&lt;/object&gt;&lt;object type=&quot;3&quot; unique_id=&quot;11224&quot;&gt;&lt;property id=&quot;20148&quot; value=&quot;5&quot;/&gt;&lt;property id=&quot;20300&quot; value=&quot;Slide 6&quot;/&gt;&lt;property id=&quot;20307&quot; value=&quot;938&quot;/&gt;&lt;/object&gt;&lt;object type=&quot;3&quot; unique_id=&quot;11225&quot;&gt;&lt;property id=&quot;20148&quot; value=&quot;5&quot;/&gt;&lt;property id=&quot;20300&quot; value=&quot;Slide 8 - &amp;quot;ระเบียบวาระที่ 5&amp;#x0D;&amp;#x0A;เรื่องเพื่อทราบ &amp;quot;&quot;/&gt;&lt;property id=&quot;20307&quot; value=&quot;919&quot;/&gt;&lt;/object&gt;&lt;object type=&quot;3&quot; unique_id=&quot;11228&quot;&gt;&lt;property id=&quot;20148&quot; value=&quot;5&quot;/&gt;&lt;property id=&quot;20300&quot; value=&quot;Slide 10 - &amp;quot;ระเบียบวาระที่ 5&amp;#x0D;&amp;#x0A;เรื่องเพื่อทราบ &amp;quot;&quot;/&gt;&lt;property id=&quot;20307&quot; value=&quot;940&quot;/&gt;&lt;/object&gt;&lt;object type=&quot;3&quot; unique_id=&quot;11375&quot;&gt;&lt;property id=&quot;20148&quot; value=&quot;5&quot;/&gt;&lt;property id=&quot;20300&quot; value=&quot;Slide 9 - &amp;quot;ระเบียบวาระที่ 5&amp;#x0D;&amp;#x0A;เรื่องเพื่อทราบ &amp;quot;&quot;/&gt;&lt;property id=&quot;20307&quot; value=&quot;944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46455</TotalTime>
  <Words>731</Words>
  <Application>Microsoft Office PowerPoint</Application>
  <PresentationFormat>Widescreen</PresentationFormat>
  <Paragraphs>125</Paragraphs>
  <Slides>17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Angsana New</vt:lpstr>
      <vt:lpstr>Arial</vt:lpstr>
      <vt:lpstr>Browallia New</vt:lpstr>
      <vt:lpstr>Calibri</vt:lpstr>
      <vt:lpstr>Cordia New</vt:lpstr>
      <vt:lpstr>Segoe UI Symbol</vt:lpstr>
      <vt:lpstr>Tahoma</vt:lpstr>
      <vt:lpstr>Times New Roman</vt:lpstr>
      <vt:lpstr>Wingdings</vt:lpstr>
      <vt:lpstr>Office Theme</vt:lpstr>
      <vt:lpstr>Default Design</vt:lpstr>
      <vt:lpstr>Management Review</vt:lpstr>
      <vt:lpstr>วาระการประชุมครั้งที่ 1/2558</vt:lpstr>
      <vt:lpstr>วาระที่ 1 เพื่อทราบ</vt:lpstr>
      <vt:lpstr>วาระที่ 2 ผลสำรวจความพึงพอใจประจำปี 2557</vt:lpstr>
      <vt:lpstr>วาระที่ 3 Customer Complaint </vt:lpstr>
      <vt:lpstr>วาระที่ 4 การตรวจติดตามระบบบริหารคุณภาพ ISO9001: 2008</vt:lpstr>
      <vt:lpstr>วาระที่ 4 การตรวจติดตามระบบบริหารคุณภาพ ISO9001: 2008</vt:lpstr>
      <vt:lpstr>วาระที่ 4 การตรวจติดตามระบบบริหารคุณภาพ ISO9001:2008</vt:lpstr>
      <vt:lpstr>วาระที่ 4 การตรวจติดตามระบบบริหารคุณภาพ ISO9001:2008</vt:lpstr>
      <vt:lpstr>วาระที่ 4 การตรวจติดตามระบบบริหารคุณภาพ ISO9001:2008</vt:lpstr>
      <vt:lpstr>วาระที่ 5 ทบทวนวัตถุประสงค์คุณภาพของแต่ละหน่วยงาน</vt:lpstr>
      <vt:lpstr>วาระที่ 6 การฝึกอบรม</vt:lpstr>
      <vt:lpstr>วาระที่ 7 การเปลี่ยนแปลงที่มีผลกระทบต่อระบบบริหารคุณภาพ</vt:lpstr>
      <vt:lpstr>วาระที่ 8 ข้อเสนอแนะเพื่อการพัฒนาอย่างต่อเนื่องและการติดตามผล</vt:lpstr>
      <vt:lpstr>วาระที่ 9 ทบทวนความต้องการทรัพยากรสำหรับระบบบริหารคุณภาพ</vt:lpstr>
      <vt:lpstr>วาระที่ 10 อื่น ๆ</vt:lpstr>
      <vt:lpstr>PowerPoint Presentation</vt:lpstr>
    </vt:vector>
  </TitlesOfParts>
  <Company>MSC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Kritsada Panlamyai</dc:creator>
  <cp:lastModifiedBy>Administrator</cp:lastModifiedBy>
  <cp:revision>3392</cp:revision>
  <cp:lastPrinted>2015-08-17T09:51:36Z</cp:lastPrinted>
  <dcterms:created xsi:type="dcterms:W3CDTF">2005-10-05T09:10:21Z</dcterms:created>
  <dcterms:modified xsi:type="dcterms:W3CDTF">2015-08-25T02:35:48Z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TC010903001033</vt:lpwstr>
  </property>
</Properties>
</file>