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9" r:id="rId4"/>
    <p:sldId id="267" r:id="rId5"/>
    <p:sldId id="275" r:id="rId6"/>
    <p:sldId id="277" r:id="rId7"/>
    <p:sldId id="266" r:id="rId8"/>
    <p:sldId id="270" r:id="rId9"/>
    <p:sldId id="269" r:id="rId10"/>
    <p:sldId id="279" r:id="rId11"/>
    <p:sldId id="280" r:id="rId12"/>
    <p:sldId id="278" r:id="rId13"/>
    <p:sldId id="271" r:id="rId14"/>
    <p:sldId id="272" r:id="rId15"/>
    <p:sldId id="273" r:id="rId16"/>
    <p:sldId id="274" r:id="rId17"/>
    <p:sldId id="262" r:id="rId18"/>
    <p:sldId id="263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50"/>
  </p:normalViewPr>
  <p:slideViewPr>
    <p:cSldViewPr>
      <p:cViewPr varScale="1">
        <p:scale>
          <a:sx n="120" d="100"/>
          <a:sy n="120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ED9A3-87D9-4957-A012-E3221CE661C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ED95F-5FB5-4848-94BD-C67BA83C3DCE}">
      <dgm:prSet custT="1"/>
      <dgm:spPr/>
      <dgm:t>
        <a:bodyPr/>
        <a:lstStyle/>
        <a:p>
          <a:r>
            <a:rPr lang="en-US" sz="2000" b="1" dirty="0"/>
            <a:t>Abhinaya Koduri</a:t>
          </a:r>
          <a:endParaRPr lang="en-US" sz="2000" dirty="0"/>
        </a:p>
      </dgm:t>
    </dgm:pt>
    <dgm:pt modelId="{DBA9C33F-276A-4E7C-8075-CC030691F64D}" type="parTrans" cxnId="{9FC87A6C-3C2B-4972-A720-553A6A00E84A}">
      <dgm:prSet/>
      <dgm:spPr/>
      <dgm:t>
        <a:bodyPr/>
        <a:lstStyle/>
        <a:p>
          <a:endParaRPr lang="en-US"/>
        </a:p>
      </dgm:t>
    </dgm:pt>
    <dgm:pt modelId="{830FC0E4-FBCD-47AF-9260-D17D41DCB43F}" type="sibTrans" cxnId="{9FC87A6C-3C2B-4972-A720-553A6A00E84A}">
      <dgm:prSet/>
      <dgm:spPr/>
      <dgm:t>
        <a:bodyPr/>
        <a:lstStyle/>
        <a:p>
          <a:endParaRPr lang="en-US"/>
        </a:p>
      </dgm:t>
    </dgm:pt>
    <dgm:pt modelId="{553E754F-250B-4240-9A7E-E4264ED57B38}">
      <dgm:prSet custT="1"/>
      <dgm:spPr/>
      <dgm:t>
        <a:bodyPr/>
        <a:lstStyle/>
        <a:p>
          <a:r>
            <a:rPr lang="en-US" sz="2000" b="1" dirty="0"/>
            <a:t>Antonio Ontiveros</a:t>
          </a:r>
          <a:endParaRPr lang="en-US" sz="2000" dirty="0"/>
        </a:p>
      </dgm:t>
    </dgm:pt>
    <dgm:pt modelId="{41B3936E-375B-460A-ADE4-7A033F971837}" type="parTrans" cxnId="{9F73E6AB-91B1-4DD8-B600-30FB036AE8AE}">
      <dgm:prSet/>
      <dgm:spPr/>
      <dgm:t>
        <a:bodyPr/>
        <a:lstStyle/>
        <a:p>
          <a:endParaRPr lang="en-US"/>
        </a:p>
      </dgm:t>
    </dgm:pt>
    <dgm:pt modelId="{D00A7BF6-E693-4644-846D-32FF77FA41BC}" type="sibTrans" cxnId="{9F73E6AB-91B1-4DD8-B600-30FB036AE8AE}">
      <dgm:prSet/>
      <dgm:spPr/>
      <dgm:t>
        <a:bodyPr/>
        <a:lstStyle/>
        <a:p>
          <a:endParaRPr lang="en-US"/>
        </a:p>
      </dgm:t>
    </dgm:pt>
    <dgm:pt modelId="{4848D9D0-C16F-468E-9148-22FFE19A111B}">
      <dgm:prSet custT="1"/>
      <dgm:spPr/>
      <dgm:t>
        <a:bodyPr/>
        <a:lstStyle/>
        <a:p>
          <a:r>
            <a:rPr lang="en-US" sz="2000" b="1" dirty="0" err="1"/>
            <a:t>Neethu</a:t>
          </a:r>
          <a:r>
            <a:rPr lang="en-US" sz="2000" b="1" dirty="0"/>
            <a:t> </a:t>
          </a:r>
          <a:r>
            <a:rPr lang="en-US" sz="2000" b="1" dirty="0" err="1"/>
            <a:t>Sundarprasad</a:t>
          </a:r>
          <a:endParaRPr lang="en-US" sz="2000" dirty="0"/>
        </a:p>
      </dgm:t>
    </dgm:pt>
    <dgm:pt modelId="{4B39B867-6CBB-4B67-8643-E1F4E781F347}" type="parTrans" cxnId="{8247C8A7-9956-4A93-BE21-CCAA8C838C96}">
      <dgm:prSet/>
      <dgm:spPr/>
      <dgm:t>
        <a:bodyPr/>
        <a:lstStyle/>
        <a:p>
          <a:endParaRPr lang="en-US"/>
        </a:p>
      </dgm:t>
    </dgm:pt>
    <dgm:pt modelId="{AFD8DFB8-8339-4F23-9E98-73B53F134CA4}" type="sibTrans" cxnId="{8247C8A7-9956-4A93-BE21-CCAA8C838C96}">
      <dgm:prSet/>
      <dgm:spPr/>
      <dgm:t>
        <a:bodyPr/>
        <a:lstStyle/>
        <a:p>
          <a:endParaRPr lang="en-US"/>
        </a:p>
      </dgm:t>
    </dgm:pt>
    <dgm:pt modelId="{8EBB8115-D838-47C6-AD79-29BC8D394B0C}">
      <dgm:prSet custT="1"/>
      <dgm:spPr/>
      <dgm:t>
        <a:bodyPr/>
        <a:lstStyle/>
        <a:p>
          <a:r>
            <a:rPr lang="en-US" sz="2000" b="1" dirty="0"/>
            <a:t>Samuel </a:t>
          </a:r>
          <a:r>
            <a:rPr lang="en-US" sz="2000" b="1" dirty="0" err="1"/>
            <a:t>Ordonia</a:t>
          </a:r>
          <a:endParaRPr lang="en-US" sz="2000" dirty="0"/>
        </a:p>
      </dgm:t>
    </dgm:pt>
    <dgm:pt modelId="{FCF0EFF6-D22B-46D8-AEAB-BD5B68B6180A}" type="parTrans" cxnId="{502AFC3C-6E16-4E5E-99DB-1CBCC3922671}">
      <dgm:prSet/>
      <dgm:spPr/>
      <dgm:t>
        <a:bodyPr/>
        <a:lstStyle/>
        <a:p>
          <a:endParaRPr lang="en-US"/>
        </a:p>
      </dgm:t>
    </dgm:pt>
    <dgm:pt modelId="{242FADD4-4110-42DC-9A0B-2B923CD56B38}" type="sibTrans" cxnId="{502AFC3C-6E16-4E5E-99DB-1CBCC3922671}">
      <dgm:prSet/>
      <dgm:spPr/>
      <dgm:t>
        <a:bodyPr/>
        <a:lstStyle/>
        <a:p>
          <a:endParaRPr lang="en-US"/>
        </a:p>
      </dgm:t>
    </dgm:pt>
    <dgm:pt modelId="{1C1F5FD4-A80F-463B-AE2E-8D0D5F173222}" type="pres">
      <dgm:prSet presAssocID="{338ED9A3-87D9-4957-A012-E3221CE661C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7437AB-2F2F-4640-AC18-FB600365A891}" type="pres">
      <dgm:prSet presAssocID="{338ED9A3-87D9-4957-A012-E3221CE661C9}" presName="diamond" presStyleLbl="bgShp" presStyleIdx="0" presStyleCnt="1"/>
      <dgm:spPr/>
    </dgm:pt>
    <dgm:pt modelId="{DBE671E4-4474-4BED-862A-604E77B35D9B}" type="pres">
      <dgm:prSet presAssocID="{338ED9A3-87D9-4957-A012-E3221CE661C9}" presName="quad1" presStyleLbl="node1" presStyleIdx="0" presStyleCnt="4" custScaleX="1177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8547E-95D6-4B0B-B424-8CCF4EA67FEB}" type="pres">
      <dgm:prSet presAssocID="{338ED9A3-87D9-4957-A012-E3221CE661C9}" presName="quad2" presStyleLbl="node1" presStyleIdx="1" presStyleCnt="4" custScaleX="126614" custLinFactNeighborX="17182" custLinFactNeighborY="26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B8D43-35BD-49AA-8AB7-18B33E9C585D}" type="pres">
      <dgm:prSet presAssocID="{338ED9A3-87D9-4957-A012-E3221CE661C9}" presName="quad3" presStyleLbl="node1" presStyleIdx="2" presStyleCnt="4" custScaleX="1266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8DBFF-196B-40C4-BFDC-BBEA74892E1D}" type="pres">
      <dgm:prSet presAssocID="{338ED9A3-87D9-4957-A012-E3221CE661C9}" presName="quad4" presStyleLbl="node1" presStyleIdx="3" presStyleCnt="4" custScaleX="117772" custLinFactNeighborX="12761" custLinFactNeighborY="10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2AFC3C-6E16-4E5E-99DB-1CBCC3922671}" srcId="{338ED9A3-87D9-4957-A012-E3221CE661C9}" destId="{8EBB8115-D838-47C6-AD79-29BC8D394B0C}" srcOrd="3" destOrd="0" parTransId="{FCF0EFF6-D22B-46D8-AEAB-BD5B68B6180A}" sibTransId="{242FADD4-4110-42DC-9A0B-2B923CD56B38}"/>
    <dgm:cxn modelId="{9F73E6AB-91B1-4DD8-B600-30FB036AE8AE}" srcId="{338ED9A3-87D9-4957-A012-E3221CE661C9}" destId="{553E754F-250B-4240-9A7E-E4264ED57B38}" srcOrd="1" destOrd="0" parTransId="{41B3936E-375B-460A-ADE4-7A033F971837}" sibTransId="{D00A7BF6-E693-4644-846D-32FF77FA41BC}"/>
    <dgm:cxn modelId="{8247C8A7-9956-4A93-BE21-CCAA8C838C96}" srcId="{338ED9A3-87D9-4957-A012-E3221CE661C9}" destId="{4848D9D0-C16F-468E-9148-22FFE19A111B}" srcOrd="2" destOrd="0" parTransId="{4B39B867-6CBB-4B67-8643-E1F4E781F347}" sibTransId="{AFD8DFB8-8339-4F23-9E98-73B53F134CA4}"/>
    <dgm:cxn modelId="{740E9603-453E-4FC3-816E-1F44D9F22953}" type="presOf" srcId="{399ED95F-5FB5-4848-94BD-C67BA83C3DCE}" destId="{DBE671E4-4474-4BED-862A-604E77B35D9B}" srcOrd="0" destOrd="0" presId="urn:microsoft.com/office/officeart/2005/8/layout/matrix3"/>
    <dgm:cxn modelId="{6F48E60B-3670-4E02-93B3-59BE9280E5C0}" type="presOf" srcId="{553E754F-250B-4240-9A7E-E4264ED57B38}" destId="{D488547E-95D6-4B0B-B424-8CCF4EA67FEB}" srcOrd="0" destOrd="0" presId="urn:microsoft.com/office/officeart/2005/8/layout/matrix3"/>
    <dgm:cxn modelId="{5899FAB5-6CF4-48B6-817C-BFBC47F49CA5}" type="presOf" srcId="{8EBB8115-D838-47C6-AD79-29BC8D394B0C}" destId="{C948DBFF-196B-40C4-BFDC-BBEA74892E1D}" srcOrd="0" destOrd="0" presId="urn:microsoft.com/office/officeart/2005/8/layout/matrix3"/>
    <dgm:cxn modelId="{9FC87A6C-3C2B-4972-A720-553A6A00E84A}" srcId="{338ED9A3-87D9-4957-A012-E3221CE661C9}" destId="{399ED95F-5FB5-4848-94BD-C67BA83C3DCE}" srcOrd="0" destOrd="0" parTransId="{DBA9C33F-276A-4E7C-8075-CC030691F64D}" sibTransId="{830FC0E4-FBCD-47AF-9260-D17D41DCB43F}"/>
    <dgm:cxn modelId="{4656C406-D630-4A73-BADF-663751B1A43C}" type="presOf" srcId="{4848D9D0-C16F-468E-9148-22FFE19A111B}" destId="{EE3B8D43-35BD-49AA-8AB7-18B33E9C585D}" srcOrd="0" destOrd="0" presId="urn:microsoft.com/office/officeart/2005/8/layout/matrix3"/>
    <dgm:cxn modelId="{87E4C522-EECB-4FE2-A950-D835A14793AE}" type="presOf" srcId="{338ED9A3-87D9-4957-A012-E3221CE661C9}" destId="{1C1F5FD4-A80F-463B-AE2E-8D0D5F173222}" srcOrd="0" destOrd="0" presId="urn:microsoft.com/office/officeart/2005/8/layout/matrix3"/>
    <dgm:cxn modelId="{10951C81-0F7E-41DC-A0A8-09E75E7195A1}" type="presParOf" srcId="{1C1F5FD4-A80F-463B-AE2E-8D0D5F173222}" destId="{5E7437AB-2F2F-4640-AC18-FB600365A891}" srcOrd="0" destOrd="0" presId="urn:microsoft.com/office/officeart/2005/8/layout/matrix3"/>
    <dgm:cxn modelId="{17E5ABBA-2962-444A-96AD-24B4D38EA493}" type="presParOf" srcId="{1C1F5FD4-A80F-463B-AE2E-8D0D5F173222}" destId="{DBE671E4-4474-4BED-862A-604E77B35D9B}" srcOrd="1" destOrd="0" presId="urn:microsoft.com/office/officeart/2005/8/layout/matrix3"/>
    <dgm:cxn modelId="{F79F3D63-D821-4E00-9104-FFD13C6A4413}" type="presParOf" srcId="{1C1F5FD4-A80F-463B-AE2E-8D0D5F173222}" destId="{D488547E-95D6-4B0B-B424-8CCF4EA67FEB}" srcOrd="2" destOrd="0" presId="urn:microsoft.com/office/officeart/2005/8/layout/matrix3"/>
    <dgm:cxn modelId="{50F5F6D8-6399-4F22-B866-619C8C87AEFD}" type="presParOf" srcId="{1C1F5FD4-A80F-463B-AE2E-8D0D5F173222}" destId="{EE3B8D43-35BD-49AA-8AB7-18B33E9C585D}" srcOrd="3" destOrd="0" presId="urn:microsoft.com/office/officeart/2005/8/layout/matrix3"/>
    <dgm:cxn modelId="{E5B1539E-C06F-4E91-9F86-D74412E3C996}" type="presParOf" srcId="{1C1F5FD4-A80F-463B-AE2E-8D0D5F173222}" destId="{C948DBFF-196B-40C4-BFDC-BBEA74892E1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BD4B3C-D2A8-476F-8F05-597926AC69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55CB73-3A3B-4957-B241-B88A2B23429A}">
      <dgm:prSet/>
      <dgm:spPr/>
      <dgm:t>
        <a:bodyPr/>
        <a:lstStyle/>
        <a:p>
          <a:r>
            <a:rPr lang="en-US" b="1" baseline="0" dirty="0"/>
            <a:t>Employee Management Domain Model</a:t>
          </a:r>
          <a:endParaRPr lang="en-US" dirty="0"/>
        </a:p>
      </dgm:t>
    </dgm:pt>
    <dgm:pt modelId="{FE580938-493F-44C2-8E6E-1043CEFA2502}" type="parTrans" cxnId="{A02A11A8-AA71-486A-BDA8-48F994156B4D}">
      <dgm:prSet/>
      <dgm:spPr/>
      <dgm:t>
        <a:bodyPr/>
        <a:lstStyle/>
        <a:p>
          <a:endParaRPr lang="en-US"/>
        </a:p>
      </dgm:t>
    </dgm:pt>
    <dgm:pt modelId="{B9626FED-3EFA-4B03-AD82-312253BCEF4C}" type="sibTrans" cxnId="{A02A11A8-AA71-486A-BDA8-48F994156B4D}">
      <dgm:prSet/>
      <dgm:spPr/>
      <dgm:t>
        <a:bodyPr/>
        <a:lstStyle/>
        <a:p>
          <a:endParaRPr lang="en-US"/>
        </a:p>
      </dgm:t>
    </dgm:pt>
    <dgm:pt modelId="{94551F74-B32D-4F93-87FA-E33C8B3DB1C5}" type="pres">
      <dgm:prSet presAssocID="{85BD4B3C-D2A8-476F-8F05-597926AC69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B3E925-414E-4374-AAC9-2BD7704C45BF}" type="pres">
      <dgm:prSet presAssocID="{5A55CB73-3A3B-4957-B241-B88A2B2342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A11A8-AA71-486A-BDA8-48F994156B4D}" srcId="{85BD4B3C-D2A8-476F-8F05-597926AC693F}" destId="{5A55CB73-3A3B-4957-B241-B88A2B23429A}" srcOrd="0" destOrd="0" parTransId="{FE580938-493F-44C2-8E6E-1043CEFA2502}" sibTransId="{B9626FED-3EFA-4B03-AD82-312253BCEF4C}"/>
    <dgm:cxn modelId="{4D6478EA-4BDA-40AF-BEC7-1BA5134E7B52}" type="presOf" srcId="{85BD4B3C-D2A8-476F-8F05-597926AC693F}" destId="{94551F74-B32D-4F93-87FA-E33C8B3DB1C5}" srcOrd="0" destOrd="0" presId="urn:microsoft.com/office/officeart/2005/8/layout/vList2"/>
    <dgm:cxn modelId="{3F98E010-B000-4D25-BEE0-369BC806AC13}" type="presOf" srcId="{5A55CB73-3A3B-4957-B241-B88A2B23429A}" destId="{2DB3E925-414E-4374-AAC9-2BD7704C45BF}" srcOrd="0" destOrd="0" presId="urn:microsoft.com/office/officeart/2005/8/layout/vList2"/>
    <dgm:cxn modelId="{CF87432A-F6F2-4DA5-A0BB-B0EACF3DBE46}" type="presParOf" srcId="{94551F74-B32D-4F93-87FA-E33C8B3DB1C5}" destId="{2DB3E925-414E-4374-AAC9-2BD7704C45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85A97F-8D0E-41F3-9F77-EF9DBDA1A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79AF04-BA46-4C25-A6EC-D7C8AB8F64CB}">
      <dgm:prSet/>
      <dgm:spPr/>
      <dgm:t>
        <a:bodyPr/>
        <a:lstStyle/>
        <a:p>
          <a:pPr algn="ctr"/>
          <a:r>
            <a:rPr lang="en-US" b="1" baseline="0" dirty="0"/>
            <a:t>Identity Information Domain Model</a:t>
          </a:r>
          <a:endParaRPr lang="en-US" dirty="0"/>
        </a:p>
      </dgm:t>
    </dgm:pt>
    <dgm:pt modelId="{D15F050A-2D6B-444E-8951-8F91CB068EF9}" type="parTrans" cxnId="{06A6663C-07DA-4DD4-82FD-9E30F68CECEA}">
      <dgm:prSet/>
      <dgm:spPr/>
      <dgm:t>
        <a:bodyPr/>
        <a:lstStyle/>
        <a:p>
          <a:endParaRPr lang="en-US"/>
        </a:p>
      </dgm:t>
    </dgm:pt>
    <dgm:pt modelId="{2AF3E7E8-9336-4BF6-AA43-87E79F1560C8}" type="sibTrans" cxnId="{06A6663C-07DA-4DD4-82FD-9E30F68CECEA}">
      <dgm:prSet/>
      <dgm:spPr/>
      <dgm:t>
        <a:bodyPr/>
        <a:lstStyle/>
        <a:p>
          <a:endParaRPr lang="en-US"/>
        </a:p>
      </dgm:t>
    </dgm:pt>
    <dgm:pt modelId="{2A2522CF-594B-4E19-8021-59459170AA60}" type="pres">
      <dgm:prSet presAssocID="{5785A97F-8D0E-41F3-9F77-EF9DBDA1A8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0A85B1-8D32-4D02-AD2C-AA4C53088F48}" type="pres">
      <dgm:prSet presAssocID="{B879AF04-BA46-4C25-A6EC-D7C8AB8F64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A6663C-07DA-4DD4-82FD-9E30F68CECEA}" srcId="{5785A97F-8D0E-41F3-9F77-EF9DBDA1A8EE}" destId="{B879AF04-BA46-4C25-A6EC-D7C8AB8F64CB}" srcOrd="0" destOrd="0" parTransId="{D15F050A-2D6B-444E-8951-8F91CB068EF9}" sibTransId="{2AF3E7E8-9336-4BF6-AA43-87E79F1560C8}"/>
    <dgm:cxn modelId="{3360CCC6-3B84-4FCC-8A03-197BB08AE60D}" type="presOf" srcId="{5785A97F-8D0E-41F3-9F77-EF9DBDA1A8EE}" destId="{2A2522CF-594B-4E19-8021-59459170AA60}" srcOrd="0" destOrd="0" presId="urn:microsoft.com/office/officeart/2005/8/layout/vList2"/>
    <dgm:cxn modelId="{E8FD3F87-297D-432B-8CDB-B94D34E06D24}" type="presOf" srcId="{B879AF04-BA46-4C25-A6EC-D7C8AB8F64CB}" destId="{160A85B1-8D32-4D02-AD2C-AA4C53088F48}" srcOrd="0" destOrd="0" presId="urn:microsoft.com/office/officeart/2005/8/layout/vList2"/>
    <dgm:cxn modelId="{69B03F89-B1DE-43F2-BEFB-8B5D5ED16850}" type="presParOf" srcId="{2A2522CF-594B-4E19-8021-59459170AA60}" destId="{160A85B1-8D32-4D02-AD2C-AA4C53088F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49CC83-01E8-489F-BC27-E5366B4530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79EB4-B438-43A2-9323-F7D98D1CB61B}">
      <dgm:prSet/>
      <dgm:spPr/>
      <dgm:t>
        <a:bodyPr/>
        <a:lstStyle/>
        <a:p>
          <a:pPr algn="ctr"/>
          <a:r>
            <a:rPr lang="en-US" b="1" baseline="0" dirty="0"/>
            <a:t>Organizational Structure Domain Model</a:t>
          </a:r>
          <a:endParaRPr lang="en-US" dirty="0"/>
        </a:p>
      </dgm:t>
    </dgm:pt>
    <dgm:pt modelId="{1E33E393-3ECD-4DF8-BE68-50DD46399B33}" type="parTrans" cxnId="{7471B1F6-487E-469D-9FC9-BEE61FD648AF}">
      <dgm:prSet/>
      <dgm:spPr/>
      <dgm:t>
        <a:bodyPr/>
        <a:lstStyle/>
        <a:p>
          <a:endParaRPr lang="en-US"/>
        </a:p>
      </dgm:t>
    </dgm:pt>
    <dgm:pt modelId="{205BE8E4-5354-4715-A300-78E314A01926}" type="sibTrans" cxnId="{7471B1F6-487E-469D-9FC9-BEE61FD648AF}">
      <dgm:prSet/>
      <dgm:spPr/>
      <dgm:t>
        <a:bodyPr/>
        <a:lstStyle/>
        <a:p>
          <a:endParaRPr lang="en-US"/>
        </a:p>
      </dgm:t>
    </dgm:pt>
    <dgm:pt modelId="{4AE71E7E-DF7F-4DB9-9334-93C405D306CF}" type="pres">
      <dgm:prSet presAssocID="{A349CC83-01E8-489F-BC27-E5366B4530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1B9A31-99B6-4E6C-97EE-983C433B46DD}" type="pres">
      <dgm:prSet presAssocID="{83279EB4-B438-43A2-9323-F7D98D1CB61B}" presName="parentText" presStyleLbl="node1" presStyleIdx="0" presStyleCnt="1" custScaleY="104742" custLinFactNeighborX="-6793" custLinFactNeighborY="117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71B1F6-487E-469D-9FC9-BEE61FD648AF}" srcId="{A349CC83-01E8-489F-BC27-E5366B45304C}" destId="{83279EB4-B438-43A2-9323-F7D98D1CB61B}" srcOrd="0" destOrd="0" parTransId="{1E33E393-3ECD-4DF8-BE68-50DD46399B33}" sibTransId="{205BE8E4-5354-4715-A300-78E314A01926}"/>
    <dgm:cxn modelId="{DEE94EC3-E836-47FA-89F5-EFC7BF9BB0E6}" type="presOf" srcId="{A349CC83-01E8-489F-BC27-E5366B45304C}" destId="{4AE71E7E-DF7F-4DB9-9334-93C405D306CF}" srcOrd="0" destOrd="0" presId="urn:microsoft.com/office/officeart/2005/8/layout/vList2"/>
    <dgm:cxn modelId="{97283B08-527D-4F13-AD7D-165AAB91D9D2}" type="presOf" srcId="{83279EB4-B438-43A2-9323-F7D98D1CB61B}" destId="{281B9A31-99B6-4E6C-97EE-983C433B46DD}" srcOrd="0" destOrd="0" presId="urn:microsoft.com/office/officeart/2005/8/layout/vList2"/>
    <dgm:cxn modelId="{29AE9A2E-3B44-4175-93B9-E8DEF510C777}" type="presParOf" srcId="{4AE71E7E-DF7F-4DB9-9334-93C405D306CF}" destId="{281B9A31-99B6-4E6C-97EE-983C433B46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42CE21-E6DE-4B4B-8C69-BEB0A77F75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A0ABD4-1DD5-48F1-ABDC-17ED67E44625}">
      <dgm:prSet/>
      <dgm:spPr/>
      <dgm:t>
        <a:bodyPr/>
        <a:lstStyle/>
        <a:p>
          <a:pPr algn="ctr"/>
          <a:r>
            <a:rPr lang="en-US" b="1" baseline="0" dirty="0"/>
            <a:t>Payroll Domain Model</a:t>
          </a:r>
          <a:endParaRPr lang="en-US" dirty="0"/>
        </a:p>
      </dgm:t>
    </dgm:pt>
    <dgm:pt modelId="{877DE755-9589-4BCC-8D98-6DFDD50ED1D8}" type="parTrans" cxnId="{65AC2FF2-9F03-43D6-B90E-76B604F1D701}">
      <dgm:prSet/>
      <dgm:spPr/>
      <dgm:t>
        <a:bodyPr/>
        <a:lstStyle/>
        <a:p>
          <a:endParaRPr lang="en-US"/>
        </a:p>
      </dgm:t>
    </dgm:pt>
    <dgm:pt modelId="{C15477C6-DFE3-43D2-8914-90B318D9C7AE}" type="sibTrans" cxnId="{65AC2FF2-9F03-43D6-B90E-76B604F1D701}">
      <dgm:prSet/>
      <dgm:spPr/>
      <dgm:t>
        <a:bodyPr/>
        <a:lstStyle/>
        <a:p>
          <a:endParaRPr lang="en-US"/>
        </a:p>
      </dgm:t>
    </dgm:pt>
    <dgm:pt modelId="{200CEFF0-A209-4565-95EB-0F19E7B09A1C}" type="pres">
      <dgm:prSet presAssocID="{B842CE21-E6DE-4B4B-8C69-BEB0A77F75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79298B-C0C1-435A-87CD-0D76C36DC203}" type="pres">
      <dgm:prSet presAssocID="{D0A0ABD4-1DD5-48F1-ABDC-17ED67E44625}" presName="parentText" presStyleLbl="node1" presStyleIdx="0" presStyleCnt="1" custLinFactNeighborX="-11578" custLinFactNeighborY="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C2FF2-9F03-43D6-B90E-76B604F1D701}" srcId="{B842CE21-E6DE-4B4B-8C69-BEB0A77F75AA}" destId="{D0A0ABD4-1DD5-48F1-ABDC-17ED67E44625}" srcOrd="0" destOrd="0" parTransId="{877DE755-9589-4BCC-8D98-6DFDD50ED1D8}" sibTransId="{C15477C6-DFE3-43D2-8914-90B318D9C7AE}"/>
    <dgm:cxn modelId="{BD5CB819-B6AB-457C-9ADC-AEA824BB60FC}" type="presOf" srcId="{D0A0ABD4-1DD5-48F1-ABDC-17ED67E44625}" destId="{4579298B-C0C1-435A-87CD-0D76C36DC203}" srcOrd="0" destOrd="0" presId="urn:microsoft.com/office/officeart/2005/8/layout/vList2"/>
    <dgm:cxn modelId="{821B5ADD-52E0-4534-BF01-EECA322660A6}" type="presOf" srcId="{B842CE21-E6DE-4B4B-8C69-BEB0A77F75AA}" destId="{200CEFF0-A209-4565-95EB-0F19E7B09A1C}" srcOrd="0" destOrd="0" presId="urn:microsoft.com/office/officeart/2005/8/layout/vList2"/>
    <dgm:cxn modelId="{27A2B3A8-D0CB-4BFF-8201-E66B981E04F7}" type="presParOf" srcId="{200CEFF0-A209-4565-95EB-0F19E7B09A1C}" destId="{4579298B-C0C1-435A-87CD-0D76C36DC2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437AB-2F2F-4640-AC18-FB600365A891}">
      <dsp:nvSpPr>
        <dsp:cNvPr id="0" name=""/>
        <dsp:cNvSpPr/>
      </dsp:nvSpPr>
      <dsp:spPr>
        <a:xfrm>
          <a:off x="1332147" y="0"/>
          <a:ext cx="4176464" cy="417646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671E4-4474-4BED-862A-604E77B35D9B}">
      <dsp:nvSpPr>
        <dsp:cNvPr id="0" name=""/>
        <dsp:cNvSpPr/>
      </dsp:nvSpPr>
      <dsp:spPr>
        <a:xfrm>
          <a:off x="1584175" y="396764"/>
          <a:ext cx="1918295" cy="162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Abhinaya Koduri</a:t>
          </a:r>
          <a:endParaRPr lang="en-US" sz="2000" kern="1200" dirty="0"/>
        </a:p>
      </dsp:txBody>
      <dsp:txXfrm>
        <a:off x="1663687" y="476276"/>
        <a:ext cx="1759271" cy="1469796"/>
      </dsp:txXfrm>
    </dsp:sp>
    <dsp:sp modelId="{D488547E-95D6-4B0B-B424-8CCF4EA67FEB}">
      <dsp:nvSpPr>
        <dsp:cNvPr id="0" name=""/>
        <dsp:cNvSpPr/>
      </dsp:nvSpPr>
      <dsp:spPr>
        <a:xfrm>
          <a:off x="3546143" y="439813"/>
          <a:ext cx="2062315" cy="162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Antonio Ontiveros</a:t>
          </a:r>
          <a:endParaRPr lang="en-US" sz="2000" kern="1200" dirty="0"/>
        </a:p>
      </dsp:txBody>
      <dsp:txXfrm>
        <a:off x="3625655" y="519325"/>
        <a:ext cx="1903291" cy="1469796"/>
      </dsp:txXfrm>
    </dsp:sp>
    <dsp:sp modelId="{EE3B8D43-35BD-49AA-8AB7-18B33E9C585D}">
      <dsp:nvSpPr>
        <dsp:cNvPr id="0" name=""/>
        <dsp:cNvSpPr/>
      </dsp:nvSpPr>
      <dsp:spPr>
        <a:xfrm>
          <a:off x="1512164" y="2150878"/>
          <a:ext cx="2062315" cy="162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/>
            <a:t>Neethu</a:t>
          </a:r>
          <a:r>
            <a:rPr lang="en-US" sz="2000" b="1" kern="1200" dirty="0"/>
            <a:t> </a:t>
          </a:r>
          <a:r>
            <a:rPr lang="en-US" sz="2000" b="1" kern="1200" dirty="0" err="1"/>
            <a:t>Sundarprasad</a:t>
          </a:r>
          <a:endParaRPr lang="en-US" sz="2000" kern="1200" dirty="0"/>
        </a:p>
      </dsp:txBody>
      <dsp:txXfrm>
        <a:off x="1591676" y="2230390"/>
        <a:ext cx="1903291" cy="1469796"/>
      </dsp:txXfrm>
    </dsp:sp>
    <dsp:sp modelId="{C948DBFF-196B-40C4-BFDC-BBEA74892E1D}">
      <dsp:nvSpPr>
        <dsp:cNvPr id="0" name=""/>
        <dsp:cNvSpPr/>
      </dsp:nvSpPr>
      <dsp:spPr>
        <a:xfrm>
          <a:off x="3546143" y="2168014"/>
          <a:ext cx="1918295" cy="162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Samuel </a:t>
          </a:r>
          <a:r>
            <a:rPr lang="en-US" sz="2000" b="1" kern="1200" dirty="0" err="1"/>
            <a:t>Ordonia</a:t>
          </a:r>
          <a:endParaRPr lang="en-US" sz="2000" kern="1200" dirty="0"/>
        </a:p>
      </dsp:txBody>
      <dsp:txXfrm>
        <a:off x="3625655" y="2247526"/>
        <a:ext cx="1759271" cy="146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3E925-414E-4374-AAC9-2BD7704C45BF}">
      <dsp:nvSpPr>
        <dsp:cNvPr id="0" name=""/>
        <dsp:cNvSpPr/>
      </dsp:nvSpPr>
      <dsp:spPr>
        <a:xfrm>
          <a:off x="0" y="4336"/>
          <a:ext cx="7524328" cy="790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baseline="0" dirty="0"/>
            <a:t>Employee Management Domain Model</a:t>
          </a:r>
          <a:endParaRPr lang="en-US" sz="2600" kern="1200" dirty="0"/>
        </a:p>
      </dsp:txBody>
      <dsp:txXfrm>
        <a:off x="38610" y="42946"/>
        <a:ext cx="7447108" cy="713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A85B1-8D32-4D02-AD2C-AA4C53088F48}">
      <dsp:nvSpPr>
        <dsp:cNvPr id="0" name=""/>
        <dsp:cNvSpPr/>
      </dsp:nvSpPr>
      <dsp:spPr>
        <a:xfrm>
          <a:off x="0" y="2101"/>
          <a:ext cx="7524328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baseline="0" dirty="0"/>
            <a:t>Identity Information Domain Model</a:t>
          </a:r>
          <a:endParaRPr lang="en-US" sz="2500" kern="1200" dirty="0"/>
        </a:p>
      </dsp:txBody>
      <dsp:txXfrm>
        <a:off x="37125" y="39226"/>
        <a:ext cx="7450078" cy="686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B9A31-99B6-4E6C-97EE-983C433B46DD}">
      <dsp:nvSpPr>
        <dsp:cNvPr id="0" name=""/>
        <dsp:cNvSpPr/>
      </dsp:nvSpPr>
      <dsp:spPr>
        <a:xfrm>
          <a:off x="0" y="3"/>
          <a:ext cx="8136904" cy="764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/>
            <a:t>Organizational Structure Domain Model</a:t>
          </a:r>
          <a:endParaRPr lang="en-US" sz="2400" kern="1200" dirty="0"/>
        </a:p>
      </dsp:txBody>
      <dsp:txXfrm>
        <a:off x="37330" y="37333"/>
        <a:ext cx="8062244" cy="69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9298B-C0C1-435A-87CD-0D76C36DC203}">
      <dsp:nvSpPr>
        <dsp:cNvPr id="0" name=""/>
        <dsp:cNvSpPr/>
      </dsp:nvSpPr>
      <dsp:spPr>
        <a:xfrm>
          <a:off x="0" y="2863"/>
          <a:ext cx="792088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/>
            <a:t>Payroll Domain Model</a:t>
          </a:r>
          <a:endParaRPr lang="en-US" sz="2400" kern="1200" dirty="0"/>
        </a:p>
      </dsp:txBody>
      <dsp:txXfrm>
        <a:off x="35640" y="38503"/>
        <a:ext cx="7849600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46DAC-AF3F-4558-BB4A-BCA4C4BDA26A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2797C-ADDE-4432-98C4-88B299FE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2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 Jose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San Jose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-108520" y="652060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San Jose State University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" y="5209777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 HR Management System</a:t>
            </a: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-1" y="4381605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WORK WEEK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6771" y="0"/>
            <a:ext cx="7524328" cy="692696"/>
          </a:xfrm>
        </p:spPr>
        <p:txBody>
          <a:bodyPr/>
          <a:lstStyle/>
          <a:p>
            <a:r>
              <a:rPr lang="en-US" altLang="ko-KR" sz="3200" dirty="0"/>
              <a:t>Recruitment </a:t>
            </a:r>
            <a:r>
              <a:rPr lang="en-US" altLang="ko-KR" sz="3200" dirty="0" err="1"/>
              <a:t>UseCase</a:t>
            </a:r>
            <a:r>
              <a:rPr lang="en-US" altLang="ko-KR" sz="3200" dirty="0"/>
              <a:t> Diagram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20689"/>
            <a:ext cx="759633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2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20343578"/>
              </p:ext>
            </p:extLst>
          </p:nvPr>
        </p:nvGraphicFramePr>
        <p:xfrm>
          <a:off x="899592" y="70116"/>
          <a:ext cx="7524328" cy="7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200" dirty="0"/>
              <a:t>San Jose State University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4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6771" y="0"/>
            <a:ext cx="7524328" cy="1069514"/>
          </a:xfrm>
        </p:spPr>
        <p:txBody>
          <a:bodyPr/>
          <a:lstStyle/>
          <a:p>
            <a:r>
              <a:rPr lang="en-US" altLang="ko-KR" sz="3200" dirty="0"/>
              <a:t>Organizational Structure </a:t>
            </a:r>
            <a:r>
              <a:rPr lang="en-US" altLang="ko-KR" sz="3200" dirty="0" err="1"/>
              <a:t>UseCase</a:t>
            </a:r>
            <a:r>
              <a:rPr lang="en-US" altLang="ko-KR" sz="3200" dirty="0"/>
              <a:t> Diagram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3548"/>
            <a:ext cx="7593091" cy="53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5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67666180"/>
              </p:ext>
            </p:extLst>
          </p:nvPr>
        </p:nvGraphicFramePr>
        <p:xfrm>
          <a:off x="611560" y="0"/>
          <a:ext cx="8136904" cy="7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200" dirty="0"/>
              <a:t>San Jose State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36712"/>
            <a:ext cx="9121959" cy="59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2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116632"/>
            <a:ext cx="7524328" cy="764704"/>
          </a:xfrm>
        </p:spPr>
        <p:txBody>
          <a:bodyPr/>
          <a:lstStyle/>
          <a:p>
            <a:r>
              <a:rPr lang="en-US" altLang="ko-KR" sz="3200" dirty="0"/>
              <a:t>Payroll </a:t>
            </a:r>
            <a:r>
              <a:rPr lang="en-US" altLang="ko-KR" sz="3200" dirty="0" err="1"/>
              <a:t>UseCase</a:t>
            </a:r>
            <a:r>
              <a:rPr lang="en-US" altLang="ko-KR" sz="3200" dirty="0"/>
              <a:t> Diagram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200" dirty="0"/>
              <a:t>San Jose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01" y="980728"/>
            <a:ext cx="759633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82675374"/>
              </p:ext>
            </p:extLst>
          </p:nvPr>
        </p:nvGraphicFramePr>
        <p:xfrm>
          <a:off x="539552" y="0"/>
          <a:ext cx="7920880" cy="73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200" dirty="0"/>
              <a:t>San Jose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6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116632"/>
            <a:ext cx="7524328" cy="1069514"/>
          </a:xfrm>
        </p:spPr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612974" y="1340768"/>
            <a:ext cx="7344816" cy="4310980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rgbClr val="00B0F0"/>
                </a:solidFill>
              </a:rPr>
              <a:t>HR Management References: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SAP HCM Modules - Complete HR Solution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Human Resources[AX 2012]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Role of Human Resource Information Systems in an Educational Organization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Features of HR System</a:t>
            </a:r>
          </a:p>
          <a:p>
            <a:pPr lvl="0"/>
            <a:endParaRPr lang="en-US" altLang="ko-KR" b="1" dirty="0"/>
          </a:p>
          <a:p>
            <a:pPr lvl="0"/>
            <a:r>
              <a:rPr lang="en-US" altLang="ko-KR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HR Management System References: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Work Day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BambooHR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iCMS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200" dirty="0"/>
              <a:t>San Jose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9323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6427" y="2276872"/>
            <a:ext cx="7524328" cy="1069514"/>
          </a:xfrm>
        </p:spPr>
        <p:txBody>
          <a:bodyPr/>
          <a:lstStyle/>
          <a:p>
            <a:pPr algn="ctr"/>
            <a:r>
              <a:rPr lang="en-US" altLang="ko-KR" sz="4800" dirty="0"/>
              <a:t> </a:t>
            </a:r>
            <a:endParaRPr lang="ko-KR" altLang="en-US" sz="48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200" dirty="0"/>
              <a:t>San Jose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6" y="0"/>
            <a:ext cx="7527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564904"/>
            <a:ext cx="7524328" cy="1069514"/>
          </a:xfrm>
        </p:spPr>
        <p:txBody>
          <a:bodyPr/>
          <a:lstStyle/>
          <a:p>
            <a:pPr algn="ctr"/>
            <a:r>
              <a:rPr lang="en-US" altLang="ko-KR" sz="4800" dirty="0"/>
              <a:t> THANK YOU!</a:t>
            </a:r>
            <a:endParaRPr lang="ko-KR" altLang="en-US" sz="48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200" dirty="0"/>
              <a:t>San Jose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920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404664"/>
            <a:ext cx="7524328" cy="1069514"/>
          </a:xfrm>
        </p:spPr>
        <p:txBody>
          <a:bodyPr/>
          <a:lstStyle/>
          <a:p>
            <a:pPr algn="ctr"/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 251A - TEAM COBRA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045539"/>
              </p:ext>
            </p:extLst>
          </p:nvPr>
        </p:nvGraphicFramePr>
        <p:xfrm>
          <a:off x="1835696" y="1477018"/>
          <a:ext cx="684076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524328" cy="720080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</a:rPr>
              <a:t>AGENDA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07704" y="1556792"/>
            <a:ext cx="6563072" cy="4464496"/>
          </a:xfrm>
        </p:spPr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Introduction to the domain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High level use cases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Employee Management Package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Organizational Structure Package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Identity Information Package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Payroll Package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Conclusion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3027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51393"/>
            <a:ext cx="7524328" cy="948732"/>
          </a:xfrm>
        </p:spPr>
        <p:txBody>
          <a:bodyPr/>
          <a:lstStyle/>
          <a:p>
            <a:r>
              <a:rPr lang="en-US" altLang="ko-KR" dirty="0" err="1">
                <a:solidFill>
                  <a:srgbClr val="00B0F0"/>
                </a:solidFill>
              </a:rPr>
              <a:t>WorkWeek</a:t>
            </a:r>
            <a:r>
              <a:rPr lang="en-US" altLang="ko-KR" dirty="0">
                <a:solidFill>
                  <a:srgbClr val="00B0F0"/>
                </a:solidFill>
              </a:rPr>
              <a:t> Business Services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47664" y="980728"/>
            <a:ext cx="7416824" cy="5400600"/>
          </a:xfrm>
        </p:spPr>
        <p:txBody>
          <a:bodyPr/>
          <a:lstStyle/>
          <a:p>
            <a:pPr lvl="0"/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741999" y="1109330"/>
            <a:ext cx="2192338" cy="2357438"/>
            <a:chOff x="673" y="739"/>
            <a:chExt cx="1381" cy="1485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673" y="739"/>
              <a:ext cx="1381" cy="1432"/>
            </a:xfrm>
            <a:prstGeom prst="roundRect">
              <a:avLst>
                <a:gd name="adj" fmla="val 5199"/>
              </a:avLst>
            </a:prstGeom>
            <a:solidFill>
              <a:srgbClr val="F2F2F2"/>
            </a:solidFill>
            <a:ln w="12600">
              <a:solidFill>
                <a:srgbClr val="BFBFBF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30038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729" y="791"/>
              <a:ext cx="125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Personnel</a:t>
              </a:r>
            </a:p>
            <a:p>
              <a:pPr algn="ctr" eaLnBrk="1" hangingPunct="1">
                <a:buClrTx/>
                <a:buFontTx/>
                <a:buNone/>
              </a:pP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 Management</a:t>
              </a:r>
            </a:p>
          </p:txBody>
        </p:sp>
        <p:pic>
          <p:nvPicPr>
            <p:cNvPr id="9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" y="1104"/>
              <a:ext cx="112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127083" y="1084263"/>
            <a:ext cx="2190750" cy="2354263"/>
            <a:chOff x="2138" y="740"/>
            <a:chExt cx="1380" cy="1483"/>
          </a:xfrm>
        </p:grpSpPr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2138" y="740"/>
              <a:ext cx="1381" cy="1433"/>
            </a:xfrm>
            <a:prstGeom prst="roundRect">
              <a:avLst>
                <a:gd name="adj" fmla="val 5199"/>
              </a:avLst>
            </a:prstGeom>
            <a:solidFill>
              <a:srgbClr val="F2F2F2"/>
            </a:solidFill>
            <a:ln w="12600">
              <a:solidFill>
                <a:srgbClr val="BFBFBF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30038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198" y="902"/>
              <a:ext cx="125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Payroll</a:t>
              </a:r>
            </a:p>
          </p:txBody>
        </p:sp>
        <p:pic>
          <p:nvPicPr>
            <p:cNvPr id="14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" y="1104"/>
              <a:ext cx="112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6510338" y="1084263"/>
            <a:ext cx="2193926" cy="2295525"/>
            <a:chOff x="4101" y="683"/>
            <a:chExt cx="1382" cy="1446"/>
          </a:xfrm>
        </p:grpSpPr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4101" y="683"/>
              <a:ext cx="1382" cy="1433"/>
            </a:xfrm>
            <a:prstGeom prst="roundRect">
              <a:avLst>
                <a:gd name="adj" fmla="val 5199"/>
              </a:avLst>
            </a:prstGeom>
            <a:solidFill>
              <a:srgbClr val="F2F2F2"/>
            </a:solidFill>
            <a:ln w="12600">
              <a:solidFill>
                <a:srgbClr val="BFBFBF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30038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197" y="700"/>
              <a:ext cx="125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Financial</a:t>
              </a:r>
              <a:b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Management</a:t>
              </a:r>
            </a:p>
          </p:txBody>
        </p:sp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" y="1009"/>
              <a:ext cx="112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1726917" y="3773100"/>
            <a:ext cx="2192338" cy="2295526"/>
            <a:chOff x="672" y="2256"/>
            <a:chExt cx="1381" cy="1446"/>
          </a:xfrm>
        </p:grpSpPr>
        <p:sp>
          <p:nvSpPr>
            <p:cNvPr id="20" name="AutoShape 25"/>
            <p:cNvSpPr>
              <a:spLocks noChangeArrowheads="1"/>
            </p:cNvSpPr>
            <p:nvPr/>
          </p:nvSpPr>
          <p:spPr bwMode="auto">
            <a:xfrm>
              <a:off x="672" y="2256"/>
              <a:ext cx="1381" cy="1433"/>
            </a:xfrm>
            <a:prstGeom prst="roundRect">
              <a:avLst>
                <a:gd name="adj" fmla="val 5199"/>
              </a:avLst>
            </a:prstGeom>
            <a:solidFill>
              <a:srgbClr val="F2F2F2"/>
            </a:solidFill>
            <a:ln w="12600">
              <a:solidFill>
                <a:srgbClr val="BFBFBF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30038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731" y="2276"/>
              <a:ext cx="125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Benefits </a:t>
              </a:r>
            </a:p>
            <a:p>
              <a:pPr algn="ctr" eaLnBrk="1" hangingPunct="1">
                <a:buClrTx/>
                <a:buFontTx/>
                <a:buNone/>
              </a:pP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pic>
          <p:nvPicPr>
            <p:cNvPr id="22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" y="2582"/>
              <a:ext cx="112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142227" y="3696900"/>
            <a:ext cx="2192338" cy="2576514"/>
            <a:chOff x="2420" y="2195"/>
            <a:chExt cx="1381" cy="1623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2420" y="2243"/>
              <a:ext cx="1381" cy="1432"/>
            </a:xfrm>
            <a:prstGeom prst="roundRect">
              <a:avLst>
                <a:gd name="adj" fmla="val 5199"/>
              </a:avLst>
            </a:prstGeom>
            <a:solidFill>
              <a:srgbClr val="F2F2F2"/>
            </a:solidFill>
            <a:ln w="12600">
              <a:solidFill>
                <a:srgbClr val="BFBFBF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30038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508" y="2195"/>
              <a:ext cx="1250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Organizational   Structure </a:t>
              </a:r>
            </a:p>
            <a:p>
              <a:pPr algn="ctr" eaLnBrk="1" hangingPunct="1">
                <a:buClrTx/>
                <a:buFontTx/>
                <a:buNone/>
              </a:pP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Management</a:t>
              </a:r>
            </a:p>
          </p:txBody>
        </p:sp>
        <p:pic>
          <p:nvPicPr>
            <p:cNvPr id="26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2698"/>
              <a:ext cx="112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33" name="Group 1"/>
          <p:cNvGrpSpPr>
            <a:grpSpLocks/>
          </p:cNvGrpSpPr>
          <p:nvPr/>
        </p:nvGrpSpPr>
        <p:grpSpPr bwMode="auto">
          <a:xfrm>
            <a:off x="6559551" y="3774687"/>
            <a:ext cx="2190750" cy="2271713"/>
            <a:chOff x="3611" y="2256"/>
            <a:chExt cx="1380" cy="1431"/>
          </a:xfrm>
        </p:grpSpPr>
        <p:sp>
          <p:nvSpPr>
            <p:cNvPr id="34" name="AutoShape 2"/>
            <p:cNvSpPr>
              <a:spLocks noChangeArrowheads="1"/>
            </p:cNvSpPr>
            <p:nvPr/>
          </p:nvSpPr>
          <p:spPr bwMode="auto">
            <a:xfrm>
              <a:off x="3611" y="2256"/>
              <a:ext cx="1381" cy="1432"/>
            </a:xfrm>
            <a:prstGeom prst="roundRect">
              <a:avLst>
                <a:gd name="adj" fmla="val 5199"/>
              </a:avLst>
            </a:prstGeom>
            <a:solidFill>
              <a:srgbClr val="F2F2F2"/>
            </a:solidFill>
            <a:ln w="12600">
              <a:solidFill>
                <a:srgbClr val="BFBFBF"/>
              </a:solidFill>
              <a:miter lim="800000"/>
              <a:headEnd/>
              <a:tailEnd/>
            </a:ln>
            <a:effectLst>
              <a:outerShdw dist="50912" dir="2700000" algn="ctr" rotWithShape="0">
                <a:srgbClr val="000000">
                  <a:alpha val="30038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676" y="2275"/>
              <a:ext cx="125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ヒラギノ角ゴ Pro W3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b="1" dirty="0">
                  <a:solidFill>
                    <a:srgbClr val="082E58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Work/Projects</a:t>
              </a:r>
            </a:p>
          </p:txBody>
        </p:sp>
      </p:grp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6794987" y="4159656"/>
            <a:ext cx="1776413" cy="1776413"/>
            <a:chOff x="3728" y="2576"/>
            <a:chExt cx="1119" cy="1119"/>
          </a:xfrm>
        </p:grpSpPr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" y="2576"/>
              <a:ext cx="1120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" y="2800"/>
              <a:ext cx="68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83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763688" y="476672"/>
            <a:ext cx="7056784" cy="5616624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WorkWeek</a:t>
            </a:r>
            <a:r>
              <a:rPr lang="en-US" dirty="0">
                <a:solidFill>
                  <a:srgbClr val="00B0F0"/>
                </a:solidFill>
              </a:rPr>
              <a:t> Personnel Management </a:t>
            </a:r>
            <a:r>
              <a:rPr lang="en-US" dirty="0"/>
              <a:t>addresses the full     spectrum of enterprise human capital needs in one, easy  -to-use system.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WorkWeek</a:t>
            </a:r>
            <a:r>
              <a:rPr lang="en-US" dirty="0">
                <a:solidFill>
                  <a:srgbClr val="00B0F0"/>
                </a:solidFill>
              </a:rPr>
              <a:t> Recruiting </a:t>
            </a:r>
            <a:r>
              <a:rPr lang="en-US" dirty="0"/>
              <a:t>helps you build a great team, from creating your workforce plans all the way through onboarding your new hires.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WorkWeek</a:t>
            </a:r>
            <a:r>
              <a:rPr lang="en-US" dirty="0">
                <a:solidFill>
                  <a:srgbClr val="00B0F0"/>
                </a:solidFill>
              </a:rPr>
              <a:t> Payroll </a:t>
            </a:r>
            <a:r>
              <a:rPr lang="en-US" dirty="0"/>
              <a:t>revolutionizes the entire payroll           process with a unified payroll and HCM system. It gives   you the tools you need to flexibly define compensation     packages across all areas of your organization around the globe.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WorkWeek</a:t>
            </a:r>
            <a:r>
              <a:rPr lang="en-US" dirty="0">
                <a:solidFill>
                  <a:srgbClr val="00B0F0"/>
                </a:solidFill>
              </a:rPr>
              <a:t> Benefit Management </a:t>
            </a:r>
            <a:r>
              <a:rPr lang="en-US" dirty="0"/>
              <a:t>allows you to define,     manage, and adjust benefit plans to meet your unique      requirements—all from a </a:t>
            </a:r>
            <a:r>
              <a:rPr lang="en-US" dirty="0" err="1"/>
              <a:t>single,unified</a:t>
            </a:r>
            <a:r>
              <a:rPr lang="en-US" dirty="0"/>
              <a:t> system. </a:t>
            </a: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98072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WorkWeek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807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6771" y="0"/>
            <a:ext cx="7524328" cy="692696"/>
          </a:xfrm>
        </p:spPr>
        <p:txBody>
          <a:bodyPr/>
          <a:lstStyle/>
          <a:p>
            <a:r>
              <a:rPr lang="en-US" altLang="ko-KR" sz="3200" dirty="0"/>
              <a:t>High Level </a:t>
            </a:r>
            <a:r>
              <a:rPr lang="en-US" altLang="ko-KR" sz="3200" dirty="0" err="1"/>
              <a:t>UseCase</a:t>
            </a:r>
            <a:r>
              <a:rPr lang="en-US" altLang="ko-KR" sz="3200" dirty="0"/>
              <a:t> Diagram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692696"/>
            <a:ext cx="7272808" cy="5760640"/>
          </a:xfrm>
        </p:spPr>
      </p:pic>
    </p:spTree>
    <p:extLst>
      <p:ext uri="{BB962C8B-B14F-4D97-AF65-F5344CB8AC3E}">
        <p14:creationId xmlns:p14="http://schemas.microsoft.com/office/powerpoint/2010/main" val="233704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6771" y="0"/>
            <a:ext cx="7524328" cy="620688"/>
          </a:xfrm>
        </p:spPr>
        <p:txBody>
          <a:bodyPr/>
          <a:lstStyle/>
          <a:p>
            <a:r>
              <a:rPr lang="en-US" altLang="ko-KR" sz="3200" dirty="0"/>
              <a:t>Onboarding </a:t>
            </a:r>
            <a:r>
              <a:rPr lang="en-US" altLang="ko-KR" sz="3200" dirty="0" err="1"/>
              <a:t>UseCase</a:t>
            </a:r>
            <a:r>
              <a:rPr lang="en-US" altLang="ko-KR" sz="3200" dirty="0"/>
              <a:t> Diagram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20688"/>
            <a:ext cx="748883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6771" y="0"/>
            <a:ext cx="7524328" cy="692696"/>
          </a:xfrm>
        </p:spPr>
        <p:txBody>
          <a:bodyPr/>
          <a:lstStyle/>
          <a:p>
            <a:r>
              <a:rPr lang="en-US" altLang="ko-KR" sz="3200" dirty="0"/>
              <a:t>Personnel Management UC Diagram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400" b="1" dirty="0"/>
              <a:t>San Jose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20688"/>
            <a:ext cx="759633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30535470"/>
              </p:ext>
            </p:extLst>
          </p:nvPr>
        </p:nvGraphicFramePr>
        <p:xfrm>
          <a:off x="971600" y="-34889"/>
          <a:ext cx="7524328" cy="79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577683" y="6381328"/>
            <a:ext cx="6563072" cy="388640"/>
          </a:xfrm>
        </p:spPr>
        <p:txBody>
          <a:bodyPr/>
          <a:lstStyle/>
          <a:p>
            <a:pPr algn="r"/>
            <a:r>
              <a:rPr lang="en-US" sz="1200" dirty="0"/>
              <a:t>San Jose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314</Words>
  <Application>Microsoft Macintosh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맑은 고딕</vt:lpstr>
      <vt:lpstr>Arial</vt:lpstr>
      <vt:lpstr>Office Theme</vt:lpstr>
      <vt:lpstr>Custom Design</vt:lpstr>
      <vt:lpstr>PowerPoint Presentation</vt:lpstr>
      <vt:lpstr> CS 251A - TEAM COBRA</vt:lpstr>
      <vt:lpstr>AGENDA</vt:lpstr>
      <vt:lpstr>WorkWeek Business Services</vt:lpstr>
      <vt:lpstr>Why WorkWeek?</vt:lpstr>
      <vt:lpstr>High Level UseCase Diagram</vt:lpstr>
      <vt:lpstr>Onboarding UseCase Diagram</vt:lpstr>
      <vt:lpstr>Personnel Management UC Diagram</vt:lpstr>
      <vt:lpstr>PowerPoint Presentation</vt:lpstr>
      <vt:lpstr>Recruitment UseCase Diagram</vt:lpstr>
      <vt:lpstr>PowerPoint Presentation</vt:lpstr>
      <vt:lpstr>Organizational Structure UseCase Diagram</vt:lpstr>
      <vt:lpstr>PowerPoint Presentation</vt:lpstr>
      <vt:lpstr>Payroll UseCase Diagram</vt:lpstr>
      <vt:lpstr>PowerPoint Presentation</vt:lpstr>
      <vt:lpstr>REFERENCES</vt:lpstr>
      <vt:lpstr> </vt:lpstr>
      <vt:lpstr> THANK YOU!</vt:lpstr>
    </vt:vector>
  </TitlesOfParts>
  <Company>Microsoft Corporation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Antonio Ontiveros</cp:lastModifiedBy>
  <cp:revision>87</cp:revision>
  <dcterms:created xsi:type="dcterms:W3CDTF">2014-04-01T16:35:38Z</dcterms:created>
  <dcterms:modified xsi:type="dcterms:W3CDTF">2016-11-29T20:05:23Z</dcterms:modified>
</cp:coreProperties>
</file>