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45" r:id="rId3"/>
    <p:sldId id="259" r:id="rId4"/>
    <p:sldId id="262" r:id="rId5"/>
    <p:sldId id="264" r:id="rId6"/>
    <p:sldId id="267" r:id="rId7"/>
    <p:sldId id="269" r:id="rId8"/>
    <p:sldId id="270" r:id="rId9"/>
    <p:sldId id="275" r:id="rId10"/>
    <p:sldId id="276" r:id="rId11"/>
    <p:sldId id="277" r:id="rId12"/>
    <p:sldId id="278" r:id="rId13"/>
    <p:sldId id="280" r:id="rId14"/>
    <p:sldId id="286" r:id="rId15"/>
    <p:sldId id="310" r:id="rId16"/>
    <p:sldId id="312" r:id="rId17"/>
    <p:sldId id="319" r:id="rId18"/>
    <p:sldId id="337" r:id="rId19"/>
    <p:sldId id="343" r:id="rId20"/>
    <p:sldId id="342" r:id="rId21"/>
    <p:sldId id="338" r:id="rId22"/>
    <p:sldId id="34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52F8E3-0BB2-4ABD-B61F-A0E8F0151A20}" type="datetimeFigureOut">
              <a:rPr lang="en-IN" smtClean="0"/>
              <a:t>21-09-2022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37776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52F8E3-0BB2-4ABD-B61F-A0E8F0151A20}"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58455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636635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3667537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2975133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25677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06876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2F8E3-0BB2-4ABD-B61F-A0E8F0151A20}"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2338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2F8E3-0BB2-4ABD-B61F-A0E8F0151A20}"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22231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2F8E3-0BB2-4ABD-B61F-A0E8F0151A20}"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9751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346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2F8E3-0BB2-4ABD-B61F-A0E8F0151A20}"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60867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2F8E3-0BB2-4ABD-B61F-A0E8F0151A20}"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49065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2F8E3-0BB2-4ABD-B61F-A0E8F0151A20}"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242441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2F8E3-0BB2-4ABD-B61F-A0E8F0151A20}"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81503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52F8E3-0BB2-4ABD-B61F-A0E8F0151A20}"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0877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52F8E3-0BB2-4ABD-B61F-A0E8F0151A20}"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428559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52F8E3-0BB2-4ABD-B61F-A0E8F0151A20}" type="datetimeFigureOut">
              <a:rPr lang="en-IN" smtClean="0"/>
              <a:t>21-09-2022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28F910-BB6C-48E6-83A9-6ED627833508}" type="slidenum">
              <a:rPr lang="en-IN" smtClean="0"/>
              <a:t>‹#›</a:t>
            </a:fld>
            <a:endParaRPr lang="en-IN"/>
          </a:p>
        </p:txBody>
      </p:sp>
    </p:spTree>
    <p:extLst>
      <p:ext uri="{BB962C8B-B14F-4D97-AF65-F5344CB8AC3E}">
        <p14:creationId xmlns:p14="http://schemas.microsoft.com/office/powerpoint/2010/main" val="2205216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highcharts.com/" TargetMode="External"/><Relationship Id="rId5" Type="http://schemas.openxmlformats.org/officeDocument/2006/relationships/hyperlink" Target="http://www.stackoverflow.com/" TargetMode="External"/><Relationship Id="rId4" Type="http://schemas.openxmlformats.org/officeDocument/2006/relationships/hyperlink" Target="http://www.w3schoo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4966" y="1236633"/>
            <a:ext cx="8574622" cy="2616199"/>
          </a:xfrm>
        </p:spPr>
        <p:txBody>
          <a:bodyPr>
            <a:noAutofit/>
          </a:bodyPr>
          <a:lstStyle/>
          <a:p>
            <a:r>
              <a:rPr lang="en-US" sz="6600" dirty="0">
                <a:ln w="0"/>
                <a:effectLst>
                  <a:outerShdw blurRad="38100" dist="19050" dir="2700000" algn="tl" rotWithShape="0">
                    <a:schemeClr val="dk1">
                      <a:alpha val="40000"/>
                    </a:schemeClr>
                  </a:outerShdw>
                </a:effectLst>
              </a:rPr>
              <a:t>AGRO HELP SYSTEM</a:t>
            </a:r>
            <a:endParaRPr lang="en-IN" sz="6600" dirty="0">
              <a:ln w="0"/>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p:txBody>
          <a:bodyPr>
            <a:normAutofit/>
          </a:bodyPr>
          <a:lstStyle/>
          <a:p>
            <a:r>
              <a:rPr lang="en-IN" sz="3200" dirty="0">
                <a:ln w="0"/>
                <a:solidFill>
                  <a:schemeClr val="accent1"/>
                </a:solidFill>
                <a:effectLst>
                  <a:outerShdw blurRad="38100" dist="25400" dir="5400000" algn="ctr" rotWithShape="0">
                    <a:srgbClr val="6E747A">
                      <a:alpha val="43000"/>
                    </a:srgbClr>
                  </a:outerShdw>
                </a:effectLst>
              </a:rPr>
              <a:t>Agriculture Management System</a:t>
            </a:r>
          </a:p>
        </p:txBody>
      </p:sp>
      <p:sp>
        <p:nvSpPr>
          <p:cNvPr id="4" name="Rectangle: Rounded Corners 3">
            <a:extLst>
              <a:ext uri="{FF2B5EF4-FFF2-40B4-BE49-F238E27FC236}">
                <a16:creationId xmlns:a16="http://schemas.microsoft.com/office/drawing/2014/main" id="{7C3E3A56-830F-4CF0-FE14-0FA405F7B0A3}"/>
              </a:ext>
            </a:extLst>
          </p:cNvPr>
          <p:cNvSpPr/>
          <p:nvPr/>
        </p:nvSpPr>
        <p:spPr>
          <a:xfrm>
            <a:off x="7431741" y="5109882"/>
            <a:ext cx="4071281"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THE GUIDENCE OF</a:t>
            </a:r>
          </a:p>
          <a:p>
            <a:pPr algn="ctr"/>
            <a:r>
              <a:rPr lang="en-US" dirty="0"/>
              <a:t>DR . FIGUL MAM</a:t>
            </a:r>
            <a:endParaRPr lang="en-IN" dirty="0"/>
          </a:p>
        </p:txBody>
      </p:sp>
    </p:spTree>
    <p:extLst>
      <p:ext uri="{BB962C8B-B14F-4D97-AF65-F5344CB8AC3E}">
        <p14:creationId xmlns:p14="http://schemas.microsoft.com/office/powerpoint/2010/main" val="326404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16" y="0"/>
            <a:ext cx="10018713" cy="1038497"/>
          </a:xfrm>
        </p:spPr>
        <p:txBody>
          <a:bodyPr>
            <a:noAutofit/>
          </a:bodyPr>
          <a:lstStyle/>
          <a:p>
            <a:r>
              <a:rPr lang="en-IN" sz="4400" dirty="0">
                <a:ln w="0"/>
                <a:solidFill>
                  <a:schemeClr val="accent1"/>
                </a:solidFill>
                <a:effectLst>
                  <a:outerShdw blurRad="38100" dist="25400" dir="5400000" algn="ctr" rotWithShape="0">
                    <a:srgbClr val="6E747A">
                      <a:alpha val="43000"/>
                    </a:srgbClr>
                  </a:outerShdw>
                </a:effectLst>
              </a:rPr>
              <a:t>Functional Requirements:</a:t>
            </a:r>
          </a:p>
        </p:txBody>
      </p:sp>
      <p:sp>
        <p:nvSpPr>
          <p:cNvPr id="3" name="Content Placeholder 2"/>
          <p:cNvSpPr>
            <a:spLocks noGrp="1"/>
          </p:cNvSpPr>
          <p:nvPr>
            <p:ph idx="1"/>
          </p:nvPr>
        </p:nvSpPr>
        <p:spPr>
          <a:xfrm>
            <a:off x="1837007" y="1214846"/>
            <a:ext cx="10018713" cy="5473337"/>
          </a:xfrm>
        </p:spPr>
        <p:txBody>
          <a:bodyPr>
            <a:normAutofit fontScale="85000" lnSpcReduction="10000"/>
          </a:bodyPr>
          <a:lstStyle/>
          <a:p>
            <a:pPr marL="0" indent="0" algn="just">
              <a:buNone/>
            </a:pPr>
            <a:r>
              <a:rPr lang="en-IN" b="1" u="sng" dirty="0"/>
              <a:t>Login module:</a:t>
            </a:r>
          </a:p>
          <a:p>
            <a:pPr marL="0" indent="0" algn="just">
              <a:buNone/>
            </a:pPr>
            <a:r>
              <a:rPr lang="en-IN" dirty="0"/>
              <a:t>In this module, the customer, seller, worker and the admin can login to the system by entering login id and password. The system opens main account page after the login.</a:t>
            </a:r>
          </a:p>
          <a:p>
            <a:pPr marL="0" indent="0" algn="just">
              <a:buNone/>
            </a:pPr>
            <a:endParaRPr lang="en-IN" sz="2000" dirty="0"/>
          </a:p>
          <a:p>
            <a:pPr marL="0" indent="0" algn="just">
              <a:buNone/>
            </a:pPr>
            <a:r>
              <a:rPr lang="en-IN" b="1" u="sng" dirty="0"/>
              <a:t>Customer module:</a:t>
            </a:r>
            <a:endParaRPr lang="en-IN" sz="2000" dirty="0"/>
          </a:p>
          <a:p>
            <a:pPr marL="0" indent="0" algn="just">
              <a:buNone/>
            </a:pPr>
            <a:r>
              <a:rPr lang="en-IN" dirty="0"/>
              <a:t>The customer can register to the website by entering profile details. The customer can purchase products which are uploaded by administrator. They can also send purchase request for purchasing farm produce which is uploaded by farmers. After quality test and price quotation, the customer can approve or reject the purchase request. </a:t>
            </a:r>
          </a:p>
          <a:p>
            <a:pPr marL="0" indent="0" algn="just">
              <a:buNone/>
            </a:pPr>
            <a:endParaRPr lang="en-IN" sz="2000" dirty="0"/>
          </a:p>
          <a:p>
            <a:pPr marL="0" indent="0" algn="just">
              <a:buNone/>
            </a:pPr>
            <a:r>
              <a:rPr lang="en-IN" dirty="0"/>
              <a:t> </a:t>
            </a:r>
            <a:r>
              <a:rPr lang="en-IN" b="1" u="sng" dirty="0"/>
              <a:t>Seller module:</a:t>
            </a:r>
            <a:r>
              <a:rPr lang="en-IN" u="sng" dirty="0"/>
              <a:t> </a:t>
            </a:r>
            <a:endParaRPr lang="en-IN" sz="2000" dirty="0"/>
          </a:p>
          <a:p>
            <a:pPr marL="0" indent="0" algn="just">
              <a:buNone/>
            </a:pPr>
            <a:r>
              <a:rPr lang="en-IN" dirty="0"/>
              <a:t>The farmers are the sellers where they can sell their productions online. The system will display farm produces in the main page of the website.</a:t>
            </a:r>
            <a:endParaRPr lang="en-IN" sz="2000" dirty="0"/>
          </a:p>
          <a:p>
            <a:pPr marL="0" indent="0">
              <a:buNone/>
            </a:pPr>
            <a:r>
              <a:rPr lang="en-IN" dirty="0"/>
              <a:t> </a:t>
            </a:r>
            <a:endParaRPr lang="en-IN" sz="2000" dirty="0"/>
          </a:p>
          <a:p>
            <a:endParaRPr lang="en-IN" dirty="0"/>
          </a:p>
        </p:txBody>
      </p:sp>
    </p:spTree>
    <p:extLst>
      <p:ext uri="{BB962C8B-B14F-4D97-AF65-F5344CB8AC3E}">
        <p14:creationId xmlns:p14="http://schemas.microsoft.com/office/powerpoint/2010/main" val="251478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6166"/>
            <a:ext cx="10018713" cy="764177"/>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Functional Requirements</a:t>
            </a:r>
          </a:p>
        </p:txBody>
      </p:sp>
      <p:sp>
        <p:nvSpPr>
          <p:cNvPr id="3" name="Content Placeholder 2"/>
          <p:cNvSpPr>
            <a:spLocks noGrp="1"/>
          </p:cNvSpPr>
          <p:nvPr>
            <p:ph idx="1"/>
          </p:nvPr>
        </p:nvSpPr>
        <p:spPr>
          <a:xfrm>
            <a:off x="1850070" y="1267097"/>
            <a:ext cx="10018713" cy="5355771"/>
          </a:xfrm>
        </p:spPr>
        <p:txBody>
          <a:bodyPr>
            <a:noAutofit/>
          </a:bodyPr>
          <a:lstStyle/>
          <a:p>
            <a:pPr marL="0" indent="0" algn="just">
              <a:buNone/>
            </a:pPr>
            <a:r>
              <a:rPr lang="en-IN" sz="2000" b="1" u="sng" dirty="0"/>
              <a:t>Worker module:</a:t>
            </a:r>
          </a:p>
          <a:p>
            <a:pPr marL="0" indent="0" algn="just">
              <a:buNone/>
            </a:pPr>
            <a:r>
              <a:rPr lang="en-IN" sz="2000" dirty="0"/>
              <a:t>This module is for labours where they can register by entering their profile and experience details. The farmers can hire farm labourers in this module.</a:t>
            </a:r>
          </a:p>
          <a:p>
            <a:pPr marL="0" indent="0" algn="just">
              <a:buNone/>
            </a:pPr>
            <a:endParaRPr lang="en-IN" sz="2000" dirty="0"/>
          </a:p>
          <a:p>
            <a:pPr marL="0" indent="0" algn="just">
              <a:buNone/>
            </a:pPr>
            <a:r>
              <a:rPr lang="en-IN" sz="2000" b="1" u="sng" dirty="0"/>
              <a:t>Dashboard module:</a:t>
            </a:r>
            <a:endParaRPr lang="en-IN" sz="2000" dirty="0"/>
          </a:p>
          <a:p>
            <a:pPr marL="0" indent="0" algn="just">
              <a:buNone/>
            </a:pPr>
            <a:r>
              <a:rPr lang="en-IN" sz="2000" dirty="0"/>
              <a:t>Dashboard module is for administrator and employees. In the dashboard module, admin has complete settings of the website. Employees can manage all kinds of records.</a:t>
            </a:r>
          </a:p>
          <a:p>
            <a:pPr marL="0" indent="0" algn="just">
              <a:buNone/>
            </a:pPr>
            <a:endParaRPr lang="en-IN" sz="2000" dirty="0"/>
          </a:p>
          <a:p>
            <a:pPr marL="0" indent="0" algn="just">
              <a:buNone/>
            </a:pPr>
            <a:r>
              <a:rPr lang="en-IN" sz="2000" b="1" u="sng" dirty="0"/>
              <a:t>Article module:</a:t>
            </a:r>
            <a:endParaRPr lang="en-IN" sz="2000" dirty="0"/>
          </a:p>
          <a:p>
            <a:pPr marL="0" indent="0" algn="just">
              <a:buNone/>
            </a:pPr>
            <a:r>
              <a:rPr lang="en-IN" sz="2000" dirty="0"/>
              <a:t>In the article module, employees or admin can post news and blogs. This article module is helpful for farmers. The farmers can view the article by browsing article menu.</a:t>
            </a:r>
          </a:p>
          <a:p>
            <a:endParaRPr lang="en-IN" sz="2000" dirty="0"/>
          </a:p>
        </p:txBody>
      </p:sp>
    </p:spTree>
    <p:extLst>
      <p:ext uri="{BB962C8B-B14F-4D97-AF65-F5344CB8AC3E}">
        <p14:creationId xmlns:p14="http://schemas.microsoft.com/office/powerpoint/2010/main" val="231812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814" y="163286"/>
            <a:ext cx="10018713" cy="1038497"/>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Functional Requirements:</a:t>
            </a:r>
          </a:p>
        </p:txBody>
      </p:sp>
      <p:sp>
        <p:nvSpPr>
          <p:cNvPr id="3" name="Content Placeholder 2"/>
          <p:cNvSpPr>
            <a:spLocks noGrp="1"/>
          </p:cNvSpPr>
          <p:nvPr>
            <p:ph idx="1"/>
          </p:nvPr>
        </p:nvSpPr>
        <p:spPr>
          <a:xfrm>
            <a:off x="1732505" y="1332411"/>
            <a:ext cx="10018713" cy="5368834"/>
          </a:xfrm>
        </p:spPr>
        <p:txBody>
          <a:bodyPr>
            <a:normAutofit fontScale="62500" lnSpcReduction="20000"/>
          </a:bodyPr>
          <a:lstStyle/>
          <a:p>
            <a:pPr marL="0" indent="0" algn="just">
              <a:buNone/>
            </a:pPr>
            <a:r>
              <a:rPr lang="en-IN" sz="2900" b="1" u="sng" dirty="0"/>
              <a:t>Category module:</a:t>
            </a:r>
            <a:endParaRPr lang="en-IN" sz="2900" dirty="0"/>
          </a:p>
          <a:p>
            <a:pPr marL="0" indent="0" algn="just">
              <a:buNone/>
            </a:pPr>
            <a:r>
              <a:rPr lang="en-IN" sz="2900" dirty="0"/>
              <a:t>In this module, the administrator can create different types of categories. The system has three types of categories:  i.e. Farm Produce, Agricultural Machinery &amp; Tools, and Article types.</a:t>
            </a:r>
          </a:p>
          <a:p>
            <a:pPr marL="0" indent="0" algn="just">
              <a:buNone/>
            </a:pPr>
            <a:endParaRPr lang="en-IN" sz="2900" dirty="0"/>
          </a:p>
          <a:p>
            <a:pPr marL="0" indent="0" algn="just">
              <a:buNone/>
            </a:pPr>
            <a:r>
              <a:rPr lang="en-IN" sz="2900" b="1" u="sng" dirty="0"/>
              <a:t>Location module:</a:t>
            </a:r>
            <a:endParaRPr lang="en-IN" sz="2900" dirty="0"/>
          </a:p>
          <a:p>
            <a:pPr marL="0" indent="0" algn="just">
              <a:buNone/>
            </a:pPr>
            <a:r>
              <a:rPr lang="en-IN" sz="2900" dirty="0"/>
              <a:t>This is the master page where admin can add country, state, city.</a:t>
            </a:r>
          </a:p>
          <a:p>
            <a:pPr marL="0" indent="0" algn="just">
              <a:buNone/>
            </a:pPr>
            <a:endParaRPr lang="en-IN" sz="2900" dirty="0"/>
          </a:p>
          <a:p>
            <a:pPr marL="0" indent="0" algn="just">
              <a:buNone/>
            </a:pPr>
            <a:r>
              <a:rPr lang="en-IN" sz="2900" b="1" u="sng" dirty="0"/>
              <a:t>Products module:</a:t>
            </a:r>
            <a:endParaRPr lang="en-IN" sz="2900" dirty="0"/>
          </a:p>
          <a:p>
            <a:pPr marL="0" indent="0" algn="just">
              <a:buNone/>
            </a:pPr>
            <a:r>
              <a:rPr lang="en-IN" sz="2900" dirty="0"/>
              <a:t>This website sells two kinds of products. Admin or employees can sell products directly and it has another option where farmers can sell their productions online.</a:t>
            </a:r>
          </a:p>
          <a:p>
            <a:pPr marL="0" indent="0" algn="just">
              <a:buNone/>
            </a:pPr>
            <a:endParaRPr lang="en-IN" sz="2900" dirty="0"/>
          </a:p>
          <a:p>
            <a:pPr marL="0" indent="0" algn="just">
              <a:buNone/>
            </a:pPr>
            <a:r>
              <a:rPr lang="en-IN" sz="2900" b="1" u="sng" dirty="0"/>
              <a:t>Billing Report:</a:t>
            </a:r>
            <a:endParaRPr lang="en-IN" sz="2900" dirty="0"/>
          </a:p>
          <a:p>
            <a:pPr marL="0" indent="0" algn="just">
              <a:buNone/>
            </a:pPr>
            <a:r>
              <a:rPr lang="en-IN" sz="2900" dirty="0"/>
              <a:t>The system generates billing after purchasing the product. The system calculates total cost automatically. In the billing report, it displays customer contact details, billing details, and purchased product information.</a:t>
            </a:r>
          </a:p>
          <a:p>
            <a:endParaRPr lang="en-IN" dirty="0"/>
          </a:p>
        </p:txBody>
      </p:sp>
    </p:spTree>
    <p:extLst>
      <p:ext uri="{BB962C8B-B14F-4D97-AF65-F5344CB8AC3E}">
        <p14:creationId xmlns:p14="http://schemas.microsoft.com/office/powerpoint/2010/main" val="331977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463" y="841753"/>
            <a:ext cx="10080171" cy="5016758"/>
          </a:xfrm>
          <a:prstGeom prst="rect">
            <a:avLst/>
          </a:prstGeom>
        </p:spPr>
        <p:txBody>
          <a:bodyPr wrap="square">
            <a:spAutoFit/>
          </a:bodyPr>
          <a:lstStyle/>
          <a:p>
            <a:pPr lvl="1" algn="just">
              <a:lnSpc>
                <a:spcPct val="115000"/>
              </a:lnSpc>
              <a:spcAft>
                <a:spcPts val="0"/>
              </a:spcAft>
              <a:tabLst>
                <a:tab pos="1890395" algn="l"/>
              </a:tabLst>
            </a:pPr>
            <a:r>
              <a:rPr lang="en-IN" sz="2800"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Mangal" panose="02040503050203030202" pitchFamily="18" charset="0"/>
              </a:rPr>
              <a:t>Safety Requirements:</a:t>
            </a:r>
            <a:endParaRPr lang="en-IN"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0"/>
              </a:spcAft>
              <a:buFont typeface="Symbol" panose="05050102010706020507" pitchFamily="18" charset="2"/>
              <a:buChar char=""/>
            </a:pPr>
            <a:r>
              <a:rPr lang="en-IN" sz="28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In case the customer forget their password, they can recover the password in the Forgot Password panel</a:t>
            </a:r>
            <a:endParaRPr lang="en-IN" sz="2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0"/>
              </a:spcAft>
              <a:buFont typeface="Symbol" panose="05050102010706020507" pitchFamily="18" charset="2"/>
              <a:buChar char=""/>
            </a:pPr>
            <a:r>
              <a:rPr lang="en-IN" sz="28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The password stores in the database in the format of encrypted password.</a:t>
            </a:r>
          </a:p>
          <a:p>
            <a:pPr lvl="1" algn="just">
              <a:lnSpc>
                <a:spcPct val="115000"/>
              </a:lnSpc>
              <a:spcAft>
                <a:spcPts val="0"/>
              </a:spcAft>
              <a:tabLst>
                <a:tab pos="1890395" algn="l"/>
              </a:tabLst>
            </a:pPr>
            <a:endParaRPr lang="en-IN" sz="2400" dirty="0">
              <a:latin typeface="Calibri" panose="020F0502020204030204" pitchFamily="34" charset="0"/>
              <a:ea typeface="Calibri" panose="020F0502020204030204" pitchFamily="34" charset="0"/>
              <a:cs typeface="Mangal" panose="02040503050203030202" pitchFamily="18" charset="0"/>
            </a:endParaRPr>
          </a:p>
          <a:p>
            <a:pPr lvl="1" algn="just">
              <a:lnSpc>
                <a:spcPct val="115000"/>
              </a:lnSpc>
              <a:spcAft>
                <a:spcPts val="0"/>
              </a:spcAft>
              <a:tabLst>
                <a:tab pos="1890395" algn="l"/>
              </a:tabLst>
            </a:pPr>
            <a:r>
              <a:rPr lang="en-IN" sz="2800"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Mangal" panose="02040503050203030202" pitchFamily="18" charset="0"/>
              </a:rPr>
              <a:t>Security Requirements:</a:t>
            </a:r>
            <a:endParaRPr lang="en-IN" sz="2400"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0"/>
              </a:spcAft>
              <a:buFont typeface="Symbol" panose="05050102010706020507" pitchFamily="18" charset="2"/>
              <a:buChar char=""/>
            </a:pPr>
            <a:r>
              <a:rPr lang="en-IN" sz="28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Only authenticated users can access this system. </a:t>
            </a:r>
            <a:endParaRPr lang="en-IN" sz="2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endParaRPr>
          </a:p>
          <a:p>
            <a:pPr marL="97155" algn="just">
              <a:lnSpc>
                <a:spcPct val="150000"/>
              </a:lnSpc>
              <a:spcAft>
                <a:spcPts val="1000"/>
              </a:spcAft>
            </a:pPr>
            <a:r>
              <a:rPr lang="en-IN" sz="1200" dirty="0">
                <a:latin typeface="Times New Roman" panose="02020603050405020304" pitchFamily="18"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6340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772" y="182880"/>
            <a:ext cx="10018713" cy="679267"/>
          </a:xfrm>
        </p:spPr>
        <p:txBody>
          <a:bodyPr>
            <a:noAutofit/>
          </a:bodyPr>
          <a:lstStyle/>
          <a:p>
            <a:r>
              <a:rPr lang="en-US" sz="4400" u="sng" dirty="0">
                <a:ln w="0"/>
                <a:effectLst>
                  <a:outerShdw blurRad="38100" dist="19050" dir="2700000" algn="tl" rotWithShape="0">
                    <a:schemeClr val="dk1">
                      <a:alpha val="40000"/>
                    </a:schemeClr>
                  </a:outerShdw>
                </a:effectLst>
              </a:rPr>
              <a:t> DFD </a:t>
            </a:r>
            <a:endParaRPr lang="en-IN" sz="4400" dirty="0">
              <a:ln w="0"/>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2"/>
          <a:stretch>
            <a:fillRect/>
          </a:stretch>
        </p:blipFill>
        <p:spPr>
          <a:xfrm>
            <a:off x="1711234" y="718457"/>
            <a:ext cx="9791790" cy="5679999"/>
          </a:xfrm>
          <a:prstGeom prst="rect">
            <a:avLst/>
          </a:prstGeom>
        </p:spPr>
      </p:pic>
    </p:spTree>
    <p:extLst>
      <p:ext uri="{BB962C8B-B14F-4D97-AF65-F5344CB8AC3E}">
        <p14:creationId xmlns:p14="http://schemas.microsoft.com/office/powerpoint/2010/main" val="60388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20041"/>
            <a:ext cx="10018713" cy="894806"/>
          </a:xfrm>
        </p:spPr>
        <p:txBody>
          <a:bodyPr>
            <a:normAutofit/>
          </a:bodyPr>
          <a:lstStyle/>
          <a:p>
            <a:r>
              <a:rPr lang="en-US" sz="4400" dirty="0">
                <a:ln w="0"/>
                <a:solidFill>
                  <a:schemeClr val="accent1"/>
                </a:solidFill>
                <a:effectLst>
                  <a:outerShdw blurRad="38100" dist="25400" dir="5400000" algn="ctr" rotWithShape="0">
                    <a:srgbClr val="6E747A">
                      <a:alpha val="43000"/>
                    </a:srgbClr>
                  </a:outerShdw>
                </a:effectLst>
              </a:rPr>
              <a:t>Modular Decomposition Of Components</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484310" y="1528355"/>
            <a:ext cx="10018713" cy="1463039"/>
          </a:xfrm>
        </p:spPr>
        <p:txBody>
          <a:bodyPr>
            <a:normAutofit lnSpcReduction="10000"/>
          </a:bodyPr>
          <a:lstStyle/>
          <a:p>
            <a:r>
              <a:rPr lang="en-IN" b="1" u="sng" dirty="0"/>
              <a:t>Customer Component:</a:t>
            </a:r>
            <a:endParaRPr lang="en-IN" dirty="0"/>
          </a:p>
          <a:p>
            <a:endParaRPr lang="en-IN" dirty="0"/>
          </a:p>
          <a:p>
            <a:r>
              <a:rPr lang="en-IN" b="1" u="sng" dirty="0"/>
              <a:t>Structure chart for customer:</a:t>
            </a:r>
            <a:endParaRPr lang="en-IN" dirty="0"/>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2493" y="2991394"/>
            <a:ext cx="7987530" cy="3253695"/>
          </a:xfrm>
          <a:prstGeom prst="rect">
            <a:avLst/>
          </a:prstGeom>
          <a:noFill/>
          <a:ln>
            <a:noFill/>
          </a:ln>
        </p:spPr>
      </p:pic>
    </p:spTree>
    <p:extLst>
      <p:ext uri="{BB962C8B-B14F-4D97-AF65-F5344CB8AC3E}">
        <p14:creationId xmlns:p14="http://schemas.microsoft.com/office/powerpoint/2010/main" val="153085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090057" y="0"/>
            <a:ext cx="408867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Worker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514" y="953587"/>
            <a:ext cx="6557554" cy="21395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2090057" y="3157464"/>
            <a:ext cx="331566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Settings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719" y="4096469"/>
            <a:ext cx="6696634" cy="2632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20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7989" y="439374"/>
            <a:ext cx="10032274" cy="5953125"/>
          </a:xfrm>
          <a:prstGeom prst="rect">
            <a:avLst/>
          </a:prstGeom>
        </p:spPr>
      </p:pic>
    </p:spTree>
    <p:extLst>
      <p:ext uri="{BB962C8B-B14F-4D97-AF65-F5344CB8AC3E}">
        <p14:creationId xmlns:p14="http://schemas.microsoft.com/office/powerpoint/2010/main" val="290719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a:ln w="0"/>
                <a:effectLst>
                  <a:outerShdw blurRad="38100" dist="19050" dir="2700000" algn="tl" rotWithShape="0">
                    <a:schemeClr val="dk1">
                      <a:alpha val="40000"/>
                    </a:schemeClr>
                  </a:outerShdw>
                </a:effectLst>
              </a:rPr>
              <a:t>Limitations</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9686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A9FC52-F285-BE58-BFE9-903B0EEBECDF}"/>
              </a:ext>
            </a:extLst>
          </p:cNvPr>
          <p:cNvPicPr>
            <a:picLocks noChangeAspect="1"/>
          </p:cNvPicPr>
          <p:nvPr/>
        </p:nvPicPr>
        <p:blipFill>
          <a:blip r:embed="rId2"/>
          <a:stretch>
            <a:fillRect/>
          </a:stretch>
        </p:blipFill>
        <p:spPr>
          <a:xfrm>
            <a:off x="1541929" y="1555376"/>
            <a:ext cx="3761193" cy="2115671"/>
          </a:xfrm>
          <a:prstGeom prst="rect">
            <a:avLst/>
          </a:prstGeom>
        </p:spPr>
      </p:pic>
      <p:pic>
        <p:nvPicPr>
          <p:cNvPr id="6" name="Picture 5">
            <a:extLst>
              <a:ext uri="{FF2B5EF4-FFF2-40B4-BE49-F238E27FC236}">
                <a16:creationId xmlns:a16="http://schemas.microsoft.com/office/drawing/2014/main" id="{E11C87DB-E3EB-ACDD-5242-C1A23582E2B7}"/>
              </a:ext>
            </a:extLst>
          </p:cNvPr>
          <p:cNvPicPr>
            <a:picLocks noChangeAspect="1"/>
          </p:cNvPicPr>
          <p:nvPr/>
        </p:nvPicPr>
        <p:blipFill>
          <a:blip r:embed="rId3"/>
          <a:stretch>
            <a:fillRect/>
          </a:stretch>
        </p:blipFill>
        <p:spPr>
          <a:xfrm>
            <a:off x="6163235" y="1555376"/>
            <a:ext cx="3630706" cy="2042272"/>
          </a:xfrm>
          <a:prstGeom prst="rect">
            <a:avLst/>
          </a:prstGeom>
        </p:spPr>
      </p:pic>
      <p:pic>
        <p:nvPicPr>
          <p:cNvPr id="7" name="Picture 6">
            <a:extLst>
              <a:ext uri="{FF2B5EF4-FFF2-40B4-BE49-F238E27FC236}">
                <a16:creationId xmlns:a16="http://schemas.microsoft.com/office/drawing/2014/main" id="{CD279FE8-6805-B742-134E-BF2F54B4407D}"/>
              </a:ext>
            </a:extLst>
          </p:cNvPr>
          <p:cNvPicPr>
            <a:picLocks noChangeAspect="1"/>
          </p:cNvPicPr>
          <p:nvPr/>
        </p:nvPicPr>
        <p:blipFill>
          <a:blip r:embed="rId4"/>
          <a:stretch>
            <a:fillRect/>
          </a:stretch>
        </p:blipFill>
        <p:spPr>
          <a:xfrm>
            <a:off x="2214283" y="3968001"/>
            <a:ext cx="4241304" cy="2385734"/>
          </a:xfrm>
          <a:prstGeom prst="rect">
            <a:avLst/>
          </a:prstGeom>
        </p:spPr>
      </p:pic>
      <p:pic>
        <p:nvPicPr>
          <p:cNvPr id="8" name="Picture 7">
            <a:extLst>
              <a:ext uri="{FF2B5EF4-FFF2-40B4-BE49-F238E27FC236}">
                <a16:creationId xmlns:a16="http://schemas.microsoft.com/office/drawing/2014/main" id="{9AE21719-3B63-9F61-D6DF-541DCD9DB58D}"/>
              </a:ext>
            </a:extLst>
          </p:cNvPr>
          <p:cNvPicPr>
            <a:picLocks noChangeAspect="1"/>
          </p:cNvPicPr>
          <p:nvPr/>
        </p:nvPicPr>
        <p:blipFill>
          <a:blip r:embed="rId5"/>
          <a:stretch>
            <a:fillRect/>
          </a:stretch>
        </p:blipFill>
        <p:spPr>
          <a:xfrm>
            <a:off x="7100048" y="3968001"/>
            <a:ext cx="4392704" cy="2470896"/>
          </a:xfrm>
          <a:prstGeom prst="rect">
            <a:avLst/>
          </a:prstGeom>
        </p:spPr>
      </p:pic>
      <p:sp>
        <p:nvSpPr>
          <p:cNvPr id="9" name="Rectangle 8">
            <a:extLst>
              <a:ext uri="{FF2B5EF4-FFF2-40B4-BE49-F238E27FC236}">
                <a16:creationId xmlns:a16="http://schemas.microsoft.com/office/drawing/2014/main" id="{524C9871-C531-2B1D-0766-CB299AA78D98}"/>
              </a:ext>
            </a:extLst>
          </p:cNvPr>
          <p:cNvSpPr/>
          <p:nvPr/>
        </p:nvSpPr>
        <p:spPr>
          <a:xfrm>
            <a:off x="2841812" y="376518"/>
            <a:ext cx="4840941" cy="681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GITHUB SETUP</a:t>
            </a:r>
            <a:endParaRPr lang="en-IN" sz="4000" dirty="0"/>
          </a:p>
        </p:txBody>
      </p:sp>
    </p:spTree>
    <p:extLst>
      <p:ext uri="{BB962C8B-B14F-4D97-AF65-F5344CB8AC3E}">
        <p14:creationId xmlns:p14="http://schemas.microsoft.com/office/powerpoint/2010/main" val="110601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4C76EDD-55E1-1DEF-9235-4C257C02D80B}"/>
              </a:ext>
            </a:extLst>
          </p:cNvPr>
          <p:cNvSpPr/>
          <p:nvPr/>
        </p:nvSpPr>
        <p:spPr>
          <a:xfrm>
            <a:off x="3980329" y="519953"/>
            <a:ext cx="5818095" cy="591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TEAM MEMBERS</a:t>
            </a:r>
            <a:endParaRPr lang="en-IN" sz="3200" dirty="0"/>
          </a:p>
        </p:txBody>
      </p:sp>
      <p:sp>
        <p:nvSpPr>
          <p:cNvPr id="5" name="Rectangle: Rounded Corners 4">
            <a:extLst>
              <a:ext uri="{FF2B5EF4-FFF2-40B4-BE49-F238E27FC236}">
                <a16:creationId xmlns:a16="http://schemas.microsoft.com/office/drawing/2014/main" id="{33C824CF-0A69-B011-C575-E38EE65192D7}"/>
              </a:ext>
            </a:extLst>
          </p:cNvPr>
          <p:cNvSpPr/>
          <p:nvPr/>
        </p:nvSpPr>
        <p:spPr>
          <a:xfrm>
            <a:off x="4482353" y="1855691"/>
            <a:ext cx="2832847" cy="591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2110030054</a:t>
            </a:r>
            <a:endParaRPr lang="en-IN" dirty="0"/>
          </a:p>
        </p:txBody>
      </p:sp>
      <p:sp>
        <p:nvSpPr>
          <p:cNvPr id="6" name="Rectangle: Rounded Corners 5">
            <a:extLst>
              <a:ext uri="{FF2B5EF4-FFF2-40B4-BE49-F238E27FC236}">
                <a16:creationId xmlns:a16="http://schemas.microsoft.com/office/drawing/2014/main" id="{0731C21A-29E5-345D-3793-3AD43E474610}"/>
              </a:ext>
            </a:extLst>
          </p:cNvPr>
          <p:cNvSpPr/>
          <p:nvPr/>
        </p:nvSpPr>
        <p:spPr>
          <a:xfrm>
            <a:off x="4482353" y="2850777"/>
            <a:ext cx="2832847" cy="591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2110030203</a:t>
            </a:r>
            <a:endParaRPr lang="en-IN" dirty="0"/>
          </a:p>
        </p:txBody>
      </p:sp>
      <p:sp>
        <p:nvSpPr>
          <p:cNvPr id="7" name="Rectangle: Rounded Corners 6">
            <a:extLst>
              <a:ext uri="{FF2B5EF4-FFF2-40B4-BE49-F238E27FC236}">
                <a16:creationId xmlns:a16="http://schemas.microsoft.com/office/drawing/2014/main" id="{E0C651EF-7EBB-EF07-6ACC-85219A701EE8}"/>
              </a:ext>
            </a:extLst>
          </p:cNvPr>
          <p:cNvSpPr/>
          <p:nvPr/>
        </p:nvSpPr>
        <p:spPr>
          <a:xfrm>
            <a:off x="4571999" y="3966883"/>
            <a:ext cx="2832847" cy="591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2110030218</a:t>
            </a:r>
            <a:endParaRPr lang="en-IN" dirty="0"/>
          </a:p>
        </p:txBody>
      </p:sp>
      <p:sp>
        <p:nvSpPr>
          <p:cNvPr id="8" name="Rectangle: Rounded Corners 7">
            <a:extLst>
              <a:ext uri="{FF2B5EF4-FFF2-40B4-BE49-F238E27FC236}">
                <a16:creationId xmlns:a16="http://schemas.microsoft.com/office/drawing/2014/main" id="{A0ED4210-0D92-0187-C4FD-FE426F28F59D}"/>
              </a:ext>
            </a:extLst>
          </p:cNvPr>
          <p:cNvSpPr/>
          <p:nvPr/>
        </p:nvSpPr>
        <p:spPr>
          <a:xfrm>
            <a:off x="4571999" y="5011267"/>
            <a:ext cx="2832847" cy="591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2110030233</a:t>
            </a:r>
            <a:endParaRPr lang="en-IN" dirty="0"/>
          </a:p>
        </p:txBody>
      </p:sp>
      <p:sp>
        <p:nvSpPr>
          <p:cNvPr id="9" name="Rectangle: Rounded Corners 8">
            <a:extLst>
              <a:ext uri="{FF2B5EF4-FFF2-40B4-BE49-F238E27FC236}">
                <a16:creationId xmlns:a16="http://schemas.microsoft.com/office/drawing/2014/main" id="{B89EA0E5-9859-77B6-0E2A-E875BD7F3C55}"/>
              </a:ext>
            </a:extLst>
          </p:cNvPr>
          <p:cNvSpPr/>
          <p:nvPr/>
        </p:nvSpPr>
        <p:spPr>
          <a:xfrm>
            <a:off x="8480610" y="5011267"/>
            <a:ext cx="2832847" cy="591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RISHIKA</a:t>
            </a:r>
            <a:endParaRPr lang="en-IN" dirty="0"/>
          </a:p>
        </p:txBody>
      </p:sp>
      <p:sp>
        <p:nvSpPr>
          <p:cNvPr id="10" name="Rectangle: Rounded Corners 9">
            <a:extLst>
              <a:ext uri="{FF2B5EF4-FFF2-40B4-BE49-F238E27FC236}">
                <a16:creationId xmlns:a16="http://schemas.microsoft.com/office/drawing/2014/main" id="{E6800C86-F812-F92F-3CA1-51825DD3D850}"/>
              </a:ext>
            </a:extLst>
          </p:cNvPr>
          <p:cNvSpPr/>
          <p:nvPr/>
        </p:nvSpPr>
        <p:spPr>
          <a:xfrm>
            <a:off x="8480611" y="3998258"/>
            <a:ext cx="2832847" cy="591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NAVYA</a:t>
            </a:r>
            <a:endParaRPr lang="en-IN" dirty="0"/>
          </a:p>
        </p:txBody>
      </p:sp>
      <p:sp>
        <p:nvSpPr>
          <p:cNvPr id="12" name="Rectangle: Rounded Corners 11">
            <a:extLst>
              <a:ext uri="{FF2B5EF4-FFF2-40B4-BE49-F238E27FC236}">
                <a16:creationId xmlns:a16="http://schemas.microsoft.com/office/drawing/2014/main" id="{59497919-BBE6-6F04-EB07-01BA2012BFC9}"/>
              </a:ext>
            </a:extLst>
          </p:cNvPr>
          <p:cNvSpPr/>
          <p:nvPr/>
        </p:nvSpPr>
        <p:spPr>
          <a:xfrm>
            <a:off x="8382000" y="1828798"/>
            <a:ext cx="2832847" cy="591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VAISHNAVI</a:t>
            </a:r>
            <a:endParaRPr lang="en-IN" dirty="0"/>
          </a:p>
        </p:txBody>
      </p:sp>
      <p:sp>
        <p:nvSpPr>
          <p:cNvPr id="13" name="Rectangle: Rounded Corners 12">
            <a:extLst>
              <a:ext uri="{FF2B5EF4-FFF2-40B4-BE49-F238E27FC236}">
                <a16:creationId xmlns:a16="http://schemas.microsoft.com/office/drawing/2014/main" id="{5D23729A-BBEB-ABD4-FCC8-6056ACA39CA6}"/>
              </a:ext>
            </a:extLst>
          </p:cNvPr>
          <p:cNvSpPr/>
          <p:nvPr/>
        </p:nvSpPr>
        <p:spPr>
          <a:xfrm>
            <a:off x="8382000" y="2850777"/>
            <a:ext cx="2832847" cy="591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MANISRI</a:t>
            </a:r>
            <a:endParaRPr lang="en-IN" dirty="0"/>
          </a:p>
        </p:txBody>
      </p:sp>
    </p:spTree>
    <p:extLst>
      <p:ext uri="{BB962C8B-B14F-4D97-AF65-F5344CB8AC3E}">
        <p14:creationId xmlns:p14="http://schemas.microsoft.com/office/powerpoint/2010/main" val="1555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4127" y="1567544"/>
            <a:ext cx="10018713" cy="3844834"/>
          </a:xfrm>
        </p:spPr>
        <p:txBody>
          <a:bodyPr>
            <a:normAutofit/>
          </a:bodyPr>
          <a:lstStyle/>
          <a:p>
            <a:r>
              <a:rPr lang="en-IN" sz="3200" dirty="0">
                <a:ln w="0"/>
                <a:effectLst>
                  <a:outerShdw blurRad="38100" dist="19050" dir="2700000" algn="tl" rotWithShape="0">
                    <a:schemeClr val="dk1">
                      <a:alpha val="40000"/>
                    </a:schemeClr>
                  </a:outerShdw>
                </a:effectLst>
                <a:latin typeface="+mj-lt"/>
              </a:rPr>
              <a:t>The project is web application and internet connection is required to access the website.</a:t>
            </a:r>
          </a:p>
          <a:p>
            <a:r>
              <a:rPr lang="en-IN" sz="3200" dirty="0">
                <a:ln w="0"/>
                <a:effectLst>
                  <a:outerShdw blurRad="38100" dist="19050" dir="2700000" algn="tl" rotWithShape="0">
                    <a:schemeClr val="dk1">
                      <a:alpha val="40000"/>
                    </a:schemeClr>
                  </a:outerShdw>
                </a:effectLst>
                <a:latin typeface="+mj-lt"/>
              </a:rPr>
              <a:t>The administrator  and seller should keep status online to check latest transactions.</a:t>
            </a:r>
            <a:endParaRPr lang="en-US" sz="3200" dirty="0">
              <a:ln w="0"/>
              <a:effectLst>
                <a:outerShdw blurRad="38100" dist="19050" dir="2700000" algn="tl" rotWithShape="0">
                  <a:schemeClr val="dk1">
                    <a:alpha val="40000"/>
                  </a:schemeClr>
                </a:outerShdw>
              </a:effectLst>
              <a:latin typeface="+mj-lt"/>
            </a:endParaRPr>
          </a:p>
          <a:p>
            <a:r>
              <a:rPr lang="en-IN" sz="3200" dirty="0">
                <a:ln w="0"/>
                <a:effectLst>
                  <a:outerShdw blurRad="38100" dist="19050" dir="2700000" algn="tl" rotWithShape="0">
                    <a:schemeClr val="dk1">
                      <a:alpha val="40000"/>
                    </a:schemeClr>
                  </a:outerShdw>
                </a:effectLst>
                <a:latin typeface="+mj-lt"/>
              </a:rPr>
              <a:t>The workers must be active on the website to view their work requests.</a:t>
            </a:r>
          </a:p>
        </p:txBody>
      </p:sp>
    </p:spTree>
    <p:extLst>
      <p:ext uri="{BB962C8B-B14F-4D97-AF65-F5344CB8AC3E}">
        <p14:creationId xmlns:p14="http://schemas.microsoft.com/office/powerpoint/2010/main" val="232869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0070" y="1726474"/>
            <a:ext cx="8064639" cy="3124201"/>
          </a:xfrm>
        </p:spPr>
        <p:txBody>
          <a:bodyPr/>
          <a:lstStyle/>
          <a:p>
            <a:pPr lvl="0"/>
            <a:r>
              <a:rPr lang="en-IN" u="sng" dirty="0">
                <a:hlinkClick r:id="rId2"/>
              </a:rPr>
              <a:t>www.google.com</a:t>
            </a:r>
            <a:endParaRPr lang="en-IN" dirty="0"/>
          </a:p>
          <a:p>
            <a:pPr lvl="0"/>
            <a:r>
              <a:rPr lang="en-IN" u="sng" dirty="0">
                <a:hlinkClick r:id="rId3"/>
              </a:rPr>
              <a:t>www.wikipedia.com</a:t>
            </a:r>
            <a:endParaRPr lang="en-IN" dirty="0"/>
          </a:p>
          <a:p>
            <a:pPr lvl="0"/>
            <a:r>
              <a:rPr lang="en-IN" u="sng" dirty="0">
                <a:hlinkClick r:id="rId4"/>
              </a:rPr>
              <a:t>www.w3school.com</a:t>
            </a:r>
            <a:endParaRPr lang="en-IN" dirty="0"/>
          </a:p>
          <a:p>
            <a:pPr lvl="0"/>
            <a:r>
              <a:rPr lang="en-IN" u="sng" dirty="0">
                <a:hlinkClick r:id="rId5"/>
              </a:rPr>
              <a:t>www.stackoverflow.com</a:t>
            </a:r>
            <a:endParaRPr lang="en-IN" dirty="0"/>
          </a:p>
          <a:p>
            <a:pPr lvl="0"/>
            <a:r>
              <a:rPr lang="en-IN" u="sng" dirty="0">
                <a:hlinkClick r:id="rId6"/>
              </a:rPr>
              <a:t>www.highcharts.com</a:t>
            </a:r>
            <a:endParaRPr lang="en-IN" dirty="0"/>
          </a:p>
          <a:p>
            <a:endParaRPr lang="en-IN" dirty="0"/>
          </a:p>
        </p:txBody>
      </p:sp>
    </p:spTree>
    <p:extLst>
      <p:ext uri="{BB962C8B-B14F-4D97-AF65-F5344CB8AC3E}">
        <p14:creationId xmlns:p14="http://schemas.microsoft.com/office/powerpoint/2010/main" val="1929773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a:ln w="0"/>
                <a:effectLst>
                  <a:outerShdw blurRad="38100" dist="19050" dir="2700000" algn="tl" rotWithShape="0">
                    <a:schemeClr val="dk1">
                      <a:alpha val="40000"/>
                    </a:schemeClr>
                  </a:outerShdw>
                </a:effectLst>
              </a:rPr>
              <a:t>THANK YOU</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5732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87383"/>
            <a:ext cx="10018713" cy="1105988"/>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Objective of the project:</a:t>
            </a:r>
          </a:p>
        </p:txBody>
      </p:sp>
      <p:sp>
        <p:nvSpPr>
          <p:cNvPr id="3" name="Content Placeholder 2"/>
          <p:cNvSpPr>
            <a:spLocks noGrp="1"/>
          </p:cNvSpPr>
          <p:nvPr>
            <p:ph idx="1"/>
          </p:nvPr>
        </p:nvSpPr>
        <p:spPr>
          <a:xfrm>
            <a:off x="1484310" y="1075765"/>
            <a:ext cx="10018713" cy="5311973"/>
          </a:xfrm>
        </p:spPr>
        <p:txBody>
          <a:bodyPr>
            <a:normAutofit/>
          </a:bodyPr>
          <a:lstStyle/>
          <a:p>
            <a:r>
              <a:rPr lang="en-IN" dirty="0">
                <a:ln w="0"/>
                <a:effectLst>
                  <a:outerShdw blurRad="38100" dist="19050" dir="2700000" algn="tl" rotWithShape="0">
                    <a:schemeClr val="dk1">
                      <a:alpha val="40000"/>
                    </a:schemeClr>
                  </a:outerShdw>
                </a:effectLst>
              </a:rPr>
              <a:t>The name ‘</a:t>
            </a:r>
            <a:r>
              <a:rPr lang="en-IN" dirty="0" err="1">
                <a:ln w="0"/>
                <a:effectLst>
                  <a:outerShdw blurRad="38100" dist="19050" dir="2700000" algn="tl" rotWithShape="0">
                    <a:schemeClr val="dk1">
                      <a:alpha val="40000"/>
                    </a:schemeClr>
                  </a:outerShdw>
                </a:effectLst>
              </a:rPr>
              <a:t>Agro</a:t>
            </a:r>
            <a:r>
              <a:rPr lang="en-IN" dirty="0">
                <a:ln w="0"/>
                <a:effectLst>
                  <a:outerShdw blurRad="38100" dist="19050" dir="2700000" algn="tl" rotWithShape="0">
                    <a:schemeClr val="dk1">
                      <a:alpha val="40000"/>
                    </a:schemeClr>
                  </a:outerShdw>
                </a:effectLst>
              </a:rPr>
              <a:t> help system' indicates Intelligent Agriculture. </a:t>
            </a:r>
          </a:p>
          <a:p>
            <a:r>
              <a:rPr lang="en-IN" dirty="0">
                <a:ln w="0"/>
                <a:effectLst>
                  <a:outerShdw blurRad="38100" dist="19050" dir="2700000" algn="tl" rotWithShape="0">
                    <a:schemeClr val="dk1">
                      <a:alpha val="40000"/>
                    </a:schemeClr>
                  </a:outerShdw>
                </a:effectLst>
              </a:rPr>
              <a:t>‘</a:t>
            </a:r>
            <a:r>
              <a:rPr lang="en-IN" dirty="0" err="1">
                <a:ln w="0"/>
                <a:effectLst>
                  <a:outerShdw blurRad="38100" dist="19050" dir="2700000" algn="tl" rotWithShape="0">
                    <a:schemeClr val="dk1">
                      <a:alpha val="40000"/>
                    </a:schemeClr>
                  </a:outerShdw>
                </a:effectLst>
              </a:rPr>
              <a:t>Agro</a:t>
            </a:r>
            <a:r>
              <a:rPr lang="en-IN" dirty="0">
                <a:ln w="0"/>
                <a:effectLst>
                  <a:outerShdw blurRad="38100" dist="19050" dir="2700000" algn="tl" rotWithShape="0">
                    <a:schemeClr val="dk1">
                      <a:alpha val="40000"/>
                    </a:schemeClr>
                  </a:outerShdw>
                </a:effectLst>
              </a:rPr>
              <a:t> help system ' is a model farmer management website application. </a:t>
            </a:r>
          </a:p>
          <a:p>
            <a:r>
              <a:rPr lang="en-IN" dirty="0">
                <a:ln w="0"/>
                <a:effectLst>
                  <a:outerShdw blurRad="38100" dist="19050" dir="2700000" algn="tl" rotWithShape="0">
                    <a:schemeClr val="dk1">
                      <a:alpha val="40000"/>
                    </a:schemeClr>
                  </a:outerShdw>
                </a:effectLst>
              </a:rPr>
              <a:t>This site helps the farmers to sell their agricultural produce online and suggests best -in-practice farming processes. </a:t>
            </a:r>
          </a:p>
          <a:p>
            <a:r>
              <a:rPr lang="en-IN" dirty="0">
                <a:ln w="0"/>
                <a:effectLst>
                  <a:outerShdw blurRad="38100" dist="19050" dir="2700000" algn="tl" rotWithShape="0">
                    <a:schemeClr val="dk1">
                      <a:alpha val="40000"/>
                    </a:schemeClr>
                  </a:outerShdw>
                </a:effectLst>
              </a:rPr>
              <a:t>Hence, providing a wider market and helping them to not restrict themselves to the local market. </a:t>
            </a:r>
          </a:p>
          <a:p>
            <a:r>
              <a:rPr lang="en-IN" dirty="0">
                <a:ln w="0"/>
                <a:effectLst>
                  <a:outerShdw blurRad="38100" dist="19050" dir="2700000" algn="tl" rotWithShape="0">
                    <a:schemeClr val="dk1">
                      <a:alpha val="40000"/>
                    </a:schemeClr>
                  </a:outerShdw>
                </a:effectLst>
              </a:rPr>
              <a:t>It features online shopping for fertilizers, pesticides, machinery &amp; tools, etc.</a:t>
            </a:r>
          </a:p>
          <a:p>
            <a:r>
              <a:rPr lang="en-IN" dirty="0">
                <a:ln w="0"/>
                <a:effectLst>
                  <a:outerShdw blurRad="38100" dist="19050" dir="2700000" algn="tl" rotWithShape="0">
                    <a:schemeClr val="dk1">
                      <a:alpha val="40000"/>
                    </a:schemeClr>
                  </a:outerShdw>
                </a:effectLst>
              </a:rPr>
              <a:t>As a whole, ‘</a:t>
            </a:r>
            <a:r>
              <a:rPr lang="en-IN" dirty="0" err="1">
                <a:ln w="0"/>
                <a:effectLst>
                  <a:outerShdw blurRad="38100" dist="19050" dir="2700000" algn="tl" rotWithShape="0">
                    <a:schemeClr val="dk1">
                      <a:alpha val="40000"/>
                    </a:schemeClr>
                  </a:outerShdw>
                </a:effectLst>
              </a:rPr>
              <a:t>Agro</a:t>
            </a:r>
            <a:r>
              <a:rPr lang="en-IN" dirty="0">
                <a:ln w="0"/>
                <a:effectLst>
                  <a:outerShdw blurRad="38100" dist="19050" dir="2700000" algn="tl" rotWithShape="0">
                    <a:schemeClr val="dk1">
                      <a:alpha val="40000"/>
                    </a:schemeClr>
                  </a:outerShdw>
                </a:effectLst>
              </a:rPr>
              <a:t> help system’ provides a concept of virtual agricultural trade to its users.</a:t>
            </a:r>
          </a:p>
          <a:p>
            <a:endParaRPr lang="en-IN" dirty="0"/>
          </a:p>
        </p:txBody>
      </p:sp>
    </p:spTree>
    <p:extLst>
      <p:ext uri="{BB962C8B-B14F-4D97-AF65-F5344CB8AC3E}">
        <p14:creationId xmlns:p14="http://schemas.microsoft.com/office/powerpoint/2010/main" val="219589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338943"/>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Modules of the project</a:t>
            </a:r>
          </a:p>
        </p:txBody>
      </p:sp>
      <p:sp>
        <p:nvSpPr>
          <p:cNvPr id="3" name="Content Placeholder 2"/>
          <p:cNvSpPr>
            <a:spLocks noGrp="1"/>
          </p:cNvSpPr>
          <p:nvPr>
            <p:ph sz="half" idx="1"/>
          </p:nvPr>
        </p:nvSpPr>
        <p:spPr/>
        <p:txBody>
          <a:bodyPr/>
          <a:lstStyle/>
          <a:p>
            <a:pPr lvl="0"/>
            <a:r>
              <a:rPr lang="en-IN" sz="2400" dirty="0">
                <a:ln w="0"/>
                <a:effectLst>
                  <a:outerShdw blurRad="38100" dist="19050" dir="2700000" algn="tl" rotWithShape="0">
                    <a:schemeClr val="dk1">
                      <a:alpha val="40000"/>
                    </a:schemeClr>
                  </a:outerShdw>
                </a:effectLst>
              </a:rPr>
              <a:t>Customer account module</a:t>
            </a:r>
          </a:p>
          <a:p>
            <a:pPr lvl="0"/>
            <a:r>
              <a:rPr lang="en-IN" sz="2400" dirty="0">
                <a:ln w="0"/>
                <a:effectLst>
                  <a:outerShdw blurRad="38100" dist="19050" dir="2700000" algn="tl" rotWithShape="0">
                    <a:schemeClr val="dk1">
                      <a:alpha val="40000"/>
                    </a:schemeClr>
                  </a:outerShdw>
                </a:effectLst>
              </a:rPr>
              <a:t>Product module</a:t>
            </a:r>
          </a:p>
          <a:p>
            <a:pPr lvl="0"/>
            <a:r>
              <a:rPr lang="en-IN" sz="2400" dirty="0">
                <a:ln w="0"/>
                <a:effectLst>
                  <a:outerShdw blurRad="38100" dist="19050" dir="2700000" algn="tl" rotWithShape="0">
                    <a:schemeClr val="dk1">
                      <a:alpha val="40000"/>
                    </a:schemeClr>
                  </a:outerShdw>
                </a:effectLst>
              </a:rPr>
              <a:t>Category module</a:t>
            </a:r>
          </a:p>
          <a:p>
            <a:pPr lvl="0"/>
            <a:r>
              <a:rPr lang="en-IN" sz="2400" dirty="0">
                <a:ln w="0"/>
                <a:effectLst>
                  <a:outerShdw blurRad="38100" dist="19050" dir="2700000" algn="tl" rotWithShape="0">
                    <a:schemeClr val="dk1">
                      <a:alpha val="40000"/>
                    </a:schemeClr>
                  </a:outerShdw>
                </a:effectLst>
              </a:rPr>
              <a:t>Location module</a:t>
            </a:r>
          </a:p>
          <a:p>
            <a:pPr lvl="0"/>
            <a:r>
              <a:rPr lang="en-IN" sz="2400" dirty="0">
                <a:ln w="0"/>
                <a:effectLst>
                  <a:outerShdw blurRad="38100" dist="19050" dir="2700000" algn="tl" rotWithShape="0">
                    <a:schemeClr val="dk1">
                      <a:alpha val="40000"/>
                    </a:schemeClr>
                  </a:outerShdw>
                </a:effectLst>
              </a:rPr>
              <a:t>Production module</a:t>
            </a:r>
          </a:p>
          <a:p>
            <a:pPr lvl="0"/>
            <a:r>
              <a:rPr lang="en-IN" sz="2400" dirty="0">
                <a:ln w="0"/>
                <a:effectLst>
                  <a:outerShdw blurRad="38100" dist="19050" dir="2700000" algn="tl" rotWithShape="0">
                    <a:schemeClr val="dk1">
                      <a:alpha val="40000"/>
                    </a:schemeClr>
                  </a:outerShdw>
                </a:effectLst>
              </a:rPr>
              <a:t>Purchase request module</a:t>
            </a:r>
          </a:p>
          <a:p>
            <a:endParaRPr lang="en-IN" dirty="0"/>
          </a:p>
        </p:txBody>
      </p:sp>
      <p:sp>
        <p:nvSpPr>
          <p:cNvPr id="4" name="Content Placeholder 3"/>
          <p:cNvSpPr>
            <a:spLocks noGrp="1"/>
          </p:cNvSpPr>
          <p:nvPr>
            <p:ph sz="half" idx="2"/>
          </p:nvPr>
        </p:nvSpPr>
        <p:spPr/>
        <p:txBody>
          <a:bodyPr/>
          <a:lstStyle/>
          <a:p>
            <a:pPr lvl="0"/>
            <a:r>
              <a:rPr lang="en-IN" sz="2400" dirty="0">
                <a:ln w="0"/>
                <a:effectLst>
                  <a:outerShdw blurRad="38100" dist="19050" dir="2700000" algn="tl" rotWithShape="0">
                    <a:schemeClr val="dk1">
                      <a:alpha val="40000"/>
                    </a:schemeClr>
                  </a:outerShdw>
                </a:effectLst>
              </a:rPr>
              <a:t>Purchase order module</a:t>
            </a:r>
          </a:p>
          <a:p>
            <a:pPr lvl="0"/>
            <a:r>
              <a:rPr lang="en-IN" sz="2400" dirty="0">
                <a:ln w="0"/>
                <a:effectLst>
                  <a:outerShdw blurRad="38100" dist="19050" dir="2700000" algn="tl" rotWithShape="0">
                    <a:schemeClr val="dk1">
                      <a:alpha val="40000"/>
                    </a:schemeClr>
                  </a:outerShdw>
                </a:effectLst>
              </a:rPr>
              <a:t>Seller module</a:t>
            </a:r>
          </a:p>
          <a:p>
            <a:pPr lvl="0"/>
            <a:r>
              <a:rPr lang="en-IN" sz="2400" dirty="0">
                <a:ln w="0"/>
                <a:effectLst>
                  <a:outerShdw blurRad="38100" dist="19050" dir="2700000" algn="tl" rotWithShape="0">
                    <a:schemeClr val="dk1">
                      <a:alpha val="40000"/>
                    </a:schemeClr>
                  </a:outerShdw>
                </a:effectLst>
              </a:rPr>
              <a:t>Labourer module</a:t>
            </a:r>
          </a:p>
          <a:p>
            <a:pPr lvl="0"/>
            <a:r>
              <a:rPr lang="en-IN" sz="2400" dirty="0">
                <a:ln w="0"/>
                <a:effectLst>
                  <a:outerShdw blurRad="38100" dist="19050" dir="2700000" algn="tl" rotWithShape="0">
                    <a:schemeClr val="dk1">
                      <a:alpha val="40000"/>
                    </a:schemeClr>
                  </a:outerShdw>
                </a:effectLst>
              </a:rPr>
              <a:t>Work request module</a:t>
            </a:r>
          </a:p>
          <a:p>
            <a:pPr lvl="0"/>
            <a:r>
              <a:rPr lang="en-IN" sz="2400" dirty="0">
                <a:ln w="0"/>
                <a:effectLst>
                  <a:outerShdw blurRad="38100" dist="19050" dir="2700000" algn="tl" rotWithShape="0">
                    <a:schemeClr val="dk1">
                      <a:alpha val="40000"/>
                    </a:schemeClr>
                  </a:outerShdw>
                </a:effectLst>
              </a:rPr>
              <a:t>Article and blog module</a:t>
            </a:r>
          </a:p>
          <a:p>
            <a:pPr lvl="0"/>
            <a:r>
              <a:rPr lang="en-IN" sz="2400" dirty="0">
                <a:ln w="0"/>
                <a:effectLst>
                  <a:outerShdw blurRad="38100" dist="19050" dir="2700000" algn="tl" rotWithShape="0">
                    <a:schemeClr val="dk1">
                      <a:alpha val="40000"/>
                    </a:schemeClr>
                  </a:outerShdw>
                </a:effectLst>
              </a:rPr>
              <a:t>Dashboard Module</a:t>
            </a:r>
          </a:p>
          <a:p>
            <a:endParaRPr lang="en-IN" dirty="0"/>
          </a:p>
        </p:txBody>
      </p:sp>
    </p:spTree>
    <p:extLst>
      <p:ext uri="{BB962C8B-B14F-4D97-AF65-F5344CB8AC3E}">
        <p14:creationId xmlns:p14="http://schemas.microsoft.com/office/powerpoint/2010/main" val="62706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3931" y="1031965"/>
            <a:ext cx="9248503" cy="4955203"/>
          </a:xfrm>
          <a:prstGeom prst="rect">
            <a:avLst/>
          </a:prstGeom>
        </p:spPr>
        <p:txBody>
          <a:bodyPr wrap="square">
            <a:spAutoFit/>
          </a:bodyPr>
          <a:lstStyle/>
          <a:p>
            <a:r>
              <a:rPr lang="en-IN" sz="2800" u="sng" dirty="0">
                <a:ln w="0"/>
                <a:solidFill>
                  <a:schemeClr val="accent1"/>
                </a:solidFill>
                <a:effectLst>
                  <a:outerShdw blurRad="38100" dist="25400" dir="5400000" algn="ctr" rotWithShape="0">
                    <a:srgbClr val="6E747A">
                      <a:alpha val="43000"/>
                    </a:srgbClr>
                  </a:outerShdw>
                </a:effectLst>
              </a:rPr>
              <a:t>Project Category:</a:t>
            </a:r>
            <a:endParaRPr lang="en-IN" sz="2800" dirty="0">
              <a:ln w="0"/>
              <a:solidFill>
                <a:schemeClr val="accent1"/>
              </a:solidFill>
              <a:effectLst>
                <a:outerShdw blurRad="38100" dist="25400" dir="5400000" algn="ctr" rotWithShape="0">
                  <a:srgbClr val="6E747A">
                    <a:alpha val="43000"/>
                  </a:srgbClr>
                </a:outerShdw>
              </a:effectLst>
            </a:endParaRPr>
          </a:p>
          <a:p>
            <a:endParaRPr lang="en-IN" sz="2800" dirty="0"/>
          </a:p>
          <a:p>
            <a:r>
              <a:rPr lang="en-IN" sz="2800" dirty="0">
                <a:ln w="0"/>
                <a:effectLst>
                  <a:outerShdw blurRad="38100" dist="19050" dir="2700000" algn="tl" rotWithShape="0">
                    <a:schemeClr val="dk1">
                      <a:alpha val="40000"/>
                    </a:schemeClr>
                  </a:outerShdw>
                </a:effectLst>
              </a:rPr>
              <a:t>RDBMS (Relational Database Management System)</a:t>
            </a:r>
          </a:p>
          <a:p>
            <a:endParaRPr lang="en-IN" sz="2800" dirty="0"/>
          </a:p>
          <a:p>
            <a:r>
              <a:rPr lang="en-IN" sz="2800" u="sng" dirty="0">
                <a:ln w="0"/>
                <a:solidFill>
                  <a:schemeClr val="accent1"/>
                </a:solidFill>
                <a:effectLst>
                  <a:outerShdw blurRad="38100" dist="25400" dir="5400000" algn="ctr" rotWithShape="0">
                    <a:srgbClr val="6E747A">
                      <a:alpha val="43000"/>
                    </a:srgbClr>
                  </a:outerShdw>
                </a:effectLst>
              </a:rPr>
              <a:t>Language(s) to be used:</a:t>
            </a:r>
          </a:p>
          <a:p>
            <a:endParaRPr lang="en-IN" sz="2800" dirty="0"/>
          </a:p>
          <a:p>
            <a:pPr lvl="0"/>
            <a:r>
              <a:rPr lang="en-IN" sz="2800" dirty="0">
                <a:ln w="0"/>
                <a:effectLst>
                  <a:outerShdw blurRad="38100" dist="19050" dir="2700000" algn="tl" rotWithShape="0">
                    <a:schemeClr val="dk1">
                      <a:alpha val="40000"/>
                    </a:schemeClr>
                  </a:outerShdw>
                </a:effectLst>
              </a:rPr>
              <a:t>Design and Interface: HTML </a:t>
            </a:r>
          </a:p>
          <a:p>
            <a:pPr lvl="0"/>
            <a:r>
              <a:rPr lang="en-IN" sz="2800" dirty="0">
                <a:ln w="0"/>
                <a:effectLst>
                  <a:outerShdw blurRad="38100" dist="19050" dir="2700000" algn="tl" rotWithShape="0">
                    <a:schemeClr val="dk1">
                      <a:alpha val="40000"/>
                    </a:schemeClr>
                  </a:outerShdw>
                </a:effectLst>
              </a:rPr>
              <a:t>Programming language: PHP</a:t>
            </a:r>
          </a:p>
          <a:p>
            <a:pPr lvl="0"/>
            <a:r>
              <a:rPr lang="en-IN" sz="2800" dirty="0">
                <a:ln w="0"/>
                <a:effectLst>
                  <a:outerShdw blurRad="38100" dist="19050" dir="2700000" algn="tl" rotWithShape="0">
                    <a:schemeClr val="dk1">
                      <a:alpha val="40000"/>
                    </a:schemeClr>
                  </a:outerShdw>
                </a:effectLst>
              </a:rPr>
              <a:t>Scripting language: </a:t>
            </a:r>
            <a:r>
              <a:rPr lang="en-IN" sz="2800" dirty="0" err="1">
                <a:ln w="0"/>
                <a:effectLst>
                  <a:outerShdw blurRad="38100" dist="19050" dir="2700000" algn="tl" rotWithShape="0">
                    <a:schemeClr val="dk1">
                      <a:alpha val="40000"/>
                    </a:schemeClr>
                  </a:outerShdw>
                </a:effectLst>
              </a:rPr>
              <a:t>Javascript</a:t>
            </a:r>
            <a:endParaRPr lang="en-IN" sz="2800" dirty="0">
              <a:ln w="0"/>
              <a:effectLst>
                <a:outerShdw blurRad="38100" dist="19050" dir="2700000" algn="tl" rotWithShape="0">
                  <a:schemeClr val="dk1">
                    <a:alpha val="40000"/>
                  </a:schemeClr>
                </a:outerShdw>
              </a:effectLst>
            </a:endParaRPr>
          </a:p>
          <a:p>
            <a:pPr lvl="0"/>
            <a:r>
              <a:rPr lang="en-IN" sz="2800" dirty="0">
                <a:ln w="0"/>
                <a:effectLst>
                  <a:outerShdw blurRad="38100" dist="19050" dir="2700000" algn="tl" rotWithShape="0">
                    <a:schemeClr val="dk1">
                      <a:alpha val="40000"/>
                    </a:schemeClr>
                  </a:outerShdw>
                </a:effectLst>
              </a:rPr>
              <a:t>Database: MySQL Server</a:t>
            </a:r>
          </a:p>
          <a:p>
            <a:br>
              <a:rPr lang="en-IN" dirty="0"/>
            </a:br>
            <a:endParaRPr lang="en-IN" dirty="0"/>
          </a:p>
        </p:txBody>
      </p:sp>
    </p:spTree>
    <p:extLst>
      <p:ext uri="{BB962C8B-B14F-4D97-AF65-F5344CB8AC3E}">
        <p14:creationId xmlns:p14="http://schemas.microsoft.com/office/powerpoint/2010/main" val="179432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547949"/>
          </a:xfrm>
        </p:spPr>
        <p:txBody>
          <a:bodyPr/>
          <a:lstStyle/>
          <a:p>
            <a:r>
              <a:rPr lang="en-US" b="1" dirty="0"/>
              <a:t>INTRODUCTION</a:t>
            </a:r>
            <a:endParaRPr lang="en-IN" b="1" dirty="0"/>
          </a:p>
        </p:txBody>
      </p:sp>
      <p:sp>
        <p:nvSpPr>
          <p:cNvPr id="3" name="Content Placeholder 2"/>
          <p:cNvSpPr>
            <a:spLocks noGrp="1"/>
          </p:cNvSpPr>
          <p:nvPr>
            <p:ph idx="1"/>
          </p:nvPr>
        </p:nvSpPr>
        <p:spPr>
          <a:xfrm>
            <a:off x="1484310" y="2390503"/>
            <a:ext cx="10018713" cy="3400697"/>
          </a:xfrm>
        </p:spPr>
        <p:txBody>
          <a:bodyPr>
            <a:normAutofit lnSpcReduction="10000"/>
          </a:bodyPr>
          <a:lstStyle/>
          <a:p>
            <a:pPr lvl="1"/>
            <a:endParaRPr lang="en-IN" sz="1800" dirty="0"/>
          </a:p>
          <a:p>
            <a:pPr marL="0" indent="0" algn="just">
              <a:buNone/>
            </a:pPr>
            <a:r>
              <a:rPr lang="en-IN" dirty="0">
                <a:ln w="0"/>
                <a:effectLst>
                  <a:outerShdw blurRad="38100" dist="19050" dir="2700000" algn="tl" rotWithShape="0">
                    <a:schemeClr val="dk1">
                      <a:alpha val="40000"/>
                    </a:schemeClr>
                  </a:outerShdw>
                </a:effectLst>
              </a:rPr>
              <a:t>The main objective of developing “</a:t>
            </a:r>
            <a:r>
              <a:rPr lang="en-IN" dirty="0" err="1">
                <a:ln w="0"/>
                <a:effectLst>
                  <a:outerShdw blurRad="38100" dist="19050" dir="2700000" algn="tl" rotWithShape="0">
                    <a:schemeClr val="dk1">
                      <a:alpha val="40000"/>
                    </a:schemeClr>
                  </a:outerShdw>
                </a:effectLst>
              </a:rPr>
              <a:t>Agro</a:t>
            </a:r>
            <a:r>
              <a:rPr lang="en-IN" dirty="0">
                <a:ln w="0"/>
                <a:effectLst>
                  <a:outerShdw blurRad="38100" dist="19050" dir="2700000" algn="tl" rotWithShape="0">
                    <a:schemeClr val="dk1">
                      <a:alpha val="40000"/>
                    </a:schemeClr>
                  </a:outerShdw>
                </a:effectLst>
              </a:rPr>
              <a:t> help system” application is to help farmers by providing all kinds agriculture related information in the website. “</a:t>
            </a:r>
            <a:r>
              <a:rPr lang="en-IN" dirty="0" err="1">
                <a:ln w="0"/>
                <a:effectLst>
                  <a:outerShdw blurRad="38100" dist="19050" dir="2700000" algn="tl" rotWithShape="0">
                    <a:schemeClr val="dk1">
                      <a:alpha val="40000"/>
                    </a:schemeClr>
                  </a:outerShdw>
                </a:effectLst>
              </a:rPr>
              <a:t>Agro</a:t>
            </a:r>
            <a:r>
              <a:rPr lang="en-IN" dirty="0">
                <a:ln w="0"/>
                <a:effectLst>
                  <a:outerShdw blurRad="38100" dist="19050" dir="2700000" algn="tl" rotWithShape="0">
                    <a:schemeClr val="dk1">
                      <a:alpha val="40000"/>
                    </a:schemeClr>
                  </a:outerShdw>
                </a:effectLst>
              </a:rPr>
              <a:t> help system” is farmer management website application which helps farmers to give best-practice farming processes. It helps farmers to improve their productivity and profitability. It enables farmers to sell their products online and farmers can purchase tools and seeds directly from seller. Farmers can view labours profile and they can hire labours.</a:t>
            </a:r>
            <a:endParaRPr lang="en-IN" sz="2000" dirty="0">
              <a:ln w="0"/>
              <a:effectLst>
                <a:outerShdw blurRad="38100" dist="19050" dir="2700000" algn="tl" rotWithShape="0">
                  <a:schemeClr val="dk1">
                    <a:alpha val="40000"/>
                  </a:schemeClr>
                </a:outerShdw>
              </a:effectLst>
            </a:endParaRPr>
          </a:p>
          <a:p>
            <a:endParaRPr lang="en-IN" dirty="0"/>
          </a:p>
        </p:txBody>
      </p:sp>
    </p:spTree>
    <p:extLst>
      <p:ext uri="{BB962C8B-B14F-4D97-AF65-F5344CB8AC3E}">
        <p14:creationId xmlns:p14="http://schemas.microsoft.com/office/powerpoint/2010/main" val="369828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28600"/>
            <a:ext cx="10018713" cy="1182189"/>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User classes and characteristics:</a:t>
            </a:r>
          </a:p>
        </p:txBody>
      </p:sp>
      <p:sp>
        <p:nvSpPr>
          <p:cNvPr id="3" name="Content Placeholder 2"/>
          <p:cNvSpPr>
            <a:spLocks noGrp="1"/>
          </p:cNvSpPr>
          <p:nvPr>
            <p:ph idx="1"/>
          </p:nvPr>
        </p:nvSpPr>
        <p:spPr>
          <a:xfrm>
            <a:off x="1484310" y="1867989"/>
            <a:ext cx="10018713" cy="4088674"/>
          </a:xfrm>
        </p:spPr>
        <p:txBody>
          <a:bodyPr>
            <a:normAutofit/>
          </a:bodyPr>
          <a:lstStyle/>
          <a:p>
            <a:r>
              <a:rPr lang="en-IN" dirty="0">
                <a:ln w="0"/>
                <a:effectLst>
                  <a:outerShdw blurRad="38100" dist="19050" dir="2700000" algn="tl" rotWithShape="0">
                    <a:schemeClr val="dk1">
                      <a:alpha val="40000"/>
                    </a:schemeClr>
                  </a:outerShdw>
                </a:effectLst>
              </a:rPr>
              <a:t>There are 4 kinds of users for the proposed system.</a:t>
            </a:r>
          </a:p>
          <a:p>
            <a:pPr lvl="0"/>
            <a:r>
              <a:rPr lang="en-IN" b="1" u="sng" dirty="0">
                <a:ln w="0"/>
              </a:rPr>
              <a:t>Administrators</a:t>
            </a:r>
            <a:r>
              <a:rPr lang="en-IN" u="sng" dirty="0">
                <a:ln w="0"/>
                <a:effectLst>
                  <a:outerShdw blurRad="38100" dist="19050" dir="2700000" algn="tl" rotWithShape="0">
                    <a:schemeClr val="dk1">
                      <a:alpha val="40000"/>
                    </a:schemeClr>
                  </a:outerShdw>
                </a:effectLst>
              </a:rPr>
              <a:t>: </a:t>
            </a:r>
            <a:endParaRPr lang="en-IN" dirty="0">
              <a:ln w="0"/>
              <a:effectLst>
                <a:outerShdw blurRad="38100" dist="19050" dir="2700000" algn="tl" rotWithShape="0">
                  <a:schemeClr val="dk1">
                    <a:alpha val="40000"/>
                  </a:schemeClr>
                </a:outerShdw>
              </a:effectLst>
            </a:endParaRPr>
          </a:p>
          <a:p>
            <a:pPr marL="0" indent="0" algn="just">
              <a:buNone/>
            </a:pPr>
            <a:r>
              <a:rPr lang="en-IN" dirty="0">
                <a:ln w="0"/>
                <a:effectLst>
                  <a:outerShdw blurRad="38100" dist="19050" dir="2700000" algn="tl" rotWithShape="0">
                    <a:schemeClr val="dk1">
                      <a:alpha val="40000"/>
                    </a:schemeClr>
                  </a:outerShdw>
                </a:effectLst>
              </a:rPr>
              <a:t>     			Administrators are the ones who can add or administer the categories for the products, and administers the all website information’s. Administrator has full privilege of the website.</a:t>
            </a:r>
          </a:p>
          <a:p>
            <a:pPr lvl="0"/>
            <a:r>
              <a:rPr lang="en-IN" b="1" u="sng" dirty="0">
                <a:ln w="0"/>
              </a:rPr>
              <a:t>Sellers</a:t>
            </a:r>
            <a:r>
              <a:rPr lang="en-IN" u="sng" dirty="0">
                <a:ln w="0"/>
                <a:effectLst>
                  <a:outerShdw blurRad="38100" dist="19050" dir="2700000" algn="tl" rotWithShape="0">
                    <a:schemeClr val="dk1">
                      <a:alpha val="40000"/>
                    </a:schemeClr>
                  </a:outerShdw>
                </a:effectLst>
              </a:rPr>
              <a:t>: </a:t>
            </a:r>
            <a:endParaRPr lang="en-IN" dirty="0">
              <a:ln w="0"/>
              <a:effectLst>
                <a:outerShdw blurRad="38100" dist="19050" dir="2700000" algn="tl" rotWithShape="0">
                  <a:schemeClr val="dk1">
                    <a:alpha val="40000"/>
                  </a:schemeClr>
                </a:outerShdw>
              </a:effectLst>
            </a:endParaRPr>
          </a:p>
          <a:p>
            <a:pPr marL="0" indent="0" algn="just">
              <a:buNone/>
            </a:pPr>
            <a:r>
              <a:rPr lang="en-IN" dirty="0">
                <a:ln w="0"/>
                <a:effectLst>
                  <a:outerShdw blurRad="38100" dist="19050" dir="2700000" algn="tl" rotWithShape="0">
                    <a:schemeClr val="dk1">
                      <a:alpha val="40000"/>
                    </a:schemeClr>
                  </a:outerShdw>
                </a:effectLst>
              </a:rPr>
              <a:t>Sellers are the farmers and they can sell their productions through online after the registration. After the registration the farmers can login to the system by entering login id and password.</a:t>
            </a:r>
          </a:p>
          <a:p>
            <a:endParaRPr lang="en-IN" dirty="0"/>
          </a:p>
        </p:txBody>
      </p:sp>
    </p:spTree>
    <p:extLst>
      <p:ext uri="{BB962C8B-B14F-4D97-AF65-F5344CB8AC3E}">
        <p14:creationId xmlns:p14="http://schemas.microsoft.com/office/powerpoint/2010/main" val="106841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511" y="418012"/>
            <a:ext cx="10018713" cy="1301930"/>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User classes and characteristics:</a:t>
            </a:r>
          </a:p>
        </p:txBody>
      </p:sp>
      <p:sp>
        <p:nvSpPr>
          <p:cNvPr id="3" name="Content Placeholder 2"/>
          <p:cNvSpPr>
            <a:spLocks noGrp="1"/>
          </p:cNvSpPr>
          <p:nvPr>
            <p:ph idx="1"/>
          </p:nvPr>
        </p:nvSpPr>
        <p:spPr>
          <a:xfrm>
            <a:off x="1484310" y="2090826"/>
            <a:ext cx="10018713" cy="3596640"/>
          </a:xfrm>
        </p:spPr>
        <p:txBody>
          <a:bodyPr>
            <a:normAutofit/>
          </a:bodyPr>
          <a:lstStyle/>
          <a:p>
            <a:pPr lvl="0"/>
            <a:r>
              <a:rPr lang="en-IN" b="1" u="sng" dirty="0">
                <a:ln w="0"/>
                <a:effectLst>
                  <a:outerShdw blurRad="38100" dist="19050" dir="2700000" algn="tl" rotWithShape="0">
                    <a:schemeClr val="dk1">
                      <a:alpha val="40000"/>
                    </a:schemeClr>
                  </a:outerShdw>
                </a:effectLst>
              </a:rPr>
              <a:t>Customer</a:t>
            </a:r>
            <a:r>
              <a:rPr lang="en-IN" u="sng" dirty="0">
                <a:ln w="0"/>
                <a:effectLst>
                  <a:outerShdw blurRad="38100" dist="19050" dir="2700000" algn="tl" rotWithShape="0">
                    <a:schemeClr val="dk1">
                      <a:alpha val="40000"/>
                    </a:schemeClr>
                  </a:outerShdw>
                </a:effectLst>
              </a:rPr>
              <a:t>: </a:t>
            </a:r>
            <a:endParaRPr lang="en-IN" dirty="0">
              <a:ln w="0"/>
              <a:effectLst>
                <a:outerShdw blurRad="38100" dist="19050" dir="2700000" algn="tl" rotWithShape="0">
                  <a:schemeClr val="dk1">
                    <a:alpha val="40000"/>
                  </a:schemeClr>
                </a:outerShdw>
              </a:effectLst>
            </a:endParaRPr>
          </a:p>
          <a:p>
            <a:pPr marL="0" indent="0">
              <a:buNone/>
            </a:pPr>
            <a:r>
              <a:rPr lang="en-IN" dirty="0">
                <a:ln w="0"/>
                <a:effectLst>
                  <a:outerShdw blurRad="38100" dist="19050" dir="2700000" algn="tl" rotWithShape="0">
                    <a:schemeClr val="dk1">
                      <a:alpha val="40000"/>
                    </a:schemeClr>
                  </a:outerShdw>
                </a:effectLst>
              </a:rPr>
              <a:t>Customers can buy products through online. The customer can send purchase request to check the quality of the products.</a:t>
            </a:r>
          </a:p>
          <a:p>
            <a:pPr marL="0" indent="0">
              <a:buNone/>
            </a:pPr>
            <a:endParaRPr lang="en-IN" dirty="0">
              <a:ln w="0"/>
              <a:effectLst>
                <a:outerShdw blurRad="38100" dist="19050" dir="2700000" algn="tl" rotWithShape="0">
                  <a:schemeClr val="dk1">
                    <a:alpha val="40000"/>
                  </a:schemeClr>
                </a:outerShdw>
              </a:effectLst>
            </a:endParaRPr>
          </a:p>
          <a:p>
            <a:pPr lvl="0"/>
            <a:r>
              <a:rPr lang="en-IN" b="1" u="sng" dirty="0">
                <a:ln w="0"/>
                <a:effectLst>
                  <a:outerShdw blurRad="38100" dist="19050" dir="2700000" algn="tl" rotWithShape="0">
                    <a:schemeClr val="dk1">
                      <a:alpha val="40000"/>
                    </a:schemeClr>
                  </a:outerShdw>
                </a:effectLst>
              </a:rPr>
              <a:t>Worker</a:t>
            </a:r>
            <a:r>
              <a:rPr lang="en-IN" u="sng" dirty="0">
                <a:ln w="0"/>
                <a:effectLst>
                  <a:outerShdw blurRad="38100" dist="19050" dir="2700000" algn="tl" rotWithShape="0">
                    <a:schemeClr val="dk1">
                      <a:alpha val="40000"/>
                    </a:schemeClr>
                  </a:outerShdw>
                </a:effectLst>
              </a:rPr>
              <a:t>: </a:t>
            </a:r>
            <a:endParaRPr lang="en-IN" dirty="0">
              <a:ln w="0"/>
              <a:effectLst>
                <a:outerShdw blurRad="38100" dist="19050" dir="2700000" algn="tl" rotWithShape="0">
                  <a:schemeClr val="dk1">
                    <a:alpha val="40000"/>
                  </a:schemeClr>
                </a:outerShdw>
              </a:effectLst>
            </a:endParaRPr>
          </a:p>
          <a:p>
            <a:pPr marL="0" indent="0">
              <a:buNone/>
            </a:pPr>
            <a:r>
              <a:rPr lang="en-IN" dirty="0">
                <a:ln w="0"/>
                <a:effectLst>
                  <a:outerShdw blurRad="38100" dist="19050" dir="2700000" algn="tl" rotWithShape="0">
                    <a:schemeClr val="dk1">
                      <a:alpha val="40000"/>
                    </a:schemeClr>
                  </a:outerShdw>
                </a:effectLst>
              </a:rPr>
              <a:t>Workers can receive various work requests from multiple farmers and they can also reject or approve a request depending upon their interest. </a:t>
            </a:r>
          </a:p>
          <a:p>
            <a:endParaRPr lang="en-IN" dirty="0"/>
          </a:p>
        </p:txBody>
      </p:sp>
    </p:spTree>
    <p:extLst>
      <p:ext uri="{BB962C8B-B14F-4D97-AF65-F5344CB8AC3E}">
        <p14:creationId xmlns:p14="http://schemas.microsoft.com/office/powerpoint/2010/main" val="275839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16429"/>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Specific requirements</a:t>
            </a:r>
          </a:p>
        </p:txBody>
      </p:sp>
      <p:sp>
        <p:nvSpPr>
          <p:cNvPr id="3" name="Content Placeholder 2"/>
          <p:cNvSpPr>
            <a:spLocks noGrp="1"/>
          </p:cNvSpPr>
          <p:nvPr>
            <p:ph idx="1"/>
          </p:nvPr>
        </p:nvSpPr>
        <p:spPr>
          <a:xfrm>
            <a:off x="1680253" y="1920240"/>
            <a:ext cx="10018713" cy="3701143"/>
          </a:xfrm>
        </p:spPr>
        <p:txBody>
          <a:bodyPr>
            <a:normAutofit/>
          </a:bodyPr>
          <a:lstStyle/>
          <a:p>
            <a:pPr marL="914400" lvl="2" indent="0">
              <a:buNone/>
            </a:pPr>
            <a:r>
              <a:rPr lang="en-IN" sz="3200" b="1" u="sng" dirty="0"/>
              <a:t>Software Interfaces:</a:t>
            </a:r>
            <a:endParaRPr lang="en-IN" sz="3200" dirty="0"/>
          </a:p>
          <a:p>
            <a:endParaRPr lang="en-IN" sz="2000" b="1" dirty="0"/>
          </a:p>
          <a:p>
            <a:pPr lvl="0"/>
            <a:r>
              <a:rPr lang="en-IN" b="1" dirty="0"/>
              <a:t>Development tool:</a:t>
            </a:r>
            <a:r>
              <a:rPr lang="en-IN" dirty="0"/>
              <a:t> PHP : Hypertext </a:t>
            </a:r>
            <a:r>
              <a:rPr lang="en-IN" dirty="0" err="1"/>
              <a:t>Preprocessor</a:t>
            </a:r>
            <a:r>
              <a:rPr lang="en-IN" dirty="0"/>
              <a:t>, JavaScript.</a:t>
            </a:r>
            <a:endParaRPr lang="en-IN" sz="2000" dirty="0"/>
          </a:p>
          <a:p>
            <a:pPr lvl="0"/>
            <a:r>
              <a:rPr lang="en-IN" b="1" dirty="0"/>
              <a:t>Data Base server:</a:t>
            </a:r>
            <a:r>
              <a:rPr lang="en-IN" dirty="0"/>
              <a:t> MySQL</a:t>
            </a:r>
            <a:endParaRPr lang="en-IN" sz="2000" dirty="0"/>
          </a:p>
        </p:txBody>
      </p:sp>
    </p:spTree>
    <p:extLst>
      <p:ext uri="{BB962C8B-B14F-4D97-AF65-F5344CB8AC3E}">
        <p14:creationId xmlns:p14="http://schemas.microsoft.com/office/powerpoint/2010/main" val="2808140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272</TotalTime>
  <Words>941</Words>
  <Application>Microsoft Office PowerPoint</Application>
  <PresentationFormat>Widescreen</PresentationFormat>
  <Paragraphs>122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Symbol</vt:lpstr>
      <vt:lpstr>Times New Roman</vt:lpstr>
      <vt:lpstr>Parallax</vt:lpstr>
      <vt:lpstr>AGRO HELP SYSTEM</vt:lpstr>
      <vt:lpstr>PowerPoint Presentation</vt:lpstr>
      <vt:lpstr>Objective of the project:</vt:lpstr>
      <vt:lpstr>Modules of the project</vt:lpstr>
      <vt:lpstr>PowerPoint Presentation</vt:lpstr>
      <vt:lpstr>INTRODUCTION</vt:lpstr>
      <vt:lpstr>User classes and characteristics:</vt:lpstr>
      <vt:lpstr>User classes and characteristics:</vt:lpstr>
      <vt:lpstr>Specific requirements</vt:lpstr>
      <vt:lpstr>Functional Requirements:</vt:lpstr>
      <vt:lpstr>Functional Requirements</vt:lpstr>
      <vt:lpstr>Functional Requirements:</vt:lpstr>
      <vt:lpstr>PowerPoint Presentation</vt:lpstr>
      <vt:lpstr> DFD </vt:lpstr>
      <vt:lpstr>Modular Decomposition Of Components</vt:lpstr>
      <vt:lpstr>PowerPoint Presentation</vt:lpstr>
      <vt:lpstr>PowerPoint Presentation</vt:lpstr>
      <vt:lpstr>Limitations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Agribuzz</dc:title>
  <dc:creator>Windows User</dc:creator>
  <cp:lastModifiedBy>gundannagari navya</cp:lastModifiedBy>
  <cp:revision>39</cp:revision>
  <dcterms:created xsi:type="dcterms:W3CDTF">2021-05-02T15:07:53Z</dcterms:created>
  <dcterms:modified xsi:type="dcterms:W3CDTF">2022-09-21T14:27:47Z</dcterms:modified>
</cp:coreProperties>
</file>