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op4/heroku-django-REST-template" TargetMode="External"/><Relationship Id="rId3" Type="http://schemas.openxmlformats.org/officeDocument/2006/relationships/hyperlink" Target="https://github.com/aop4/heroku-django-REST-templat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22946e77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22946e77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10 gives you some idea of what a REST API might look like at the back end. This particular get() method is called, in my example code, when the client sends a GET request to the url &lt;site-domainb&gt;/students/&lt;id&gt;. The line student = Student.objects.filter(id=id).first() tries to pull the user with the ID passed in as part of the URL from the database. (One of the beautiful things about Django, Ruby on Rails, and other MVC frameworks is that we don’t need to write SQL to interact with the database.) If the student can’t be found, a 404 error status is returned, but if they can be found, we serialize the student as a JSON object and send the object back to the client with the default HTTP status 200 (OK).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2946e77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2946e77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that example using the Django REST API piques your interest, I set up some starter code that should get you up and running with a local database and a codebase to build off of at</a:t>
            </a:r>
            <a:r>
              <a:rPr lang="en">
                <a:uFill>
                  <a:noFill/>
                </a:uFill>
                <a:hlinkClick r:id="rId2"/>
              </a:rPr>
              <a:t> </a:t>
            </a:r>
            <a:r>
              <a:rPr lang="en" u="sng">
                <a:solidFill>
                  <a:schemeClr val="hlink"/>
                </a:solidFill>
                <a:hlinkClick r:id="rId3"/>
              </a:rPr>
              <a:t>https://github.com/aop4/heroku-django-REST-template</a:t>
            </a:r>
            <a:r>
              <a:rPr lang="en"/>
              <a:t>. I </a:t>
            </a:r>
            <a:r>
              <a:rPr i="1" lang="en"/>
              <a:t>think</a:t>
            </a:r>
            <a:r>
              <a:rPr lang="en"/>
              <a:t> it’s possible to get it running in under 10 minutes. I also recommend the resources on slide 11 as further reading.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2946e77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2946e7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useful software today utilizes the internet. Mobile applications, video games, and even Microsoft Word access the web. Thus, leveraging the web is simply a fact of life for most software engineers.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22946e77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22946e77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technology evolves, we have put ever increasing demands on our web-based systems. Back end servers (generally responsible for data storage and manipulation) have to communicate with a growing array of devices, from phones to AR headsets to televisions and those annoying little talking things you put on your bedside table. When we were just serving content to personal computers, there wasn’t a huge need to create a back end that was portable--the back end could stay very closely tied to the front end, or the code responsible for formatting and displaying content. Today, this is not the case. It saves time, money, and resources to have a single back end that can serve all of these devices, no matter how they convey content to the user. REST helps us achieve this separation of server-side and client-side code in an organized manner.</a:t>
            </a:r>
            <a:endParaRPr/>
          </a:p>
          <a:p>
            <a:pPr indent="0" lvl="0" marL="0" rtl="0" algn="l">
              <a:spcBef>
                <a:spcPts val="0"/>
              </a:spcBef>
              <a:spcAft>
                <a:spcPts val="0"/>
              </a:spcAft>
              <a:buNone/>
            </a:pPr>
            <a:r>
              <a:rPr b="1" lang="en"/>
              <a:t>A simplified view: The internet is for information transfer.</a:t>
            </a:r>
            <a:r>
              <a:rPr lang="en"/>
              <a:t> We can say that, for the most part, web technologies function as follows: user devices make a </a:t>
            </a:r>
            <a:r>
              <a:rPr i="1" lang="en"/>
              <a:t>request</a:t>
            </a:r>
            <a:r>
              <a:rPr lang="en"/>
              <a:t> to the server either to obtain new information or to modify information stored at the back end. That request is met with a </a:t>
            </a:r>
            <a:r>
              <a:rPr i="1" lang="en"/>
              <a:t>response</a:t>
            </a:r>
            <a:r>
              <a:rPr lang="en"/>
              <a:t> from the server. The response contains the information that was requested and/or a status code indicating whether there was success or an error was encountered.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2946e77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2946e77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kind of data is being passed back and forth? It’s very frequently data like the JSON object pictured on slide 4. XML and HTML are also ways to transfer data, and still other kinds of files can be sent with a response.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2946e77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2946e77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is an architectural style for communication over the internet created by Roy Fielding of UC Irvine in 2000. It’s actually quite remarkable that a PhD student (and not a full-fledged professor or industry veteran) came up with REST, because it's now wildly popular in industry. If you’re looking for a software engineering gig these days, familiarity with REST APIs is very frequently one of the “requirements,” or at least “desired” in a good candidate. So listen 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22946e77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22946e77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stated before, one of the key aspects of the REST architecture is that it requires us to separate client side and server side code completely. This allows us to overhaul the UI (which seems to be completely rebuilt all the time today) and accommodate new devices easily.</a:t>
            </a:r>
            <a:endParaRPr/>
          </a:p>
          <a:p>
            <a:pPr indent="0" lvl="0" marL="0" rtl="0" algn="l">
              <a:spcBef>
                <a:spcPts val="0"/>
              </a:spcBef>
              <a:spcAft>
                <a:spcPts val="0"/>
              </a:spcAft>
              <a:buNone/>
            </a:pPr>
            <a:r>
              <a:rPr lang="en"/>
              <a:t>REST is also a </a:t>
            </a:r>
            <a:r>
              <a:rPr i="1" lang="en"/>
              <a:t>stateless</a:t>
            </a:r>
            <a:r>
              <a:rPr lang="en"/>
              <a:t> architecture. This means that the client side is responsible for sending all context the server needs to understand a given request… and so the server doesn’t need to store anything extra for an active user.</a:t>
            </a:r>
            <a:endParaRPr/>
          </a:p>
          <a:p>
            <a:pPr indent="0" lvl="0" marL="0" rtl="0" algn="l">
              <a:spcBef>
                <a:spcPts val="0"/>
              </a:spcBef>
              <a:spcAft>
                <a:spcPts val="0"/>
              </a:spcAft>
              <a:buNone/>
            </a:pPr>
            <a:r>
              <a:rPr lang="en"/>
              <a:t>The server is also supposed to indicate whether data in a response can be cached. For example, images and audio files can be cached (saved) in a user’s web browser in order to decrease unnecessary loading times for the user and to lower demand on the server. But we wouldn’t want to cache a student’s course listing because it’s subject to change over time, and this could lead to very angry users.</a:t>
            </a:r>
            <a:endParaRPr/>
          </a:p>
          <a:p>
            <a:pPr indent="0" lvl="0" marL="0" rtl="0" algn="l">
              <a:spcBef>
                <a:spcPts val="0"/>
              </a:spcBef>
              <a:spcAft>
                <a:spcPts val="0"/>
              </a:spcAft>
              <a:buNone/>
            </a:pPr>
            <a:r>
              <a:rPr lang="en"/>
              <a:t>A REST system is also a layered system, meaning that there may be multiple servers at the backend for load-balancing and organizational reasons, but this won’t be apparent in the client-side code at all (i.e., no adjustments need to be made on the client side).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22946e77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22946e77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key abstraction in REST is the idea of “resources.” In Fielding’s PhD thesis, he essentially says a resource is any data you can give a name. It might be a user in the database, a list of users in the database, or an image. The way we represent this data (file formats, etc.) is also not restricted under REST.</a:t>
            </a:r>
            <a:endParaRPr/>
          </a:p>
          <a:p>
            <a:pPr indent="0" lvl="0" marL="0" rtl="0" algn="l">
              <a:spcBef>
                <a:spcPts val="0"/>
              </a:spcBef>
              <a:spcAft>
                <a:spcPts val="0"/>
              </a:spcAft>
              <a:buNone/>
            </a:pPr>
            <a:r>
              <a:rPr lang="en"/>
              <a:t>Now for the fun stuff. A key part of a good REST API is the appropriate use of HTTP methods. The most common methods are GET, POST, PUT, and DELETE, and if you want to do things right, you really should go beyond GET and POST.</a:t>
            </a:r>
            <a:endParaRPr/>
          </a:p>
          <a:p>
            <a:pPr indent="0" lvl="0" marL="0" rtl="0" algn="l">
              <a:spcBef>
                <a:spcPts val="0"/>
              </a:spcBef>
              <a:spcAft>
                <a:spcPts val="0"/>
              </a:spcAft>
              <a:buNone/>
            </a:pPr>
            <a:r>
              <a:rPr lang="en"/>
              <a:t>GET is generally used to request a resource (data) from the server, PUT to modify data at the back end, DELETE to delete data, and POST to create new data or do something the other verbs don’t quite describe. Remember: it's the client side that's asking the server to do these things, by invoking the proper method.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22946e77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22946e77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combination of HTTP method and URI describes what a call to the API is doing.</a:t>
            </a:r>
            <a:endParaRPr b="1"/>
          </a:p>
          <a:p>
            <a:pPr indent="0" lvl="0" marL="0" rtl="0" algn="l">
              <a:spcBef>
                <a:spcPts val="0"/>
              </a:spcBef>
              <a:spcAft>
                <a:spcPts val="0"/>
              </a:spcAft>
              <a:buNone/>
            </a:pPr>
            <a:r>
              <a:rPr lang="en"/>
              <a:t>Ideally, the URIs used to interact with resources are structured in a certain way. Slide 8 provides some examples of how this might work. Instead of having separate URLs for each of the operations shown (say /users/all, /users/delete, /users/new, /users/change...</a:t>
            </a:r>
            <a:r>
              <a:rPr i="1" lang="en"/>
              <a:t>please</a:t>
            </a:r>
            <a:r>
              <a:rPr lang="en"/>
              <a:t> don’t do that), we can have just two URL paths and rely on the HTTP methods to communicate what it is that you’re trying to do. One benefit of this is having to maintain fewer URL paths, but it also makes it easy to understand what a given piece of code at the back or front end is intended to do. REST enforces a sort of contract between the back and front end through URI path and HTTP method choices.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22946e77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22946e77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aspect of a good REST API is sending an informative error status to the client-side when things go wrong and sending the correct success status when they go all right. There is a long list of HTTP status codes, and sometimes figuring out which to use is a bit of an art, but the community of REST API builders has come to a consenus on a lot of common scenarios. For example, if we’re requesting a JSON object with user 22’s information and can’t find that user, we should send back a 404 error (just like when a web page can’t be found).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github.com/aop4/heroku-django-REST-template" TargetMode="External"/><Relationship Id="rId4" Type="http://schemas.openxmlformats.org/officeDocument/2006/relationships/hyperlink" Target="http://github.com/aop4/heroku-django-REST-template" TargetMode="External"/><Relationship Id="rId5" Type="http://schemas.openxmlformats.org/officeDocument/2006/relationships/hyperlink" Target="http://github.com/aop4/heroku-django-REST-template" TargetMode="External"/><Relationship Id="rId6" Type="http://schemas.openxmlformats.org/officeDocument/2006/relationships/hyperlink" Target="https://www.ics.uci.edu/~fielding/pubs/dissertation/rest_arch_style.htm#sec_5_2" TargetMode="External"/><Relationship Id="rId7" Type="http://schemas.openxmlformats.org/officeDocument/2006/relationships/hyperlink" Target="https://www.restapitutori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6AA84F"/>
                </a:solidFill>
              </a:rPr>
              <a:t>REST APIs</a:t>
            </a:r>
            <a:endParaRPr>
              <a:solidFill>
                <a:srgbClr val="6AA84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 Crash Course</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Andrew Puglionesi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 GET</a:t>
            </a:r>
            <a:r>
              <a:rPr lang="en">
                <a:solidFill>
                  <a:srgbClr val="6AA84F"/>
                </a:solidFill>
              </a:rPr>
              <a:t> at /students/&lt;id&gt; </a:t>
            </a:r>
            <a:r>
              <a:rPr lang="en" sz="1800">
                <a:solidFill>
                  <a:srgbClr val="6AA84F"/>
                </a:solidFill>
              </a:rPr>
              <a:t>(Django REST Framework example)</a:t>
            </a:r>
            <a:endParaRPr sz="1800"/>
          </a:p>
          <a:p>
            <a:pPr indent="0" lvl="0" marL="0" rtl="0" algn="l">
              <a:spcBef>
                <a:spcPts val="0"/>
              </a:spcBef>
              <a:spcAft>
                <a:spcPts val="0"/>
              </a:spcAft>
              <a:buNone/>
            </a:pPr>
            <a:r>
              <a:t/>
            </a:r>
            <a:endParaRPr/>
          </a:p>
        </p:txBody>
      </p:sp>
      <p:sp>
        <p:nvSpPr>
          <p:cNvPr id="145" name="Google Shape;145;p2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700">
                <a:solidFill>
                  <a:srgbClr val="569CD6"/>
                </a:solidFill>
                <a:latin typeface="Verdana"/>
                <a:ea typeface="Verdana"/>
                <a:cs typeface="Verdana"/>
                <a:sym typeface="Verdana"/>
              </a:rPr>
              <a:t>class</a:t>
            </a:r>
            <a:r>
              <a:rPr lang="en" sz="1700">
                <a:solidFill>
                  <a:srgbClr val="D4D4D4"/>
                </a:solidFill>
                <a:latin typeface="Verdana"/>
                <a:ea typeface="Verdana"/>
                <a:cs typeface="Verdana"/>
                <a:sym typeface="Verdana"/>
              </a:rPr>
              <a:t> </a:t>
            </a:r>
            <a:r>
              <a:rPr lang="en" sz="1700">
                <a:solidFill>
                  <a:srgbClr val="4EC9B0"/>
                </a:solidFill>
                <a:latin typeface="Verdana"/>
                <a:ea typeface="Verdana"/>
                <a:cs typeface="Verdana"/>
                <a:sym typeface="Verdana"/>
              </a:rPr>
              <a:t>StudentInstance</a:t>
            </a:r>
            <a:r>
              <a:rPr lang="en" sz="1700">
                <a:solidFill>
                  <a:srgbClr val="D4D4D4"/>
                </a:solidFill>
                <a:latin typeface="Verdana"/>
                <a:ea typeface="Verdana"/>
                <a:cs typeface="Verdana"/>
                <a:sym typeface="Verdana"/>
              </a:rPr>
              <a:t>(</a:t>
            </a:r>
            <a:r>
              <a:rPr lang="en" sz="1700">
                <a:solidFill>
                  <a:srgbClr val="4EC9B0"/>
                </a:solidFill>
                <a:latin typeface="Verdana"/>
                <a:ea typeface="Verdana"/>
                <a:cs typeface="Verdana"/>
                <a:sym typeface="Verdana"/>
              </a:rPr>
              <a:t>APIView</a:t>
            </a:r>
            <a:r>
              <a:rPr lang="en" sz="1700">
                <a:solidFill>
                  <a:srgbClr val="D4D4D4"/>
                </a:solidFill>
                <a:latin typeface="Verdana"/>
                <a:ea typeface="Verdana"/>
                <a:cs typeface="Verdana"/>
                <a:sym typeface="Verdana"/>
              </a:rPr>
              <a:t>):</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a:t>
            </a:r>
            <a:r>
              <a:rPr lang="en" sz="1700">
                <a:solidFill>
                  <a:srgbClr val="6A9955"/>
                </a:solidFill>
                <a:latin typeface="Verdana"/>
                <a:ea typeface="Verdana"/>
                <a:cs typeface="Verdana"/>
                <a:sym typeface="Verdana"/>
              </a:rPr>
              <a:t># retrieve an existing student with the id passed in with the URL</a:t>
            </a:r>
            <a:endParaRPr sz="1700">
              <a:solidFill>
                <a:srgbClr val="6A9955"/>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a:t>
            </a:r>
            <a:r>
              <a:rPr lang="en" sz="1700">
                <a:solidFill>
                  <a:srgbClr val="569CD6"/>
                </a:solidFill>
                <a:latin typeface="Verdana"/>
                <a:ea typeface="Verdana"/>
                <a:cs typeface="Verdana"/>
                <a:sym typeface="Verdana"/>
              </a:rPr>
              <a:t>def</a:t>
            </a:r>
            <a:r>
              <a:rPr lang="en" sz="1700">
                <a:solidFill>
                  <a:srgbClr val="D4D4D4"/>
                </a:solidFill>
                <a:latin typeface="Verdana"/>
                <a:ea typeface="Verdana"/>
                <a:cs typeface="Verdana"/>
                <a:sym typeface="Verdana"/>
              </a:rPr>
              <a:t> </a:t>
            </a:r>
            <a:r>
              <a:rPr lang="en" sz="1700">
                <a:solidFill>
                  <a:srgbClr val="DCDCAA"/>
                </a:solidFill>
                <a:latin typeface="Verdana"/>
                <a:ea typeface="Verdana"/>
                <a:cs typeface="Verdana"/>
                <a:sym typeface="Verdana"/>
              </a:rPr>
              <a:t>get</a:t>
            </a:r>
            <a:r>
              <a:rPr lang="en" sz="1700">
                <a:solidFill>
                  <a:srgbClr val="D4D4D4"/>
                </a:solidFill>
                <a:latin typeface="Verdana"/>
                <a:ea typeface="Verdana"/>
                <a:cs typeface="Verdana"/>
                <a:sym typeface="Verdana"/>
              </a:rPr>
              <a:t>(</a:t>
            </a:r>
            <a:r>
              <a:rPr lang="en" sz="1700">
                <a:solidFill>
                  <a:srgbClr val="9CDCFE"/>
                </a:solidFill>
                <a:latin typeface="Verdana"/>
                <a:ea typeface="Verdana"/>
                <a:cs typeface="Verdana"/>
                <a:sym typeface="Verdana"/>
              </a:rPr>
              <a:t>self</a:t>
            </a:r>
            <a:r>
              <a:rPr lang="en" sz="1700">
                <a:solidFill>
                  <a:srgbClr val="D4D4D4"/>
                </a:solidFill>
                <a:latin typeface="Verdana"/>
                <a:ea typeface="Verdana"/>
                <a:cs typeface="Verdana"/>
                <a:sym typeface="Verdana"/>
              </a:rPr>
              <a:t>, </a:t>
            </a:r>
            <a:r>
              <a:rPr lang="en" sz="1700">
                <a:solidFill>
                  <a:srgbClr val="9CDCFE"/>
                </a:solidFill>
                <a:latin typeface="Verdana"/>
                <a:ea typeface="Verdana"/>
                <a:cs typeface="Verdana"/>
                <a:sym typeface="Verdana"/>
              </a:rPr>
              <a:t>request</a:t>
            </a:r>
            <a:r>
              <a:rPr lang="en" sz="1700">
                <a:solidFill>
                  <a:srgbClr val="D4D4D4"/>
                </a:solidFill>
                <a:latin typeface="Verdana"/>
                <a:ea typeface="Verdana"/>
                <a:cs typeface="Verdana"/>
                <a:sym typeface="Verdana"/>
              </a:rPr>
              <a:t>, </a:t>
            </a:r>
            <a:r>
              <a:rPr lang="en" sz="1700">
                <a:solidFill>
                  <a:srgbClr val="9CDCFE"/>
                </a:solidFill>
                <a:latin typeface="Verdana"/>
                <a:ea typeface="Verdana"/>
                <a:cs typeface="Verdana"/>
                <a:sym typeface="Verdana"/>
              </a:rPr>
              <a:t>id</a:t>
            </a:r>
            <a:r>
              <a:rPr lang="en" sz="1700">
                <a:solidFill>
                  <a:srgbClr val="D4D4D4"/>
                </a:solidFill>
                <a:latin typeface="Verdana"/>
                <a:ea typeface="Verdana"/>
                <a:cs typeface="Verdana"/>
                <a:sym typeface="Verdana"/>
              </a:rPr>
              <a:t>):</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a:t>
            </a:r>
            <a:r>
              <a:rPr lang="en" sz="1700">
                <a:solidFill>
                  <a:srgbClr val="6A9955"/>
                </a:solidFill>
                <a:latin typeface="Verdana"/>
                <a:ea typeface="Verdana"/>
                <a:cs typeface="Verdana"/>
                <a:sym typeface="Verdana"/>
              </a:rPr>
              <a:t># grab student from DB</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student = Student.objects.filter(</a:t>
            </a:r>
            <a:r>
              <a:rPr lang="en" sz="1700">
                <a:solidFill>
                  <a:srgbClr val="9CDCFE"/>
                </a:solidFill>
                <a:latin typeface="Verdana"/>
                <a:ea typeface="Verdana"/>
                <a:cs typeface="Verdana"/>
                <a:sym typeface="Verdana"/>
              </a:rPr>
              <a:t>id</a:t>
            </a:r>
            <a:r>
              <a:rPr lang="en" sz="1700">
                <a:solidFill>
                  <a:srgbClr val="D4D4D4"/>
                </a:solidFill>
                <a:latin typeface="Verdana"/>
                <a:ea typeface="Verdana"/>
                <a:cs typeface="Verdana"/>
                <a:sym typeface="Verdana"/>
              </a:rPr>
              <a:t>=</a:t>
            </a:r>
            <a:r>
              <a:rPr lang="en" sz="1700">
                <a:solidFill>
                  <a:srgbClr val="DCDCAA"/>
                </a:solidFill>
                <a:latin typeface="Verdana"/>
                <a:ea typeface="Verdana"/>
                <a:cs typeface="Verdana"/>
                <a:sym typeface="Verdana"/>
              </a:rPr>
              <a:t>id</a:t>
            </a:r>
            <a:r>
              <a:rPr lang="en" sz="1700">
                <a:solidFill>
                  <a:srgbClr val="D4D4D4"/>
                </a:solidFill>
                <a:latin typeface="Verdana"/>
                <a:ea typeface="Verdana"/>
                <a:cs typeface="Verdana"/>
                <a:sym typeface="Verdana"/>
              </a:rPr>
              <a:t>).first()</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a:t>
            </a:r>
            <a:r>
              <a:rPr lang="en" sz="1700">
                <a:solidFill>
                  <a:srgbClr val="C586C0"/>
                </a:solidFill>
                <a:latin typeface="Verdana"/>
                <a:ea typeface="Verdana"/>
                <a:cs typeface="Verdana"/>
                <a:sym typeface="Verdana"/>
              </a:rPr>
              <a:t>if</a:t>
            </a:r>
            <a:r>
              <a:rPr lang="en" sz="1700">
                <a:solidFill>
                  <a:srgbClr val="D4D4D4"/>
                </a:solidFill>
                <a:latin typeface="Verdana"/>
                <a:ea typeface="Verdana"/>
                <a:cs typeface="Verdana"/>
                <a:sym typeface="Verdana"/>
              </a:rPr>
              <a:t> </a:t>
            </a:r>
            <a:r>
              <a:rPr lang="en" sz="1700">
                <a:solidFill>
                  <a:srgbClr val="569CD6"/>
                </a:solidFill>
                <a:latin typeface="Verdana"/>
                <a:ea typeface="Verdana"/>
                <a:cs typeface="Verdana"/>
                <a:sym typeface="Verdana"/>
              </a:rPr>
              <a:t>not</a:t>
            </a:r>
            <a:r>
              <a:rPr lang="en" sz="1700">
                <a:solidFill>
                  <a:srgbClr val="D4D4D4"/>
                </a:solidFill>
                <a:latin typeface="Verdana"/>
                <a:ea typeface="Verdana"/>
                <a:cs typeface="Verdana"/>
                <a:sym typeface="Verdana"/>
              </a:rPr>
              <a:t> student:</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a:t>
            </a:r>
            <a:r>
              <a:rPr lang="en" sz="1700">
                <a:solidFill>
                  <a:srgbClr val="C586C0"/>
                </a:solidFill>
                <a:latin typeface="Verdana"/>
                <a:ea typeface="Verdana"/>
                <a:cs typeface="Verdana"/>
                <a:sym typeface="Verdana"/>
              </a:rPr>
              <a:t>return</a:t>
            </a:r>
            <a:r>
              <a:rPr lang="en" sz="1700">
                <a:solidFill>
                  <a:srgbClr val="D4D4D4"/>
                </a:solidFill>
                <a:latin typeface="Verdana"/>
                <a:ea typeface="Verdana"/>
                <a:cs typeface="Verdana"/>
                <a:sym typeface="Verdana"/>
              </a:rPr>
              <a:t> Response(</a:t>
            </a:r>
            <a:r>
              <a:rPr lang="en" sz="1700">
                <a:solidFill>
                  <a:srgbClr val="9CDCFE"/>
                </a:solidFill>
                <a:latin typeface="Verdana"/>
                <a:ea typeface="Verdana"/>
                <a:cs typeface="Verdana"/>
                <a:sym typeface="Verdana"/>
              </a:rPr>
              <a:t>status</a:t>
            </a:r>
            <a:r>
              <a:rPr lang="en" sz="1700">
                <a:solidFill>
                  <a:srgbClr val="D4D4D4"/>
                </a:solidFill>
                <a:latin typeface="Verdana"/>
                <a:ea typeface="Verdana"/>
                <a:cs typeface="Verdana"/>
                <a:sym typeface="Verdana"/>
              </a:rPr>
              <a:t>=status.HTTP_404_NOT_FOUND, </a:t>
            </a:r>
            <a:endParaRPr sz="1700">
              <a:solidFill>
                <a:srgbClr val="D4D4D4"/>
              </a:solidFill>
              <a:latin typeface="Verdana"/>
              <a:ea typeface="Verdana"/>
              <a:cs typeface="Verdana"/>
              <a:sym typeface="Verdana"/>
            </a:endParaRPr>
          </a:p>
          <a:p>
            <a:pPr indent="457200" lvl="0" marL="914400" rtl="0" algn="l">
              <a:lnSpc>
                <a:spcPct val="135714"/>
              </a:lnSpc>
              <a:spcBef>
                <a:spcPts val="0"/>
              </a:spcBef>
              <a:spcAft>
                <a:spcPts val="0"/>
              </a:spcAft>
              <a:buNone/>
            </a:pPr>
            <a:r>
              <a:rPr lang="en" sz="1700">
                <a:solidFill>
                  <a:srgbClr val="9CDCFE"/>
                </a:solidFill>
                <a:latin typeface="Verdana"/>
                <a:ea typeface="Verdana"/>
                <a:cs typeface="Verdana"/>
                <a:sym typeface="Verdana"/>
              </a:rPr>
              <a:t>data</a:t>
            </a:r>
            <a:r>
              <a:rPr lang="en" sz="1700">
                <a:solidFill>
                  <a:srgbClr val="D4D4D4"/>
                </a:solidFill>
                <a:latin typeface="Verdana"/>
                <a:ea typeface="Verdana"/>
                <a:cs typeface="Verdana"/>
                <a:sym typeface="Verdana"/>
              </a:rPr>
              <a:t>={</a:t>
            </a:r>
            <a:r>
              <a:rPr lang="en" sz="1700">
                <a:solidFill>
                  <a:srgbClr val="CE9178"/>
                </a:solidFill>
                <a:latin typeface="Verdana"/>
                <a:ea typeface="Verdana"/>
                <a:cs typeface="Verdana"/>
                <a:sym typeface="Verdana"/>
              </a:rPr>
              <a:t>'message'</a:t>
            </a:r>
            <a:r>
              <a:rPr lang="en" sz="1700">
                <a:solidFill>
                  <a:srgbClr val="D4D4D4"/>
                </a:solidFill>
                <a:latin typeface="Verdana"/>
                <a:ea typeface="Verdana"/>
                <a:cs typeface="Verdana"/>
                <a:sym typeface="Verdana"/>
              </a:rPr>
              <a:t>:</a:t>
            </a:r>
            <a:r>
              <a:rPr lang="en" sz="1700">
                <a:solidFill>
                  <a:srgbClr val="CE9178"/>
                </a:solidFill>
                <a:latin typeface="Verdana"/>
                <a:ea typeface="Verdana"/>
                <a:cs typeface="Verdana"/>
                <a:sym typeface="Verdana"/>
              </a:rPr>
              <a:t>’No student with that ID’</a:t>
            </a:r>
            <a:r>
              <a:rPr lang="en" sz="1700">
                <a:solidFill>
                  <a:srgbClr val="D4D4D4"/>
                </a:solidFill>
                <a:latin typeface="Verdana"/>
                <a:ea typeface="Verdana"/>
                <a:cs typeface="Verdana"/>
                <a:sym typeface="Verdana"/>
              </a:rPr>
              <a:t>})</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a:t>
            </a:r>
            <a:r>
              <a:rPr lang="en" sz="1700">
                <a:solidFill>
                  <a:srgbClr val="6A9955"/>
                </a:solidFill>
                <a:latin typeface="Verdana"/>
                <a:ea typeface="Verdana"/>
                <a:cs typeface="Verdana"/>
                <a:sym typeface="Verdana"/>
              </a:rPr>
              <a:t># parse Student object to JSON</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serializer = StudentSerializer(student)</a:t>
            </a:r>
            <a:endParaRPr sz="1700">
              <a:solidFill>
                <a:srgbClr val="D4D4D4"/>
              </a:solidFill>
              <a:latin typeface="Verdana"/>
              <a:ea typeface="Verdana"/>
              <a:cs typeface="Verdana"/>
              <a:sym typeface="Verdana"/>
            </a:endParaRPr>
          </a:p>
          <a:p>
            <a:pPr indent="0" lvl="0" marL="0" rtl="0" algn="l">
              <a:lnSpc>
                <a:spcPct val="135714"/>
              </a:lnSpc>
              <a:spcBef>
                <a:spcPts val="0"/>
              </a:spcBef>
              <a:spcAft>
                <a:spcPts val="0"/>
              </a:spcAft>
              <a:buNone/>
            </a:pPr>
            <a:r>
              <a:rPr lang="en" sz="1700">
                <a:solidFill>
                  <a:srgbClr val="D4D4D4"/>
                </a:solidFill>
                <a:latin typeface="Verdana"/>
                <a:ea typeface="Verdana"/>
                <a:cs typeface="Verdana"/>
                <a:sym typeface="Verdana"/>
              </a:rPr>
              <a:t>       </a:t>
            </a:r>
            <a:r>
              <a:rPr lang="en" sz="1700">
                <a:solidFill>
                  <a:srgbClr val="C586C0"/>
                </a:solidFill>
                <a:latin typeface="Verdana"/>
                <a:ea typeface="Verdana"/>
                <a:cs typeface="Verdana"/>
                <a:sym typeface="Verdana"/>
              </a:rPr>
              <a:t>return</a:t>
            </a:r>
            <a:r>
              <a:rPr lang="en" sz="1700">
                <a:solidFill>
                  <a:srgbClr val="D4D4D4"/>
                </a:solidFill>
                <a:latin typeface="Verdana"/>
                <a:ea typeface="Verdana"/>
                <a:cs typeface="Verdana"/>
                <a:sym typeface="Verdana"/>
              </a:rPr>
              <a:t> Response(serializer.data)</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Further Reading</a:t>
            </a:r>
            <a:endParaRPr sz="1800"/>
          </a:p>
          <a:p>
            <a:pPr indent="0" lvl="0" marL="0" rtl="0" algn="l">
              <a:spcBef>
                <a:spcPts val="0"/>
              </a:spcBef>
              <a:spcAft>
                <a:spcPts val="0"/>
              </a:spcAft>
              <a:buNone/>
            </a:pPr>
            <a:r>
              <a:t/>
            </a:r>
            <a:endParaRPr/>
          </a:p>
        </p:txBody>
      </p:sp>
      <p:sp>
        <p:nvSpPr>
          <p:cNvPr id="151" name="Google Shape;151;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a:solidFill>
                <a:srgbClr val="569CD6"/>
              </a:solidFill>
              <a:latin typeface="Verdana"/>
              <a:ea typeface="Verdana"/>
              <a:cs typeface="Verdana"/>
              <a:sym typeface="Verdana"/>
            </a:endParaRPr>
          </a:p>
          <a:p>
            <a:pPr indent="0" lvl="0" marL="0" rtl="0" algn="l">
              <a:lnSpc>
                <a:spcPct val="135714"/>
              </a:lnSpc>
              <a:spcBef>
                <a:spcPts val="0"/>
              </a:spcBef>
              <a:spcAft>
                <a:spcPts val="0"/>
              </a:spcAft>
              <a:buNone/>
            </a:pPr>
            <a:r>
              <a:rPr lang="en">
                <a:solidFill>
                  <a:srgbClr val="EFEFEF"/>
                </a:solidFill>
                <a:latin typeface="Verdana"/>
                <a:ea typeface="Verdana"/>
                <a:cs typeface="Verdana"/>
                <a:sym typeface="Verdana"/>
              </a:rPr>
              <a:t>My starter/demo code for the Django REST API:</a:t>
            </a:r>
            <a:endParaRPr>
              <a:solidFill>
                <a:srgbClr val="EFEFEF"/>
              </a:solidFill>
              <a:latin typeface="Verdana"/>
              <a:ea typeface="Verdana"/>
              <a:cs typeface="Verdana"/>
              <a:sym typeface="Verdana"/>
            </a:endParaRPr>
          </a:p>
          <a:p>
            <a:pPr indent="0" lvl="0" marL="0" rtl="0" algn="l">
              <a:lnSpc>
                <a:spcPct val="135714"/>
              </a:lnSpc>
              <a:spcBef>
                <a:spcPts val="0"/>
              </a:spcBef>
              <a:spcAft>
                <a:spcPts val="0"/>
              </a:spcAft>
              <a:buNone/>
            </a:pPr>
            <a:r>
              <a:rPr lang="en" u="sng">
                <a:solidFill>
                  <a:schemeClr val="hlink"/>
                </a:solidFill>
                <a:latin typeface="Verdana"/>
                <a:ea typeface="Verdana"/>
                <a:cs typeface="Verdana"/>
                <a:sym typeface="Verdana"/>
                <a:hlinkClick r:id="rId3"/>
              </a:rPr>
              <a:t>github.com/</a:t>
            </a:r>
            <a:r>
              <a:rPr b="1" lang="en" u="sng">
                <a:solidFill>
                  <a:schemeClr val="hlink"/>
                </a:solidFill>
                <a:latin typeface="Verdana"/>
                <a:ea typeface="Verdana"/>
                <a:cs typeface="Verdana"/>
                <a:sym typeface="Verdana"/>
                <a:hlinkClick r:id="rId4"/>
              </a:rPr>
              <a:t>aop4</a:t>
            </a:r>
            <a:r>
              <a:rPr lang="en" u="sng">
                <a:solidFill>
                  <a:schemeClr val="hlink"/>
                </a:solidFill>
                <a:latin typeface="Verdana"/>
                <a:ea typeface="Verdana"/>
                <a:cs typeface="Verdana"/>
                <a:sym typeface="Verdana"/>
                <a:hlinkClick r:id="rId5"/>
              </a:rPr>
              <a:t>/heroku-django-REST-template</a:t>
            </a:r>
            <a:endParaRPr>
              <a:solidFill>
                <a:srgbClr val="569CD6"/>
              </a:solidFill>
              <a:latin typeface="Verdana"/>
              <a:ea typeface="Verdana"/>
              <a:cs typeface="Verdana"/>
              <a:sym typeface="Verdana"/>
            </a:endParaRPr>
          </a:p>
          <a:p>
            <a:pPr indent="0" lvl="0" marL="0" rtl="0" algn="l">
              <a:lnSpc>
                <a:spcPct val="135714"/>
              </a:lnSpc>
              <a:spcBef>
                <a:spcPts val="0"/>
              </a:spcBef>
              <a:spcAft>
                <a:spcPts val="0"/>
              </a:spcAft>
              <a:buNone/>
            </a:pPr>
            <a:r>
              <a:t/>
            </a:r>
            <a:endParaRPr>
              <a:solidFill>
                <a:srgbClr val="569CD6"/>
              </a:solidFill>
              <a:latin typeface="Verdana"/>
              <a:ea typeface="Verdana"/>
              <a:cs typeface="Verdana"/>
              <a:sym typeface="Verdana"/>
            </a:endParaRPr>
          </a:p>
          <a:p>
            <a:pPr indent="0" lvl="0" marL="0" rtl="0" algn="l">
              <a:lnSpc>
                <a:spcPct val="135714"/>
              </a:lnSpc>
              <a:spcBef>
                <a:spcPts val="0"/>
              </a:spcBef>
              <a:spcAft>
                <a:spcPts val="0"/>
              </a:spcAft>
              <a:buNone/>
            </a:pPr>
            <a:r>
              <a:rPr lang="en">
                <a:solidFill>
                  <a:srgbClr val="EFEFEF"/>
                </a:solidFill>
                <a:latin typeface="Verdana"/>
                <a:ea typeface="Verdana"/>
                <a:cs typeface="Verdana"/>
                <a:sym typeface="Verdana"/>
              </a:rPr>
              <a:t>Roy Fielding’s </a:t>
            </a:r>
            <a:r>
              <a:rPr lang="en">
                <a:solidFill>
                  <a:srgbClr val="EFEFEF"/>
                </a:solidFill>
                <a:latin typeface="Verdana"/>
                <a:ea typeface="Verdana"/>
                <a:cs typeface="Verdana"/>
                <a:sym typeface="Verdana"/>
              </a:rPr>
              <a:t>Dissertation (fairly readable):</a:t>
            </a:r>
            <a:endParaRPr>
              <a:solidFill>
                <a:srgbClr val="EFEFEF"/>
              </a:solidFill>
              <a:latin typeface="Verdana"/>
              <a:ea typeface="Verdana"/>
              <a:cs typeface="Verdana"/>
              <a:sym typeface="Verdana"/>
            </a:endParaRPr>
          </a:p>
          <a:p>
            <a:pPr indent="0" lvl="0" marL="0" rtl="0" algn="l">
              <a:lnSpc>
                <a:spcPct val="135714"/>
              </a:lnSpc>
              <a:spcBef>
                <a:spcPts val="0"/>
              </a:spcBef>
              <a:spcAft>
                <a:spcPts val="0"/>
              </a:spcAft>
              <a:buNone/>
            </a:pPr>
            <a:r>
              <a:rPr lang="en" u="sng">
                <a:solidFill>
                  <a:schemeClr val="hlink"/>
                </a:solidFill>
                <a:latin typeface="Verdana"/>
                <a:ea typeface="Verdana"/>
                <a:cs typeface="Verdana"/>
                <a:sym typeface="Verdana"/>
                <a:hlinkClick r:id="rId6"/>
              </a:rPr>
              <a:t>https://www.ics.uci.edu/~fielding/pubs/dissertation/rest_arch_style.htm</a:t>
            </a:r>
            <a:endParaRPr>
              <a:solidFill>
                <a:srgbClr val="569CD6"/>
              </a:solidFill>
              <a:latin typeface="Verdana"/>
              <a:ea typeface="Verdana"/>
              <a:cs typeface="Verdana"/>
              <a:sym typeface="Verdana"/>
            </a:endParaRPr>
          </a:p>
          <a:p>
            <a:pPr indent="0" lvl="0" marL="0" rtl="0" algn="l">
              <a:lnSpc>
                <a:spcPct val="135714"/>
              </a:lnSpc>
              <a:spcBef>
                <a:spcPts val="0"/>
              </a:spcBef>
              <a:spcAft>
                <a:spcPts val="0"/>
              </a:spcAft>
              <a:buNone/>
            </a:pPr>
            <a:r>
              <a:t/>
            </a:r>
            <a:endParaRPr>
              <a:solidFill>
                <a:srgbClr val="569CD6"/>
              </a:solidFill>
              <a:latin typeface="Verdana"/>
              <a:ea typeface="Verdana"/>
              <a:cs typeface="Verdana"/>
              <a:sym typeface="Verdana"/>
            </a:endParaRPr>
          </a:p>
          <a:p>
            <a:pPr indent="0" lvl="0" marL="0" rtl="0" algn="l">
              <a:lnSpc>
                <a:spcPct val="135714"/>
              </a:lnSpc>
              <a:spcBef>
                <a:spcPts val="0"/>
              </a:spcBef>
              <a:spcAft>
                <a:spcPts val="0"/>
              </a:spcAft>
              <a:buNone/>
            </a:pPr>
            <a:r>
              <a:rPr lang="en">
                <a:solidFill>
                  <a:srgbClr val="EFEFEF"/>
                </a:solidFill>
                <a:latin typeface="Verdana"/>
                <a:ea typeface="Verdana"/>
                <a:cs typeface="Verdana"/>
                <a:sym typeface="Verdana"/>
              </a:rPr>
              <a:t>A quick (and useful) overview of REST:</a:t>
            </a:r>
            <a:endParaRPr>
              <a:solidFill>
                <a:srgbClr val="EFEFEF"/>
              </a:solidFill>
              <a:latin typeface="Verdana"/>
              <a:ea typeface="Verdana"/>
              <a:cs typeface="Verdana"/>
              <a:sym typeface="Verdana"/>
            </a:endParaRPr>
          </a:p>
          <a:p>
            <a:pPr indent="0" lvl="0" marL="0" rtl="0" algn="l">
              <a:lnSpc>
                <a:spcPct val="135714"/>
              </a:lnSpc>
              <a:spcBef>
                <a:spcPts val="0"/>
              </a:spcBef>
              <a:spcAft>
                <a:spcPts val="0"/>
              </a:spcAft>
              <a:buNone/>
            </a:pPr>
            <a:r>
              <a:rPr lang="en" u="sng">
                <a:solidFill>
                  <a:schemeClr val="hlink"/>
                </a:solidFill>
                <a:latin typeface="Verdana"/>
                <a:ea typeface="Verdana"/>
                <a:cs typeface="Verdana"/>
                <a:sym typeface="Verdana"/>
                <a:hlinkClick r:id="rId7"/>
              </a:rPr>
              <a:t>https://www.restapitutorial.com</a:t>
            </a:r>
            <a:endParaRPr>
              <a:solidFill>
                <a:srgbClr val="EFEFEF"/>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Developers need the internet</a:t>
            </a:r>
            <a:endParaRPr>
              <a:solidFill>
                <a:srgbClr val="6AA84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internet is unavoidable</a:t>
            </a:r>
            <a:endParaRPr sz="2000"/>
          </a:p>
          <a:p>
            <a:pPr indent="-355600" lvl="0" marL="457200" rtl="0" algn="l">
              <a:spcBef>
                <a:spcPts val="0"/>
              </a:spcBef>
              <a:spcAft>
                <a:spcPts val="0"/>
              </a:spcAft>
              <a:buSzPts val="2000"/>
              <a:buChar char="●"/>
            </a:pPr>
            <a:r>
              <a:rPr lang="en" sz="2000"/>
              <a:t>“But I’m not a web developer. I </a:t>
            </a:r>
            <a:br>
              <a:rPr lang="en" sz="2000"/>
            </a:br>
            <a:r>
              <a:rPr lang="en" sz="2000"/>
              <a:t>want to work on…”</a:t>
            </a:r>
            <a:endParaRPr sz="2000"/>
          </a:p>
          <a:p>
            <a:pPr indent="-355600" lvl="1" marL="914400" rtl="0" algn="l">
              <a:spcBef>
                <a:spcPts val="0"/>
              </a:spcBef>
              <a:spcAft>
                <a:spcPts val="0"/>
              </a:spcAft>
              <a:buSzPts val="2000"/>
              <a:buChar char="○"/>
            </a:pPr>
            <a:r>
              <a:rPr lang="en" sz="2000"/>
              <a:t>Mobile applications</a:t>
            </a:r>
            <a:endParaRPr sz="2000"/>
          </a:p>
          <a:p>
            <a:pPr indent="-355600" lvl="1" marL="914400" rtl="0" algn="l">
              <a:spcBef>
                <a:spcPts val="0"/>
              </a:spcBef>
              <a:spcAft>
                <a:spcPts val="0"/>
              </a:spcAft>
              <a:buSzPts val="2000"/>
              <a:buChar char="○"/>
            </a:pPr>
            <a:r>
              <a:rPr lang="en" sz="2000"/>
              <a:t>Video games</a:t>
            </a:r>
            <a:endParaRPr sz="2000"/>
          </a:p>
          <a:p>
            <a:pPr indent="-355600" lvl="1" marL="914400" rtl="0" algn="l">
              <a:spcBef>
                <a:spcPts val="0"/>
              </a:spcBef>
              <a:spcAft>
                <a:spcPts val="0"/>
              </a:spcAft>
              <a:buSzPts val="2000"/>
              <a:buChar char="○"/>
            </a:pPr>
            <a:r>
              <a:rPr lang="en" sz="2000"/>
              <a:t>… </a:t>
            </a:r>
            <a:r>
              <a:rPr lang="en" sz="2000"/>
              <a:t>Microsoft Word</a:t>
            </a:r>
            <a:r>
              <a:rPr lang="en" sz="2000"/>
              <a:t>?</a:t>
            </a:r>
            <a:endParaRPr sz="2000"/>
          </a:p>
          <a:p>
            <a:pPr indent="-355600" lvl="0" marL="457200" rtl="0" algn="l">
              <a:spcBef>
                <a:spcPts val="0"/>
              </a:spcBef>
              <a:spcAft>
                <a:spcPts val="0"/>
              </a:spcAft>
              <a:buSzPts val="2000"/>
              <a:buChar char="●"/>
            </a:pPr>
            <a:r>
              <a:rPr lang="en" sz="2000"/>
              <a:t>Sorry, pal</a:t>
            </a:r>
            <a:endParaRPr sz="2000"/>
          </a:p>
        </p:txBody>
      </p:sp>
      <p:pic>
        <p:nvPicPr>
          <p:cNvPr id="62" name="Google Shape;62;p14"/>
          <p:cNvPicPr preferRelativeResize="0"/>
          <p:nvPr/>
        </p:nvPicPr>
        <p:blipFill>
          <a:blip r:embed="rId3">
            <a:alphaModFix/>
          </a:blip>
          <a:stretch>
            <a:fillRect/>
          </a:stretch>
        </p:blipFill>
        <p:spPr>
          <a:xfrm>
            <a:off x="5054863" y="912353"/>
            <a:ext cx="3896676" cy="3896650"/>
          </a:xfrm>
          <a:prstGeom prst="rect">
            <a:avLst/>
          </a:prstGeom>
          <a:noFill/>
          <a:ln>
            <a:noFill/>
          </a:ln>
        </p:spPr>
      </p:pic>
      <p:sp>
        <p:nvSpPr>
          <p:cNvPr id="63" name="Google Shape;63;p14"/>
          <p:cNvSpPr txBox="1"/>
          <p:nvPr/>
        </p:nvSpPr>
        <p:spPr>
          <a:xfrm>
            <a:off x="5054863" y="4568875"/>
            <a:ext cx="3779100" cy="1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D9D9D9"/>
                </a:solidFill>
              </a:rPr>
              <a:t>By The Opte Project [CC BY 2.5  (https://creativecommons.org/licenses/by/2.5)], via Wikimedia Commons</a:t>
            </a:r>
            <a:endParaRPr sz="1000">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A Simplified View</a:t>
            </a:r>
            <a:endParaRPr/>
          </a:p>
        </p:txBody>
      </p:sp>
      <p:sp>
        <p:nvSpPr>
          <p:cNvPr id="69" name="Google Shape;69;p15"/>
          <p:cNvSpPr/>
          <p:nvPr/>
        </p:nvSpPr>
        <p:spPr>
          <a:xfrm>
            <a:off x="727250" y="1597525"/>
            <a:ext cx="1907400" cy="341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70" name="Google Shape;70;p15"/>
          <p:cNvSpPr/>
          <p:nvPr/>
        </p:nvSpPr>
        <p:spPr>
          <a:xfrm>
            <a:off x="816800" y="1691575"/>
            <a:ext cx="1734600" cy="2744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6221400" y="1692900"/>
            <a:ext cx="2610900" cy="29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800"/>
              <a:t>Servers</a:t>
            </a:r>
            <a:endParaRPr sz="28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rPr lang="en" sz="2000"/>
              <a:t>-The cloud</a:t>
            </a:r>
            <a:endParaRPr sz="2000"/>
          </a:p>
          <a:p>
            <a:pPr indent="0" lvl="0" marL="457200" rtl="0" algn="l">
              <a:spcBef>
                <a:spcPts val="0"/>
              </a:spcBef>
              <a:spcAft>
                <a:spcPts val="0"/>
              </a:spcAft>
              <a:buNone/>
            </a:pPr>
            <a:r>
              <a:rPr lang="en" sz="2000"/>
              <a:t>-Enterprise back end</a:t>
            </a:r>
            <a:endParaRPr sz="2000"/>
          </a:p>
        </p:txBody>
      </p:sp>
      <p:cxnSp>
        <p:nvCxnSpPr>
          <p:cNvPr id="72" name="Google Shape;72;p15"/>
          <p:cNvCxnSpPr/>
          <p:nvPr/>
        </p:nvCxnSpPr>
        <p:spPr>
          <a:xfrm>
            <a:off x="6984450" y="2718175"/>
            <a:ext cx="1084800" cy="12000"/>
          </a:xfrm>
          <a:prstGeom prst="straightConnector1">
            <a:avLst/>
          </a:prstGeom>
          <a:noFill/>
          <a:ln cap="flat" cmpd="sng" w="76200">
            <a:solidFill>
              <a:schemeClr val="dk2"/>
            </a:solidFill>
            <a:prstDash val="solid"/>
            <a:round/>
            <a:headEnd len="med" w="med" type="none"/>
            <a:tailEnd len="med" w="med" type="none"/>
          </a:ln>
        </p:spPr>
      </p:cxnSp>
      <p:cxnSp>
        <p:nvCxnSpPr>
          <p:cNvPr id="73" name="Google Shape;73;p15"/>
          <p:cNvCxnSpPr/>
          <p:nvPr/>
        </p:nvCxnSpPr>
        <p:spPr>
          <a:xfrm>
            <a:off x="6984450" y="2965950"/>
            <a:ext cx="1084800" cy="12000"/>
          </a:xfrm>
          <a:prstGeom prst="straightConnector1">
            <a:avLst/>
          </a:prstGeom>
          <a:noFill/>
          <a:ln cap="flat" cmpd="sng" w="76200">
            <a:solidFill>
              <a:schemeClr val="dk2"/>
            </a:solidFill>
            <a:prstDash val="solid"/>
            <a:round/>
            <a:headEnd len="med" w="med" type="none"/>
            <a:tailEnd len="med" w="med" type="none"/>
          </a:ln>
        </p:spPr>
      </p:cxnSp>
      <p:cxnSp>
        <p:nvCxnSpPr>
          <p:cNvPr id="74" name="Google Shape;74;p15"/>
          <p:cNvCxnSpPr/>
          <p:nvPr/>
        </p:nvCxnSpPr>
        <p:spPr>
          <a:xfrm>
            <a:off x="6984450" y="3213725"/>
            <a:ext cx="1084800" cy="12000"/>
          </a:xfrm>
          <a:prstGeom prst="straightConnector1">
            <a:avLst/>
          </a:prstGeom>
          <a:noFill/>
          <a:ln cap="flat" cmpd="sng" w="76200">
            <a:solidFill>
              <a:schemeClr val="dk2"/>
            </a:solidFill>
            <a:prstDash val="solid"/>
            <a:round/>
            <a:headEnd len="med" w="med" type="none"/>
            <a:tailEnd len="med" w="med" type="none"/>
          </a:ln>
        </p:spPr>
      </p:cxnSp>
      <p:sp>
        <p:nvSpPr>
          <p:cNvPr id="75" name="Google Shape;75;p15"/>
          <p:cNvSpPr/>
          <p:nvPr/>
        </p:nvSpPr>
        <p:spPr>
          <a:xfrm>
            <a:off x="1508150" y="4530325"/>
            <a:ext cx="345600" cy="3576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989525" y="2038625"/>
            <a:ext cx="1406700" cy="21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Devices</a:t>
            </a:r>
            <a:endParaRPr sz="2400"/>
          </a:p>
          <a:p>
            <a:pPr indent="0" lvl="0" marL="0" rtl="0" algn="l">
              <a:spcBef>
                <a:spcPts val="0"/>
              </a:spcBef>
              <a:spcAft>
                <a:spcPts val="0"/>
              </a:spcAft>
              <a:buNone/>
            </a:pPr>
            <a:r>
              <a:rPr lang="en" sz="1800"/>
              <a:t>-Phones</a:t>
            </a:r>
            <a:endParaRPr sz="1800"/>
          </a:p>
          <a:p>
            <a:pPr indent="0" lvl="0" marL="0" rtl="0" algn="l">
              <a:spcBef>
                <a:spcPts val="0"/>
              </a:spcBef>
              <a:spcAft>
                <a:spcPts val="0"/>
              </a:spcAft>
              <a:buNone/>
            </a:pPr>
            <a:r>
              <a:rPr lang="en" sz="1800"/>
              <a:t>-Laptops</a:t>
            </a:r>
            <a:endParaRPr sz="1800"/>
          </a:p>
          <a:p>
            <a:pPr indent="0" lvl="0" marL="0" rtl="0" algn="l">
              <a:spcBef>
                <a:spcPts val="0"/>
              </a:spcBef>
              <a:spcAft>
                <a:spcPts val="0"/>
              </a:spcAft>
              <a:buNone/>
            </a:pPr>
            <a:r>
              <a:rPr lang="en" sz="1800"/>
              <a:t>-Watches</a:t>
            </a:r>
            <a:endParaRPr sz="1800"/>
          </a:p>
          <a:p>
            <a:pPr indent="0" lvl="0" marL="0" rtl="0" algn="l">
              <a:spcBef>
                <a:spcPts val="0"/>
              </a:spcBef>
              <a:spcAft>
                <a:spcPts val="0"/>
              </a:spcAft>
              <a:buNone/>
            </a:pPr>
            <a:r>
              <a:rPr lang="en" sz="1800"/>
              <a:t>-AR headsets</a:t>
            </a:r>
            <a:endParaRPr sz="1800"/>
          </a:p>
          <a:p>
            <a:pPr indent="0" lvl="0" marL="0" rtl="0" algn="l">
              <a:spcBef>
                <a:spcPts val="0"/>
              </a:spcBef>
              <a:spcAft>
                <a:spcPts val="0"/>
              </a:spcAft>
              <a:buNone/>
            </a:pPr>
            <a:r>
              <a:rPr lang="en" sz="1800"/>
              <a:t>-...</a:t>
            </a:r>
            <a:endParaRPr sz="1800"/>
          </a:p>
          <a:p>
            <a:pPr indent="0" lvl="0" marL="0" rtl="0" algn="l">
              <a:spcBef>
                <a:spcPts val="0"/>
              </a:spcBef>
              <a:spcAft>
                <a:spcPts val="0"/>
              </a:spcAft>
              <a:buNone/>
            </a:pPr>
            <a:r>
              <a:t/>
            </a:r>
            <a:endParaRPr/>
          </a:p>
        </p:txBody>
      </p:sp>
      <p:cxnSp>
        <p:nvCxnSpPr>
          <p:cNvPr id="77" name="Google Shape;77;p15"/>
          <p:cNvCxnSpPr/>
          <p:nvPr/>
        </p:nvCxnSpPr>
        <p:spPr>
          <a:xfrm flipH="1" rot="10800000">
            <a:off x="2723263" y="2071650"/>
            <a:ext cx="3409500" cy="894300"/>
          </a:xfrm>
          <a:prstGeom prst="curvedConnector3">
            <a:avLst>
              <a:gd fmla="val 50000" name="adj1"/>
            </a:avLst>
          </a:prstGeom>
          <a:noFill/>
          <a:ln cap="flat" cmpd="sng" w="38100">
            <a:solidFill>
              <a:srgbClr val="4A86E8"/>
            </a:solidFill>
            <a:prstDash val="solid"/>
            <a:round/>
            <a:headEnd len="med" w="med" type="none"/>
            <a:tailEnd len="med" w="med" type="triangle"/>
          </a:ln>
        </p:spPr>
      </p:cxnSp>
      <p:cxnSp>
        <p:nvCxnSpPr>
          <p:cNvPr id="78" name="Google Shape;78;p15"/>
          <p:cNvCxnSpPr/>
          <p:nvPr/>
        </p:nvCxnSpPr>
        <p:spPr>
          <a:xfrm flipH="1">
            <a:off x="2723263" y="3674575"/>
            <a:ext cx="3409500" cy="894300"/>
          </a:xfrm>
          <a:prstGeom prst="curvedConnector3">
            <a:avLst>
              <a:gd fmla="val 50000" name="adj1"/>
            </a:avLst>
          </a:prstGeom>
          <a:noFill/>
          <a:ln cap="flat" cmpd="sng" w="38100">
            <a:solidFill>
              <a:srgbClr val="4A86E8"/>
            </a:solidFill>
            <a:prstDash val="solid"/>
            <a:round/>
            <a:headEnd len="med" w="med" type="none"/>
            <a:tailEnd len="med" w="med" type="triangle"/>
          </a:ln>
        </p:spPr>
      </p:cxnSp>
      <p:sp>
        <p:nvSpPr>
          <p:cNvPr id="79" name="Google Shape;79;p15"/>
          <p:cNvSpPr txBox="1"/>
          <p:nvPr/>
        </p:nvSpPr>
        <p:spPr>
          <a:xfrm rot="-1406418">
            <a:off x="3474304" y="1957146"/>
            <a:ext cx="2670481" cy="6555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Request info</a:t>
            </a:r>
            <a:br>
              <a:rPr lang="en" sz="2000">
                <a:solidFill>
                  <a:srgbClr val="FFFFFF"/>
                </a:solidFill>
              </a:rPr>
            </a:br>
            <a:r>
              <a:rPr lang="en" sz="2000">
                <a:solidFill>
                  <a:srgbClr val="FFFFFF"/>
                </a:solidFill>
              </a:rPr>
              <a:t>(</a:t>
            </a:r>
            <a:r>
              <a:rPr lang="en" sz="2000">
                <a:solidFill>
                  <a:srgbClr val="FFFFFF"/>
                </a:solidFill>
              </a:rPr>
              <a:t>o</a:t>
            </a:r>
            <a:r>
              <a:rPr lang="en" sz="2000">
                <a:solidFill>
                  <a:srgbClr val="FFFFFF"/>
                </a:solidFill>
              </a:rPr>
              <a:t>r changes to it)</a:t>
            </a:r>
            <a:endParaRPr sz="2000">
              <a:solidFill>
                <a:srgbClr val="FFFFFF"/>
              </a:solidFill>
            </a:endParaRPr>
          </a:p>
        </p:txBody>
      </p:sp>
      <p:sp>
        <p:nvSpPr>
          <p:cNvPr id="80" name="Google Shape;80;p15"/>
          <p:cNvSpPr txBox="1"/>
          <p:nvPr/>
        </p:nvSpPr>
        <p:spPr>
          <a:xfrm rot="-1406418">
            <a:off x="3778254" y="3409196"/>
            <a:ext cx="2670481" cy="6555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Provide</a:t>
            </a:r>
            <a:r>
              <a:rPr lang="en" sz="2000">
                <a:solidFill>
                  <a:srgbClr val="FFFFFF"/>
                </a:solidFill>
              </a:rPr>
              <a:t> info</a:t>
            </a:r>
            <a:br>
              <a:rPr lang="en" sz="2000">
                <a:solidFill>
                  <a:srgbClr val="FFFFFF"/>
                </a:solidFill>
              </a:rPr>
            </a:br>
            <a:r>
              <a:rPr lang="en" sz="2000">
                <a:solidFill>
                  <a:srgbClr val="FFFFFF"/>
                </a:solidFill>
              </a:rPr>
              <a:t>(and success/error status)</a:t>
            </a:r>
            <a:endParaRPr sz="2000">
              <a:solidFill>
                <a:srgbClr val="FFFFFF"/>
              </a:solidFill>
            </a:endParaRPr>
          </a:p>
        </p:txBody>
      </p:sp>
      <p:sp>
        <p:nvSpPr>
          <p:cNvPr id="81" name="Google Shape;81;p15"/>
          <p:cNvSpPr/>
          <p:nvPr/>
        </p:nvSpPr>
        <p:spPr>
          <a:xfrm rot="-1308727">
            <a:off x="3290791" y="2550913"/>
            <a:ext cx="297930" cy="309907"/>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5"/>
          <p:cNvSpPr txBox="1"/>
          <p:nvPr/>
        </p:nvSpPr>
        <p:spPr>
          <a:xfrm rot="-1308889">
            <a:off x="3258381" y="2502720"/>
            <a:ext cx="238154" cy="25620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1</a:t>
            </a:r>
            <a:endParaRPr sz="1800"/>
          </a:p>
        </p:txBody>
      </p:sp>
      <p:sp>
        <p:nvSpPr>
          <p:cNvPr id="83" name="Google Shape;83;p15"/>
          <p:cNvSpPr/>
          <p:nvPr/>
        </p:nvSpPr>
        <p:spPr>
          <a:xfrm rot="-1308727">
            <a:off x="3606991" y="4103163"/>
            <a:ext cx="297930" cy="309907"/>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txBox="1"/>
          <p:nvPr/>
        </p:nvSpPr>
        <p:spPr>
          <a:xfrm rot="-1308889">
            <a:off x="3574581" y="4054970"/>
            <a:ext cx="238154" cy="25620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2</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What kind of “info”?</a:t>
            </a:r>
            <a:endParaRPr/>
          </a:p>
        </p:txBody>
      </p:sp>
      <p:sp>
        <p:nvSpPr>
          <p:cNvPr id="90" name="Google Shape;90;p16"/>
          <p:cNvSpPr/>
          <p:nvPr/>
        </p:nvSpPr>
        <p:spPr>
          <a:xfrm>
            <a:off x="311700" y="1124548"/>
            <a:ext cx="807900" cy="144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91" name="Google Shape;91;p16"/>
          <p:cNvSpPr/>
          <p:nvPr/>
        </p:nvSpPr>
        <p:spPr>
          <a:xfrm>
            <a:off x="349636" y="1164389"/>
            <a:ext cx="735000" cy="11625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639172" y="1164951"/>
            <a:ext cx="1106100" cy="124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cxnSp>
        <p:nvCxnSpPr>
          <p:cNvPr id="93" name="Google Shape;93;p16"/>
          <p:cNvCxnSpPr/>
          <p:nvPr/>
        </p:nvCxnSpPr>
        <p:spPr>
          <a:xfrm>
            <a:off x="2962421" y="1599280"/>
            <a:ext cx="459600" cy="5100"/>
          </a:xfrm>
          <a:prstGeom prst="straightConnector1">
            <a:avLst/>
          </a:prstGeom>
          <a:noFill/>
          <a:ln cap="flat" cmpd="sng" w="76200">
            <a:solidFill>
              <a:schemeClr val="dk2"/>
            </a:solidFill>
            <a:prstDash val="solid"/>
            <a:round/>
            <a:headEnd len="med" w="med" type="none"/>
            <a:tailEnd len="med" w="med" type="none"/>
          </a:ln>
        </p:spPr>
      </p:cxnSp>
      <p:cxnSp>
        <p:nvCxnSpPr>
          <p:cNvPr id="94" name="Google Shape;94;p16"/>
          <p:cNvCxnSpPr/>
          <p:nvPr/>
        </p:nvCxnSpPr>
        <p:spPr>
          <a:xfrm>
            <a:off x="2962421" y="1704243"/>
            <a:ext cx="459600" cy="5100"/>
          </a:xfrm>
          <a:prstGeom prst="straightConnector1">
            <a:avLst/>
          </a:prstGeom>
          <a:noFill/>
          <a:ln cap="flat" cmpd="sng" w="76200">
            <a:solidFill>
              <a:schemeClr val="dk2"/>
            </a:solidFill>
            <a:prstDash val="solid"/>
            <a:round/>
            <a:headEnd len="med" w="med" type="none"/>
            <a:tailEnd len="med" w="med" type="none"/>
          </a:ln>
        </p:spPr>
      </p:cxnSp>
      <p:cxnSp>
        <p:nvCxnSpPr>
          <p:cNvPr id="95" name="Google Shape;95;p16"/>
          <p:cNvCxnSpPr/>
          <p:nvPr/>
        </p:nvCxnSpPr>
        <p:spPr>
          <a:xfrm>
            <a:off x="2962421" y="1809206"/>
            <a:ext cx="459600" cy="5100"/>
          </a:xfrm>
          <a:prstGeom prst="straightConnector1">
            <a:avLst/>
          </a:prstGeom>
          <a:noFill/>
          <a:ln cap="flat" cmpd="sng" w="76200">
            <a:solidFill>
              <a:schemeClr val="dk2"/>
            </a:solidFill>
            <a:prstDash val="solid"/>
            <a:round/>
            <a:headEnd len="med" w="med" type="none"/>
            <a:tailEnd len="med" w="med" type="none"/>
          </a:ln>
        </p:spPr>
      </p:cxnSp>
      <p:sp>
        <p:nvSpPr>
          <p:cNvPr id="96" name="Google Shape;96;p16"/>
          <p:cNvSpPr/>
          <p:nvPr/>
        </p:nvSpPr>
        <p:spPr>
          <a:xfrm>
            <a:off x="642511" y="2366947"/>
            <a:ext cx="146400" cy="1515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6"/>
          <p:cNvCxnSpPr/>
          <p:nvPr/>
        </p:nvCxnSpPr>
        <p:spPr>
          <a:xfrm flipH="1" rot="10800000">
            <a:off x="1157265" y="1325343"/>
            <a:ext cx="1444500" cy="378900"/>
          </a:xfrm>
          <a:prstGeom prst="curvedConnector3">
            <a:avLst>
              <a:gd fmla="val 50000" name="adj1"/>
            </a:avLst>
          </a:prstGeom>
          <a:noFill/>
          <a:ln cap="flat" cmpd="sng" w="38100">
            <a:solidFill>
              <a:srgbClr val="4A86E8"/>
            </a:solidFill>
            <a:prstDash val="solid"/>
            <a:round/>
            <a:headEnd len="med" w="med" type="none"/>
            <a:tailEnd len="med" w="med" type="triangle"/>
          </a:ln>
        </p:spPr>
      </p:cxnSp>
      <p:cxnSp>
        <p:nvCxnSpPr>
          <p:cNvPr id="98" name="Google Shape;98;p16"/>
          <p:cNvCxnSpPr/>
          <p:nvPr/>
        </p:nvCxnSpPr>
        <p:spPr>
          <a:xfrm flipH="1">
            <a:off x="1157123" y="2004432"/>
            <a:ext cx="1444500" cy="378900"/>
          </a:xfrm>
          <a:prstGeom prst="curvedConnector3">
            <a:avLst>
              <a:gd fmla="val 50000" name="adj1"/>
            </a:avLst>
          </a:prstGeom>
          <a:noFill/>
          <a:ln cap="flat" cmpd="sng" w="38100">
            <a:solidFill>
              <a:srgbClr val="4A86E8"/>
            </a:solidFill>
            <a:prstDash val="solid"/>
            <a:round/>
            <a:headEnd len="med" w="med" type="none"/>
            <a:tailEnd len="med" w="med" type="triangle"/>
          </a:ln>
        </p:spPr>
      </p:cxnSp>
      <p:sp>
        <p:nvSpPr>
          <p:cNvPr id="99" name="Google Shape;99;p16"/>
          <p:cNvSpPr txBox="1"/>
          <p:nvPr/>
        </p:nvSpPr>
        <p:spPr>
          <a:xfrm>
            <a:off x="4101100" y="660600"/>
            <a:ext cx="4911600" cy="38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EFEFEF"/>
                </a:solidFill>
              </a:rPr>
              <a:t>It’s not key, but often JSON data</a:t>
            </a:r>
            <a:endParaRPr sz="2000">
              <a:solidFill>
                <a:srgbClr val="EFEFEF"/>
              </a:solidFill>
            </a:endParaRPr>
          </a:p>
          <a:p>
            <a:pPr indent="0" lvl="0" marL="0" rtl="0" algn="l">
              <a:spcBef>
                <a:spcPts val="0"/>
              </a:spcBef>
              <a:spcAft>
                <a:spcPts val="0"/>
              </a:spcAft>
              <a:buNone/>
            </a:pPr>
            <a:r>
              <a:t/>
            </a:r>
            <a:endParaRPr sz="2000">
              <a:solidFill>
                <a:srgbClr val="EFEFEF"/>
              </a:solidFill>
            </a:endParaRPr>
          </a:p>
          <a:p>
            <a:pPr indent="0" lvl="0" marL="0" rtl="0" algn="l">
              <a:spcBef>
                <a:spcPts val="0"/>
              </a:spcBef>
              <a:spcAft>
                <a:spcPts val="0"/>
              </a:spcAft>
              <a:buNone/>
            </a:pPr>
            <a:r>
              <a:rPr lang="en" sz="1800">
                <a:solidFill>
                  <a:srgbClr val="EFEFEF"/>
                </a:solidFill>
              </a:rPr>
              <a:t>{</a:t>
            </a:r>
            <a:endParaRPr sz="1800">
              <a:solidFill>
                <a:srgbClr val="EFEFEF"/>
              </a:solidFill>
            </a:endParaRPr>
          </a:p>
          <a:p>
            <a:pPr indent="0" lvl="0" marL="0" rtl="0" algn="l">
              <a:spcBef>
                <a:spcPts val="0"/>
              </a:spcBef>
              <a:spcAft>
                <a:spcPts val="0"/>
              </a:spcAft>
              <a:buNone/>
            </a:pPr>
            <a:r>
              <a:rPr lang="en" sz="1800">
                <a:solidFill>
                  <a:srgbClr val="EFEFEF"/>
                </a:solidFill>
              </a:rPr>
              <a:t>      “userID”:1,</a:t>
            </a:r>
            <a:endParaRPr sz="1800">
              <a:solidFill>
                <a:srgbClr val="EFEFEF"/>
              </a:solidFill>
            </a:endParaRPr>
          </a:p>
          <a:p>
            <a:pPr indent="0" lvl="0" marL="0" rtl="0" algn="l">
              <a:spcBef>
                <a:spcPts val="0"/>
              </a:spcBef>
              <a:spcAft>
                <a:spcPts val="0"/>
              </a:spcAft>
              <a:buNone/>
            </a:pPr>
            <a:r>
              <a:rPr lang="en" sz="1800">
                <a:solidFill>
                  <a:srgbClr val="EFEFEF"/>
                </a:solidFill>
              </a:rPr>
              <a:t>      "firstName":"Alan",</a:t>
            </a:r>
            <a:endParaRPr sz="1800">
              <a:solidFill>
                <a:srgbClr val="EFEFEF"/>
              </a:solidFill>
            </a:endParaRPr>
          </a:p>
          <a:p>
            <a:pPr indent="0" lvl="0" marL="0" rtl="0" algn="l">
              <a:spcBef>
                <a:spcPts val="0"/>
              </a:spcBef>
              <a:spcAft>
                <a:spcPts val="0"/>
              </a:spcAft>
              <a:buNone/>
            </a:pPr>
            <a:r>
              <a:rPr lang="en" sz="1800">
                <a:solidFill>
                  <a:srgbClr val="EFEFEF"/>
                </a:solidFill>
              </a:rPr>
              <a:t>      "lastName":"Turing",</a:t>
            </a:r>
            <a:endParaRPr sz="1800">
              <a:solidFill>
                <a:srgbClr val="EFEFEF"/>
              </a:solidFill>
            </a:endParaRPr>
          </a:p>
          <a:p>
            <a:pPr indent="0" lvl="0" marL="0" rtl="0" algn="l">
              <a:spcBef>
                <a:spcPts val="0"/>
              </a:spcBef>
              <a:spcAft>
                <a:spcPts val="0"/>
              </a:spcAft>
              <a:buNone/>
            </a:pPr>
            <a:r>
              <a:rPr lang="en" sz="1800">
                <a:solidFill>
                  <a:srgbClr val="EFEFEF"/>
                </a:solidFill>
              </a:rPr>
              <a:t>      “</a:t>
            </a:r>
            <a:r>
              <a:rPr lang="en" sz="1800">
                <a:solidFill>
                  <a:srgbClr val="EFEFEF"/>
                </a:solidFill>
              </a:rPr>
              <a:t>b</a:t>
            </a:r>
            <a:r>
              <a:rPr lang="en" sz="1800">
                <a:solidFill>
                  <a:srgbClr val="EFEFEF"/>
                </a:solidFill>
              </a:rPr>
              <a:t>irthday":"1912-06-23T00:00:00.000Z",</a:t>
            </a:r>
            <a:endParaRPr sz="1800">
              <a:solidFill>
                <a:srgbClr val="EFEFEF"/>
              </a:solidFill>
            </a:endParaRPr>
          </a:p>
          <a:p>
            <a:pPr indent="0" lvl="0" marL="0" rtl="0" algn="l">
              <a:spcBef>
                <a:spcPts val="0"/>
              </a:spcBef>
              <a:spcAft>
                <a:spcPts val="0"/>
              </a:spcAft>
              <a:buNone/>
            </a:pPr>
            <a:r>
              <a:rPr lang="en" sz="1800">
                <a:solidFill>
                  <a:srgbClr val="EFEFEF"/>
                </a:solidFill>
              </a:rPr>
              <a:t>      "hobbies": [</a:t>
            </a:r>
            <a:endParaRPr sz="1800">
              <a:solidFill>
                <a:srgbClr val="EFEFEF"/>
              </a:solidFill>
            </a:endParaRPr>
          </a:p>
          <a:p>
            <a:pPr indent="0" lvl="0" marL="0" rtl="0" algn="l">
              <a:spcBef>
                <a:spcPts val="0"/>
              </a:spcBef>
              <a:spcAft>
                <a:spcPts val="0"/>
              </a:spcAft>
              <a:buNone/>
            </a:pPr>
            <a:r>
              <a:rPr lang="en" sz="1800">
                <a:solidFill>
                  <a:srgbClr val="EFEFEF"/>
                </a:solidFill>
              </a:rPr>
              <a:t>   	 "Turing machines",</a:t>
            </a:r>
            <a:endParaRPr sz="1800">
              <a:solidFill>
                <a:srgbClr val="EFEFEF"/>
              </a:solidFill>
            </a:endParaRPr>
          </a:p>
          <a:p>
            <a:pPr indent="0" lvl="0" marL="0" rtl="0" algn="l">
              <a:spcBef>
                <a:spcPts val="0"/>
              </a:spcBef>
              <a:spcAft>
                <a:spcPts val="0"/>
              </a:spcAft>
              <a:buNone/>
            </a:pPr>
            <a:r>
              <a:rPr lang="en" sz="1800">
                <a:solidFill>
                  <a:srgbClr val="EFEFEF"/>
                </a:solidFill>
              </a:rPr>
              <a:t>   	 "Marathons"</a:t>
            </a:r>
            <a:endParaRPr sz="1800">
              <a:solidFill>
                <a:srgbClr val="EFEFEF"/>
              </a:solidFill>
            </a:endParaRPr>
          </a:p>
          <a:p>
            <a:pPr indent="0" lvl="0" marL="0" rtl="0" algn="l">
              <a:spcBef>
                <a:spcPts val="0"/>
              </a:spcBef>
              <a:spcAft>
                <a:spcPts val="0"/>
              </a:spcAft>
              <a:buNone/>
            </a:pPr>
            <a:r>
              <a:rPr lang="en" sz="1800">
                <a:solidFill>
                  <a:srgbClr val="EFEFEF"/>
                </a:solidFill>
              </a:rPr>
              <a:t>      ]</a:t>
            </a:r>
            <a:endParaRPr sz="1800">
              <a:solidFill>
                <a:srgbClr val="EFEFEF"/>
              </a:solidFill>
            </a:endParaRPr>
          </a:p>
          <a:p>
            <a:pPr indent="0" lvl="0" marL="0" rtl="0" algn="l">
              <a:spcBef>
                <a:spcPts val="0"/>
              </a:spcBef>
              <a:spcAft>
                <a:spcPts val="0"/>
              </a:spcAft>
              <a:buNone/>
            </a:pPr>
            <a:r>
              <a:rPr lang="en" sz="1800">
                <a:solidFill>
                  <a:srgbClr val="EFEFEF"/>
                </a:solidFill>
              </a:rPr>
              <a:t>}</a:t>
            </a:r>
            <a:endParaRPr sz="1800">
              <a:solidFill>
                <a:srgbClr val="EFEFEF"/>
              </a:solidFill>
            </a:endParaRPr>
          </a:p>
          <a:p>
            <a:pPr indent="0" lvl="0" marL="0" rtl="0" algn="l">
              <a:spcBef>
                <a:spcPts val="0"/>
              </a:spcBef>
              <a:spcAft>
                <a:spcPts val="0"/>
              </a:spcAft>
              <a:buNone/>
            </a:pPr>
            <a:r>
              <a:t/>
            </a:r>
            <a:endParaRPr sz="1800">
              <a:solidFill>
                <a:srgbClr val="EFEFEF"/>
              </a:solidFill>
            </a:endParaRPr>
          </a:p>
          <a:p>
            <a:pPr indent="0" lvl="0" marL="0" rtl="0" algn="l">
              <a:spcBef>
                <a:spcPts val="0"/>
              </a:spcBef>
              <a:spcAft>
                <a:spcPts val="0"/>
              </a:spcAft>
              <a:buNone/>
            </a:pPr>
            <a:r>
              <a:t/>
            </a:r>
            <a:endParaRPr sz="1800">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REST (Representational State Transfer)</a:t>
            </a:r>
            <a:endParaRPr/>
          </a:p>
          <a:p>
            <a:pPr indent="0" lvl="0" marL="0" rtl="0" algn="l">
              <a:spcBef>
                <a:spcPts val="0"/>
              </a:spcBef>
              <a:spcAft>
                <a:spcPts val="0"/>
              </a:spcAft>
              <a:buNone/>
            </a:pPr>
            <a:r>
              <a:t/>
            </a:r>
            <a:endParaRPr/>
          </a:p>
        </p:txBody>
      </p:sp>
      <p:sp>
        <p:nvSpPr>
          <p:cNvPr id="105" name="Google Shape;10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REST is an architectural style for communication over the internet</a:t>
            </a:r>
            <a:endParaRPr sz="2200"/>
          </a:p>
          <a:p>
            <a:pPr indent="-368300" lvl="0" marL="457200" rtl="0" algn="l">
              <a:spcBef>
                <a:spcPts val="0"/>
              </a:spcBef>
              <a:spcAft>
                <a:spcPts val="0"/>
              </a:spcAft>
              <a:buSzPts val="2200"/>
              <a:buChar char="●"/>
            </a:pPr>
            <a:r>
              <a:rPr lang="en" sz="2200"/>
              <a:t>It was designed by a PhD student, Roy T. Fielding, at UCI in 2000</a:t>
            </a:r>
            <a:endParaRPr sz="2200"/>
          </a:p>
          <a:p>
            <a:pPr indent="-368300" lvl="0" marL="457200" rtl="0" algn="l">
              <a:spcBef>
                <a:spcPts val="0"/>
              </a:spcBef>
              <a:spcAft>
                <a:spcPts val="0"/>
              </a:spcAft>
              <a:buSzPts val="2200"/>
              <a:buChar char="●"/>
            </a:pPr>
            <a:r>
              <a:rPr lang="en" sz="2200"/>
              <a:t>It is immensely popular</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REST Constraints</a:t>
            </a:r>
            <a:endParaRPr/>
          </a:p>
          <a:p>
            <a:pPr indent="0" lvl="0" marL="0" rtl="0" algn="l">
              <a:spcBef>
                <a:spcPts val="0"/>
              </a:spcBef>
              <a:spcAft>
                <a:spcPts val="0"/>
              </a:spcAft>
              <a:buNone/>
            </a:pPr>
            <a:r>
              <a:t/>
            </a:r>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REST is </a:t>
            </a:r>
            <a:r>
              <a:rPr b="1" lang="en" sz="2000"/>
              <a:t>not</a:t>
            </a:r>
            <a:r>
              <a:rPr lang="en" sz="2000"/>
              <a:t> a language, a framework, or a tool</a:t>
            </a:r>
            <a:endParaRPr sz="2000"/>
          </a:p>
          <a:p>
            <a:pPr indent="-355600" lvl="0" marL="457200" rtl="0" algn="l">
              <a:spcBef>
                <a:spcPts val="0"/>
              </a:spcBef>
              <a:spcAft>
                <a:spcPts val="0"/>
              </a:spcAft>
              <a:buSzPts val="2000"/>
              <a:buChar char="●"/>
            </a:pPr>
            <a:r>
              <a:rPr lang="en" sz="2000"/>
              <a:t>REST is a concept</a:t>
            </a:r>
            <a:endParaRPr sz="2000"/>
          </a:p>
          <a:p>
            <a:pPr indent="-355600" lvl="1" marL="914400" rtl="0" algn="l">
              <a:spcBef>
                <a:spcPts val="0"/>
              </a:spcBef>
              <a:spcAft>
                <a:spcPts val="0"/>
              </a:spcAft>
              <a:buSzPts val="2000"/>
              <a:buChar char="○"/>
            </a:pPr>
            <a:r>
              <a:rPr lang="en" sz="1800"/>
              <a:t>Client-server architecture: Separates the “UI concerns” from the “data storage concerns”</a:t>
            </a:r>
            <a:endParaRPr sz="1800"/>
          </a:p>
          <a:p>
            <a:pPr indent="-342900" lvl="1" marL="914400" rtl="0" algn="l">
              <a:spcBef>
                <a:spcPts val="0"/>
              </a:spcBef>
              <a:spcAft>
                <a:spcPts val="0"/>
              </a:spcAft>
              <a:buSzPts val="1800"/>
              <a:buChar char="○"/>
            </a:pPr>
            <a:r>
              <a:rPr lang="en" sz="1800"/>
              <a:t>Stateless: It’s up to the client-side to store and provide all context in its requests to the server (which thus doesn’t </a:t>
            </a:r>
            <a:r>
              <a:rPr i="1" lang="en" sz="1800"/>
              <a:t>save state</a:t>
            </a:r>
            <a:r>
              <a:rPr lang="en" sz="1800"/>
              <a:t> for the client)</a:t>
            </a:r>
            <a:endParaRPr sz="1800"/>
          </a:p>
          <a:p>
            <a:pPr indent="-342900" lvl="1" marL="914400" rtl="0" algn="l">
              <a:spcBef>
                <a:spcPts val="0"/>
              </a:spcBef>
              <a:spcAft>
                <a:spcPts val="0"/>
              </a:spcAft>
              <a:buSzPts val="1800"/>
              <a:buChar char="○"/>
            </a:pPr>
            <a:r>
              <a:rPr lang="en" sz="1800"/>
              <a:t>The server’s response must say whether the data it sends the client can be cached</a:t>
            </a:r>
            <a:endParaRPr sz="1800"/>
          </a:p>
          <a:p>
            <a:pPr indent="-342900" lvl="1" marL="914400" rtl="0" algn="l">
              <a:spcBef>
                <a:spcPts val="0"/>
              </a:spcBef>
              <a:spcAft>
                <a:spcPts val="0"/>
              </a:spcAft>
              <a:buSzPts val="1800"/>
              <a:buChar char="○"/>
            </a:pPr>
            <a:r>
              <a:rPr lang="en" sz="1800"/>
              <a:t>Uniform interface (more to come)</a:t>
            </a:r>
            <a:endParaRPr sz="1800"/>
          </a:p>
          <a:p>
            <a:pPr indent="-342900" lvl="1" marL="914400" rtl="0" algn="l">
              <a:spcBef>
                <a:spcPts val="0"/>
              </a:spcBef>
              <a:spcAft>
                <a:spcPts val="0"/>
              </a:spcAft>
              <a:buSzPts val="1800"/>
              <a:buChar char="○"/>
            </a:pPr>
            <a:r>
              <a:rPr lang="en" sz="1800"/>
              <a:t>Layered System—there might be a group/chain of servers involved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REST... for developers</a:t>
            </a:r>
            <a:endParaRPr/>
          </a:p>
          <a:p>
            <a:pPr indent="0" lvl="0" marL="0" rtl="0" algn="l">
              <a:spcBef>
                <a:spcPts val="0"/>
              </a:spcBef>
              <a:spcAft>
                <a:spcPts val="0"/>
              </a:spcAft>
              <a:buNone/>
            </a:pPr>
            <a:r>
              <a:t/>
            </a:r>
            <a:endParaRPr/>
          </a:p>
        </p:txBody>
      </p:sp>
      <p:sp>
        <p:nvSpPr>
          <p:cNvPr id="117" name="Google Shape;11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Front end</a:t>
            </a:r>
            <a:r>
              <a:rPr lang="en" sz="2000"/>
              <a:t> interacts with “</a:t>
            </a:r>
            <a:r>
              <a:rPr lang="en" sz="2000">
                <a:solidFill>
                  <a:srgbClr val="6AA84F"/>
                </a:solidFill>
              </a:rPr>
              <a:t>resources,</a:t>
            </a:r>
            <a:r>
              <a:rPr lang="en" sz="2000"/>
              <a:t>” which are just data on the server</a:t>
            </a:r>
            <a:endParaRPr sz="2000"/>
          </a:p>
          <a:p>
            <a:pPr indent="0" lvl="0" marL="0" marR="0" rtl="0" algn="l">
              <a:lnSpc>
                <a:spcPct val="115000"/>
              </a:lnSpc>
              <a:spcBef>
                <a:spcPts val="1600"/>
              </a:spcBef>
              <a:spcAft>
                <a:spcPts val="0"/>
              </a:spcAft>
              <a:buNone/>
            </a:pPr>
            <a:r>
              <a:rPr lang="en" sz="2000"/>
              <a:t>For</a:t>
            </a:r>
            <a:r>
              <a:rPr lang="en" sz="2000"/>
              <a:t> a REST API, HTTP methods should generally be used as follows:</a:t>
            </a:r>
            <a:endParaRPr sz="2000"/>
          </a:p>
          <a:p>
            <a:pPr indent="-355600" lvl="0" marL="457200" rtl="0" algn="l">
              <a:spcBef>
                <a:spcPts val="1600"/>
              </a:spcBef>
              <a:spcAft>
                <a:spcPts val="0"/>
              </a:spcAft>
              <a:buSzPts val="2000"/>
              <a:buChar char="●"/>
            </a:pPr>
            <a:r>
              <a:rPr lang="en" sz="2000"/>
              <a:t>GET: request data from the server (an entire collection or by ID)</a:t>
            </a:r>
            <a:endParaRPr sz="2000"/>
          </a:p>
          <a:p>
            <a:pPr indent="-355600" lvl="0" marL="457200" marR="0" rtl="0" algn="l">
              <a:lnSpc>
                <a:spcPct val="115000"/>
              </a:lnSpc>
              <a:spcBef>
                <a:spcPts val="0"/>
              </a:spcBef>
              <a:spcAft>
                <a:spcPts val="0"/>
              </a:spcAft>
              <a:buSzPts val="2000"/>
              <a:buChar char="●"/>
            </a:pPr>
            <a:r>
              <a:rPr lang="en" sz="2000"/>
              <a:t>PUT: request modification of data by the server</a:t>
            </a:r>
            <a:endParaRPr sz="2000"/>
          </a:p>
          <a:p>
            <a:pPr indent="-355600" lvl="0" marL="457200" marR="0" rtl="0" algn="l">
              <a:lnSpc>
                <a:spcPct val="115000"/>
              </a:lnSpc>
              <a:spcBef>
                <a:spcPts val="0"/>
              </a:spcBef>
              <a:spcAft>
                <a:spcPts val="0"/>
              </a:spcAft>
              <a:buSzPts val="2000"/>
              <a:buChar char="●"/>
            </a:pPr>
            <a:r>
              <a:rPr lang="en" sz="2000"/>
              <a:t>DELETE: Request deletion of data by the server</a:t>
            </a:r>
            <a:endParaRPr sz="2000"/>
          </a:p>
          <a:p>
            <a:pPr indent="-355600" lvl="0" marL="457200" rtl="0" algn="l">
              <a:spcBef>
                <a:spcPts val="0"/>
              </a:spcBef>
              <a:spcAft>
                <a:spcPts val="0"/>
              </a:spcAft>
              <a:buSzPts val="2000"/>
              <a:buChar char="●"/>
            </a:pPr>
            <a:r>
              <a:rPr lang="en" sz="2000"/>
              <a:t>POST: request creation of data by the server</a:t>
            </a:r>
            <a:endParaRPr sz="2000"/>
          </a:p>
          <a:p>
            <a:pPr indent="-355600" lvl="0" marL="457200" marR="0" rtl="0" algn="l">
              <a:lnSpc>
                <a:spcPct val="115000"/>
              </a:lnSpc>
              <a:spcBef>
                <a:spcPts val="0"/>
              </a:spcBef>
              <a:spcAft>
                <a:spcPts val="0"/>
              </a:spcAft>
              <a:buSzPts val="2000"/>
              <a:buChar char="●"/>
            </a:pPr>
            <a:r>
              <a:rPr lang="en" sz="2000"/>
              <a:t>POST often serves as a catch-all for anything not listed</a:t>
            </a:r>
            <a:endParaRPr sz="2000"/>
          </a:p>
          <a:p>
            <a:pPr indent="0" lvl="0" marL="0" marR="0" rtl="0" algn="l">
              <a:lnSpc>
                <a:spcPct val="115000"/>
              </a:lnSpc>
              <a:spcBef>
                <a:spcPts val="1600"/>
              </a:spcBef>
              <a:spcAft>
                <a:spcPts val="0"/>
              </a:spcAft>
              <a:buNone/>
            </a:pPr>
            <a:r>
              <a:rPr lang="en" sz="2000"/>
              <a:t>REST doesn’t entail a particular format (e.g., JSON, XML) for data being sent back and forth</a:t>
            </a:r>
            <a:endParaRPr sz="2000"/>
          </a:p>
          <a:p>
            <a:pPr indent="0" lvl="0" marL="457200" marR="0" rtl="0" algn="l">
              <a:lnSpc>
                <a:spcPct val="115000"/>
              </a:lnSpc>
              <a:spcBef>
                <a:spcPts val="1600"/>
              </a:spcBef>
              <a:spcAft>
                <a:spcPts val="16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838450"/>
            <a:ext cx="11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GET</a:t>
            </a:r>
            <a:endParaRPr/>
          </a:p>
          <a:p>
            <a:pPr indent="0" lvl="0" marL="0" rtl="0" algn="l">
              <a:spcBef>
                <a:spcPts val="0"/>
              </a:spcBef>
              <a:spcAft>
                <a:spcPts val="0"/>
              </a:spcAft>
              <a:buNone/>
            </a:pPr>
            <a:r>
              <a:t/>
            </a:r>
            <a:endParaRPr/>
          </a:p>
        </p:txBody>
      </p:sp>
      <p:sp>
        <p:nvSpPr>
          <p:cNvPr id="123" name="Google Shape;123;p20"/>
          <p:cNvSpPr txBox="1"/>
          <p:nvPr>
            <p:ph idx="1" type="body"/>
          </p:nvPr>
        </p:nvSpPr>
        <p:spPr>
          <a:xfrm>
            <a:off x="311700" y="1396875"/>
            <a:ext cx="4683600" cy="1720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mysite.com/users/45</a:t>
            </a:r>
            <a:endParaRPr sz="2000"/>
          </a:p>
          <a:p>
            <a:pPr indent="-355600" lvl="1" marL="914400" marR="0" rtl="0" algn="l">
              <a:lnSpc>
                <a:spcPct val="115000"/>
              </a:lnSpc>
              <a:spcBef>
                <a:spcPts val="0"/>
              </a:spcBef>
              <a:spcAft>
                <a:spcPts val="0"/>
              </a:spcAft>
              <a:buSzPts val="2000"/>
              <a:buChar char="○"/>
            </a:pPr>
            <a:r>
              <a:rPr lang="en" sz="2000"/>
              <a:t>Retrieve info about user #45</a:t>
            </a:r>
            <a:endParaRPr sz="2000"/>
          </a:p>
          <a:p>
            <a:pPr indent="-355600" lvl="0" marL="457200" rtl="0" algn="l">
              <a:spcBef>
                <a:spcPts val="0"/>
              </a:spcBef>
              <a:spcAft>
                <a:spcPts val="0"/>
              </a:spcAft>
              <a:buSzPts val="2000"/>
              <a:buChar char="●"/>
            </a:pPr>
            <a:r>
              <a:rPr lang="en" sz="2000"/>
              <a:t>mysite.com/users</a:t>
            </a:r>
            <a:endParaRPr sz="2000"/>
          </a:p>
          <a:p>
            <a:pPr indent="-355600" lvl="1" marL="914400" rtl="0" algn="l">
              <a:spcBef>
                <a:spcPts val="0"/>
              </a:spcBef>
              <a:spcAft>
                <a:spcPts val="0"/>
              </a:spcAft>
              <a:buSzPts val="2000"/>
              <a:buChar char="○"/>
            </a:pPr>
            <a:r>
              <a:rPr lang="en" sz="2000"/>
              <a:t>Retrieve a collection of users</a:t>
            </a:r>
            <a:endParaRPr sz="2000"/>
          </a:p>
        </p:txBody>
      </p:sp>
      <p:sp>
        <p:nvSpPr>
          <p:cNvPr id="124" name="Google Shape;124;p20"/>
          <p:cNvSpPr txBox="1"/>
          <p:nvPr>
            <p:ph type="title"/>
          </p:nvPr>
        </p:nvSpPr>
        <p:spPr>
          <a:xfrm>
            <a:off x="311700" y="3215525"/>
            <a:ext cx="375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POST</a:t>
            </a:r>
            <a:endParaRPr/>
          </a:p>
          <a:p>
            <a:pPr indent="0" lvl="0" marL="0" rtl="0" algn="l">
              <a:spcBef>
                <a:spcPts val="0"/>
              </a:spcBef>
              <a:spcAft>
                <a:spcPts val="0"/>
              </a:spcAft>
              <a:buNone/>
            </a:pPr>
            <a:r>
              <a:t/>
            </a:r>
            <a:endParaRPr/>
          </a:p>
        </p:txBody>
      </p:sp>
      <p:sp>
        <p:nvSpPr>
          <p:cNvPr id="125" name="Google Shape;125;p20"/>
          <p:cNvSpPr txBox="1"/>
          <p:nvPr>
            <p:ph idx="1" type="body"/>
          </p:nvPr>
        </p:nvSpPr>
        <p:spPr>
          <a:xfrm>
            <a:off x="311700" y="3788225"/>
            <a:ext cx="4206600" cy="11247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mysite.com/users</a:t>
            </a:r>
            <a:endParaRPr sz="2000"/>
          </a:p>
          <a:p>
            <a:pPr indent="-355600" lvl="1" marL="914400" marR="0" rtl="0" algn="l">
              <a:lnSpc>
                <a:spcPct val="115000"/>
              </a:lnSpc>
              <a:spcBef>
                <a:spcPts val="0"/>
              </a:spcBef>
              <a:spcAft>
                <a:spcPts val="0"/>
              </a:spcAft>
              <a:buSzPts val="2000"/>
              <a:buChar char="○"/>
            </a:pPr>
            <a:r>
              <a:rPr lang="en" sz="2000"/>
              <a:t>Create a new user</a:t>
            </a:r>
            <a:endParaRPr sz="2000"/>
          </a:p>
        </p:txBody>
      </p:sp>
      <p:sp>
        <p:nvSpPr>
          <p:cNvPr id="126" name="Google Shape;126;p20"/>
          <p:cNvSpPr txBox="1"/>
          <p:nvPr>
            <p:ph type="title"/>
          </p:nvPr>
        </p:nvSpPr>
        <p:spPr>
          <a:xfrm>
            <a:off x="4572000" y="838450"/>
            <a:ext cx="11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PUT</a:t>
            </a:r>
            <a:endParaRPr/>
          </a:p>
          <a:p>
            <a:pPr indent="0" lvl="0" marL="0" rtl="0" algn="l">
              <a:spcBef>
                <a:spcPts val="0"/>
              </a:spcBef>
              <a:spcAft>
                <a:spcPts val="0"/>
              </a:spcAft>
              <a:buNone/>
            </a:pPr>
            <a:r>
              <a:t/>
            </a:r>
            <a:endParaRPr/>
          </a:p>
        </p:txBody>
      </p:sp>
      <p:sp>
        <p:nvSpPr>
          <p:cNvPr id="127" name="Google Shape;127;p20"/>
          <p:cNvSpPr txBox="1"/>
          <p:nvPr>
            <p:ph idx="1" type="body"/>
          </p:nvPr>
        </p:nvSpPr>
        <p:spPr>
          <a:xfrm>
            <a:off x="4518300" y="1396875"/>
            <a:ext cx="4476600" cy="1720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mysite.com/users/45</a:t>
            </a:r>
            <a:endParaRPr sz="2000"/>
          </a:p>
          <a:p>
            <a:pPr indent="-355600" lvl="1" marL="914400" marR="0" rtl="0" algn="l">
              <a:lnSpc>
                <a:spcPct val="115000"/>
              </a:lnSpc>
              <a:spcBef>
                <a:spcPts val="0"/>
              </a:spcBef>
              <a:spcAft>
                <a:spcPts val="0"/>
              </a:spcAft>
              <a:buSzPts val="2000"/>
              <a:buChar char="○"/>
            </a:pPr>
            <a:r>
              <a:rPr lang="en" sz="2000"/>
              <a:t>Modify data for user #45</a:t>
            </a:r>
            <a:endParaRPr sz="2000"/>
          </a:p>
          <a:p>
            <a:pPr indent="0" lvl="0" marL="457200" marR="0" rtl="0" algn="l">
              <a:lnSpc>
                <a:spcPct val="115000"/>
              </a:lnSpc>
              <a:spcBef>
                <a:spcPts val="1600"/>
              </a:spcBef>
              <a:spcAft>
                <a:spcPts val="1600"/>
              </a:spcAft>
              <a:buNone/>
            </a:pPr>
            <a:r>
              <a:t/>
            </a:r>
            <a:endParaRPr sz="2000"/>
          </a:p>
        </p:txBody>
      </p:sp>
      <p:sp>
        <p:nvSpPr>
          <p:cNvPr id="128" name="Google Shape;128;p20"/>
          <p:cNvSpPr txBox="1"/>
          <p:nvPr>
            <p:ph type="title"/>
          </p:nvPr>
        </p:nvSpPr>
        <p:spPr>
          <a:xfrm>
            <a:off x="311700" y="316925"/>
            <a:ext cx="808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HTTP methods + URI</a:t>
            </a:r>
            <a:r>
              <a:rPr lang="en">
                <a:solidFill>
                  <a:srgbClr val="6AA84F"/>
                </a:solidFill>
              </a:rPr>
              <a:t>s </a:t>
            </a:r>
            <a:r>
              <a:rPr lang="en">
                <a:solidFill>
                  <a:srgbClr val="6AA84F"/>
                </a:solidFill>
              </a:rPr>
              <a:t>are descriptive</a:t>
            </a:r>
            <a:endParaRPr/>
          </a:p>
          <a:p>
            <a:pPr indent="0" lvl="0" marL="0" rtl="0" algn="l">
              <a:spcBef>
                <a:spcPts val="0"/>
              </a:spcBef>
              <a:spcAft>
                <a:spcPts val="0"/>
              </a:spcAft>
              <a:buNone/>
            </a:pPr>
            <a:r>
              <a:t/>
            </a:r>
            <a:endParaRPr/>
          </a:p>
        </p:txBody>
      </p:sp>
      <p:sp>
        <p:nvSpPr>
          <p:cNvPr id="129" name="Google Shape;129;p20"/>
          <p:cNvSpPr txBox="1"/>
          <p:nvPr>
            <p:ph type="title"/>
          </p:nvPr>
        </p:nvSpPr>
        <p:spPr>
          <a:xfrm>
            <a:off x="4572000" y="3215525"/>
            <a:ext cx="173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DELETE</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4572000" y="3788225"/>
            <a:ext cx="4476600" cy="1720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mysite.com/users/45</a:t>
            </a:r>
            <a:endParaRPr sz="2000"/>
          </a:p>
          <a:p>
            <a:pPr indent="-355600" lvl="1" marL="914400" marR="0" rtl="0" algn="l">
              <a:lnSpc>
                <a:spcPct val="115000"/>
              </a:lnSpc>
              <a:spcBef>
                <a:spcPts val="0"/>
              </a:spcBef>
              <a:spcAft>
                <a:spcPts val="0"/>
              </a:spcAft>
              <a:buSzPts val="2000"/>
              <a:buChar char="○"/>
            </a:pPr>
            <a:r>
              <a:rPr lang="en" sz="2000"/>
              <a:t>Delete user #45</a:t>
            </a:r>
            <a:endParaRPr sz="2000"/>
          </a:p>
          <a:p>
            <a:pPr indent="0" lvl="0" marL="457200" marR="0" rtl="0" algn="l">
              <a:lnSpc>
                <a:spcPct val="115000"/>
              </a:lnSpc>
              <a:spcBef>
                <a:spcPts val="1600"/>
              </a:spcBef>
              <a:spcAft>
                <a:spcPts val="160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662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Informative Error Status</a:t>
            </a:r>
            <a:endParaRPr/>
          </a:p>
          <a:p>
            <a:pPr indent="0" lvl="0" marL="0" rtl="0" algn="l">
              <a:spcBef>
                <a:spcPts val="0"/>
              </a:spcBef>
              <a:spcAft>
                <a:spcPts val="0"/>
              </a:spcAft>
              <a:buNone/>
            </a:pPr>
            <a:r>
              <a:t/>
            </a:r>
            <a:endParaRPr/>
          </a:p>
        </p:txBody>
      </p:sp>
      <p:pic>
        <p:nvPicPr>
          <p:cNvPr id="136" name="Google Shape;136;p21"/>
          <p:cNvPicPr preferRelativeResize="0"/>
          <p:nvPr/>
        </p:nvPicPr>
        <p:blipFill>
          <a:blip r:embed="rId3">
            <a:alphaModFix/>
          </a:blip>
          <a:stretch>
            <a:fillRect/>
          </a:stretch>
        </p:blipFill>
        <p:spPr>
          <a:xfrm>
            <a:off x="152400" y="1559300"/>
            <a:ext cx="8839200" cy="2415439"/>
          </a:xfrm>
          <a:prstGeom prst="rect">
            <a:avLst/>
          </a:prstGeom>
          <a:noFill/>
          <a:ln>
            <a:noFill/>
          </a:ln>
        </p:spPr>
      </p:pic>
      <p:cxnSp>
        <p:nvCxnSpPr>
          <p:cNvPr id="137" name="Google Shape;137;p21"/>
          <p:cNvCxnSpPr/>
          <p:nvPr/>
        </p:nvCxnSpPr>
        <p:spPr>
          <a:xfrm>
            <a:off x="2157850" y="3147350"/>
            <a:ext cx="715200" cy="24000"/>
          </a:xfrm>
          <a:prstGeom prst="straightConnector1">
            <a:avLst/>
          </a:prstGeom>
          <a:noFill/>
          <a:ln cap="flat" cmpd="sng" w="28575">
            <a:solidFill>
              <a:srgbClr val="980000"/>
            </a:solidFill>
            <a:prstDash val="solid"/>
            <a:round/>
            <a:headEnd len="med" w="med" type="none"/>
            <a:tailEnd len="med" w="med" type="none"/>
          </a:ln>
        </p:spPr>
      </p:cxnSp>
      <p:sp>
        <p:nvSpPr>
          <p:cNvPr id="138" name="Google Shape;138;p21"/>
          <p:cNvSpPr txBox="1"/>
          <p:nvPr/>
        </p:nvSpPr>
        <p:spPr>
          <a:xfrm>
            <a:off x="1394575" y="2813625"/>
            <a:ext cx="13950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p:txBody>
      </p:sp>
      <p:sp>
        <p:nvSpPr>
          <p:cNvPr id="139" name="Google Shape;139;p21"/>
          <p:cNvSpPr txBox="1"/>
          <p:nvPr/>
        </p:nvSpPr>
        <p:spPr>
          <a:xfrm>
            <a:off x="393400" y="4208400"/>
            <a:ext cx="640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EFEFEF"/>
                </a:solidFill>
              </a:rPr>
              <a:t>(There are a lot more HTTP errors than 404, just FYI)</a:t>
            </a:r>
            <a:endParaRPr sz="2000">
              <a:solidFill>
                <a:srgbClr val="EFEFE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