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15"/>
  </p:notesMasterIdLst>
  <p:handoutMasterIdLst>
    <p:handoutMasterId r:id="rId16"/>
  </p:handoutMasterIdLst>
  <p:sldIdLst>
    <p:sldId id="275" r:id="rId6"/>
    <p:sldId id="276" r:id="rId7"/>
    <p:sldId id="277" r:id="rId8"/>
    <p:sldId id="282" r:id="rId9"/>
    <p:sldId id="287" r:id="rId10"/>
    <p:sldId id="281" r:id="rId11"/>
    <p:sldId id="288" r:id="rId12"/>
    <p:sldId id="289" r:id="rId13"/>
    <p:sldId id="280" r:id="rId14"/>
  </p:sldIdLst>
  <p:sldSz cx="6858000" cy="51435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6D"/>
    <a:srgbClr val="FFBA4B"/>
    <a:srgbClr val="F39800"/>
    <a:srgbClr val="F39700"/>
    <a:srgbClr val="844CB0"/>
    <a:srgbClr val="70963E"/>
    <a:srgbClr val="007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0633" autoAdjust="0"/>
  </p:normalViewPr>
  <p:slideViewPr>
    <p:cSldViewPr>
      <p:cViewPr varScale="1">
        <p:scale>
          <a:sx n="110" d="100"/>
          <a:sy n="110" d="100"/>
        </p:scale>
        <p:origin x="1302" y="4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8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9EE2-9F5E-4C60-8DB0-050751F76B7C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14734693-17E5-42A7-BA1E-F88A64E0F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E78A-EF73-405E-A7AA-D8349EA38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9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3EC76E-8C03-46B5-9848-4C8DAF436976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C8DC147-12D7-4A0A-A5E2-7F9499EBB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="" xmlns:a16="http://schemas.microsoft.com/office/drawing/2014/main" id="{78FAEA62-1CC3-40D0-96C1-B8383412159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="" xmlns:a16="http://schemas.microsoft.com/office/drawing/2014/main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="" xmlns:a16="http://schemas.microsoft.com/office/drawing/2014/main" id="{3D66D6B2-98B0-4D8C-A5D4-C01E00E5A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6CCD1D09-EA3A-48A6-9A00-73721CA149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A2F08269-A915-4167-BCA9-16C04D83F86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39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（4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="" xmlns:a16="http://schemas.microsoft.com/office/drawing/2014/main" id="{B20F3499-AB3F-4B5B-9693-B8ED14F7C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D265657F-CE71-4C41-B0EB-CAE90044EE00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573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（3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AD2A8A55-EB31-4BD8-B513-C13637F55D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594C715-50D5-494D-93FF-1D37BF42815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1663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3つ（タイトルつ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="" xmlns:a16="http://schemas.microsoft.com/office/drawing/2014/main" id="{8A437C67-0295-4BC4-839D-FE7D7DCA2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="" xmlns:a16="http://schemas.microsoft.com/office/drawing/2014/main" id="{42F69E35-E863-47C2-A410-E5ED9DD5DE25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2944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6"/>
            <a:ext cx="6274594" cy="3290887"/>
          </a:xfrm>
          <a:prstGeom prst="rect">
            <a:avLst/>
          </a:prstGeom>
        </p:spPr>
        <p:txBody>
          <a:bodyPr/>
          <a:lstStyle>
            <a:lvl1pPr marL="126206" marR="0" indent="-126206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9" marR="0" indent="-140494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9" marR="0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 sz="1275"/>
            </a:lvl3pPr>
            <a:lvl5pPr marL="685800" indent="0">
              <a:buNone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AC6760BC-51E1-4DCE-9729-12767D5D34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6"/>
            <a:ext cx="628649" cy="3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1590" y="481719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3640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="" xmlns:a16="http://schemas.microsoft.com/office/drawing/2014/main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title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="" xmlns:a16="http://schemas.microsoft.com/office/drawing/2014/main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84F3CF18-ED0C-4F6E-AC94-EA0736C19F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情報セキュリティ株式会社">
            <a:extLst>
              <a:ext uri="{FF2B5EF4-FFF2-40B4-BE49-F238E27FC236}">
                <a16:creationId xmlns="" xmlns:a16="http://schemas.microsoft.com/office/drawing/2014/main" id="{A685F978-BA18-4C29-B668-6E667288BD8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8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="" xmlns:a16="http://schemas.microsoft.com/office/drawing/2014/main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n-lt"/>
                <a:ea typeface="+mj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="" xmlns:a16="http://schemas.microsoft.com/office/drawing/2014/main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  <a:p>
            <a:pPr lvl="0"/>
            <a:endParaRPr lang="en-US" altLang="ja-JP" dirty="0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862A1E1D-561A-4422-8998-AEA627C485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178BA480-59A5-4C5C-8DCC-EC065DE9E763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59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="" xmlns:a16="http://schemas.microsoft.com/office/drawing/2014/main" id="{DFDB973A-CD80-4C18-BFB4-46191313F2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5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="" xmlns:a16="http://schemas.microsoft.com/office/drawing/2014/main" id="{75561F10-17D6-4EF1-9AAE-37F58091D3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66C37ABE-ECB2-4CCE-AADB-9692AD959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7631DE2D-4837-4194-A743-1D814B40375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95121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5029CC37-0AF6-4ED8-9515-B106B52037E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="" xmlns:a16="http://schemas.microsoft.com/office/drawing/2014/main" id="{C7704AFC-1377-4772-8027-60861015F8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="" xmlns:a16="http://schemas.microsoft.com/office/drawing/2014/main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21">
            <a:extLst>
              <a:ext uri="{FF2B5EF4-FFF2-40B4-BE49-F238E27FC236}">
                <a16:creationId xmlns="" xmlns:a16="http://schemas.microsoft.com/office/drawing/2014/main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CB79C352-DB54-4636-9D4E-6F2CC221A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情報セキュリティ株式会社">
            <a:extLst>
              <a:ext uri="{FF2B5EF4-FFF2-40B4-BE49-F238E27FC236}">
                <a16:creationId xmlns="" xmlns:a16="http://schemas.microsoft.com/office/drawing/2014/main" id="{FE3E432E-5164-42BD-9C4F-4F3D992FF655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37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6B6D8A8A-C75E-497E-923A-158CFCE9F9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7CF87C0C-F292-4B11-9B29-5176A9D7B7E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643685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="" xmlns:a16="http://schemas.microsoft.com/office/drawing/2014/main" id="{2A227E49-D09C-4AB7-A6D9-1CD2FF083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5FF03B51-FB98-4D97-8C96-BF8659CBCD5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55967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30BE0D2B-BD0D-4133-BEBF-32DEC2546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B4EF3AF4-B126-45AD-AF6F-9362A6D6179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55261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A51ABE6F-ECDF-4E14-8EF8-74A40CC2A7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971A5BDB-D399-462F-AF18-6AEC47908B8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34278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0925CC16-228B-48CE-8644-170EFD64C7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18C0D7EA-7650-4010-9125-8661320E003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70201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="" xmlns:a16="http://schemas.microsoft.com/office/drawing/2014/main" id="{FCB95F73-4A32-47E0-A5BD-ACA294B03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D8EDFB6A-9DF5-41A1-9B4C-8A98EFB04EC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304192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lef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184082"/>
            <a:ext cx="3076574" cy="3292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altLang="ja-JP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153" y="1184077"/>
            <a:ext cx="3077051" cy="3291840"/>
          </a:xfrm>
          <a:prstGeom prst="rect">
            <a:avLst/>
          </a:prstGeom>
        </p:spPr>
        <p:txBody>
          <a:bodyPr anchor="ctr"/>
          <a:lstStyle>
            <a:lvl1pPr marL="214308" indent="-214308">
              <a:buFont typeface="Arial" panose="020B0604020202020204" pitchFamily="34" charset="0"/>
              <a:buChar char="•"/>
              <a:defRPr/>
            </a:lvl1pPr>
            <a:lvl2pPr marL="336938" indent="-214308">
              <a:buFont typeface="Arial" panose="020B0604020202020204" pitchFamily="34" charset="0"/>
              <a:buChar char="•"/>
              <a:defRPr/>
            </a:lvl2pPr>
            <a:lvl3pPr marL="438467" marR="0" indent="-214308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  <a:tabLst>
                <a:tab pos="514406" algn="l"/>
              </a:tabLst>
              <a:defRPr/>
            </a:lvl3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lvl="2"/>
            <a:r>
              <a:rPr lang="en-US" altLang="ja-JP" dirty="0"/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1269" y="230331"/>
            <a:ext cx="6268212" cy="62388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4CC9BB0A-7C70-4F40-B1B7-DEC63E9385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D581B156-1815-418D-97BE-FE01ECCA213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499378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="" xmlns:a16="http://schemas.microsoft.com/office/drawing/2014/main" id="{D1EC5004-D542-4565-BFB1-CE13F1192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B44E47D8-1941-477E-876F-23CAB502DF1E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50813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_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="" xmlns:a16="http://schemas.microsoft.com/office/drawing/2014/main" id="{83C9ABB8-CB66-40F1-853D-015239C5DE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="" xmlns:a16="http://schemas.microsoft.com/office/drawing/2014/main" id="{C9976DD9-260F-4D44-AA5F-48DFC3B643F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186333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情報セキュリティ株式会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9" y="2319179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="" xmlns:a16="http://schemas.microsoft.com/office/drawing/2014/main" id="{6BD25A6D-2196-46D1-815B-4E01FA09104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119A53D6-4F0E-47B3-89D3-279519B340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2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、サブタイトル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23028"/>
            <a:ext cx="6275070" cy="3290887"/>
          </a:xfrm>
        </p:spPr>
        <p:txBody>
          <a:bodyPr/>
          <a:lstStyle/>
          <a:p>
            <a:pPr lvl="0"/>
            <a:r>
              <a:rPr kumimoji="1" lang="ja-JP" altLang="en-US" dirty="0"/>
              <a:t>タイトルを入力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589D4085-7BEC-4EA3-903A-0981D5260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4A27559B-71F2-4B20-9D1C-D4FF7BB95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88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86E1A987-BE61-400C-8EFF-91583B5C7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02D8848A-AD1A-4C86-B020-97CB1339AB1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192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="" xmlns:a16="http://schemas.microsoft.com/office/drawing/2014/main" id="{2CD66ECB-31A2-4ABE-9D67-330B9939B2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C6C00E80-8CFF-4D46-89FF-0BEAB8F1B6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2969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="" xmlns:a16="http://schemas.microsoft.com/office/drawing/2014/main" id="{32917879-B4B3-4977-AC20-8C5A4D0FB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B24520EA-5A27-41EC-A385-BC3F77DE026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18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="" xmlns:a16="http://schemas.microsoft.com/office/drawing/2014/main" id="{BBC97045-F395-4D24-AEB7-7276EE6E52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2B2CC87B-8873-492F-83FF-57CA041A77A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035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="" xmlns:a16="http://schemas.microsoft.com/office/drawing/2014/main" id="{20CDF57B-058B-4F08-A17D-AA8988AC5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DBFB3659-A954-4836-9305-033ED8FE251D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20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66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7656" y="1323846"/>
            <a:ext cx="627507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="" xmlns:a16="http://schemas.microsoft.com/office/drawing/2014/main" id="{9AA93E18-6EC5-484E-8050-68D9FD941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FEC9D617-B7EA-40CE-93D4-B6FD155EAD7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6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709" r:id="rId14"/>
  </p:sldLayoutIdLst>
  <p:hf hdr="0" ftr="0" dt="0"/>
  <p:txStyles>
    <p:titleStyle>
      <a:lvl1pPr marL="0" indent="0" algn="l" defTabSz="685766" rtl="0" eaLnBrk="1" latinLnBrk="0" hangingPunct="1">
        <a:spcBef>
          <a:spcPct val="0"/>
        </a:spcBef>
        <a:buNone/>
        <a:defRPr kumimoji="1"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126200" indent="-126200" algn="l" defTabSz="685766" rtl="0" eaLnBrk="1" latinLnBrk="0" hangingPunct="1">
        <a:spcBef>
          <a:spcPts val="450"/>
        </a:spcBef>
        <a:buFont typeface="Arial" pitchFamily="34" charset="0"/>
        <a:buChar char="•"/>
        <a:defRPr kumimoji="1"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263117" indent="-140488" algn="l" defTabSz="685766" rtl="0" eaLnBrk="1" latinLnBrk="0" hangingPunct="1">
        <a:spcBef>
          <a:spcPts val="0"/>
        </a:spcBef>
        <a:buFont typeface="Arial" pitchFamily="34" charset="0"/>
        <a:buChar char="ᵒ"/>
        <a:defRPr kumimoji="1"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82" indent="-121438" algn="l" defTabSz="685766" rtl="0" eaLnBrk="1" latinLnBrk="0" hangingPunct="1">
        <a:spcBef>
          <a:spcPts val="0"/>
        </a:spcBef>
        <a:buFont typeface="Arial" pitchFamily="34" charset="0"/>
        <a:buChar char="•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24" indent="-123819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66" indent="-126200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Click to</a:t>
            </a:r>
            <a:r>
              <a:rPr lang="ja-JP" altLang="en-US" dirty="0"/>
              <a:t> 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8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="" xmlns:a16="http://schemas.microsoft.com/office/drawing/2014/main" id="{A537C96F-880D-47C8-A74D-62762E005C4E}"/>
              </a:ext>
            </a:extLst>
          </p:cNvPr>
          <p:cNvSpPr txBox="1">
            <a:spLocks/>
          </p:cNvSpPr>
          <p:nvPr userDrawn="1"/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68275" marR="0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1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  <a:lvl2pPr marL="350838" marR="0" indent="-187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427492" marR="0" indent="-128605" algn="l" defTabSz="685891" rtl="0" eaLnBrk="1" fontAlgn="base" latinLnBrk="0" hangingPunct="1">
              <a:lnSpc>
                <a:spcPct val="90000"/>
              </a:lnSpc>
              <a:spcBef>
                <a:spcPts val="75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685891" algn="l"/>
              </a:tabLst>
              <a:defRPr lang="en-US" sz="17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54075" indent="-1651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ja-JP" sz="1275" dirty="0"/>
              <a:t>Click to edit master style</a:t>
            </a:r>
          </a:p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defRPr/>
            </a:pPr>
            <a:r>
              <a:rPr lang="en-US" altLang="ja-JP" sz="1275" dirty="0"/>
              <a:t>Click to edit master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="" xmlns:a16="http://schemas.microsoft.com/office/drawing/2014/main" id="{7E11B269-81A4-4CE3-840D-A701EA8246C4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="" xmlns:a16="http://schemas.microsoft.com/office/drawing/2014/main" id="{0EF969E6-329E-4713-9FEA-3D12B6628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7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lvl1pPr marL="0" indent="0" algn="l" defTabSz="685783" rtl="0" eaLnBrk="1" latinLnBrk="0" hangingPunct="1">
        <a:spcBef>
          <a:spcPct val="0"/>
        </a:spcBef>
        <a:buNone/>
        <a:defRPr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214308" indent="-214308" algn="l" defTabSz="685783" rtl="0" eaLnBrk="1" latinLnBrk="0" hangingPunct="1">
        <a:spcBef>
          <a:spcPts val="450"/>
        </a:spcBef>
        <a:buFont typeface="Arial" panose="020B0604020202020204" pitchFamily="34" charset="0"/>
        <a:buChar char="•"/>
        <a:defRPr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122632" indent="0" algn="l" defTabSz="685783" rtl="0" eaLnBrk="1" latinLnBrk="0" hangingPunct="1">
        <a:spcBef>
          <a:spcPts val="0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94" indent="-121441" algn="l" defTabSz="685783" rtl="0" eaLnBrk="1" latinLnBrk="0" hangingPunct="1">
        <a:spcBef>
          <a:spcPts val="0"/>
        </a:spcBef>
        <a:buFont typeface="Arial" pitchFamily="34" charset="0"/>
        <a:buChar char="•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40" indent="-123822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86" indent="-126203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ipwire.com/state-of-security/latest-security-news/the-newest-online-threat-zepto-ransomware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>
            <a:extLst>
              <a:ext uri="{FF2B5EF4-FFF2-40B4-BE49-F238E27FC236}">
                <a16:creationId xmlns:a16="http://schemas.microsoft.com/office/drawing/2014/main" xmlns="" id="{EB8D0F2E-B412-40C5-ACD9-A712B2C0F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sz="1800" dirty="0"/>
              <a:t>Information Security Inc.</a:t>
            </a:r>
          </a:p>
          <a:p>
            <a:pPr algn="r"/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E631DC2-46B3-467A-A817-3079ACB8D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ja-JP" dirty="0" err="1" smtClean="0"/>
              <a:t>AntiRansomware</a:t>
            </a:r>
            <a:r>
              <a:rPr lang="en-US" altLang="ja-JP" dirty="0" smtClean="0"/>
              <a:t> Tools Thoroughly Tested Part 3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E6888D3-15AF-4E16-BA10-BC451161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E692F2DC-E16D-4E37-BDD5-AB5FCB3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6FD85AA6-FDA8-4289-81AB-328307656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kumimoji="1" lang="en-US" altLang="ja-JP" dirty="0" smtClean="0"/>
              <a:t>?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Rise of Ransomware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Ransomware Testing Environment</a:t>
            </a:r>
            <a:endParaRPr kumimoji="1" lang="en-US" altLang="ja-JP" dirty="0" smtClean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McAfee Ransomware Interceptor</a:t>
            </a:r>
            <a:endParaRPr kumimoji="1" lang="en-US" altLang="ja-JP" dirty="0" smtClean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References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83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48" y="3403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3759" y="582303"/>
            <a:ext cx="6274594" cy="42687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ja-JP" b="1" dirty="0"/>
              <a:t>Ransomware</a:t>
            </a:r>
            <a:r>
              <a:rPr lang="en-US" altLang="ja-JP" dirty="0"/>
              <a:t> is a type of malicious software from </a:t>
            </a:r>
            <a:r>
              <a:rPr lang="en-US" altLang="ja-JP" dirty="0" err="1" smtClean="0"/>
              <a:t>cryptovirology</a:t>
            </a:r>
            <a:r>
              <a:rPr lang="en-US" altLang="ja-JP" dirty="0" smtClean="0"/>
              <a:t> that </a:t>
            </a:r>
            <a:r>
              <a:rPr lang="en-US" altLang="ja-JP" dirty="0"/>
              <a:t>threatens to publish the victim's data or perpetually block access to it unless a ransom is </a:t>
            </a:r>
            <a:r>
              <a:rPr lang="en-US" altLang="ja-JP" dirty="0" smtClean="0"/>
              <a:t>paid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Ransomware is malicious code that is used by cybercriminals to launch data </a:t>
            </a:r>
            <a:r>
              <a:rPr lang="en-US" altLang="ja-JP" dirty="0" smtClean="0"/>
              <a:t>kidnapping and </a:t>
            </a:r>
            <a:r>
              <a:rPr lang="en-US" altLang="ja-JP" dirty="0" err="1"/>
              <a:t>lockscreen</a:t>
            </a:r>
            <a:r>
              <a:rPr lang="en-US" altLang="ja-JP" dirty="0"/>
              <a:t> </a:t>
            </a:r>
            <a:r>
              <a:rPr lang="en-US" altLang="ja-JP" dirty="0" smtClean="0"/>
              <a:t>attacks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The motive for ransomware attacks is </a:t>
            </a:r>
            <a:r>
              <a:rPr lang="en-US" altLang="ja-JP" dirty="0" smtClean="0"/>
              <a:t>monetary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68" y="2283718"/>
            <a:ext cx="4014813" cy="235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Rise of Ransomware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" y="1419586"/>
            <a:ext cx="6267796" cy="3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Ransomware Testing </a:t>
            </a:r>
            <a:r>
              <a:rPr lang="en-US" altLang="ja-JP" dirty="0" err="1" smtClean="0"/>
              <a:t>Envinronment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Victim machine: Windows 7 Ultimate SP1 x64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Ransomware: </a:t>
            </a:r>
            <a:r>
              <a:rPr lang="en-US" altLang="ja-JP" dirty="0" err="1" smtClean="0"/>
              <a:t>Zepto</a:t>
            </a:r>
            <a:r>
              <a:rPr lang="en-US" altLang="ja-JP" dirty="0"/>
              <a:t> ransomware (</a:t>
            </a:r>
            <a:r>
              <a:rPr lang="en-US" altLang="ja-JP" dirty="0">
                <a:hlinkClick r:id="rId2"/>
              </a:rPr>
              <a:t>https://www.tripwire.com/state-of-security/latest-security-news/the-newest-online-threat-zepto-ransomware</a:t>
            </a:r>
            <a:r>
              <a:rPr lang="en-US" altLang="ja-JP" dirty="0" smtClean="0">
                <a:hlinkClick r:id="rId2"/>
              </a:rPr>
              <a:t>/</a:t>
            </a:r>
            <a:r>
              <a:rPr lang="en-US" altLang="ja-JP" dirty="0" smtClean="0"/>
              <a:t>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50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-2286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Mc </a:t>
            </a:r>
            <a:r>
              <a:rPr kumimoji="1" lang="en-US" altLang="ja-JP" dirty="0" err="1" smtClean="0"/>
              <a:t>Afee</a:t>
            </a:r>
            <a:r>
              <a:rPr kumimoji="1" lang="en-US" altLang="ja-JP" dirty="0" smtClean="0"/>
              <a:t> Ransomware Interceptor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279635" y="616902"/>
            <a:ext cx="6173701" cy="4142632"/>
          </a:xfrm>
        </p:spPr>
        <p:txBody>
          <a:bodyPr/>
          <a:lstStyle/>
          <a:p>
            <a:r>
              <a:rPr lang="en-US" altLang="ja-JP" sz="1200" dirty="0"/>
              <a:t>Information</a:t>
            </a:r>
            <a:r>
              <a:rPr kumimoji="1" lang="en-US" altLang="ja-JP" sz="1200" dirty="0"/>
              <a:t> link</a:t>
            </a:r>
            <a:r>
              <a:rPr lang="en-US" altLang="ja-JP" sz="1200" dirty="0"/>
              <a:t>: https://www.mcafee.com/jp/downloads/free-tools/interceptor.aspx</a:t>
            </a:r>
          </a:p>
          <a:p>
            <a:r>
              <a:rPr kumimoji="1" lang="en-US" altLang="ja-JP" sz="1200" dirty="0"/>
              <a:t>How does </a:t>
            </a:r>
            <a:r>
              <a:rPr kumimoji="1" lang="en-US" altLang="ja-JP" sz="1200" dirty="0" err="1"/>
              <a:t>McAfeeRansomware</a:t>
            </a:r>
            <a:r>
              <a:rPr lang="en-US" altLang="ja-JP" sz="1200" dirty="0" err="1"/>
              <a:t>Interceptor</a:t>
            </a:r>
            <a:r>
              <a:rPr lang="en-US" altLang="ja-JP" sz="1200" dirty="0"/>
              <a:t> work?</a:t>
            </a:r>
            <a:endParaRPr kumimoji="1" lang="en-US" altLang="ja-JP" sz="1200" dirty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Ransomware process starts </a:t>
            </a:r>
            <a:r>
              <a:rPr lang="ja-JP" altLang="en-US" sz="1200" dirty="0" smtClean="0"/>
              <a:t>　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635646"/>
            <a:ext cx="551217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2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2" y="-27194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Mc </a:t>
            </a:r>
            <a:r>
              <a:rPr kumimoji="1" lang="en-US" altLang="ja-JP" dirty="0" err="1" smtClean="0"/>
              <a:t>Afee</a:t>
            </a:r>
            <a:r>
              <a:rPr kumimoji="1" lang="en-US" altLang="ja-JP" dirty="0" smtClean="0"/>
              <a:t> Ransomware Interceptor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88640" y="483518"/>
            <a:ext cx="6274594" cy="4084904"/>
          </a:xfrm>
        </p:spPr>
        <p:txBody>
          <a:bodyPr/>
          <a:lstStyle/>
          <a:p>
            <a:r>
              <a:rPr lang="en-US" altLang="ja-JP" sz="1200" dirty="0" smtClean="0"/>
              <a:t>Information</a:t>
            </a:r>
            <a:r>
              <a:rPr kumimoji="1" lang="en-US" altLang="ja-JP" sz="1200" dirty="0" smtClean="0"/>
              <a:t> link</a:t>
            </a:r>
            <a:r>
              <a:rPr lang="en-US" altLang="ja-JP" sz="1200" dirty="0" smtClean="0"/>
              <a:t>: https</a:t>
            </a:r>
            <a:r>
              <a:rPr lang="en-US" altLang="ja-JP" sz="1200" dirty="0"/>
              <a:t>://www.mcafee.com/jp/downloads/free-tools/interceptor.aspx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How does </a:t>
            </a:r>
            <a:r>
              <a:rPr kumimoji="1" lang="en-US" altLang="ja-JP" sz="1200" dirty="0" err="1" smtClean="0"/>
              <a:t>McAfeeRansomware</a:t>
            </a:r>
            <a:r>
              <a:rPr lang="en-US" altLang="ja-JP" sz="1200" dirty="0" err="1" smtClean="0"/>
              <a:t>Interceptor</a:t>
            </a:r>
            <a:r>
              <a:rPr lang="en-US" altLang="ja-JP" sz="1200" dirty="0" smtClean="0"/>
              <a:t> work?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McAfee RI reads </a:t>
            </a:r>
            <a:r>
              <a:rPr lang="en-US" altLang="ja-JP" sz="1200" dirty="0" err="1" smtClean="0"/>
              <a:t>McAfeeRI.db</a:t>
            </a:r>
            <a:r>
              <a:rPr lang="en-US" altLang="ja-JP" sz="1200" dirty="0" smtClean="0"/>
              <a:t> file </a:t>
            </a:r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McAfee RI writes the log file </a:t>
            </a:r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McAfee RI Identifies the ransomware threat and terminates the process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" y="1289904"/>
            <a:ext cx="6204013" cy="86409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670218"/>
            <a:ext cx="6120334" cy="9937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" y="2639206"/>
            <a:ext cx="6167582" cy="5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4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2" y="-27194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Mc </a:t>
            </a:r>
            <a:r>
              <a:rPr kumimoji="1" lang="en-US" altLang="ja-JP" dirty="0" err="1" smtClean="0"/>
              <a:t>Afee</a:t>
            </a:r>
            <a:r>
              <a:rPr kumimoji="1" lang="en-US" altLang="ja-JP" dirty="0" smtClean="0"/>
              <a:t> Ransomware Interceptor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88640" y="483518"/>
            <a:ext cx="6274594" cy="4248472"/>
          </a:xfrm>
        </p:spPr>
        <p:txBody>
          <a:bodyPr/>
          <a:lstStyle/>
          <a:p>
            <a:r>
              <a:rPr lang="en-US" altLang="ja-JP" sz="1200" dirty="0" smtClean="0"/>
              <a:t>Information</a:t>
            </a:r>
            <a:r>
              <a:rPr kumimoji="1" lang="en-US" altLang="ja-JP" sz="1200" dirty="0" smtClean="0"/>
              <a:t> link</a:t>
            </a:r>
            <a:r>
              <a:rPr lang="en-US" altLang="ja-JP" sz="1200" dirty="0" smtClean="0"/>
              <a:t>: https</a:t>
            </a:r>
            <a:r>
              <a:rPr lang="en-US" altLang="ja-JP" sz="1200" dirty="0"/>
              <a:t>://www.mcafee.com/jp/downloads/free-tools/interceptor.aspx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How does </a:t>
            </a:r>
            <a:r>
              <a:rPr kumimoji="1" lang="en-US" altLang="ja-JP" sz="1200" dirty="0" err="1" smtClean="0"/>
              <a:t>McAfeeRansomware</a:t>
            </a:r>
            <a:r>
              <a:rPr lang="en-US" altLang="ja-JP" sz="1200" dirty="0" err="1" smtClean="0"/>
              <a:t>Interceptor</a:t>
            </a:r>
            <a:r>
              <a:rPr lang="en-US" altLang="ja-JP" sz="1200" dirty="0" smtClean="0"/>
              <a:t> work?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McAfee RI reads </a:t>
            </a:r>
            <a:r>
              <a:rPr lang="en-US" altLang="ja-JP" sz="1200" dirty="0" err="1" smtClean="0"/>
              <a:t>McAfeeRI.db</a:t>
            </a:r>
            <a:r>
              <a:rPr lang="en-US" altLang="ja-JP" sz="1200" dirty="0" smtClean="0"/>
              <a:t> file </a:t>
            </a:r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McAfee RI writes the log file </a:t>
            </a:r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McAfee RI Identifies the ransomware threat and </a:t>
            </a:r>
            <a:r>
              <a:rPr lang="en-US" altLang="ja-JP" sz="1200" dirty="0" smtClean="0"/>
              <a:t>terminates </a:t>
            </a:r>
            <a:r>
              <a:rPr lang="en-US" altLang="ja-JP" sz="1200" dirty="0" smtClean="0"/>
              <a:t>the process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6" y="1347614"/>
            <a:ext cx="6170228" cy="7319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7" y="2607754"/>
            <a:ext cx="6184887" cy="68407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2" y="3677543"/>
            <a:ext cx="6210081" cy="9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06239AA-88AF-4FC6-BF6E-314A4A7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257546EB-E4E3-4C7E-BD7C-F62D15FA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03DB075-811C-4873-B3DE-02432581FC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1" lang="en-US" altLang="ja-JP" sz="1200" dirty="0" smtClean="0"/>
              <a:t>Wikipedia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en.wikipedia.org/wiki/Ransomware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ja-JP" sz="1200" dirty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Knowbe</a:t>
            </a: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https://www.knowbe4.com/ransomware</a:t>
            </a:r>
          </a:p>
          <a:p>
            <a:pPr>
              <a:spcBef>
                <a:spcPts val="0"/>
              </a:spcBef>
            </a:pPr>
            <a:endParaRPr lang="en-US" altLang="ja-JP" sz="1200" dirty="0" smtClean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Heimdal</a:t>
            </a:r>
            <a:r>
              <a:rPr lang="en-US" altLang="ja-JP" sz="1200" dirty="0" smtClean="0"/>
              <a:t> security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heimdalsecurity.com/blog/what-is-ransomware-protection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564688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.potx" id="{64F82204-77FA-4996-8E21-681239225002}" vid="{17B0CDB5-6D17-495E-A9EC-6441F65442DB}"/>
    </a:ext>
  </a:extLst>
</a:theme>
</file>

<file path=ppt/theme/theme2.xml><?xml version="1.0" encoding="utf-8"?>
<a:theme xmlns:a="http://schemas.openxmlformats.org/drawingml/2006/main" name="English">
  <a:themeElements>
    <a:clrScheme name="Custom 48">
      <a:dk1>
        <a:srgbClr val="4D4F53"/>
      </a:dk1>
      <a:lt1>
        <a:sysClr val="window" lastClr="FFFFFF"/>
      </a:lt1>
      <a:dk2>
        <a:srgbClr val="706F5C"/>
      </a:dk2>
      <a:lt2>
        <a:srgbClr val="D6D5CC"/>
      </a:lt2>
      <a:accent1>
        <a:srgbClr val="844CB0"/>
      </a:accent1>
      <a:accent2>
        <a:srgbClr val="0079BD"/>
      </a:accent2>
      <a:accent3>
        <a:srgbClr val="70963E"/>
      </a:accent3>
      <a:accent4>
        <a:srgbClr val="844CB0"/>
      </a:accent4>
      <a:accent5>
        <a:srgbClr val="0079BD"/>
      </a:accent5>
      <a:accent6>
        <a:srgbClr val="70963E"/>
      </a:accent6>
      <a:hlink>
        <a:srgbClr val="00598C"/>
      </a:hlink>
      <a:folHlink>
        <a:srgbClr val="563173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6091B0C6259E4789E49980292B6DD8" ma:contentTypeVersion="0" ma:contentTypeDescription="新しいドキュメントを作成します。" ma:contentTypeScope="" ma:versionID="8b7a33877e5d16f99391a80a642b0b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fc15230516dd5e85220f060eed4b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E087EB-75A7-401C-8B88-225CA46A96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83F91-FF5E-45D6-AE49-17B896379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3D82F4-B016-4148-A3D8-41F9E137AA37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1477</TotalTime>
  <Words>120</Words>
  <Application>Microsoft Office PowerPoint</Application>
  <PresentationFormat>ユーザー設定</PresentationFormat>
  <Paragraphs>94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メイリオ</vt:lpstr>
      <vt:lpstr>Arial</vt:lpstr>
      <vt:lpstr>Calibri</vt:lpstr>
      <vt:lpstr>Japanese</vt:lpstr>
      <vt:lpstr>English</vt:lpstr>
      <vt:lpstr>PowerPoint プレゼンテーション</vt:lpstr>
      <vt:lpstr>Contents</vt:lpstr>
      <vt:lpstr>What is Ransomware?</vt:lpstr>
      <vt:lpstr>Rise of Ransomware</vt:lpstr>
      <vt:lpstr>Ransomware Testing Envinronment</vt:lpstr>
      <vt:lpstr>Mc Afee Ransomware Interceptor</vt:lpstr>
      <vt:lpstr>Mc Afee Ransomware Interceptor</vt:lpstr>
      <vt:lpstr>Mc Afee Ransomware Interceptor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nao_komori</dc:creator>
  <cp:lastModifiedBy>ADi Adi</cp:lastModifiedBy>
  <cp:revision>401</cp:revision>
  <cp:lastPrinted>2012-04-23T18:00:06Z</cp:lastPrinted>
  <dcterms:created xsi:type="dcterms:W3CDTF">2017-06-26T01:26:37Z</dcterms:created>
  <dcterms:modified xsi:type="dcterms:W3CDTF">2017-08-10T06:55:24Z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0x010100976091B0C6259E4789E49980292B6DD8</vt:lpwstr>
  </property>
</Properties>
</file>