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32"/>
  </p:notesMasterIdLst>
  <p:handoutMasterIdLst>
    <p:handoutMasterId r:id="rId33"/>
  </p:handoutMasterIdLst>
  <p:sldIdLst>
    <p:sldId id="275" r:id="rId6"/>
    <p:sldId id="276" r:id="rId7"/>
    <p:sldId id="348" r:id="rId8"/>
    <p:sldId id="356" r:id="rId9"/>
    <p:sldId id="357" r:id="rId10"/>
    <p:sldId id="358" r:id="rId11"/>
    <p:sldId id="359" r:id="rId12"/>
    <p:sldId id="368" r:id="rId13"/>
    <p:sldId id="369" r:id="rId14"/>
    <p:sldId id="330" r:id="rId15"/>
    <p:sldId id="355" r:id="rId16"/>
    <p:sldId id="360" r:id="rId17"/>
    <p:sldId id="361" r:id="rId18"/>
    <p:sldId id="363" r:id="rId19"/>
    <p:sldId id="362" r:id="rId20"/>
    <p:sldId id="364" r:id="rId21"/>
    <p:sldId id="365" r:id="rId22"/>
    <p:sldId id="351" r:id="rId23"/>
    <p:sldId id="366" r:id="rId24"/>
    <p:sldId id="367" r:id="rId25"/>
    <p:sldId id="370" r:id="rId26"/>
    <p:sldId id="371" r:id="rId27"/>
    <p:sldId id="372" r:id="rId28"/>
    <p:sldId id="373" r:id="rId29"/>
    <p:sldId id="374" r:id="rId30"/>
    <p:sldId id="289" r:id="rId31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D"/>
    <a:srgbClr val="FFC76D"/>
    <a:srgbClr val="FFBA4B"/>
    <a:srgbClr val="F39800"/>
    <a:srgbClr val="F39700"/>
    <a:srgbClr val="844CB0"/>
    <a:srgbClr val="70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02" d="100"/>
          <a:sy n="102" d="100"/>
        </p:scale>
        <p:origin x="1089" y="57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1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8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8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9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3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4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3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9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2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</p:spPr>
        <p:txBody>
          <a:bodyPr anchor="ctr"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B6F9486E-6FC1-4CD9-A793-C879302C14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20A39C60-B079-49AF-8A80-FECF6304A3B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463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7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ld-releases.ubuntu.com/releases/14.04.1/ubuntu-14.04-desktop-amd64.iso" TargetMode="External"/><Relationship Id="rId2" Type="http://schemas.openxmlformats.org/officeDocument/2006/relationships/hyperlink" Target="https://trex-tgn.cisco.com/trex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:a16="http://schemas.microsoft.com/office/drawing/2014/main" xmlns="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TRex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2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Testing Environment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657" y="1347614"/>
            <a:ext cx="6274594" cy="3290887"/>
          </a:xfrm>
        </p:spPr>
        <p:txBody>
          <a:bodyPr/>
          <a:lstStyle/>
          <a:p>
            <a:r>
              <a:rPr kumimoji="1" lang="en-US" altLang="ja-JP" sz="1580" dirty="0" smtClean="0"/>
              <a:t>Ubuntu 14.04 LTS</a:t>
            </a:r>
            <a:endParaRPr lang="en-US" altLang="ja-JP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1851670"/>
            <a:ext cx="385286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Installing dependencies -&gt; </a:t>
            </a:r>
            <a:r>
              <a:rPr lang="en-US" altLang="ja-JP" sz="1580" dirty="0" err="1" smtClean="0"/>
              <a:t>scapy</a:t>
            </a:r>
            <a:r>
              <a:rPr lang="en-US" altLang="ja-JP" sz="1580" dirty="0" smtClean="0"/>
              <a:t> </a:t>
            </a:r>
            <a:endParaRPr lang="en-US" altLang="ja-JP" sz="158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1851670"/>
            <a:ext cx="561662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Installing dependencies -&gt; g++ </a:t>
            </a:r>
            <a:endParaRPr lang="en-US" altLang="ja-JP" sz="158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923678"/>
            <a:ext cx="57766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2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Installing dependencies -&gt; zlib1g-dev </a:t>
            </a:r>
            <a:endParaRPr lang="en-US" altLang="ja-JP" sz="158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995686"/>
            <a:ext cx="5688632" cy="18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Cloning GitHub repository </a:t>
            </a:r>
            <a:endParaRPr lang="en-US" altLang="ja-JP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995686"/>
            <a:ext cx="576064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Configuring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-&gt; ./b configure</a:t>
            </a:r>
            <a:endParaRPr lang="en-US" altLang="ja-JP" sz="158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1" y="1923678"/>
            <a:ext cx="6000207" cy="1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Building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-&gt; ./b build</a:t>
            </a:r>
            <a:endParaRPr lang="en-US" altLang="ja-JP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851670"/>
            <a:ext cx="5760640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5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Building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-&gt; ./b build</a:t>
            </a:r>
            <a:endParaRPr lang="en-US" altLang="ja-JP" sz="158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995686"/>
            <a:ext cx="568863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Identify the ports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3" y="1851670"/>
            <a:ext cx="61530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help menu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4" y="1851670"/>
            <a:ext cx="593905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kumimoji="1" lang="en-US" altLang="ja-JP" sz="1580" dirty="0"/>
              <a:t>About </a:t>
            </a:r>
            <a:r>
              <a:rPr lang="en-US" altLang="ja-JP" sz="1580" dirty="0" err="1" smtClean="0"/>
              <a:t>Trex</a:t>
            </a:r>
            <a:endParaRPr lang="en-US" altLang="ja-JP" sz="1580" dirty="0" smtClean="0"/>
          </a:p>
          <a:p>
            <a:pPr>
              <a:spcAft>
                <a:spcPts val="800"/>
              </a:spcAft>
            </a:pPr>
            <a:r>
              <a:rPr lang="en-US" altLang="ja-JP" sz="1580" dirty="0" smtClean="0"/>
              <a:t>Current Challenges</a:t>
            </a:r>
          </a:p>
          <a:p>
            <a:pPr>
              <a:spcAft>
                <a:spcPts val="800"/>
              </a:spcAft>
            </a:pPr>
            <a:r>
              <a:rPr lang="en-US" altLang="ja-JP" sz="1580" dirty="0" smtClean="0"/>
              <a:t>Implications</a:t>
            </a:r>
          </a:p>
          <a:p>
            <a:pPr>
              <a:spcAft>
                <a:spcPts val="800"/>
              </a:spcAft>
            </a:pP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</a:t>
            </a:r>
            <a:r>
              <a:rPr lang="en-US" altLang="ja-JP" sz="1580" dirty="0" err="1" smtClean="0"/>
              <a:t>Stateful</a:t>
            </a:r>
            <a:r>
              <a:rPr lang="en-US" altLang="ja-JP" sz="1580" dirty="0" smtClean="0"/>
              <a:t> Features</a:t>
            </a:r>
          </a:p>
          <a:p>
            <a:pPr>
              <a:spcAft>
                <a:spcPts val="800"/>
              </a:spcAft>
            </a:pP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Stateless Features</a:t>
            </a:r>
            <a:endParaRPr lang="en-US" altLang="ja-JP" sz="1580" dirty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sz="1580" dirty="0" smtClean="0"/>
              <a:t>Topology and the Testing Environment</a:t>
            </a:r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Installing</a:t>
            </a:r>
            <a:r>
              <a:rPr kumimoji="1" lang="ja-JP" altLang="en-US" sz="1580" dirty="0" smtClean="0"/>
              <a:t> </a:t>
            </a:r>
            <a:r>
              <a:rPr kumimoji="1" lang="en-US" altLang="ja-JP" sz="1580" dirty="0" err="1" smtClean="0"/>
              <a:t>TRex</a:t>
            </a:r>
            <a:endParaRPr kumimoji="1" lang="en-US" altLang="ja-JP" sz="1580" dirty="0" smtClean="0"/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Using </a:t>
            </a:r>
            <a:r>
              <a:rPr kumimoji="1" lang="en-US" altLang="ja-JP" sz="1580" dirty="0" err="1" smtClean="0"/>
              <a:t>TRex</a:t>
            </a:r>
            <a:endParaRPr kumimoji="1" lang="en-US" altLang="ja-JP" sz="1580" dirty="0" smtClean="0"/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References	</a:t>
            </a:r>
            <a:endParaRPr kumimoji="1" lang="ja-JP" altLang="en-US" sz="1580" dirty="0"/>
          </a:p>
        </p:txBody>
      </p:sp>
    </p:spTree>
    <p:extLst>
      <p:ext uri="{BB962C8B-B14F-4D97-AF65-F5344CB8AC3E}">
        <p14:creationId xmlns:p14="http://schemas.microsoft.com/office/powerpoint/2010/main" val="241582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Default </a:t>
            </a:r>
            <a:r>
              <a:rPr lang="en-US" altLang="ja-JP" sz="1580" dirty="0" err="1" smtClean="0"/>
              <a:t>config</a:t>
            </a:r>
            <a:r>
              <a:rPr lang="en-US" altLang="ja-JP" sz="1580" dirty="0" smtClean="0"/>
              <a:t> file -&gt; </a:t>
            </a:r>
            <a:r>
              <a:rPr lang="en-US" altLang="ja-JP" sz="1600" dirty="0"/>
              <a:t>/</a:t>
            </a:r>
            <a:r>
              <a:rPr lang="en-US" altLang="ja-JP" sz="1600" dirty="0" err="1"/>
              <a:t>etc</a:t>
            </a:r>
            <a:r>
              <a:rPr lang="en-US" altLang="ja-JP" sz="1600" dirty="0"/>
              <a:t>/</a:t>
            </a:r>
            <a:r>
              <a:rPr lang="en-US" altLang="ja-JP" sz="1600" dirty="0" err="1"/>
              <a:t>trex_cfg.yaml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04" y="1779662"/>
            <a:ext cx="4229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Traffic </a:t>
            </a:r>
            <a:r>
              <a:rPr lang="en-US" altLang="ja-JP" sz="1580" dirty="0" err="1" smtClean="0"/>
              <a:t>config</a:t>
            </a:r>
            <a:r>
              <a:rPr lang="en-US" altLang="ja-JP" sz="1580" dirty="0" smtClean="0"/>
              <a:t> file -&gt; in this example 2</a:t>
            </a:r>
            <a:r>
              <a:rPr lang="en-US" altLang="ja-JP" sz="1600" dirty="0" smtClean="0"/>
              <a:t>55 </a:t>
            </a:r>
            <a:r>
              <a:rPr lang="en-US" altLang="ja-JP" sz="1600" dirty="0"/>
              <a:t>clients talking to 240 servers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851670"/>
            <a:ext cx="3528392" cy="25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1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err="1" smtClean="0"/>
              <a:t>Pcap</a:t>
            </a:r>
            <a:r>
              <a:rPr lang="en-US" altLang="ja-JP" sz="1580" dirty="0" smtClean="0"/>
              <a:t> file contents -&gt; </a:t>
            </a:r>
            <a:r>
              <a:rPr lang="en-US" altLang="ja-JP" sz="1580" dirty="0" err="1" smtClean="0"/>
              <a:t>dns.pca</a:t>
            </a:r>
            <a:r>
              <a:rPr lang="en-US" altLang="ja-JP" sz="1580" dirty="0" smtClean="0"/>
              <a:t>, query for www.cisco.ip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067694"/>
            <a:ext cx="5904656" cy="7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30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DUT </a:t>
            </a:r>
            <a:r>
              <a:rPr lang="en-US" altLang="ja-JP" sz="1580" dirty="0" err="1" smtClean="0"/>
              <a:t>config</a:t>
            </a:r>
            <a:r>
              <a:rPr lang="en-US" altLang="ja-JP" sz="1580" dirty="0" smtClean="0"/>
              <a:t> -&gt; static routes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995686"/>
            <a:ext cx="491094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Running </a:t>
            </a:r>
            <a:r>
              <a:rPr lang="en-US" altLang="ja-JP" sz="1580" dirty="0" err="1" smtClean="0"/>
              <a:t>TRex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0" y="1456303"/>
            <a:ext cx="432048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err="1" smtClean="0"/>
              <a:t>Tcpdump</a:t>
            </a:r>
            <a:r>
              <a:rPr lang="en-US" altLang="ja-JP" sz="1580" dirty="0" smtClean="0"/>
              <a:t> showing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DNS query (taken on another machine)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139702"/>
            <a:ext cx="5862638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200" dirty="0" err="1" smtClean="0"/>
              <a:t>TRex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smtClean="0">
                <a:hlinkClick r:id="rId2"/>
              </a:rPr>
              <a:t>https</a:t>
            </a:r>
            <a:r>
              <a:rPr lang="en-US" altLang="ja-JP" sz="1200" dirty="0">
                <a:hlinkClick r:id="rId2"/>
              </a:rPr>
              <a:t>://trex-tgn.cisco.com/trex</a:t>
            </a:r>
            <a:r>
              <a:rPr lang="en-US" altLang="ja-JP" sz="1200" dirty="0" smtClean="0">
                <a:hlinkClick r:id="rId2"/>
              </a:rPr>
              <a:t>/</a:t>
            </a:r>
            <a:endParaRPr lang="en-US" altLang="ja-JP" sz="1200" dirty="0" smtClean="0"/>
          </a:p>
          <a:p>
            <a:pPr marL="0" indent="0"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Ubuntu 14.04 LTS  </a:t>
            </a:r>
          </a:p>
          <a:p>
            <a:pPr marL="0" indent="0">
              <a:buNone/>
            </a:pPr>
            <a:r>
              <a:rPr lang="en-US" altLang="ja-JP" sz="1200" dirty="0">
                <a:hlinkClick r:id="rId3"/>
              </a:rPr>
              <a:t>http://</a:t>
            </a:r>
            <a:r>
              <a:rPr lang="en-US" altLang="ja-JP" sz="1200" dirty="0" smtClean="0">
                <a:hlinkClick r:id="rId3"/>
              </a:rPr>
              <a:t>old-releases.ubuntu.com/releases/14.04.1/ubuntu-14.04-desktop-amd64.iso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TRex</a:t>
            </a:r>
            <a:r>
              <a:rPr lang="en-US" altLang="ja-JP" sz="1200" dirty="0" smtClean="0"/>
              <a:t> Manual</a:t>
            </a:r>
          </a:p>
          <a:p>
            <a:pPr marL="0" indent="0">
              <a:buNone/>
            </a:pPr>
            <a:r>
              <a:rPr lang="en-US" altLang="ja-JP" sz="1200" dirty="0"/>
              <a:t>https://trex-tgn.cisco.com/trex/doc/trex_manual.html</a:t>
            </a:r>
          </a:p>
        </p:txBody>
      </p:sp>
    </p:spTree>
    <p:extLst>
      <p:ext uri="{BB962C8B-B14F-4D97-AF65-F5344CB8AC3E}">
        <p14:creationId xmlns:p14="http://schemas.microsoft.com/office/powerpoint/2010/main" val="25837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</a:t>
            </a:r>
            <a:r>
              <a:rPr kumimoji="1" lang="en-US" altLang="ja-JP" dirty="0" err="1" smtClean="0"/>
              <a:t>T</a:t>
            </a:r>
            <a:r>
              <a:rPr kumimoji="1" lang="en-US" altLang="ja-JP" dirty="0" err="1"/>
              <a:t>R</a:t>
            </a:r>
            <a:r>
              <a:rPr kumimoji="1" lang="en-US" altLang="ja-JP" dirty="0" err="1" smtClean="0"/>
              <a:t>ex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dirty="0" err="1"/>
              <a:t>TRex</a:t>
            </a:r>
            <a:r>
              <a:rPr lang="en-US" altLang="ja-JP" sz="1580" dirty="0"/>
              <a:t> is a traffic generator for </a:t>
            </a:r>
            <a:r>
              <a:rPr lang="en-US" altLang="ja-JP" sz="1580" dirty="0" err="1"/>
              <a:t>Stateful</a:t>
            </a:r>
            <a:r>
              <a:rPr lang="en-US" altLang="ja-JP" sz="1580" dirty="0"/>
              <a:t> and Stateless use </a:t>
            </a:r>
            <a:r>
              <a:rPr lang="en-US" altLang="ja-JP" sz="1580" dirty="0" smtClean="0"/>
              <a:t>cases</a:t>
            </a:r>
          </a:p>
          <a:p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-&gt; realistic traffic generator</a:t>
            </a:r>
            <a:endParaRPr kumimoji="1" lang="ja-JP" altLang="en-US" sz="158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2283718"/>
            <a:ext cx="52042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 Challenges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b="1" dirty="0"/>
              <a:t>Cost</a:t>
            </a:r>
            <a:r>
              <a:rPr lang="en-US" altLang="ja-JP" sz="1580" dirty="0"/>
              <a:t> : Commercial State-full traffic generators are expensive</a:t>
            </a:r>
          </a:p>
          <a:p>
            <a:r>
              <a:rPr lang="en-US" altLang="ja-JP" sz="1580" b="1" dirty="0"/>
              <a:t>Scale</a:t>
            </a:r>
            <a:r>
              <a:rPr lang="en-US" altLang="ja-JP" sz="1580" dirty="0"/>
              <a:t> : Bandwidth does not scale up well with features complexity</a:t>
            </a:r>
          </a:p>
          <a:p>
            <a:r>
              <a:rPr lang="en-US" altLang="ja-JP" sz="1580" b="1" dirty="0"/>
              <a:t>Standardization</a:t>
            </a:r>
            <a:r>
              <a:rPr lang="en-US" altLang="ja-JP" sz="1580" dirty="0"/>
              <a:t> : Lack of standardization of traffic patterns and methodologies</a:t>
            </a:r>
          </a:p>
          <a:p>
            <a:r>
              <a:rPr lang="en-US" altLang="ja-JP" sz="1580" b="1" dirty="0"/>
              <a:t>Flexibility</a:t>
            </a:r>
            <a:r>
              <a:rPr lang="en-US" altLang="ja-JP" sz="1580" dirty="0"/>
              <a:t> : Commercial tools do not allow agility when flexibility and changes are needed</a:t>
            </a:r>
          </a:p>
        </p:txBody>
      </p:sp>
    </p:spTree>
    <p:extLst>
      <p:ext uri="{BB962C8B-B14F-4D97-AF65-F5344CB8AC3E}">
        <p14:creationId xmlns:p14="http://schemas.microsoft.com/office/powerpoint/2010/main" val="176542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Implications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dirty="0"/>
              <a:t>High capital expenditure (capex) spent by different teams</a:t>
            </a:r>
          </a:p>
          <a:p>
            <a:r>
              <a:rPr lang="en-US" altLang="ja-JP" sz="1580" dirty="0"/>
              <a:t>Testing in low scale and extrapolation became a common practice, it is not accurate, and hides real life bottlenecks and quality </a:t>
            </a:r>
            <a:r>
              <a:rPr lang="en-US" altLang="ja-JP" sz="1580" dirty="0" smtClean="0"/>
              <a:t>issues</a:t>
            </a:r>
          </a:p>
          <a:p>
            <a:r>
              <a:rPr lang="en-US" altLang="ja-JP" sz="1580" dirty="0" err="1"/>
              <a:t>TRex</a:t>
            </a:r>
            <a:r>
              <a:rPr lang="en-US" altLang="ja-JP" sz="1580" dirty="0"/>
              <a:t> addresses these problems through an innovative and extendable software implementation and by leveraging standard and open SW and x86/UCS HW.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2715766"/>
            <a:ext cx="904875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9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Stateful</a:t>
            </a:r>
            <a:r>
              <a:rPr kumimoji="1" lang="en-US" altLang="ja-JP" dirty="0" smtClean="0"/>
              <a:t> Features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dirty="0"/>
              <a:t>Fueled by DPDK</a:t>
            </a:r>
          </a:p>
          <a:p>
            <a:r>
              <a:rPr lang="en-US" altLang="ja-JP" sz="1580" dirty="0"/>
              <a:t>Generates and analyzes L4-7 traffic and able to provide in one tool capabilities provided by commercial L7 tools.</a:t>
            </a:r>
          </a:p>
          <a:p>
            <a:r>
              <a:rPr lang="en-US" altLang="ja-JP" sz="1580" dirty="0" err="1"/>
              <a:t>Stateful</a:t>
            </a:r>
            <a:r>
              <a:rPr lang="en-US" altLang="ja-JP" sz="1580" dirty="0"/>
              <a:t> traffic generator based on pre-processing and smart replay of real traffic templates.</a:t>
            </a:r>
          </a:p>
          <a:p>
            <a:r>
              <a:rPr lang="en-US" altLang="ja-JP" sz="1580" dirty="0"/>
              <a:t>Generates and </a:t>
            </a:r>
            <a:r>
              <a:rPr lang="en-US" altLang="ja-JP" sz="1580" b="1" dirty="0"/>
              <a:t>amplifies</a:t>
            </a:r>
            <a:r>
              <a:rPr lang="en-US" altLang="ja-JP" sz="1580" dirty="0"/>
              <a:t> both client and server side traffic.</a:t>
            </a:r>
          </a:p>
          <a:p>
            <a:r>
              <a:rPr lang="en-US" altLang="ja-JP" sz="1580" dirty="0"/>
              <a:t>Customized functionality can be added.</a:t>
            </a:r>
          </a:p>
          <a:p>
            <a:r>
              <a:rPr lang="en-US" altLang="ja-JP" sz="1580" dirty="0"/>
              <a:t>Scale to 200Gb/sec for one UCS</a:t>
            </a:r>
          </a:p>
          <a:p>
            <a:r>
              <a:rPr lang="en-US" altLang="ja-JP" sz="1580" dirty="0"/>
              <a:t>Low </a:t>
            </a:r>
            <a:r>
              <a:rPr lang="en-US" altLang="ja-JP" sz="1580" dirty="0" smtClean="0"/>
              <a:t>cost</a:t>
            </a:r>
            <a:endParaRPr lang="en-US" altLang="ja-JP" sz="1580" dirty="0"/>
          </a:p>
        </p:txBody>
      </p:sp>
    </p:spTree>
    <p:extLst>
      <p:ext uri="{BB962C8B-B14F-4D97-AF65-F5344CB8AC3E}">
        <p14:creationId xmlns:p14="http://schemas.microsoft.com/office/powerpoint/2010/main" val="40614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Stateless Features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dirty="0"/>
              <a:t>Large scale - Supports about 10-30 million packets per second (</a:t>
            </a:r>
            <a:r>
              <a:rPr lang="en-US" altLang="ja-JP" sz="1580" dirty="0" err="1"/>
              <a:t>mpps</a:t>
            </a:r>
            <a:r>
              <a:rPr lang="en-US" altLang="ja-JP" sz="1580" dirty="0"/>
              <a:t>) per core, scalable with the number of cores</a:t>
            </a:r>
          </a:p>
          <a:p>
            <a:r>
              <a:rPr lang="en-US" altLang="ja-JP" sz="1580" dirty="0"/>
              <a:t>Profile can support multiple streams, scalable to 10K parallel </a:t>
            </a:r>
            <a:r>
              <a:rPr lang="en-US" altLang="ja-JP" sz="1580" dirty="0" smtClean="0"/>
              <a:t>streams</a:t>
            </a:r>
          </a:p>
          <a:p>
            <a:r>
              <a:rPr lang="en-US" altLang="ja-JP" sz="1580" dirty="0"/>
              <a:t>Interactive support - Fast Console, GUI</a:t>
            </a:r>
          </a:p>
          <a:p>
            <a:r>
              <a:rPr lang="en-US" altLang="ja-JP" sz="1580" dirty="0"/>
              <a:t>Statistics per interface</a:t>
            </a:r>
          </a:p>
          <a:p>
            <a:r>
              <a:rPr lang="en-US" altLang="ja-JP" sz="1580" dirty="0"/>
              <a:t>PCAP file import/export</a:t>
            </a:r>
          </a:p>
        </p:txBody>
      </p:sp>
    </p:spTree>
    <p:extLst>
      <p:ext uri="{BB962C8B-B14F-4D97-AF65-F5344CB8AC3E}">
        <p14:creationId xmlns:p14="http://schemas.microsoft.com/office/powerpoint/2010/main" val="1484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testing topology -&gt; </a:t>
            </a:r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running in </a:t>
            </a:r>
            <a:r>
              <a:rPr kumimoji="1" lang="en-US" altLang="ja-JP" sz="1580" dirty="0" err="1" smtClean="0"/>
              <a:t>stateful</a:t>
            </a:r>
            <a:r>
              <a:rPr kumimoji="1" lang="en-US" altLang="ja-JP" sz="1580" dirty="0" smtClean="0"/>
              <a:t> mode </a:t>
            </a:r>
            <a:endParaRPr kumimoji="1" lang="en-US" altLang="ja-JP" sz="1580" dirty="0"/>
          </a:p>
          <a:p>
            <a:pPr marL="0" indent="0">
              <a:buNone/>
            </a:pPr>
            <a:r>
              <a:rPr kumimoji="1" lang="en-US" altLang="ja-JP" sz="1600" dirty="0" smtClean="0"/>
              <a:t>                                     -&gt; </a:t>
            </a:r>
            <a:r>
              <a:rPr kumimoji="1" lang="en-US" altLang="ja-JP" sz="1600" dirty="0" err="1" smtClean="0"/>
              <a:t>TRex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/>
              <a:t>emulates/creates a internal router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350" dirty="0" smtClean="0"/>
              <a:t>Router IP: 192.168.10.188</a:t>
            </a:r>
          </a:p>
          <a:p>
            <a:pPr marL="0" lvl="0" indent="0">
              <a:buNone/>
            </a:pPr>
            <a:r>
              <a:rPr lang="en-US" altLang="ja-JP" sz="1350" dirty="0"/>
              <a:t> </a:t>
            </a:r>
            <a:r>
              <a:rPr lang="en-US" altLang="ja-JP" sz="1350" dirty="0" smtClean="0"/>
              <a:t>      ------------</a:t>
            </a:r>
            <a:endParaRPr lang="en-US" altLang="ja-JP" sz="1350" dirty="0"/>
          </a:p>
          <a:p>
            <a:pPr marL="0" lvl="0" indent="0">
              <a:buNone/>
            </a:pPr>
            <a:r>
              <a:rPr lang="en-US" altLang="ja-JP" sz="1350" dirty="0"/>
              <a:t>       |</a:t>
            </a:r>
            <a:r>
              <a:rPr lang="en-US" altLang="ja-JP" sz="1350" dirty="0">
                <a:solidFill>
                  <a:srgbClr val="0079BD"/>
                </a:solidFill>
              </a:rPr>
              <a:t> </a:t>
            </a:r>
            <a:r>
              <a:rPr lang="en-US" altLang="ja-JP" sz="1350" dirty="0" err="1" smtClean="0">
                <a:solidFill>
                  <a:schemeClr val="tx1"/>
                </a:solidFill>
              </a:rPr>
              <a:t>TRex</a:t>
            </a:r>
            <a:r>
              <a:rPr lang="en-US" altLang="ja-JP" sz="1350" dirty="0" smtClean="0">
                <a:solidFill>
                  <a:schemeClr val="tx1"/>
                </a:solidFill>
              </a:rPr>
              <a:t>   </a:t>
            </a:r>
            <a:r>
              <a:rPr lang="en-US" altLang="ja-JP" sz="1350" dirty="0"/>
              <a:t> </a:t>
            </a:r>
            <a:r>
              <a:rPr lang="en-US" altLang="ja-JP" sz="1350" dirty="0" smtClean="0"/>
              <a:t>|</a:t>
            </a:r>
            <a:endParaRPr lang="en-US" altLang="ja-JP" sz="1350" dirty="0"/>
          </a:p>
          <a:p>
            <a:pPr marL="0" lvl="0" indent="0">
              <a:buNone/>
            </a:pPr>
            <a:r>
              <a:rPr lang="en-US" altLang="ja-JP" sz="1350" dirty="0"/>
              <a:t>       | </a:t>
            </a:r>
            <a:r>
              <a:rPr lang="en-US" altLang="ja-JP" sz="1350" dirty="0" smtClean="0"/>
              <a:t>Client   |                                        IF1 IP: 192.168.10.105</a:t>
            </a:r>
          </a:p>
          <a:p>
            <a:pPr marL="0" lvl="0" indent="0">
              <a:buNone/>
            </a:pPr>
            <a:r>
              <a:rPr lang="en-US" altLang="ja-JP" sz="1350" dirty="0" smtClean="0"/>
              <a:t>       | Side     |                                       ---------------</a:t>
            </a:r>
          </a:p>
          <a:p>
            <a:pPr marL="0" lvl="0" indent="0">
              <a:buNone/>
            </a:pPr>
            <a:r>
              <a:rPr lang="en-US" altLang="ja-JP" sz="1350" dirty="0" smtClean="0"/>
              <a:t>       ------------                                       |  IF1           |</a:t>
            </a:r>
          </a:p>
          <a:p>
            <a:pPr marL="0" lvl="0" indent="0">
              <a:buNone/>
            </a:pPr>
            <a:r>
              <a:rPr kumimoji="1" lang="en-US" altLang="ja-JP" sz="1350" dirty="0" smtClean="0"/>
              <a:t>                                                             |    DUT      |</a:t>
            </a:r>
          </a:p>
          <a:p>
            <a:pPr marL="0" lvl="0" indent="0">
              <a:buNone/>
            </a:pPr>
            <a:r>
              <a:rPr kumimoji="1" lang="en-US" altLang="ja-JP" sz="1350" dirty="0" smtClean="0"/>
              <a:t>       ------------                                       |  IF2           |</a:t>
            </a:r>
            <a:endParaRPr kumimoji="1" lang="en-US" altLang="ja-JP" sz="1350" dirty="0"/>
          </a:p>
          <a:p>
            <a:pPr marL="0" lvl="0" indent="0">
              <a:buNone/>
            </a:pPr>
            <a:r>
              <a:rPr kumimoji="1" lang="en-US" altLang="ja-JP" sz="1350" dirty="0" smtClean="0"/>
              <a:t>       | </a:t>
            </a:r>
            <a:r>
              <a:rPr kumimoji="1" lang="en-US" altLang="ja-JP" sz="1350" dirty="0" err="1" smtClean="0"/>
              <a:t>TRex</a:t>
            </a:r>
            <a:r>
              <a:rPr kumimoji="1" lang="en-US" altLang="ja-JP" sz="1350" dirty="0" smtClean="0"/>
              <a:t>    |                                       ---------------   </a:t>
            </a:r>
          </a:p>
          <a:p>
            <a:pPr marL="0" lvl="0" indent="0">
              <a:buNone/>
            </a:pPr>
            <a:r>
              <a:rPr kumimoji="1" lang="en-US" altLang="ja-JP" sz="1350" dirty="0" smtClean="0"/>
              <a:t>       | Server  |                                       Cisco 2960</a:t>
            </a:r>
          </a:p>
          <a:p>
            <a:pPr marL="0" lvl="0" indent="0">
              <a:buNone/>
            </a:pPr>
            <a:r>
              <a:rPr kumimoji="1" lang="en-US" altLang="ja-JP" sz="1350" dirty="0"/>
              <a:t> </a:t>
            </a:r>
            <a:r>
              <a:rPr kumimoji="1" lang="en-US" altLang="ja-JP" sz="1350" dirty="0" smtClean="0"/>
              <a:t>      | Side     |                                        IF2 IP: 192.168.86.11</a:t>
            </a:r>
            <a:endParaRPr kumimoji="1" lang="en-US" altLang="ja-JP" sz="1350" dirty="0"/>
          </a:p>
          <a:p>
            <a:pPr marL="0" lvl="0" indent="0">
              <a:buNone/>
            </a:pPr>
            <a:r>
              <a:rPr kumimoji="1" lang="en-US" altLang="ja-JP" sz="1350" dirty="0" smtClean="0"/>
              <a:t>       ------------</a:t>
            </a:r>
          </a:p>
          <a:p>
            <a:pPr marL="0" lvl="0" indent="0">
              <a:buNone/>
            </a:pPr>
            <a:r>
              <a:rPr kumimoji="1" lang="en-US" altLang="ja-JP" sz="1350" dirty="0" smtClean="0"/>
              <a:t>Router IP: 192.168.86.188</a:t>
            </a:r>
          </a:p>
          <a:p>
            <a:pPr marL="0" indent="0">
              <a:buNone/>
            </a:pPr>
            <a:endParaRPr kumimoji="1" lang="en-US" altLang="ja-JP" sz="1580" dirty="0" smtClean="0"/>
          </a:p>
          <a:p>
            <a:pPr marL="0" indent="0">
              <a:buNone/>
            </a:pPr>
            <a:endParaRPr kumimoji="1" lang="en-US" altLang="ja-JP" sz="158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>
            <a:off x="1484784" y="2355726"/>
            <a:ext cx="1728192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" name="直線矢印コネクタ 6"/>
          <p:cNvCxnSpPr/>
          <p:nvPr/>
        </p:nvCxnSpPr>
        <p:spPr bwMode="auto">
          <a:xfrm flipV="1">
            <a:off x="1509822" y="3435846"/>
            <a:ext cx="1728192" cy="425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03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580" dirty="0" smtClean="0"/>
          </a:p>
          <a:p>
            <a:pPr marL="0" lvl="0" indent="0">
              <a:buNone/>
            </a:pPr>
            <a:endParaRPr kumimoji="1"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1059582"/>
            <a:ext cx="5400600" cy="34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5553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3D82F4-B016-4148-A3D8-41F9E137AA37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7342</TotalTime>
  <Words>453</Words>
  <Application>Microsoft Office PowerPoint</Application>
  <PresentationFormat>ユーザー設定</PresentationFormat>
  <Paragraphs>136</Paragraphs>
  <Slides>26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About TRex</vt:lpstr>
      <vt:lpstr>Current Challenges</vt:lpstr>
      <vt:lpstr>Implications</vt:lpstr>
      <vt:lpstr>TRex Stateful Features</vt:lpstr>
      <vt:lpstr>TRex Stateless Features</vt:lpstr>
      <vt:lpstr>Topology</vt:lpstr>
      <vt:lpstr>Topology</vt:lpstr>
      <vt:lpstr>Testing Environment</vt:lpstr>
      <vt:lpstr>Installing TRex</vt:lpstr>
      <vt:lpstr>Installing TRex</vt:lpstr>
      <vt:lpstr>Installing TRex</vt:lpstr>
      <vt:lpstr>Installing TRex</vt:lpstr>
      <vt:lpstr>Installing TRex</vt:lpstr>
      <vt:lpstr>Installing TRex</vt:lpstr>
      <vt:lpstr>Installing TRex</vt:lpstr>
      <vt:lpstr>Using TRex</vt:lpstr>
      <vt:lpstr>Using TRex</vt:lpstr>
      <vt:lpstr>Using TRex</vt:lpstr>
      <vt:lpstr>Using TRex</vt:lpstr>
      <vt:lpstr>Using TRex</vt:lpstr>
      <vt:lpstr>Using TRex</vt:lpstr>
      <vt:lpstr>Using TRex</vt:lpstr>
      <vt:lpstr>Using TRex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2825</cp:revision>
  <cp:lastPrinted>2012-04-23T18:00:06Z</cp:lastPrinted>
  <dcterms:created xsi:type="dcterms:W3CDTF">2017-06-26T01:26:37Z</dcterms:created>
  <dcterms:modified xsi:type="dcterms:W3CDTF">2017-11-13T10:16:32Z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