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80" r:id="rId2"/>
    <p:sldId id="367" r:id="rId3"/>
    <p:sldId id="372" r:id="rId4"/>
    <p:sldId id="323" r:id="rId5"/>
    <p:sldId id="322" r:id="rId6"/>
    <p:sldId id="292" r:id="rId7"/>
    <p:sldId id="402" r:id="rId8"/>
    <p:sldId id="392" r:id="rId9"/>
    <p:sldId id="327" r:id="rId10"/>
    <p:sldId id="403" r:id="rId11"/>
    <p:sldId id="400" r:id="rId12"/>
    <p:sldId id="394" r:id="rId13"/>
    <p:sldId id="393" r:id="rId14"/>
    <p:sldId id="382" r:id="rId15"/>
    <p:sldId id="395" r:id="rId16"/>
    <p:sldId id="286" r:id="rId17"/>
    <p:sldId id="397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0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912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5" pos="6984" userDrawn="1">
          <p15:clr>
            <a:srgbClr val="A4A3A4"/>
          </p15:clr>
        </p15:guide>
        <p15:guide id="16" orient="horz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  <p:guide pos="384"/>
        <p:guide pos="600"/>
        <p:guide pos="7296"/>
        <p:guide pos="7080"/>
        <p:guide orient="horz" pos="912"/>
        <p:guide orient="horz" pos="3888"/>
        <p:guide orient="horz" pos="1272"/>
        <p:guide pos="6984"/>
        <p:guide orient="horz" pos="1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2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4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05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895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41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04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3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03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61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5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7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1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1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8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83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59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2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1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06910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3461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  <p:extLst>
      <p:ext uri="{BB962C8B-B14F-4D97-AF65-F5344CB8AC3E}">
        <p14:creationId xmlns:p14="http://schemas.microsoft.com/office/powerpoint/2010/main" val="3530089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082559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885947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602914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2874650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  <p:extLst>
      <p:ext uri="{BB962C8B-B14F-4D97-AF65-F5344CB8AC3E}">
        <p14:creationId xmlns:p14="http://schemas.microsoft.com/office/powerpoint/2010/main" val="1954576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787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  <p:extLst>
      <p:ext uri="{BB962C8B-B14F-4D97-AF65-F5344CB8AC3E}">
        <p14:creationId xmlns:p14="http://schemas.microsoft.com/office/powerpoint/2010/main" val="31951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228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0525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55962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0" r:id="rId5"/>
    <p:sldLayoutId id="2147483671" r:id="rId6"/>
    <p:sldLayoutId id="2147483661" r:id="rId7"/>
    <p:sldLayoutId id="2147483662" r:id="rId8"/>
    <p:sldLayoutId id="2147483667" r:id="rId9"/>
    <p:sldLayoutId id="2147483663" r:id="rId10"/>
    <p:sldLayoutId id="2147483664" r:id="rId11"/>
    <p:sldLayoutId id="2147483665" r:id="rId12"/>
    <p:sldLayoutId id="2147483666" r:id="rId13"/>
    <p:sldLayoutId id="2147483651" r:id="rId14"/>
    <p:sldLayoutId id="2147483652" r:id="rId15"/>
    <p:sldLayoutId id="2147483668" r:id="rId16"/>
    <p:sldLayoutId id="2147483669" r:id="rId17"/>
    <p:sldLayoutId id="2147483655" r:id="rId18"/>
    <p:sldLayoutId id="2147483670" r:id="rId1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427366" y="2632562"/>
            <a:ext cx="733726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自由客</a:t>
            </a:r>
            <a:r>
              <a:rPr lang="en-US" altLang="zh-CN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-</a:t>
            </a:r>
            <a:r>
              <a:rPr lang="zh-CN" altLang="en-US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你</a:t>
            </a:r>
            <a:r>
              <a:rPr lang="zh-CN" altLang="en-US" sz="5400" dirty="0" smtClean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的自由行向导</a:t>
            </a:r>
            <a:endParaRPr lang="zh-CN" altLang="en-US" sz="54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27149" y="4085002"/>
            <a:ext cx="2337701" cy="288032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</a:t>
            </a:r>
            <a:r>
              <a:rPr lang="en-US" altLang="zh-CN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1607 20165018 </a:t>
            </a:r>
            <a:r>
              <a: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岑哲栋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向导分类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3201" y="1897335"/>
            <a:ext cx="389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导游：需要导游证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60238" y="1883449"/>
            <a:ext cx="3825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陪玩：不需要导游证，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需要工作证明或者学生证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9237" y="4883154"/>
            <a:ext cx="443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如同出租车和快车关系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32" y="4440301"/>
            <a:ext cx="2714625" cy="1685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58" y="1530783"/>
            <a:ext cx="2630480" cy="28737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7" y="1311281"/>
            <a:ext cx="2131540" cy="30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64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原型界面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9" y="1420539"/>
            <a:ext cx="2759503" cy="49057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46" y="1420539"/>
            <a:ext cx="2848708" cy="50643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626" y="1420539"/>
            <a:ext cx="2848708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26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568465" y="2568861"/>
            <a:ext cx="305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竞争优势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943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竞品分析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398" y="1336431"/>
            <a:ext cx="2868490" cy="50995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6" y="1207541"/>
            <a:ext cx="1743075" cy="1743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5392" y="2294792"/>
            <a:ext cx="3815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价格较昂贵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无法自行发布行程，只能选择已有的产品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行程大众化，没有特色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17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2700" y="2057400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66344" y="2007442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探寻小众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景点，避开人挤人的情况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310" y="3404926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9" name="Rectangle 8"/>
          <p:cNvSpPr/>
          <p:nvPr/>
        </p:nvSpPr>
        <p:spPr>
          <a:xfrm>
            <a:off x="2078954" y="3354968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玩功能大幅压低向导价格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282700" y="4702494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6344" y="4652536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不缺乏专业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导游的高端选项</a:t>
            </a:r>
          </a:p>
        </p:txBody>
      </p:sp>
      <p:sp>
        <p:nvSpPr>
          <p:cNvPr id="12" name="Oval 11"/>
          <p:cNvSpPr/>
          <p:nvPr/>
        </p:nvSpPr>
        <p:spPr>
          <a:xfrm>
            <a:off x="6756400" y="2057400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0044" y="2007442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游客发布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旅游任务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69010" y="3404926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52654" y="3354968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综合旅游地点其他服务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56400" y="4702494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0044" y="4652536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大数据推荐系统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本产品特色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638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/>
      <p:bldP spid="8" grpId="0" animBg="1"/>
      <p:bldP spid="9" grpId="0" build="p"/>
      <p:bldP spid="10" grpId="0" animBg="1"/>
      <p:bldP spid="11" grpId="0" build="p"/>
      <p:bldP spid="12" grpId="0" animBg="1"/>
      <p:bldP spid="13" grpId="0" build="p"/>
      <p:bldP spid="14" grpId="0" animBg="1"/>
      <p:bldP spid="15" grpId="0" build="p"/>
      <p:bldP spid="16" grpId="0" animBg="1"/>
      <p:bldP spid="1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609219" y="2678633"/>
            <a:ext cx="2973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Part.4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其他事项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914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其他事项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122" y="1420539"/>
            <a:ext cx="1911812" cy="19118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1956" y="1420539"/>
            <a:ext cx="7227277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安全问题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严格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审核向导人员的相关资质，宁缺毋滥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设立紧急联系人，可以开启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行程共享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给紧急联系人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与公安部门联网，加入一键报警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目标人群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希望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有人作伴旅游的人群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探寻未知地点的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盈利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向导佣金中提取抽成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送旅游地商家的广告</a:t>
            </a:r>
          </a:p>
          <a:p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997" y="3496949"/>
            <a:ext cx="848062" cy="15826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997" y="5244163"/>
            <a:ext cx="1123061" cy="14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47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12585" y="2909010"/>
            <a:ext cx="295465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969258" y="3816085"/>
            <a:ext cx="244130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C3C3C"/>
                </a:solidFill>
              </a:rPr>
              <a:t>Thank you to download</a:t>
            </a:r>
            <a:endParaRPr lang="zh-CN" altLang="en-US" sz="2000" dirty="0">
              <a:solidFill>
                <a:srgbClr val="3C3C3C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30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项目总览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Oval 9"/>
          <p:cNvSpPr/>
          <p:nvPr/>
        </p:nvSpPr>
        <p:spPr>
          <a:xfrm>
            <a:off x="1183323" y="2531986"/>
            <a:ext cx="1828800" cy="1828800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29" name="Arc 16"/>
          <p:cNvSpPr/>
          <p:nvPr/>
        </p:nvSpPr>
        <p:spPr>
          <a:xfrm>
            <a:off x="1091883" y="2440546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/>
          <p:cNvSpPr/>
          <p:nvPr/>
        </p:nvSpPr>
        <p:spPr>
          <a:xfrm>
            <a:off x="1142416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项目背景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Oval 25"/>
          <p:cNvSpPr/>
          <p:nvPr/>
        </p:nvSpPr>
        <p:spPr>
          <a:xfrm>
            <a:off x="3881214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32" name="Arc 26"/>
          <p:cNvSpPr/>
          <p:nvPr/>
        </p:nvSpPr>
        <p:spPr>
          <a:xfrm>
            <a:off x="3789774" y="2440546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/>
          <p:cNvSpPr/>
          <p:nvPr/>
        </p:nvSpPr>
        <p:spPr>
          <a:xfrm>
            <a:off x="3840307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主要功能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Oval 30"/>
          <p:cNvSpPr/>
          <p:nvPr/>
        </p:nvSpPr>
        <p:spPr>
          <a:xfrm>
            <a:off x="9276997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54" name="Arc 31"/>
          <p:cNvSpPr/>
          <p:nvPr/>
        </p:nvSpPr>
        <p:spPr>
          <a:xfrm>
            <a:off x="9185557" y="2440546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3"/>
          <p:cNvSpPr/>
          <p:nvPr/>
        </p:nvSpPr>
        <p:spPr>
          <a:xfrm>
            <a:off x="9236090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其他事项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Oval 35"/>
          <p:cNvSpPr/>
          <p:nvPr/>
        </p:nvSpPr>
        <p:spPr>
          <a:xfrm>
            <a:off x="6579105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63" name="Arc 36"/>
          <p:cNvSpPr/>
          <p:nvPr/>
        </p:nvSpPr>
        <p:spPr>
          <a:xfrm>
            <a:off x="6487665" y="2440546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8"/>
          <p:cNvSpPr/>
          <p:nvPr/>
        </p:nvSpPr>
        <p:spPr>
          <a:xfrm>
            <a:off x="6538198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竞争优势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50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51" grpId="0" animBg="1"/>
      <p:bldP spid="54" grpId="0" animBg="1"/>
      <p:bldP spid="60" grpId="0"/>
      <p:bldP spid="62" grpId="0" animBg="1"/>
      <p:bldP spid="63" grpId="0" animBg="1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51" name="TextBox 11"/>
          <p:cNvSpPr txBox="1"/>
          <p:nvPr/>
        </p:nvSpPr>
        <p:spPr>
          <a:xfrm>
            <a:off x="4604823" y="2612000"/>
            <a:ext cx="2982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2" name="Subtitle 9"/>
          <p:cNvSpPr txBox="1">
            <a:spLocks/>
          </p:cNvSpPr>
          <p:nvPr/>
        </p:nvSpPr>
        <p:spPr>
          <a:xfrm>
            <a:off x="4223792" y="3535330"/>
            <a:ext cx="3744416" cy="43204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3200" kern="0" baseline="30000" dirty="0">
                <a:solidFill>
                  <a:srgbClr val="3C3C3C"/>
                </a:solidFill>
              </a:rPr>
              <a:t>项目背景</a:t>
            </a:r>
            <a:endParaRPr lang="en-US" sz="1400" kern="0" baseline="3000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944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旅游市场现状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3" name="Shape 1534"/>
          <p:cNvSpPr/>
          <p:nvPr/>
        </p:nvSpPr>
        <p:spPr>
          <a:xfrm>
            <a:off x="1228422" y="2376771"/>
            <a:ext cx="3173248" cy="3173248"/>
          </a:xfrm>
          <a:prstGeom prst="pie">
            <a:avLst>
              <a:gd name="adj1" fmla="val 15835664"/>
              <a:gd name="adj2" fmla="val 6250025"/>
            </a:avLst>
          </a:prstGeom>
          <a:solidFill>
            <a:srgbClr val="3636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54" name="Shape 1535"/>
          <p:cNvSpPr/>
          <p:nvPr/>
        </p:nvSpPr>
        <p:spPr>
          <a:xfrm>
            <a:off x="954083" y="2312307"/>
            <a:ext cx="3173248" cy="3173248"/>
          </a:xfrm>
          <a:prstGeom prst="pie">
            <a:avLst>
              <a:gd name="adj1" fmla="val 6254187"/>
              <a:gd name="adj2" fmla="val 15728894"/>
            </a:avLst>
          </a:prstGeom>
          <a:solidFill>
            <a:srgbClr val="7F2E3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55" name="Shape 1536"/>
          <p:cNvSpPr txBox="1"/>
          <p:nvPr/>
        </p:nvSpPr>
        <p:spPr>
          <a:xfrm>
            <a:off x="608927" y="3221390"/>
            <a:ext cx="2285602" cy="704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42.4%</a:t>
            </a:r>
          </a:p>
        </p:txBody>
      </p:sp>
      <p:sp>
        <p:nvSpPr>
          <p:cNvPr id="56" name="Shape 1537"/>
          <p:cNvSpPr txBox="1"/>
          <p:nvPr/>
        </p:nvSpPr>
        <p:spPr>
          <a:xfrm>
            <a:off x="2295700" y="3963395"/>
            <a:ext cx="2285602" cy="704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57.6</a:t>
            </a:r>
            <a:r>
              <a:rPr lang="en-US" altLang="zh-CN" sz="2000" dirty="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%</a:t>
            </a:r>
            <a:endParaRPr lang="en-US" sz="2000" dirty="0">
              <a:solidFill>
                <a:schemeClr val="lt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63" name="Shape 1540"/>
          <p:cNvSpPr txBox="1"/>
          <p:nvPr/>
        </p:nvSpPr>
        <p:spPr>
          <a:xfrm>
            <a:off x="5558702" y="2245466"/>
            <a:ext cx="5337186" cy="1179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随着经济社会的发展，旅游市场也蓬勃兴旺。国内旅游人数年年破新高，根据国家旅游局网站消息，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年国内旅游人数达到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50.01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亿人次。而在这些旅游的人群中，不跟团而采取自由行旅游的旅客占了相当大的比例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4" name="Shape 1534">
            <a:extLst>
              <a:ext uri="{FF2B5EF4-FFF2-40B4-BE49-F238E27FC236}">
                <a16:creationId xmlns:a16="http://schemas.microsoft.com/office/drawing/2014/main" id="{38812C00-6479-4E0C-9DF4-F79B9314E30A}"/>
              </a:ext>
            </a:extLst>
          </p:cNvPr>
          <p:cNvSpPr/>
          <p:nvPr/>
        </p:nvSpPr>
        <p:spPr>
          <a:xfrm>
            <a:off x="-281709" y="964989"/>
            <a:ext cx="1363482" cy="1037808"/>
          </a:xfrm>
          <a:prstGeom prst="pie">
            <a:avLst>
              <a:gd name="adj1" fmla="val 20574485"/>
              <a:gd name="adj2" fmla="val 1409388"/>
            </a:avLst>
          </a:prstGeom>
          <a:solidFill>
            <a:srgbClr val="3636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3ED30A-1140-4E94-A3D2-F3D4E1F3253F}"/>
              </a:ext>
            </a:extLst>
          </p:cNvPr>
          <p:cNvSpPr txBox="1"/>
          <p:nvPr/>
        </p:nvSpPr>
        <p:spPr>
          <a:xfrm>
            <a:off x="1029320" y="1233333"/>
            <a:ext cx="20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：自由行</a:t>
            </a:r>
          </a:p>
        </p:txBody>
      </p:sp>
      <p:sp>
        <p:nvSpPr>
          <p:cNvPr id="16" name="Shape 1535">
            <a:extLst>
              <a:ext uri="{FF2B5EF4-FFF2-40B4-BE49-F238E27FC236}">
                <a16:creationId xmlns:a16="http://schemas.microsoft.com/office/drawing/2014/main" id="{5084C584-B4DF-4E3F-AE34-FBFBD91592CD}"/>
              </a:ext>
            </a:extLst>
          </p:cNvPr>
          <p:cNvSpPr/>
          <p:nvPr/>
        </p:nvSpPr>
        <p:spPr>
          <a:xfrm>
            <a:off x="1751728" y="816846"/>
            <a:ext cx="1339911" cy="1334095"/>
          </a:xfrm>
          <a:prstGeom prst="pie">
            <a:avLst>
              <a:gd name="adj1" fmla="val 20468615"/>
              <a:gd name="adj2" fmla="val 1155637"/>
            </a:avLst>
          </a:prstGeom>
          <a:solidFill>
            <a:srgbClr val="7F2E3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BB3FD5-1C4C-40F6-A79E-76B1377BB6A1}"/>
              </a:ext>
            </a:extLst>
          </p:cNvPr>
          <p:cNvSpPr txBox="1"/>
          <p:nvPr/>
        </p:nvSpPr>
        <p:spPr>
          <a:xfrm>
            <a:off x="3091639" y="1266490"/>
            <a:ext cx="176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跟团游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4CC925-144E-4D5F-93D0-631C709BB04C}"/>
              </a:ext>
            </a:extLst>
          </p:cNvPr>
          <p:cNvSpPr txBox="1"/>
          <p:nvPr/>
        </p:nvSpPr>
        <p:spPr>
          <a:xfrm>
            <a:off x="5558702" y="4615484"/>
            <a:ext cx="458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人们还是更倾向于自由行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331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4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对比两种旅游方式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D7FB5E-B020-46F9-9462-97BF6FF77EDE}"/>
              </a:ext>
            </a:extLst>
          </p:cNvPr>
          <p:cNvSpPr txBox="1"/>
          <p:nvPr/>
        </p:nvSpPr>
        <p:spPr>
          <a:xfrm>
            <a:off x="808211" y="1628222"/>
            <a:ext cx="5144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跟团游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不需要自己事先安排行程，跟着走即可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有导游讲解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当地导游带团，有安全感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旅游路线固定，不能自由发挥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行程极其紧张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低价团存在强制购物的情况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D453F8-65E4-4438-A380-32C0136F4CFA}"/>
              </a:ext>
            </a:extLst>
          </p:cNvPr>
          <p:cNvSpPr txBox="1"/>
          <p:nvPr/>
        </p:nvSpPr>
        <p:spPr>
          <a:xfrm>
            <a:off x="6241858" y="1628222"/>
            <a:ext cx="54805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传统自由行</a:t>
            </a: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旅游路线自由，且可根据实际情况随机应变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行程视自身情况而定，可紧可松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不存在强制购物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需要自行安排行程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无导游讲解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人生地不熟，没有安全感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846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结合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3218158" y="1996918"/>
            <a:ext cx="5596179" cy="1444438"/>
          </a:xfrm>
          <a:prstGeom prst="rect">
            <a:avLst/>
          </a:prstGeom>
          <a:solidFill>
            <a:srgbClr val="7F2E30">
              <a:alpha val="70195"/>
            </a:srgbClr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633935" y="2365194"/>
            <a:ext cx="49241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itchFamily="34" charset="0"/>
              </a:rPr>
              <a:t>鱼我所欲也，熊掌亦我所欲也，二者不可得兼，舍鱼而取熊掌者也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itchFamily="34" charset="0"/>
              </a:rPr>
              <a:t>——《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itchFamily="34" charset="0"/>
              </a:rPr>
              <a:t>孟子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itchFamily="34" charset="0"/>
              </a:rPr>
              <a:t>》</a:t>
            </a:r>
          </a:p>
        </p:txBody>
      </p:sp>
      <p:sp>
        <p:nvSpPr>
          <p:cNvPr id="40" name="TextBox 13"/>
          <p:cNvSpPr txBox="1">
            <a:spLocks noChangeArrowheads="1"/>
          </p:cNvSpPr>
          <p:nvPr/>
        </p:nvSpPr>
        <p:spPr bwMode="auto">
          <a:xfrm>
            <a:off x="4396405" y="4723074"/>
            <a:ext cx="33991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363636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非也，二者可得兼</a:t>
            </a:r>
            <a:endParaRPr lang="en-US" sz="3200" dirty="0">
              <a:solidFill>
                <a:srgbClr val="363636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48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24500" y="1493874"/>
            <a:ext cx="6667500" cy="2329416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24500" y="3823290"/>
            <a:ext cx="6667500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823290"/>
            <a:ext cx="5522976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80993" y="2024298"/>
            <a:ext cx="6550269" cy="89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自由客</a:t>
            </a:r>
            <a:r>
              <a:rPr lang="en-US" altLang="zh-CN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——</a:t>
            </a: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你的自由行向导</a:t>
            </a:r>
            <a:endParaRPr lang="en-US" altLang="zh-CN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项目主旨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865"/>
          <a:stretch/>
        </p:blipFill>
        <p:spPr>
          <a:xfrm>
            <a:off x="0" y="1493874"/>
            <a:ext cx="5522913" cy="30018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18387" y="4163938"/>
            <a:ext cx="60784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做当地向导和游客之间的桥梁，让自由行有当地向导陪伴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具有跟团游和传统自由行的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12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745500" y="2612000"/>
            <a:ext cx="27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主要功能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33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主要功能概述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41674" y="1443850"/>
            <a:ext cx="2101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游客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07300" y="2326490"/>
            <a:ext cx="2875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查看行程信息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发布旅游任务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与向导交流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评价向导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84233" y="1420538"/>
            <a:ext cx="2101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向导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2214" y="2326490"/>
            <a:ext cx="2875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发布行程信息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接旅游任务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与游客交流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评价游客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305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Volt - Colorful Birig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heme/theme1.xml><?xml version="1.0" encoding="utf-8"?>
<a:theme xmlns:a="http://schemas.openxmlformats.org/drawingml/2006/main" name="第一PPT，www.1ppt.com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477</Words>
  <Application>Microsoft Office PowerPoint</Application>
  <PresentationFormat>宽屏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Aharoni</vt:lpstr>
      <vt:lpstr>Kozuka Gothic Pro EL</vt:lpstr>
      <vt:lpstr>Montserrat</vt:lpstr>
      <vt:lpstr>Roboto</vt:lpstr>
      <vt:lpstr>方正兰亭超细黑简体</vt:lpstr>
      <vt:lpstr>仿宋</vt:lpstr>
      <vt:lpstr>宋体</vt:lpstr>
      <vt:lpstr>微软雅黑</vt:lpstr>
      <vt:lpstr>幼圆</vt:lpstr>
      <vt:lpstr>Adobe Garamond Pro Bold</vt:lpstr>
      <vt:lpstr>Arial</vt:lpstr>
      <vt:lpstr>Calibri</vt:lpstr>
      <vt:lpstr>Calibri Light</vt:lpstr>
      <vt:lpstr>Open Sans Light</vt:lpstr>
      <vt:lpstr>Segoe UI Semilight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keywords>www.1ppt.com</cp:keywords>
  <dc:description>www.1ppt.com</dc:description>
  <cp:lastModifiedBy>岑 哲栋</cp:lastModifiedBy>
  <cp:revision>1170</cp:revision>
  <dcterms:created xsi:type="dcterms:W3CDTF">2015-03-01T11:49:49Z</dcterms:created>
  <dcterms:modified xsi:type="dcterms:W3CDTF">2018-12-21T03:39:36Z</dcterms:modified>
</cp:coreProperties>
</file>