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6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7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8.xml" ContentType="application/vnd.openxmlformats-officedocument.presentationml.tags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80" r:id="rId2"/>
    <p:sldId id="367" r:id="rId3"/>
    <p:sldId id="372" r:id="rId4"/>
    <p:sldId id="323" r:id="rId5"/>
    <p:sldId id="322" r:id="rId6"/>
    <p:sldId id="292" r:id="rId7"/>
    <p:sldId id="402" r:id="rId8"/>
    <p:sldId id="392" r:id="rId9"/>
    <p:sldId id="403" r:id="rId10"/>
    <p:sldId id="327" r:id="rId11"/>
    <p:sldId id="400" r:id="rId12"/>
    <p:sldId id="394" r:id="rId13"/>
    <p:sldId id="393" r:id="rId14"/>
    <p:sldId id="382" r:id="rId15"/>
    <p:sldId id="395" r:id="rId16"/>
    <p:sldId id="286" r:id="rId17"/>
    <p:sldId id="397" r:id="rId18"/>
  </p:sldIdLst>
  <p:sldSz cx="12192000" cy="6858000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84" userDrawn="1">
          <p15:clr>
            <a:srgbClr val="A4A3A4"/>
          </p15:clr>
        </p15:guide>
        <p15:guide id="4" pos="600" userDrawn="1">
          <p15:clr>
            <a:srgbClr val="A4A3A4"/>
          </p15:clr>
        </p15:guide>
        <p15:guide id="5" pos="7296" userDrawn="1">
          <p15:clr>
            <a:srgbClr val="A4A3A4"/>
          </p15:clr>
        </p15:guide>
        <p15:guide id="6" pos="7080" userDrawn="1">
          <p15:clr>
            <a:srgbClr val="A4A3A4"/>
          </p15:clr>
        </p15:guide>
        <p15:guide id="7" orient="horz" pos="912" userDrawn="1">
          <p15:clr>
            <a:srgbClr val="A4A3A4"/>
          </p15:clr>
        </p15:guide>
        <p15:guide id="8" orient="horz" pos="3888" userDrawn="1">
          <p15:clr>
            <a:srgbClr val="A4A3A4"/>
          </p15:clr>
        </p15:guide>
        <p15:guide id="9" orient="horz" pos="1272" userDrawn="1">
          <p15:clr>
            <a:srgbClr val="A4A3A4"/>
          </p15:clr>
        </p15:guide>
        <p15:guide id="15" pos="6984" userDrawn="1">
          <p15:clr>
            <a:srgbClr val="A4A3A4"/>
          </p15:clr>
        </p15:guide>
        <p15:guide id="16" orient="horz" pos="19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3636"/>
    <a:srgbClr val="7F2E30"/>
    <a:srgbClr val="3C3C3C"/>
    <a:srgbClr val="502F20"/>
    <a:srgbClr val="F3EFEE"/>
    <a:srgbClr val="3A211D"/>
    <a:srgbClr val="2E3139"/>
    <a:srgbClr val="F1F2F4"/>
    <a:srgbClr val="EDF1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2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480" y="77"/>
      </p:cViewPr>
      <p:guideLst>
        <p:guide orient="horz" pos="2160"/>
        <p:guide pos="3840"/>
        <p:guide pos="384"/>
        <p:guide pos="600"/>
        <p:guide pos="7296"/>
        <p:guide pos="7080"/>
        <p:guide orient="horz" pos="912"/>
        <p:guide orient="horz" pos="3888"/>
        <p:guide orient="horz" pos="1272"/>
        <p:guide pos="6984"/>
        <p:guide orient="horz" pos="19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A9B7B9-572E-4765-8917-F290920783FD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E3090-19BA-4BF2-BD34-BAA68E139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5041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54BA81-6A69-41D6-AE52-62521AF76217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973A4F-3A00-45DA-888B-C117A9825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2208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2484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7212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8950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6410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98046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534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5036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8618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557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072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114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517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90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889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3839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1591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705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56144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953865" y="566478"/>
            <a:ext cx="1399032" cy="13990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1" hasCustomPrompt="1"/>
          </p:nvPr>
        </p:nvSpPr>
        <p:spPr>
          <a:xfrm>
            <a:off x="6629400" y="-1"/>
            <a:ext cx="5562600" cy="253054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40069106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5219700" y="669472"/>
            <a:ext cx="877824" cy="87782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955330" y="2019300"/>
            <a:ext cx="1243584" cy="124358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7260533" y="2988127"/>
            <a:ext cx="1179576" cy="117957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6"/>
            </a:solidFill>
          </a:ln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2586011" y="3565323"/>
            <a:ext cx="1746504" cy="174650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41634613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119062" y="104774"/>
            <a:ext cx="6702425" cy="664686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</a:t>
            </a:r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6884935" y="104774"/>
            <a:ext cx="2560321" cy="329286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</a:t>
            </a:r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9509047" y="3460366"/>
            <a:ext cx="2560321" cy="329286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</a:t>
            </a:r>
          </a:p>
        </p:txBody>
      </p:sp>
    </p:spTree>
    <p:extLst>
      <p:ext uri="{BB962C8B-B14F-4D97-AF65-F5344CB8AC3E}">
        <p14:creationId xmlns:p14="http://schemas.microsoft.com/office/powerpoint/2010/main" val="35300897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12257" y="2019299"/>
            <a:ext cx="3927475" cy="20431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604821" y="2019299"/>
            <a:ext cx="3927475" cy="20431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11885" y="4124323"/>
            <a:ext cx="3927475" cy="20431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604634" y="4124324"/>
            <a:ext cx="3927475" cy="20431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597383" y="2019299"/>
            <a:ext cx="2644775" cy="414813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9120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0" hasCustomPrompt="1"/>
          </p:nvPr>
        </p:nvSpPr>
        <p:spPr>
          <a:xfrm>
            <a:off x="573151" y="1775893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7" name="Picture Placeholder 15"/>
          <p:cNvSpPr>
            <a:spLocks noGrp="1"/>
          </p:cNvSpPr>
          <p:nvPr>
            <p:ph type="pic" sz="quarter" idx="11" hasCustomPrompt="1"/>
          </p:nvPr>
        </p:nvSpPr>
        <p:spPr>
          <a:xfrm>
            <a:off x="3352864" y="1775893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8" name="Picture Placeholder 15"/>
          <p:cNvSpPr>
            <a:spLocks noGrp="1"/>
          </p:cNvSpPr>
          <p:nvPr>
            <p:ph type="pic" sz="quarter" idx="12" hasCustomPrompt="1"/>
          </p:nvPr>
        </p:nvSpPr>
        <p:spPr>
          <a:xfrm>
            <a:off x="6130925" y="1775893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9" name="Picture Placeholder 15"/>
          <p:cNvSpPr>
            <a:spLocks noGrp="1"/>
          </p:cNvSpPr>
          <p:nvPr>
            <p:ph type="pic" sz="quarter" idx="13" hasCustomPrompt="1"/>
          </p:nvPr>
        </p:nvSpPr>
        <p:spPr>
          <a:xfrm>
            <a:off x="8910701" y="1775893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20" name="Picture Placeholder 15"/>
          <p:cNvSpPr>
            <a:spLocks noGrp="1"/>
          </p:cNvSpPr>
          <p:nvPr>
            <p:ph type="pic" sz="quarter" idx="14" hasCustomPrompt="1"/>
          </p:nvPr>
        </p:nvSpPr>
        <p:spPr>
          <a:xfrm>
            <a:off x="573151" y="3816434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21" name="Picture Placeholder 15"/>
          <p:cNvSpPr>
            <a:spLocks noGrp="1"/>
          </p:cNvSpPr>
          <p:nvPr>
            <p:ph type="pic" sz="quarter" idx="15" hasCustomPrompt="1"/>
          </p:nvPr>
        </p:nvSpPr>
        <p:spPr>
          <a:xfrm>
            <a:off x="3352864" y="3816434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22" name="Picture Placeholder 15"/>
          <p:cNvSpPr>
            <a:spLocks noGrp="1"/>
          </p:cNvSpPr>
          <p:nvPr>
            <p:ph type="pic" sz="quarter" idx="16" hasCustomPrompt="1"/>
          </p:nvPr>
        </p:nvSpPr>
        <p:spPr>
          <a:xfrm>
            <a:off x="6130925" y="3816434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23" name="Picture Placeholder 15"/>
          <p:cNvSpPr>
            <a:spLocks noGrp="1"/>
          </p:cNvSpPr>
          <p:nvPr>
            <p:ph type="pic" sz="quarter" idx="17" hasCustomPrompt="1"/>
          </p:nvPr>
        </p:nvSpPr>
        <p:spPr>
          <a:xfrm>
            <a:off x="8908986" y="3816434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</p:spTree>
    <p:extLst>
      <p:ext uri="{BB962C8B-B14F-4D97-AF65-F5344CB8AC3E}">
        <p14:creationId xmlns:p14="http://schemas.microsoft.com/office/powerpoint/2010/main" val="10825596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0" hasCustomPrompt="1"/>
          </p:nvPr>
        </p:nvSpPr>
        <p:spPr>
          <a:xfrm>
            <a:off x="3781424" y="-1"/>
            <a:ext cx="2752725" cy="33385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6" name="Picture Placeholder 14"/>
          <p:cNvSpPr>
            <a:spLocks noGrp="1"/>
          </p:cNvSpPr>
          <p:nvPr>
            <p:ph type="pic" sz="quarter" idx="11" hasCustomPrompt="1"/>
          </p:nvPr>
        </p:nvSpPr>
        <p:spPr>
          <a:xfrm>
            <a:off x="9477375" y="1509713"/>
            <a:ext cx="2714625" cy="374808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7" name="Picture Placeholder 14"/>
          <p:cNvSpPr>
            <a:spLocks noGrp="1"/>
          </p:cNvSpPr>
          <p:nvPr>
            <p:ph type="pic" sz="quarter" idx="12" hasCustomPrompt="1"/>
          </p:nvPr>
        </p:nvSpPr>
        <p:spPr>
          <a:xfrm>
            <a:off x="931862" y="1509713"/>
            <a:ext cx="2754312" cy="374808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8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6629401" y="1509713"/>
            <a:ext cx="2754312" cy="18287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9" name="Picture Placeholder 14"/>
          <p:cNvSpPr>
            <a:spLocks noGrp="1"/>
          </p:cNvSpPr>
          <p:nvPr>
            <p:ph type="pic" sz="quarter" idx="14" hasCustomPrompt="1"/>
          </p:nvPr>
        </p:nvSpPr>
        <p:spPr>
          <a:xfrm>
            <a:off x="6629401" y="3428999"/>
            <a:ext cx="2754312" cy="18287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20" name="Picture Placeholder 14"/>
          <p:cNvSpPr>
            <a:spLocks noGrp="1"/>
          </p:cNvSpPr>
          <p:nvPr>
            <p:ph type="pic" sz="quarter" idx="15" hasCustomPrompt="1"/>
          </p:nvPr>
        </p:nvSpPr>
        <p:spPr>
          <a:xfrm>
            <a:off x="3779836" y="3428999"/>
            <a:ext cx="2754312" cy="18287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</p:spTree>
    <p:extLst>
      <p:ext uri="{BB962C8B-B14F-4D97-AF65-F5344CB8AC3E}">
        <p14:creationId xmlns:p14="http://schemas.microsoft.com/office/powerpoint/2010/main" val="18859475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-217198" y="2624081"/>
            <a:ext cx="1746504" cy="1243584"/>
          </a:xfrm>
          <a:prstGeom prst="roundRect">
            <a:avLst>
              <a:gd name="adj" fmla="val 6163"/>
            </a:avLst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10661691" y="2624081"/>
            <a:ext cx="1746504" cy="1243584"/>
          </a:xfrm>
          <a:prstGeom prst="roundRect">
            <a:avLst>
              <a:gd name="adj" fmla="val 6163"/>
            </a:avLst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1680975" y="2149558"/>
            <a:ext cx="2840900" cy="2019300"/>
          </a:xfrm>
          <a:prstGeom prst="roundRect">
            <a:avLst>
              <a:gd name="adj" fmla="val 5624"/>
            </a:avLst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4675550" y="2149558"/>
            <a:ext cx="2840900" cy="2019300"/>
          </a:xfrm>
          <a:prstGeom prst="roundRect">
            <a:avLst>
              <a:gd name="adj" fmla="val 5624"/>
            </a:avLst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7669122" y="2149558"/>
            <a:ext cx="2840900" cy="2019300"/>
          </a:xfrm>
          <a:prstGeom prst="roundRect">
            <a:avLst>
              <a:gd name="adj" fmla="val 5624"/>
            </a:avLst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</p:spTree>
    <p:extLst>
      <p:ext uri="{BB962C8B-B14F-4D97-AF65-F5344CB8AC3E}">
        <p14:creationId xmlns:p14="http://schemas.microsoft.com/office/powerpoint/2010/main" val="16029140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2009136"/>
            <a:ext cx="6096000" cy="415628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2009136"/>
            <a:ext cx="2324100" cy="232748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8420100" y="2009136"/>
            <a:ext cx="3771900" cy="232748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</p:spTree>
    <p:extLst>
      <p:ext uri="{BB962C8B-B14F-4D97-AF65-F5344CB8AC3E}">
        <p14:creationId xmlns:p14="http://schemas.microsoft.com/office/powerpoint/2010/main" val="28746509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341836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#</a:t>
            </a:r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3338622" y="3418366"/>
            <a:ext cx="2386123" cy="152577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#</a:t>
            </a:r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6667499" y="3418366"/>
            <a:ext cx="2386123" cy="152577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#</a:t>
            </a:r>
          </a:p>
        </p:txBody>
      </p:sp>
    </p:spTree>
    <p:extLst>
      <p:ext uri="{BB962C8B-B14F-4D97-AF65-F5344CB8AC3E}">
        <p14:creationId xmlns:p14="http://schemas.microsoft.com/office/powerpoint/2010/main" val="19545763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47879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786759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035973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285187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534401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932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786759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035973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12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s Im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 hasCustomPrompt="1"/>
          </p:nvPr>
        </p:nvSpPr>
        <p:spPr>
          <a:xfrm>
            <a:off x="935725" y="4058717"/>
            <a:ext cx="22860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Image #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1" hasCustomPrompt="1"/>
          </p:nvPr>
        </p:nvSpPr>
        <p:spPr>
          <a:xfrm>
            <a:off x="3613908" y="4058717"/>
            <a:ext cx="22860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Image #</a:t>
            </a:r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2" hasCustomPrompt="1"/>
          </p:nvPr>
        </p:nvSpPr>
        <p:spPr>
          <a:xfrm>
            <a:off x="6292091" y="4058717"/>
            <a:ext cx="22860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Image #</a:t>
            </a:r>
          </a:p>
        </p:txBody>
      </p:sp>
      <p:sp>
        <p:nvSpPr>
          <p:cNvPr id="16" name="Picture Placeholder 12"/>
          <p:cNvSpPr>
            <a:spLocks noGrp="1"/>
          </p:cNvSpPr>
          <p:nvPr>
            <p:ph type="pic" sz="quarter" idx="13" hasCustomPrompt="1"/>
          </p:nvPr>
        </p:nvSpPr>
        <p:spPr>
          <a:xfrm>
            <a:off x="8970274" y="4058717"/>
            <a:ext cx="22860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Image #</a:t>
            </a:r>
          </a:p>
        </p:txBody>
      </p:sp>
    </p:spTree>
    <p:extLst>
      <p:ext uri="{BB962C8B-B14F-4D97-AF65-F5344CB8AC3E}">
        <p14:creationId xmlns:p14="http://schemas.microsoft.com/office/powerpoint/2010/main" val="3195171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534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42285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 rot="434797">
            <a:off x="1198267" y="2019299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 hasCustomPrompt="1"/>
          </p:nvPr>
        </p:nvSpPr>
        <p:spPr>
          <a:xfrm rot="434797">
            <a:off x="6414869" y="2030510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 hasCustomPrompt="1"/>
          </p:nvPr>
        </p:nvSpPr>
        <p:spPr>
          <a:xfrm rot="434797">
            <a:off x="1195986" y="4329978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 hasCustomPrompt="1"/>
          </p:nvPr>
        </p:nvSpPr>
        <p:spPr>
          <a:xfrm rot="434797">
            <a:off x="6421733" y="4345750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17052515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75808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2693976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4512144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6330312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8148480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9886750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12559620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065287" y="2359541"/>
            <a:ext cx="1728216" cy="1728216"/>
          </a:xfrm>
          <a:prstGeom prst="foldedCorner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3153445" y="3433428"/>
            <a:ext cx="1728216" cy="1728216"/>
          </a:xfrm>
          <a:prstGeom prst="foldedCorner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5241603" y="2359541"/>
            <a:ext cx="1728216" cy="1728216"/>
          </a:xfrm>
          <a:prstGeom prst="foldedCorner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325828" y="3433428"/>
            <a:ext cx="1728216" cy="1728216"/>
          </a:xfrm>
          <a:prstGeom prst="foldedCorner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9413986" y="2359541"/>
            <a:ext cx="1728216" cy="1728216"/>
          </a:xfrm>
          <a:prstGeom prst="foldedCorner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43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0055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60" r:id="rId5"/>
    <p:sldLayoutId id="2147483671" r:id="rId6"/>
    <p:sldLayoutId id="2147483661" r:id="rId7"/>
    <p:sldLayoutId id="2147483662" r:id="rId8"/>
    <p:sldLayoutId id="2147483667" r:id="rId9"/>
    <p:sldLayoutId id="2147483663" r:id="rId10"/>
    <p:sldLayoutId id="2147483664" r:id="rId11"/>
    <p:sldLayoutId id="2147483665" r:id="rId12"/>
    <p:sldLayoutId id="2147483666" r:id="rId13"/>
    <p:sldLayoutId id="2147483651" r:id="rId14"/>
    <p:sldLayoutId id="2147483652" r:id="rId15"/>
    <p:sldLayoutId id="2147483668" r:id="rId16"/>
    <p:sldLayoutId id="2147483669" r:id="rId17"/>
    <p:sldLayoutId id="2147483655" r:id="rId18"/>
    <p:sldLayoutId id="2147483670" r:id="rId19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2.jpg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e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2427366" y="2632562"/>
            <a:ext cx="7337265" cy="92333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rgbClr val="7F2E30"/>
                </a:solidFill>
                <a:latin typeface="Adobe Garamond Pro Bold" panose="02020702060506020403" pitchFamily="18" charset="0"/>
                <a:ea typeface="微软雅黑" panose="020B0503020204020204" pitchFamily="34" charset="-122"/>
                <a:cs typeface="Aharoni" panose="02010803020104030203" pitchFamily="2" charset="-79"/>
              </a:rPr>
              <a:t>自由客</a:t>
            </a:r>
            <a:r>
              <a:rPr lang="en-US" altLang="zh-CN" sz="5400" dirty="0">
                <a:solidFill>
                  <a:srgbClr val="7F2E30"/>
                </a:solidFill>
                <a:latin typeface="Adobe Garamond Pro Bold" panose="02020702060506020403" pitchFamily="18" charset="0"/>
                <a:ea typeface="微软雅黑" panose="020B0503020204020204" pitchFamily="34" charset="-122"/>
                <a:cs typeface="Aharoni" panose="02010803020104030203" pitchFamily="2" charset="-79"/>
              </a:rPr>
              <a:t>-</a:t>
            </a:r>
            <a:r>
              <a:rPr lang="zh-CN" altLang="en-US" sz="5400" dirty="0">
                <a:solidFill>
                  <a:srgbClr val="7F2E30"/>
                </a:solidFill>
                <a:latin typeface="Adobe Garamond Pro Bold" panose="02020702060506020403" pitchFamily="18" charset="0"/>
                <a:ea typeface="微软雅黑" panose="020B0503020204020204" pitchFamily="34" charset="-122"/>
                <a:cs typeface="Aharoni" panose="02010803020104030203" pitchFamily="2" charset="-79"/>
              </a:rPr>
              <a:t>你</a:t>
            </a:r>
            <a:r>
              <a:rPr lang="zh-CN" altLang="en-US" sz="5400" dirty="0" smtClean="0">
                <a:solidFill>
                  <a:srgbClr val="7F2E30"/>
                </a:solidFill>
                <a:latin typeface="Adobe Garamond Pro Bold" panose="02020702060506020403" pitchFamily="18" charset="0"/>
                <a:ea typeface="微软雅黑" panose="020B0503020204020204" pitchFamily="34" charset="-122"/>
                <a:cs typeface="Aharoni" panose="02010803020104030203" pitchFamily="2" charset="-79"/>
              </a:rPr>
              <a:t>的自由行向导</a:t>
            </a:r>
            <a:endParaRPr lang="zh-CN" altLang="en-US" sz="5400" dirty="0">
              <a:solidFill>
                <a:srgbClr val="7F2E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927149" y="4085002"/>
            <a:ext cx="2337701" cy="288032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软件</a:t>
            </a:r>
            <a:r>
              <a:rPr lang="en-US" altLang="zh-CN" sz="12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1607 20165018 </a:t>
            </a:r>
            <a:r>
              <a:rPr lang="zh-CN" altLang="en-US" sz="12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岑哲栋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6013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20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zh-CN" altLang="en-US" sz="2400" dirty="0" smtClean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主要功能概述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141674" y="1443850"/>
            <a:ext cx="2101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游客</a:t>
            </a:r>
            <a:endParaRPr lang="zh-CN" altLang="en-US" sz="36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07300" y="2326490"/>
            <a:ext cx="28750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查看行程信息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发布旅游任务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与向导交流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支付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评价向导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社区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84233" y="1420538"/>
            <a:ext cx="2101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向导</a:t>
            </a:r>
            <a:endParaRPr lang="zh-CN" altLang="en-US" sz="36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192214" y="2326490"/>
            <a:ext cx="28750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发布行程信息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接旅游任务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与游客交流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收款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评价游客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社区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23056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20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zh-CN" altLang="en-US" sz="2400" dirty="0" smtClean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原型界面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89" y="1420539"/>
            <a:ext cx="2759503" cy="490578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646" y="1420539"/>
            <a:ext cx="2848708" cy="50643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626" y="1420539"/>
            <a:ext cx="2848708" cy="506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4261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858930"/>
            <a:ext cx="12192000" cy="2971800"/>
          </a:xfrm>
          <a:prstGeom prst="rect">
            <a:avLst/>
          </a:prstGeom>
        </p:spPr>
      </p:pic>
      <p:sp>
        <p:nvSpPr>
          <p:cNvPr id="6" name="TextBox 11"/>
          <p:cNvSpPr txBox="1"/>
          <p:nvPr/>
        </p:nvSpPr>
        <p:spPr>
          <a:xfrm>
            <a:off x="4568465" y="2568861"/>
            <a:ext cx="3055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F2E3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Part.3</a:t>
            </a:r>
            <a:endParaRPr lang="zh-CN" altLang="en-US" sz="5400" b="1" dirty="0">
              <a:solidFill>
                <a:srgbClr val="7F2E3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8" name="Subtitle 9"/>
          <p:cNvSpPr txBox="1">
            <a:spLocks/>
          </p:cNvSpPr>
          <p:nvPr/>
        </p:nvSpPr>
        <p:spPr>
          <a:xfrm>
            <a:off x="4223792" y="3535330"/>
            <a:ext cx="3744416" cy="473077"/>
          </a:xfrm>
          <a:prstGeom prst="rect">
            <a:avLst/>
          </a:prstGeom>
        </p:spPr>
        <p:txBody>
          <a:bodyPr vert="horz" wrap="square" lIns="102742" tIns="51371" rIns="102742" bIns="51371" rtlCol="0">
            <a:spAutoFit/>
          </a:bodyPr>
          <a:lstStyle>
            <a:defPPr>
              <a:defRPr lang="zh-CN"/>
            </a:defPPr>
            <a:lvl1pPr indent="0" algn="r" defTabSz="1087444">
              <a:lnSpc>
                <a:spcPct val="100000"/>
              </a:lnSpc>
              <a:spcBef>
                <a:spcPct val="20000"/>
              </a:spcBef>
              <a:buFont typeface="Arial"/>
              <a:buNone/>
              <a:defRPr sz="2000">
                <a:solidFill>
                  <a:schemeClr val="accent2"/>
                </a:solidFill>
                <a:latin typeface="微软雅黑"/>
                <a:ea typeface="微软雅黑"/>
                <a:cs typeface="Open Sans Light"/>
              </a:defRPr>
            </a:lvl1pPr>
            <a:lvl2pPr marL="1087444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2pPr>
            <a:lvl3pPr marL="2174887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3pPr>
            <a:lvl4pPr marL="3262338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4pPr>
            <a:lvl5pPr marL="4349779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5pPr>
            <a:lvl6pPr marL="5437225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6524671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7612115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8699558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zh-CN" altLang="en-US" sz="2400" dirty="0" smtClean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竞争优势</a:t>
            </a:r>
            <a:endParaRPr lang="en-US" sz="1400" kern="0" dirty="0">
              <a:solidFill>
                <a:srgbClr val="3C3C3C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19435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zh-CN" altLang="en-US" sz="2400" dirty="0" smtClean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竞品分析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398" y="1336431"/>
            <a:ext cx="2868490" cy="509953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56" y="1207541"/>
            <a:ext cx="1743075" cy="1743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095392" y="2294792"/>
            <a:ext cx="38158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价格较昂贵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无法自行发布行程，只能选择已有的产品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行程大众化，没有特色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4176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82700" y="2057400"/>
            <a:ext cx="684914" cy="684914"/>
          </a:xfrm>
          <a:prstGeom prst="ellipse">
            <a:avLst/>
          </a:prstGeom>
          <a:solidFill>
            <a:srgbClr val="7F2E30"/>
          </a:solidFill>
          <a:ln>
            <a:noFill/>
          </a:ln>
          <a:effectLst>
            <a:outerShdw blurRad="152400" dist="1270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01</a:t>
            </a:r>
          </a:p>
        </p:txBody>
      </p:sp>
      <p:sp>
        <p:nvSpPr>
          <p:cNvPr id="7" name="Rectangle 6"/>
          <p:cNvSpPr/>
          <p:nvPr/>
        </p:nvSpPr>
        <p:spPr>
          <a:xfrm>
            <a:off x="2066344" y="2007442"/>
            <a:ext cx="3826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探寻小众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景点，避开人挤人的情况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Oval 7"/>
          <p:cNvSpPr/>
          <p:nvPr/>
        </p:nvSpPr>
        <p:spPr>
          <a:xfrm>
            <a:off x="1295310" y="3404926"/>
            <a:ext cx="684914" cy="684914"/>
          </a:xfrm>
          <a:prstGeom prst="ellipse">
            <a:avLst/>
          </a:prstGeom>
          <a:solidFill>
            <a:srgbClr val="7F2E30"/>
          </a:solidFill>
          <a:ln>
            <a:noFill/>
          </a:ln>
          <a:effectLst>
            <a:outerShdw blurRad="152400" dist="1270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02</a:t>
            </a:r>
          </a:p>
        </p:txBody>
      </p:sp>
      <p:sp>
        <p:nvSpPr>
          <p:cNvPr id="9" name="Rectangle 8"/>
          <p:cNvSpPr/>
          <p:nvPr/>
        </p:nvSpPr>
        <p:spPr>
          <a:xfrm>
            <a:off x="2078954" y="3354968"/>
            <a:ext cx="3826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陪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玩功能大幅压低向导价格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282700" y="4702494"/>
            <a:ext cx="684914" cy="684914"/>
          </a:xfrm>
          <a:prstGeom prst="ellipse">
            <a:avLst/>
          </a:prstGeom>
          <a:solidFill>
            <a:srgbClr val="7F2E30"/>
          </a:solidFill>
          <a:ln>
            <a:noFill/>
          </a:ln>
          <a:effectLst>
            <a:outerShdw blurRad="152400" dist="1270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03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066344" y="4652536"/>
            <a:ext cx="3826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不缺乏专业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导游的高端选项</a:t>
            </a:r>
          </a:p>
        </p:txBody>
      </p:sp>
      <p:sp>
        <p:nvSpPr>
          <p:cNvPr id="12" name="Oval 11"/>
          <p:cNvSpPr/>
          <p:nvPr/>
        </p:nvSpPr>
        <p:spPr>
          <a:xfrm>
            <a:off x="6756400" y="2057400"/>
            <a:ext cx="684914" cy="684914"/>
          </a:xfrm>
          <a:prstGeom prst="ellipse">
            <a:avLst/>
          </a:prstGeom>
          <a:solidFill>
            <a:srgbClr val="363636"/>
          </a:solidFill>
          <a:ln>
            <a:noFill/>
          </a:ln>
          <a:effectLst>
            <a:outerShdw blurRad="152400" dist="1270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04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540044" y="2007442"/>
            <a:ext cx="3826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游客发布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旅游任务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769010" y="3404926"/>
            <a:ext cx="684914" cy="684914"/>
          </a:xfrm>
          <a:prstGeom prst="ellipse">
            <a:avLst/>
          </a:prstGeom>
          <a:solidFill>
            <a:srgbClr val="363636"/>
          </a:solidFill>
          <a:ln>
            <a:noFill/>
          </a:ln>
          <a:effectLst>
            <a:outerShdw blurRad="152400" dist="1270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05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52654" y="3354968"/>
            <a:ext cx="3826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综合旅游地点其他服务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6756400" y="4702494"/>
            <a:ext cx="684914" cy="684914"/>
          </a:xfrm>
          <a:prstGeom prst="ellipse">
            <a:avLst/>
          </a:prstGeom>
          <a:solidFill>
            <a:srgbClr val="363636"/>
          </a:solidFill>
          <a:ln>
            <a:noFill/>
          </a:ln>
          <a:effectLst>
            <a:outerShdw blurRad="152400" dist="1270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06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540044" y="4652536"/>
            <a:ext cx="3826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大数据推荐系统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24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zh-CN" altLang="en-US" sz="2400" dirty="0" smtClean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本产品特色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06381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3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00"/>
                            </p:stCondLst>
                            <p:childTnLst>
                              <p:par>
                                <p:cTn id="16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5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3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3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00"/>
                            </p:stCondLst>
                            <p:childTnLst>
                              <p:par>
                                <p:cTn id="2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45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1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3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400"/>
                            </p:stCondLst>
                            <p:childTnLst>
                              <p:par>
                                <p:cTn id="38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45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9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200"/>
                            </p:stCondLst>
                            <p:childTnLst>
                              <p:par>
                                <p:cTn id="4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45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7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3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5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3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build="p"/>
      <p:bldP spid="8" grpId="0" animBg="1"/>
      <p:bldP spid="9" grpId="0" build="p"/>
      <p:bldP spid="10" grpId="0" animBg="1"/>
      <p:bldP spid="11" grpId="0" build="p"/>
      <p:bldP spid="12" grpId="0" animBg="1"/>
      <p:bldP spid="13" grpId="0" build="p"/>
      <p:bldP spid="14" grpId="0" animBg="1"/>
      <p:bldP spid="15" grpId="0" build="p"/>
      <p:bldP spid="16" grpId="0" animBg="1"/>
      <p:bldP spid="1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858930"/>
            <a:ext cx="12192000" cy="2971800"/>
          </a:xfrm>
          <a:prstGeom prst="rect">
            <a:avLst/>
          </a:prstGeom>
        </p:spPr>
      </p:pic>
      <p:sp>
        <p:nvSpPr>
          <p:cNvPr id="6" name="TextBox 11"/>
          <p:cNvSpPr txBox="1"/>
          <p:nvPr/>
        </p:nvSpPr>
        <p:spPr>
          <a:xfrm>
            <a:off x="4609219" y="2678633"/>
            <a:ext cx="29735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F2E3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Part.4</a:t>
            </a:r>
            <a:endParaRPr lang="zh-CN" altLang="en-US" sz="5400" b="1" dirty="0">
              <a:solidFill>
                <a:srgbClr val="7F2E3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8" name="Subtitle 9"/>
          <p:cNvSpPr txBox="1">
            <a:spLocks/>
          </p:cNvSpPr>
          <p:nvPr/>
        </p:nvSpPr>
        <p:spPr>
          <a:xfrm>
            <a:off x="4223792" y="3535330"/>
            <a:ext cx="3744416" cy="473077"/>
          </a:xfrm>
          <a:prstGeom prst="rect">
            <a:avLst/>
          </a:prstGeom>
        </p:spPr>
        <p:txBody>
          <a:bodyPr vert="horz" wrap="square" lIns="102742" tIns="51371" rIns="102742" bIns="51371" rtlCol="0">
            <a:spAutoFit/>
          </a:bodyPr>
          <a:lstStyle>
            <a:defPPr>
              <a:defRPr lang="zh-CN"/>
            </a:defPPr>
            <a:lvl1pPr indent="0" algn="r" defTabSz="1087444">
              <a:lnSpc>
                <a:spcPct val="100000"/>
              </a:lnSpc>
              <a:spcBef>
                <a:spcPct val="20000"/>
              </a:spcBef>
              <a:buFont typeface="Arial"/>
              <a:buNone/>
              <a:defRPr sz="2000">
                <a:solidFill>
                  <a:schemeClr val="accent2"/>
                </a:solidFill>
                <a:latin typeface="微软雅黑"/>
                <a:ea typeface="微软雅黑"/>
                <a:cs typeface="Open Sans Light"/>
              </a:defRPr>
            </a:lvl1pPr>
            <a:lvl2pPr marL="1087444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2pPr>
            <a:lvl3pPr marL="2174887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3pPr>
            <a:lvl4pPr marL="3262338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4pPr>
            <a:lvl5pPr marL="4349779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5pPr>
            <a:lvl6pPr marL="5437225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6524671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7612115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8699558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zh-CN" altLang="en-US" sz="2400" dirty="0" smtClean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其他事项</a:t>
            </a:r>
            <a:endParaRPr lang="en-US" sz="1400" kern="0" dirty="0">
              <a:solidFill>
                <a:srgbClr val="3C3C3C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359145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zh-CN" altLang="en-US" sz="2400" dirty="0" smtClean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其他事项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122" y="1420539"/>
            <a:ext cx="1911812" cy="191181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81956" y="1420539"/>
            <a:ext cx="7227277" cy="5463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安全问题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严格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审核向导人员的相关资质，宁缺毋滥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设立紧急联系人，可以开启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行程共享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给紧急联系人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与公安部门联网，加入一键报警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目标人群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希望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有人作伴旅游的人群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热爱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探寻未知地点的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人群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盈利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向导佣金中提取抽成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送旅游地商家的广告</a:t>
            </a:r>
          </a:p>
          <a:p>
            <a:endParaRPr lang="zh-CN" altLang="en-US" sz="16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997" y="3496949"/>
            <a:ext cx="848062" cy="158261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997" y="5244163"/>
            <a:ext cx="1123061" cy="144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1470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4712585" y="2909010"/>
            <a:ext cx="2954655" cy="92333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969258" y="3816085"/>
            <a:ext cx="2441309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3C3C3C"/>
                </a:solidFill>
              </a:rPr>
              <a:t>Thank you to download</a:t>
            </a:r>
            <a:endParaRPr lang="zh-CN" altLang="en-US" sz="2000" dirty="0">
              <a:solidFill>
                <a:srgbClr val="3C3C3C"/>
              </a:solidFill>
              <a:latin typeface="Kozuka Gothic Pro EL" panose="020B0200000000000000" pitchFamily="34" charset="-128"/>
              <a:ea typeface="Kozuka Gothic Pro EL" panose="020B0200000000000000" pitchFamily="34" charset="-128"/>
              <a:cs typeface="Segoe UI Semilight" panose="020B04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8300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61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zh-CN" altLang="en-US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项目总览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8" name="Oval 9"/>
          <p:cNvSpPr/>
          <p:nvPr/>
        </p:nvSpPr>
        <p:spPr>
          <a:xfrm>
            <a:off x="1183323" y="2531986"/>
            <a:ext cx="1828800" cy="1828800"/>
          </a:xfrm>
          <a:prstGeom prst="ellipse">
            <a:avLst/>
          </a:prstGeom>
          <a:solidFill>
            <a:srgbClr val="7F2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</a:p>
        </p:txBody>
      </p:sp>
      <p:sp>
        <p:nvSpPr>
          <p:cNvPr id="29" name="Arc 16"/>
          <p:cNvSpPr/>
          <p:nvPr/>
        </p:nvSpPr>
        <p:spPr>
          <a:xfrm>
            <a:off x="1091883" y="2440546"/>
            <a:ext cx="2011680" cy="2011680"/>
          </a:xfrm>
          <a:prstGeom prst="arc">
            <a:avLst>
              <a:gd name="adj1" fmla="val 16200000"/>
              <a:gd name="adj2" fmla="val 12360201"/>
            </a:avLst>
          </a:prstGeom>
          <a:noFill/>
          <a:ln w="38100" cap="rnd">
            <a:solidFill>
              <a:srgbClr val="7F2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9"/>
          <p:cNvSpPr/>
          <p:nvPr/>
        </p:nvSpPr>
        <p:spPr>
          <a:xfrm>
            <a:off x="1142416" y="4708543"/>
            <a:ext cx="19106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176924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项目背景</a:t>
            </a:r>
            <a:endParaRPr lang="en-US" sz="1400" dirty="0">
              <a:solidFill>
                <a:srgbClr val="3C3C3C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1" name="Oval 25"/>
          <p:cNvSpPr/>
          <p:nvPr/>
        </p:nvSpPr>
        <p:spPr>
          <a:xfrm>
            <a:off x="3881214" y="2531986"/>
            <a:ext cx="1828800" cy="1828800"/>
          </a:xfrm>
          <a:prstGeom prst="ellipse">
            <a:avLst/>
          </a:prstGeom>
          <a:solidFill>
            <a:srgbClr val="363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32" name="Arc 26"/>
          <p:cNvSpPr/>
          <p:nvPr/>
        </p:nvSpPr>
        <p:spPr>
          <a:xfrm>
            <a:off x="3789774" y="2440546"/>
            <a:ext cx="2011680" cy="2011680"/>
          </a:xfrm>
          <a:prstGeom prst="arc">
            <a:avLst>
              <a:gd name="adj1" fmla="val 16200000"/>
              <a:gd name="adj2" fmla="val 368271"/>
            </a:avLst>
          </a:prstGeom>
          <a:noFill/>
          <a:ln w="381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8"/>
          <p:cNvSpPr/>
          <p:nvPr/>
        </p:nvSpPr>
        <p:spPr>
          <a:xfrm>
            <a:off x="3840307" y="4708543"/>
            <a:ext cx="19106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176924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主要功能</a:t>
            </a:r>
            <a:endParaRPr lang="en-US" sz="1400" dirty="0">
              <a:solidFill>
                <a:srgbClr val="3C3C3C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1" name="Oval 30"/>
          <p:cNvSpPr/>
          <p:nvPr/>
        </p:nvSpPr>
        <p:spPr>
          <a:xfrm>
            <a:off x="9276997" y="2531986"/>
            <a:ext cx="1828800" cy="1828800"/>
          </a:xfrm>
          <a:prstGeom prst="ellipse">
            <a:avLst/>
          </a:prstGeom>
          <a:solidFill>
            <a:srgbClr val="363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4</a:t>
            </a:r>
          </a:p>
        </p:txBody>
      </p:sp>
      <p:sp>
        <p:nvSpPr>
          <p:cNvPr id="54" name="Arc 31"/>
          <p:cNvSpPr/>
          <p:nvPr/>
        </p:nvSpPr>
        <p:spPr>
          <a:xfrm>
            <a:off x="9185557" y="2440546"/>
            <a:ext cx="2011680" cy="2011680"/>
          </a:xfrm>
          <a:prstGeom prst="arc">
            <a:avLst>
              <a:gd name="adj1" fmla="val 16200000"/>
              <a:gd name="adj2" fmla="val 14822572"/>
            </a:avLst>
          </a:prstGeom>
          <a:noFill/>
          <a:ln w="38100" cap="rnd">
            <a:solidFill>
              <a:srgbClr val="3636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33"/>
          <p:cNvSpPr/>
          <p:nvPr/>
        </p:nvSpPr>
        <p:spPr>
          <a:xfrm>
            <a:off x="9236090" y="4708543"/>
            <a:ext cx="19106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176924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其他事项</a:t>
            </a:r>
            <a:endParaRPr lang="en-US" sz="1400" dirty="0">
              <a:solidFill>
                <a:srgbClr val="3C3C3C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2" name="Oval 35"/>
          <p:cNvSpPr/>
          <p:nvPr/>
        </p:nvSpPr>
        <p:spPr>
          <a:xfrm>
            <a:off x="6579105" y="2531986"/>
            <a:ext cx="1828800" cy="1828800"/>
          </a:xfrm>
          <a:prstGeom prst="ellipse">
            <a:avLst/>
          </a:prstGeom>
          <a:solidFill>
            <a:srgbClr val="363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</a:p>
        </p:txBody>
      </p:sp>
      <p:sp>
        <p:nvSpPr>
          <p:cNvPr id="63" name="Arc 36"/>
          <p:cNvSpPr/>
          <p:nvPr/>
        </p:nvSpPr>
        <p:spPr>
          <a:xfrm>
            <a:off x="6487665" y="2440546"/>
            <a:ext cx="2011680" cy="2011680"/>
          </a:xfrm>
          <a:prstGeom prst="arc">
            <a:avLst>
              <a:gd name="adj1" fmla="val 16200000"/>
              <a:gd name="adj2" fmla="val 7398383"/>
            </a:avLst>
          </a:prstGeom>
          <a:noFill/>
          <a:ln w="38100" cap="rnd">
            <a:solidFill>
              <a:srgbClr val="3636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38"/>
          <p:cNvSpPr/>
          <p:nvPr/>
        </p:nvSpPr>
        <p:spPr>
          <a:xfrm>
            <a:off x="6538198" y="4708543"/>
            <a:ext cx="19106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176924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竞争优势</a:t>
            </a:r>
            <a:endParaRPr lang="en-US" sz="1400" dirty="0">
              <a:solidFill>
                <a:srgbClr val="3C3C3C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2506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8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1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400"/>
                            </p:stCondLst>
                            <p:childTnLst>
                              <p:par>
                                <p:cTn id="4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7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300"/>
                            </p:stCondLst>
                            <p:childTnLst>
                              <p:par>
                                <p:cTn id="6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3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/>
      <p:bldP spid="31" grpId="0" animBg="1"/>
      <p:bldP spid="32" grpId="0" animBg="1"/>
      <p:bldP spid="33" grpId="0"/>
      <p:bldP spid="51" grpId="0" animBg="1"/>
      <p:bldP spid="54" grpId="0" animBg="1"/>
      <p:bldP spid="60" grpId="0"/>
      <p:bldP spid="62" grpId="0" animBg="1"/>
      <p:bldP spid="63" grpId="0" animBg="1"/>
      <p:bldP spid="6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858930"/>
            <a:ext cx="12192000" cy="2971800"/>
          </a:xfrm>
          <a:prstGeom prst="rect">
            <a:avLst/>
          </a:prstGeom>
        </p:spPr>
      </p:pic>
      <p:sp>
        <p:nvSpPr>
          <p:cNvPr id="51" name="TextBox 11"/>
          <p:cNvSpPr txBox="1"/>
          <p:nvPr/>
        </p:nvSpPr>
        <p:spPr>
          <a:xfrm>
            <a:off x="4604823" y="2612000"/>
            <a:ext cx="29823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F2E3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Part.1</a:t>
            </a:r>
            <a:endParaRPr lang="zh-CN" altLang="en-US" sz="5400" b="1" dirty="0">
              <a:solidFill>
                <a:srgbClr val="7F2E3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52" name="Subtitle 9"/>
          <p:cNvSpPr txBox="1">
            <a:spLocks/>
          </p:cNvSpPr>
          <p:nvPr/>
        </p:nvSpPr>
        <p:spPr>
          <a:xfrm>
            <a:off x="4223792" y="3535330"/>
            <a:ext cx="3744416" cy="432040"/>
          </a:xfrm>
          <a:prstGeom prst="rect">
            <a:avLst/>
          </a:prstGeom>
        </p:spPr>
        <p:txBody>
          <a:bodyPr vert="horz" wrap="square" lIns="102742" tIns="51371" rIns="102742" bIns="51371" rtlCol="0">
            <a:spAutoFit/>
          </a:bodyPr>
          <a:lstStyle>
            <a:defPPr>
              <a:defRPr lang="zh-CN"/>
            </a:defPPr>
            <a:lvl1pPr indent="0" algn="r" defTabSz="1087444">
              <a:lnSpc>
                <a:spcPct val="100000"/>
              </a:lnSpc>
              <a:spcBef>
                <a:spcPct val="20000"/>
              </a:spcBef>
              <a:buFont typeface="Arial"/>
              <a:buNone/>
              <a:defRPr sz="2000">
                <a:solidFill>
                  <a:schemeClr val="accent2"/>
                </a:solidFill>
                <a:latin typeface="微软雅黑"/>
                <a:ea typeface="微软雅黑"/>
                <a:cs typeface="Open Sans Light"/>
              </a:defRPr>
            </a:lvl1pPr>
            <a:lvl2pPr marL="1087444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2pPr>
            <a:lvl3pPr marL="2174887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3pPr>
            <a:lvl4pPr marL="3262338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4pPr>
            <a:lvl5pPr marL="4349779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5pPr>
            <a:lvl6pPr marL="5437225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6524671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7612115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8699558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zh-CN" altLang="en-US" sz="3200" kern="0" baseline="30000" dirty="0">
                <a:solidFill>
                  <a:srgbClr val="3C3C3C"/>
                </a:solidFill>
              </a:rPr>
              <a:t>项目背景</a:t>
            </a:r>
            <a:endParaRPr lang="en-US" sz="1400" kern="0" baseline="30000" dirty="0">
              <a:solidFill>
                <a:srgbClr val="3C3C3C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29443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2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zh-CN" altLang="en-US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旅游市场现状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3" name="Shape 1534"/>
          <p:cNvSpPr/>
          <p:nvPr/>
        </p:nvSpPr>
        <p:spPr>
          <a:xfrm>
            <a:off x="1228422" y="2376771"/>
            <a:ext cx="3173248" cy="3173248"/>
          </a:xfrm>
          <a:prstGeom prst="pie">
            <a:avLst>
              <a:gd name="adj1" fmla="val 15835664"/>
              <a:gd name="adj2" fmla="val 6250025"/>
            </a:avLst>
          </a:prstGeom>
          <a:solidFill>
            <a:srgbClr val="36363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lvl="0">
              <a:spcBef>
                <a:spcPts val="0"/>
              </a:spcBef>
              <a:buNone/>
            </a:pPr>
            <a:endParaRPr sz="1600" dirty="0"/>
          </a:p>
        </p:txBody>
      </p:sp>
      <p:sp>
        <p:nvSpPr>
          <p:cNvPr id="54" name="Shape 1535"/>
          <p:cNvSpPr/>
          <p:nvPr/>
        </p:nvSpPr>
        <p:spPr>
          <a:xfrm>
            <a:off x="954083" y="2312307"/>
            <a:ext cx="3173248" cy="3173248"/>
          </a:xfrm>
          <a:prstGeom prst="pie">
            <a:avLst>
              <a:gd name="adj1" fmla="val 6254187"/>
              <a:gd name="adj2" fmla="val 15728894"/>
            </a:avLst>
          </a:prstGeom>
          <a:solidFill>
            <a:srgbClr val="7F2E3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lvl="0">
              <a:spcBef>
                <a:spcPts val="0"/>
              </a:spcBef>
              <a:buNone/>
            </a:pPr>
            <a:endParaRPr sz="1600"/>
          </a:p>
        </p:txBody>
      </p:sp>
      <p:sp>
        <p:nvSpPr>
          <p:cNvPr id="55" name="Shape 1536"/>
          <p:cNvSpPr txBox="1"/>
          <p:nvPr/>
        </p:nvSpPr>
        <p:spPr>
          <a:xfrm>
            <a:off x="608927" y="3221390"/>
            <a:ext cx="2285602" cy="7042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 dirty="0">
                <a:solidFill>
                  <a:schemeClr val="lt1"/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rPr>
              <a:t>42.4%</a:t>
            </a:r>
          </a:p>
        </p:txBody>
      </p:sp>
      <p:sp>
        <p:nvSpPr>
          <p:cNvPr id="56" name="Shape 1537"/>
          <p:cNvSpPr txBox="1"/>
          <p:nvPr/>
        </p:nvSpPr>
        <p:spPr>
          <a:xfrm>
            <a:off x="2295700" y="3963395"/>
            <a:ext cx="2285602" cy="7042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 dirty="0">
                <a:solidFill>
                  <a:schemeClr val="lt1"/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rPr>
              <a:t>57.6</a:t>
            </a:r>
            <a:r>
              <a:rPr lang="en-US" altLang="zh-CN" sz="2000" dirty="0">
                <a:solidFill>
                  <a:schemeClr val="lt1"/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rPr>
              <a:t>%</a:t>
            </a:r>
            <a:endParaRPr lang="en-US" sz="2000" dirty="0">
              <a:solidFill>
                <a:schemeClr val="lt1"/>
              </a:solidFill>
              <a:latin typeface="Montserrat" panose="02000505000000020004"/>
              <a:ea typeface="Montserrat" panose="02000505000000020004"/>
              <a:cs typeface="Montserrat" panose="02000505000000020004"/>
              <a:sym typeface="Montserrat" panose="02000505000000020004"/>
            </a:endParaRPr>
          </a:p>
        </p:txBody>
      </p:sp>
      <p:sp>
        <p:nvSpPr>
          <p:cNvPr id="63" name="Shape 1540"/>
          <p:cNvSpPr txBox="1"/>
          <p:nvPr/>
        </p:nvSpPr>
        <p:spPr>
          <a:xfrm>
            <a:off x="5558702" y="2245466"/>
            <a:ext cx="5337186" cy="11797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lnSpc>
                <a:spcPct val="150000"/>
              </a:lnSpc>
              <a:buSzPct val="25000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随着经济社会的发展，旅游市场也蓬勃兴旺。国内旅游人数年年破新高，根据国家旅游局网站消息，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年国内旅游人数达到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50.01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亿人次。而在这些旅游的人群中，不跟团而采取自由行旅游的旅客占了相当大的比例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Montserrat" panose="02000505000000020004"/>
              <a:cs typeface="Montserrat" panose="02000505000000020004"/>
              <a:sym typeface="Montserrat" panose="02000505000000020004"/>
            </a:endParaRPr>
          </a:p>
        </p:txBody>
      </p:sp>
      <p:sp>
        <p:nvSpPr>
          <p:cNvPr id="14" name="Shape 1534">
            <a:extLst>
              <a:ext uri="{FF2B5EF4-FFF2-40B4-BE49-F238E27FC236}">
                <a16:creationId xmlns:a16="http://schemas.microsoft.com/office/drawing/2014/main" id="{38812C00-6479-4E0C-9DF4-F79B9314E30A}"/>
              </a:ext>
            </a:extLst>
          </p:cNvPr>
          <p:cNvSpPr/>
          <p:nvPr/>
        </p:nvSpPr>
        <p:spPr>
          <a:xfrm>
            <a:off x="-281709" y="964989"/>
            <a:ext cx="1363482" cy="1037808"/>
          </a:xfrm>
          <a:prstGeom prst="pie">
            <a:avLst>
              <a:gd name="adj1" fmla="val 20574485"/>
              <a:gd name="adj2" fmla="val 1409388"/>
            </a:avLst>
          </a:prstGeom>
          <a:solidFill>
            <a:srgbClr val="36363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lvl="0">
              <a:spcBef>
                <a:spcPts val="0"/>
              </a:spcBef>
              <a:buNone/>
            </a:pPr>
            <a:endParaRPr sz="16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F3ED30A-1140-4E94-A3D2-F3D4E1F3253F}"/>
              </a:ext>
            </a:extLst>
          </p:cNvPr>
          <p:cNvSpPr txBox="1"/>
          <p:nvPr/>
        </p:nvSpPr>
        <p:spPr>
          <a:xfrm>
            <a:off x="1029320" y="1233333"/>
            <a:ext cx="207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：自由行</a:t>
            </a:r>
          </a:p>
        </p:txBody>
      </p:sp>
      <p:sp>
        <p:nvSpPr>
          <p:cNvPr id="16" name="Shape 1535">
            <a:extLst>
              <a:ext uri="{FF2B5EF4-FFF2-40B4-BE49-F238E27FC236}">
                <a16:creationId xmlns:a16="http://schemas.microsoft.com/office/drawing/2014/main" id="{5084C584-B4DF-4E3F-AE34-FBFBD91592CD}"/>
              </a:ext>
            </a:extLst>
          </p:cNvPr>
          <p:cNvSpPr/>
          <p:nvPr/>
        </p:nvSpPr>
        <p:spPr>
          <a:xfrm>
            <a:off x="1751728" y="816846"/>
            <a:ext cx="1339911" cy="1334095"/>
          </a:xfrm>
          <a:prstGeom prst="pie">
            <a:avLst>
              <a:gd name="adj1" fmla="val 20468615"/>
              <a:gd name="adj2" fmla="val 1155637"/>
            </a:avLst>
          </a:prstGeom>
          <a:solidFill>
            <a:srgbClr val="7F2E3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lvl="0">
              <a:spcBef>
                <a:spcPts val="0"/>
              </a:spcBef>
              <a:buNone/>
            </a:pPr>
            <a:endParaRPr sz="160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8BB3FD5-1C4C-40F6-A79E-76B1377BB6A1}"/>
              </a:ext>
            </a:extLst>
          </p:cNvPr>
          <p:cNvSpPr txBox="1"/>
          <p:nvPr/>
        </p:nvSpPr>
        <p:spPr>
          <a:xfrm>
            <a:off x="3091639" y="1266490"/>
            <a:ext cx="176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跟团游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4CC925-144E-4D5F-93D0-631C709BB04C}"/>
              </a:ext>
            </a:extLst>
          </p:cNvPr>
          <p:cNvSpPr txBox="1"/>
          <p:nvPr/>
        </p:nvSpPr>
        <p:spPr>
          <a:xfrm>
            <a:off x="5558702" y="4615484"/>
            <a:ext cx="4582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人们还是更倾向于自由行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33319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40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zh-CN" altLang="en-US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对比两种旅游方式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DD7FB5E-B020-46F9-9462-97BF6FF77EDE}"/>
              </a:ext>
            </a:extLst>
          </p:cNvPr>
          <p:cNvSpPr txBox="1"/>
          <p:nvPr/>
        </p:nvSpPr>
        <p:spPr>
          <a:xfrm>
            <a:off x="808211" y="1628222"/>
            <a:ext cx="514423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跟团游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不需要自己事先安排行程，跟着走即可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有导游讲解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当地导游带团，有安全感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旅游路线固定，不能自由发挥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行程极其紧张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低价团存在强制购物的情况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5D453F8-65E4-4438-A380-32C0136F4CFA}"/>
              </a:ext>
            </a:extLst>
          </p:cNvPr>
          <p:cNvSpPr txBox="1"/>
          <p:nvPr/>
        </p:nvSpPr>
        <p:spPr>
          <a:xfrm>
            <a:off x="6241858" y="1628222"/>
            <a:ext cx="54805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传统自由行</a:t>
            </a:r>
          </a:p>
          <a:p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旅游路线自由，且可根据实际情况随机应变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行程视自身情况而定，可紧可松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不存在强制购物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需要自行安排行程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无导游讲解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人生地不熟，没有安全感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48461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25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zh-CN" altLang="en-US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结合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0" name="Rectangle 22"/>
          <p:cNvSpPr>
            <a:spLocks noChangeArrowheads="1"/>
          </p:cNvSpPr>
          <p:nvPr/>
        </p:nvSpPr>
        <p:spPr bwMode="auto">
          <a:xfrm>
            <a:off x="3218158" y="1996918"/>
            <a:ext cx="5596179" cy="1444438"/>
          </a:xfrm>
          <a:prstGeom prst="rect">
            <a:avLst/>
          </a:prstGeom>
          <a:solidFill>
            <a:srgbClr val="7F2E30">
              <a:alpha val="70195"/>
            </a:srgbClr>
          </a:solidFill>
          <a:ln>
            <a:noFill/>
          </a:ln>
          <a:extLst/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/>
            <a:endParaRPr lang="en-US" altLang="zh-CN" sz="1300">
              <a:solidFill>
                <a:srgbClr val="FFFFFF"/>
              </a:solidFill>
            </a:endParaRPr>
          </a:p>
        </p:txBody>
      </p:sp>
      <p:sp>
        <p:nvSpPr>
          <p:cNvPr id="31" name="矩形 30"/>
          <p:cNvSpPr>
            <a:spLocks noChangeArrowheads="1"/>
          </p:cNvSpPr>
          <p:nvPr/>
        </p:nvSpPr>
        <p:spPr bwMode="auto">
          <a:xfrm>
            <a:off x="3633935" y="2365194"/>
            <a:ext cx="49241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20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Arial" pitchFamily="34" charset="0"/>
              </a:rPr>
              <a:t>鱼我所欲也，熊掌亦我所欲也，二者不可得兼，舍鱼而取熊掌者也</a:t>
            </a:r>
            <a:r>
              <a:rPr lang="en-US" altLang="zh-CN" sz="20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Arial" pitchFamily="34" charset="0"/>
              </a:rPr>
              <a:t>——《</a:t>
            </a:r>
            <a:r>
              <a:rPr lang="zh-CN" altLang="en-US" sz="20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Arial" pitchFamily="34" charset="0"/>
              </a:rPr>
              <a:t>孟子</a:t>
            </a:r>
            <a:r>
              <a:rPr lang="en-US" altLang="zh-CN" sz="20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Arial" pitchFamily="34" charset="0"/>
              </a:rPr>
              <a:t>》</a:t>
            </a:r>
          </a:p>
        </p:txBody>
      </p:sp>
      <p:sp>
        <p:nvSpPr>
          <p:cNvPr id="40" name="TextBox 13"/>
          <p:cNvSpPr txBox="1">
            <a:spLocks noChangeArrowheads="1"/>
          </p:cNvSpPr>
          <p:nvPr/>
        </p:nvSpPr>
        <p:spPr bwMode="auto">
          <a:xfrm>
            <a:off x="4396405" y="4723074"/>
            <a:ext cx="339918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3200" dirty="0" smtClean="0">
                <a:solidFill>
                  <a:srgbClr val="363636"/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非也，二者可得兼</a:t>
            </a:r>
            <a:endParaRPr lang="en-US" sz="3200" dirty="0">
              <a:solidFill>
                <a:srgbClr val="363636"/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7486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524500" y="1493874"/>
            <a:ext cx="6667500" cy="2329416"/>
          </a:xfrm>
          <a:prstGeom prst="rect">
            <a:avLst/>
          </a:prstGeom>
          <a:solidFill>
            <a:srgbClr val="7F2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524500" y="3823290"/>
            <a:ext cx="6667500" cy="45720"/>
          </a:xfrm>
          <a:prstGeom prst="rect">
            <a:avLst/>
          </a:prstGeom>
          <a:solidFill>
            <a:srgbClr val="502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3823290"/>
            <a:ext cx="5522976" cy="45720"/>
          </a:xfrm>
          <a:prstGeom prst="rect">
            <a:avLst/>
          </a:prstGeom>
          <a:solidFill>
            <a:srgbClr val="502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180993" y="2024298"/>
            <a:ext cx="6550269" cy="895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9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spcBef>
                <a:spcPct val="20000"/>
              </a:spcBef>
            </a:pPr>
            <a:r>
              <a:rPr lang="zh-CN" altLang="en-US" sz="36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Arial" pitchFamily="34" charset="0"/>
              </a:rPr>
              <a:t>自由客</a:t>
            </a:r>
            <a:r>
              <a:rPr lang="en-US" altLang="zh-CN" sz="36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Arial" pitchFamily="34" charset="0"/>
              </a:rPr>
              <a:t>——</a:t>
            </a:r>
            <a:r>
              <a:rPr lang="zh-CN" altLang="en-US" sz="36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Arial" pitchFamily="34" charset="0"/>
              </a:rPr>
              <a:t>你的自由行向导</a:t>
            </a:r>
            <a:endParaRPr lang="en-US" altLang="zh-CN" sz="36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  <a:sym typeface="Arial" pitchFamily="34" charset="0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20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zh-CN" altLang="en-US" sz="2400" dirty="0" smtClean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项目主旨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8865"/>
          <a:stretch/>
        </p:blipFill>
        <p:spPr>
          <a:xfrm>
            <a:off x="0" y="1493874"/>
            <a:ext cx="5522913" cy="30018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518387" y="4163938"/>
            <a:ext cx="607841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做当地向导和游客之间的桥梁，让自由行有当地向导陪伴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同时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具有跟团游和传统自由行的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优点。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0129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858930"/>
            <a:ext cx="12192000" cy="2971800"/>
          </a:xfrm>
          <a:prstGeom prst="rect">
            <a:avLst/>
          </a:prstGeom>
        </p:spPr>
      </p:pic>
      <p:sp>
        <p:nvSpPr>
          <p:cNvPr id="6" name="TextBox 11"/>
          <p:cNvSpPr txBox="1"/>
          <p:nvPr/>
        </p:nvSpPr>
        <p:spPr>
          <a:xfrm>
            <a:off x="4745500" y="2612000"/>
            <a:ext cx="27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F2E3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Part.2</a:t>
            </a:r>
            <a:endParaRPr lang="zh-CN" altLang="en-US" sz="5400" b="1" dirty="0">
              <a:solidFill>
                <a:srgbClr val="7F2E3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8" name="Subtitle 9"/>
          <p:cNvSpPr txBox="1">
            <a:spLocks/>
          </p:cNvSpPr>
          <p:nvPr/>
        </p:nvSpPr>
        <p:spPr>
          <a:xfrm>
            <a:off x="4223792" y="3535330"/>
            <a:ext cx="3744416" cy="473077"/>
          </a:xfrm>
          <a:prstGeom prst="rect">
            <a:avLst/>
          </a:prstGeom>
        </p:spPr>
        <p:txBody>
          <a:bodyPr vert="horz" wrap="square" lIns="102742" tIns="51371" rIns="102742" bIns="51371" rtlCol="0">
            <a:spAutoFit/>
          </a:bodyPr>
          <a:lstStyle>
            <a:defPPr>
              <a:defRPr lang="zh-CN"/>
            </a:defPPr>
            <a:lvl1pPr indent="0" algn="r" defTabSz="1087444">
              <a:lnSpc>
                <a:spcPct val="100000"/>
              </a:lnSpc>
              <a:spcBef>
                <a:spcPct val="20000"/>
              </a:spcBef>
              <a:buFont typeface="Arial"/>
              <a:buNone/>
              <a:defRPr sz="2000">
                <a:solidFill>
                  <a:schemeClr val="accent2"/>
                </a:solidFill>
                <a:latin typeface="微软雅黑"/>
                <a:ea typeface="微软雅黑"/>
                <a:cs typeface="Open Sans Light"/>
              </a:defRPr>
            </a:lvl1pPr>
            <a:lvl2pPr marL="1087444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2pPr>
            <a:lvl3pPr marL="2174887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3pPr>
            <a:lvl4pPr marL="3262338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4pPr>
            <a:lvl5pPr marL="4349779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5pPr>
            <a:lvl6pPr marL="5437225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6524671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7612115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8699558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zh-CN" altLang="en-US" sz="240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主要功能</a:t>
            </a:r>
            <a:endParaRPr lang="en-US" sz="1400" kern="0" dirty="0">
              <a:solidFill>
                <a:srgbClr val="3C3C3C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7331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20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zh-CN" altLang="en-US" sz="2400" dirty="0" smtClean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向导分类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43201" y="1897335"/>
            <a:ext cx="3893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导游：需要导游证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60238" y="1883449"/>
            <a:ext cx="38257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陪玩：不需要导游证，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需要工作证明或者学生证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09237" y="4883154"/>
            <a:ext cx="4437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如同出租车和快车关系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732" y="4440301"/>
            <a:ext cx="2714625" cy="16859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758" y="1530783"/>
            <a:ext cx="2630480" cy="287377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77" y="1311281"/>
            <a:ext cx="2131540" cy="303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4648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Volt - Colorful Birigh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8|4.7|0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8"/>
</p:tagLst>
</file>

<file path=ppt/theme/theme1.xml><?xml version="1.0" encoding="utf-8"?>
<a:theme xmlns:a="http://schemas.openxmlformats.org/drawingml/2006/main" name="第一PPT，www.1ppt.com">
  <a:themeElements>
    <a:clrScheme name="Single Blue">
      <a:dk1>
        <a:sysClr val="windowText" lastClr="000000"/>
      </a:dk1>
      <a:lt1>
        <a:sysClr val="window" lastClr="FFFFFF"/>
      </a:lt1>
      <a:dk2>
        <a:srgbClr val="231D1F"/>
      </a:dk2>
      <a:lt2>
        <a:srgbClr val="ECF0F1"/>
      </a:lt2>
      <a:accent1>
        <a:srgbClr val="4B7FA7"/>
      </a:accent1>
      <a:accent2>
        <a:srgbClr val="4B7FA7"/>
      </a:accent2>
      <a:accent3>
        <a:srgbClr val="4B7FA7"/>
      </a:accent3>
      <a:accent4>
        <a:srgbClr val="4B7FA7"/>
      </a:accent4>
      <a:accent5>
        <a:srgbClr val="4B7FA7"/>
      </a:accent5>
      <a:accent6>
        <a:srgbClr val="4B7FA7"/>
      </a:accent6>
      <a:hlink>
        <a:srgbClr val="4B7FA7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382</TotalTime>
  <Words>477</Words>
  <Application>Microsoft Office PowerPoint</Application>
  <PresentationFormat>宽屏</PresentationFormat>
  <Paragraphs>111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3" baseType="lpstr">
      <vt:lpstr>Aharoni</vt:lpstr>
      <vt:lpstr>Kozuka Gothic Pro EL</vt:lpstr>
      <vt:lpstr>Montserrat</vt:lpstr>
      <vt:lpstr>Roboto</vt:lpstr>
      <vt:lpstr>方正兰亭超细黑简体</vt:lpstr>
      <vt:lpstr>仿宋</vt:lpstr>
      <vt:lpstr>宋体</vt:lpstr>
      <vt:lpstr>微软雅黑</vt:lpstr>
      <vt:lpstr>幼圆</vt:lpstr>
      <vt:lpstr>Adobe Garamond Pro Bold</vt:lpstr>
      <vt:lpstr>Arial</vt:lpstr>
      <vt:lpstr>Calibri</vt:lpstr>
      <vt:lpstr>Calibri Light</vt:lpstr>
      <vt:lpstr>Open Sans Light</vt:lpstr>
      <vt:lpstr>Segoe UI Semilight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</dc:title>
  <dc:creator>第一PPT</dc:creator>
  <cp:keywords>www.1ppt.com</cp:keywords>
  <dc:description>www.1ppt.com</dc:description>
  <cp:lastModifiedBy>岑 哲栋</cp:lastModifiedBy>
  <cp:revision>1172</cp:revision>
  <dcterms:created xsi:type="dcterms:W3CDTF">2015-03-01T11:49:49Z</dcterms:created>
  <dcterms:modified xsi:type="dcterms:W3CDTF">2018-12-21T12:34:23Z</dcterms:modified>
</cp:coreProperties>
</file>