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78" r:id="rId9"/>
    <p:sldId id="283" r:id="rId10"/>
    <p:sldId id="284" r:id="rId11"/>
    <p:sldId id="285" r:id="rId12"/>
    <p:sldId id="289" r:id="rId13"/>
    <p:sldId id="286" r:id="rId14"/>
    <p:sldId id="279" r:id="rId15"/>
    <p:sldId id="280" r:id="rId16"/>
    <p:sldId id="281" r:id="rId17"/>
    <p:sldId id="282" r:id="rId18"/>
    <p:sldId id="287" r:id="rId19"/>
    <p:sldId id="288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B6C8C-6466-4794-A7ED-D4F331B8384B}" v="339" dt="2021-11-01T17:04:22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in Kalvelagen" userId="93abc5fa06b61e79" providerId="LiveId" clId="{BDDB6C8C-6466-4794-A7ED-D4F331B8384B}"/>
    <pc:docChg chg="undo custSel addSld delSld modSld">
      <pc:chgData name="Erwin Kalvelagen" userId="93abc5fa06b61e79" providerId="LiveId" clId="{BDDB6C8C-6466-4794-A7ED-D4F331B8384B}" dt="2021-11-01T17:59:41.772" v="2436" actId="20577"/>
      <pc:docMkLst>
        <pc:docMk/>
      </pc:docMkLst>
      <pc:sldChg chg="modSp mod">
        <pc:chgData name="Erwin Kalvelagen" userId="93abc5fa06b61e79" providerId="LiveId" clId="{BDDB6C8C-6466-4794-A7ED-D4F331B8384B}" dt="2021-10-28T14:06:40.721" v="54" actId="20577"/>
        <pc:sldMkLst>
          <pc:docMk/>
          <pc:sldMk cId="2456545579" sldId="256"/>
        </pc:sldMkLst>
        <pc:spChg chg="mod">
          <ac:chgData name="Erwin Kalvelagen" userId="93abc5fa06b61e79" providerId="LiveId" clId="{BDDB6C8C-6466-4794-A7ED-D4F331B8384B}" dt="2021-10-28T14:06:40.721" v="54" actId="20577"/>
          <ac:spMkLst>
            <pc:docMk/>
            <pc:sldMk cId="2456545579" sldId="256"/>
            <ac:spMk id="2" creationId="{48977BC5-16F9-4320-9064-4EFB8A91720F}"/>
          </ac:spMkLst>
        </pc:spChg>
        <pc:spChg chg="mod">
          <ac:chgData name="Erwin Kalvelagen" userId="93abc5fa06b61e79" providerId="LiveId" clId="{BDDB6C8C-6466-4794-A7ED-D4F331B8384B}" dt="2021-10-28T14:05:57.207" v="4" actId="20577"/>
          <ac:spMkLst>
            <pc:docMk/>
            <pc:sldMk cId="2456545579" sldId="256"/>
            <ac:spMk id="3" creationId="{1852ACA2-96C3-4503-BBFA-CCB849EBD5DC}"/>
          </ac:spMkLst>
        </pc:spChg>
      </pc:sldChg>
      <pc:sldChg chg="modSp mod">
        <pc:chgData name="Erwin Kalvelagen" userId="93abc5fa06b61e79" providerId="LiveId" clId="{BDDB6C8C-6466-4794-A7ED-D4F331B8384B}" dt="2021-10-28T14:06:59.600" v="71" actId="20577"/>
        <pc:sldMkLst>
          <pc:docMk/>
          <pc:sldMk cId="873438335" sldId="257"/>
        </pc:sldMkLst>
        <pc:spChg chg="mod">
          <ac:chgData name="Erwin Kalvelagen" userId="93abc5fa06b61e79" providerId="LiveId" clId="{BDDB6C8C-6466-4794-A7ED-D4F331B8384B}" dt="2021-10-28T14:06:59.600" v="71" actId="20577"/>
          <ac:spMkLst>
            <pc:docMk/>
            <pc:sldMk cId="873438335" sldId="257"/>
            <ac:spMk id="3" creationId="{981DBF64-E87F-4A30-932F-787582669D00}"/>
          </ac:spMkLst>
        </pc:spChg>
      </pc:sldChg>
      <pc:sldChg chg="modSp mod">
        <pc:chgData name="Erwin Kalvelagen" userId="93abc5fa06b61e79" providerId="LiveId" clId="{BDDB6C8C-6466-4794-A7ED-D4F331B8384B}" dt="2021-10-30T15:12:15.462" v="1098" actId="20577"/>
        <pc:sldMkLst>
          <pc:docMk/>
          <pc:sldMk cId="2208933916" sldId="258"/>
        </pc:sldMkLst>
        <pc:spChg chg="mod">
          <ac:chgData name="Erwin Kalvelagen" userId="93abc5fa06b61e79" providerId="LiveId" clId="{BDDB6C8C-6466-4794-A7ED-D4F331B8384B}" dt="2021-10-30T15:12:15.462" v="1098" actId="20577"/>
          <ac:spMkLst>
            <pc:docMk/>
            <pc:sldMk cId="2208933916" sldId="258"/>
            <ac:spMk id="2" creationId="{5C096A5D-E0DD-43DA-A736-F2438EF07E17}"/>
          </ac:spMkLst>
        </pc:spChg>
      </pc:sldChg>
      <pc:sldChg chg="modSp mod">
        <pc:chgData name="Erwin Kalvelagen" userId="93abc5fa06b61e79" providerId="LiveId" clId="{BDDB6C8C-6466-4794-A7ED-D4F331B8384B}" dt="2021-10-31T16:38:01.334" v="2014" actId="20577"/>
        <pc:sldMkLst>
          <pc:docMk/>
          <pc:sldMk cId="2957826573" sldId="259"/>
        </pc:sldMkLst>
        <pc:spChg chg="mod">
          <ac:chgData name="Erwin Kalvelagen" userId="93abc5fa06b61e79" providerId="LiveId" clId="{BDDB6C8C-6466-4794-A7ED-D4F331B8384B}" dt="2021-10-31T16:37:24.840" v="2012" actId="1076"/>
          <ac:spMkLst>
            <pc:docMk/>
            <pc:sldMk cId="2957826573" sldId="259"/>
            <ac:spMk id="9" creationId="{D7FD8370-546F-486E-B89F-2DB847B06B26}"/>
          </ac:spMkLst>
        </pc:spChg>
        <pc:spChg chg="mod">
          <ac:chgData name="Erwin Kalvelagen" userId="93abc5fa06b61e79" providerId="LiveId" clId="{BDDB6C8C-6466-4794-A7ED-D4F331B8384B}" dt="2021-10-31T16:38:01.334" v="2014" actId="20577"/>
          <ac:spMkLst>
            <pc:docMk/>
            <pc:sldMk cId="2957826573" sldId="259"/>
            <ac:spMk id="11" creationId="{14434A41-80D9-4468-9857-1DDFE6EFAB82}"/>
          </ac:spMkLst>
        </pc:spChg>
        <pc:picChg chg="mod">
          <ac:chgData name="Erwin Kalvelagen" userId="93abc5fa06b61e79" providerId="LiveId" clId="{BDDB6C8C-6466-4794-A7ED-D4F331B8384B}" dt="2021-10-31T16:37:19.178" v="2011" actId="1076"/>
          <ac:picMkLst>
            <pc:docMk/>
            <pc:sldMk cId="2957826573" sldId="259"/>
            <ac:picMk id="2050" creationId="{6464BF46-AA50-4386-A494-C852FD3E0A44}"/>
          </ac:picMkLst>
        </pc:picChg>
      </pc:sldChg>
      <pc:sldChg chg="modSp mod">
        <pc:chgData name="Erwin Kalvelagen" userId="93abc5fa06b61e79" providerId="LiveId" clId="{BDDB6C8C-6466-4794-A7ED-D4F331B8384B}" dt="2021-10-30T15:14:03.495" v="1099" actId="115"/>
        <pc:sldMkLst>
          <pc:docMk/>
          <pc:sldMk cId="826771514" sldId="260"/>
        </pc:sldMkLst>
        <pc:spChg chg="mod">
          <ac:chgData name="Erwin Kalvelagen" userId="93abc5fa06b61e79" providerId="LiveId" clId="{BDDB6C8C-6466-4794-A7ED-D4F331B8384B}" dt="2021-10-30T15:14:03.495" v="1099" actId="115"/>
          <ac:spMkLst>
            <pc:docMk/>
            <pc:sldMk cId="826771514" sldId="260"/>
            <ac:spMk id="8" creationId="{CEE39AA4-C2D9-454F-A6FA-611FAAAE9829}"/>
          </ac:spMkLst>
        </pc:spChg>
      </pc:sldChg>
      <pc:sldChg chg="addSp delSp modSp mod">
        <pc:chgData name="Erwin Kalvelagen" userId="93abc5fa06b61e79" providerId="LiveId" clId="{BDDB6C8C-6466-4794-A7ED-D4F331B8384B}" dt="2021-10-28T14:18:02.169" v="608" actId="14100"/>
        <pc:sldMkLst>
          <pc:docMk/>
          <pc:sldMk cId="609504832" sldId="261"/>
        </pc:sldMkLst>
        <pc:spChg chg="mod">
          <ac:chgData name="Erwin Kalvelagen" userId="93abc5fa06b61e79" providerId="LiveId" clId="{BDDB6C8C-6466-4794-A7ED-D4F331B8384B}" dt="2021-10-28T14:14:28.458" v="439" actId="1076"/>
          <ac:spMkLst>
            <pc:docMk/>
            <pc:sldMk cId="609504832" sldId="261"/>
            <ac:spMk id="3" creationId="{92949CFB-4F9D-4674-95B4-24B11512DDA5}"/>
          </ac:spMkLst>
        </pc:spChg>
        <pc:spChg chg="add del mod">
          <ac:chgData name="Erwin Kalvelagen" userId="93abc5fa06b61e79" providerId="LiveId" clId="{BDDB6C8C-6466-4794-A7ED-D4F331B8384B}" dt="2021-10-28T14:14:08.564" v="432" actId="478"/>
          <ac:spMkLst>
            <pc:docMk/>
            <pc:sldMk cId="609504832" sldId="261"/>
            <ac:spMk id="4" creationId="{645E4646-45EB-4C8F-9188-2CE24104D63D}"/>
          </ac:spMkLst>
        </pc:spChg>
        <pc:spChg chg="add mod">
          <ac:chgData name="Erwin Kalvelagen" userId="93abc5fa06b61e79" providerId="LiveId" clId="{BDDB6C8C-6466-4794-A7ED-D4F331B8384B}" dt="2021-10-28T14:18:02.169" v="608" actId="14100"/>
          <ac:spMkLst>
            <pc:docMk/>
            <pc:sldMk cId="609504832" sldId="261"/>
            <ac:spMk id="5" creationId="{7809B8A8-C200-465E-9DC4-BD35827FD873}"/>
          </ac:spMkLst>
        </pc:spChg>
        <pc:spChg chg="add mod">
          <ac:chgData name="Erwin Kalvelagen" userId="93abc5fa06b61e79" providerId="LiveId" clId="{BDDB6C8C-6466-4794-A7ED-D4F331B8384B}" dt="2021-10-28T14:17:27.087" v="606" actId="14100"/>
          <ac:spMkLst>
            <pc:docMk/>
            <pc:sldMk cId="609504832" sldId="261"/>
            <ac:spMk id="6" creationId="{C361F51B-A724-4316-8D46-2CC51891CEEC}"/>
          </ac:spMkLst>
        </pc:spChg>
      </pc:sldChg>
      <pc:sldChg chg="addSp modSp mod">
        <pc:chgData name="Erwin Kalvelagen" userId="93abc5fa06b61e79" providerId="LiveId" clId="{BDDB6C8C-6466-4794-A7ED-D4F331B8384B}" dt="2021-11-01T00:47:11.846" v="2094" actId="208"/>
        <pc:sldMkLst>
          <pc:docMk/>
          <pc:sldMk cId="16008274" sldId="275"/>
        </pc:sldMkLst>
        <pc:spChg chg="add mod">
          <ac:chgData name="Erwin Kalvelagen" userId="93abc5fa06b61e79" providerId="LiveId" clId="{BDDB6C8C-6466-4794-A7ED-D4F331B8384B}" dt="2021-10-28T14:09:11.174" v="245" actId="1076"/>
          <ac:spMkLst>
            <pc:docMk/>
            <pc:sldMk cId="16008274" sldId="275"/>
            <ac:spMk id="7" creationId="{CBB32F58-A894-465A-8359-56C2BDD3085F}"/>
          </ac:spMkLst>
        </pc:spChg>
        <pc:graphicFrameChg chg="mod">
          <ac:chgData name="Erwin Kalvelagen" userId="93abc5fa06b61e79" providerId="LiveId" clId="{BDDB6C8C-6466-4794-A7ED-D4F331B8384B}" dt="2021-11-01T00:47:11.846" v="2094" actId="208"/>
          <ac:graphicFrameMkLst>
            <pc:docMk/>
            <pc:sldMk cId="16008274" sldId="275"/>
            <ac:graphicFrameMk id="4" creationId="{111C85FA-9A84-43D1-9BDB-36B3202D4CB4}"/>
          </ac:graphicFrameMkLst>
        </pc:graphicFrameChg>
      </pc:sldChg>
      <pc:sldChg chg="modSp mod">
        <pc:chgData name="Erwin Kalvelagen" userId="93abc5fa06b61e79" providerId="LiveId" clId="{BDDB6C8C-6466-4794-A7ED-D4F331B8384B}" dt="2021-10-31T23:55:25.864" v="2089" actId="20577"/>
        <pc:sldMkLst>
          <pc:docMk/>
          <pc:sldMk cId="1345317057" sldId="278"/>
        </pc:sldMkLst>
        <pc:spChg chg="mod">
          <ac:chgData name="Erwin Kalvelagen" userId="93abc5fa06b61e79" providerId="LiveId" clId="{BDDB6C8C-6466-4794-A7ED-D4F331B8384B}" dt="2021-10-31T23:55:25.864" v="2089" actId="20577"/>
          <ac:spMkLst>
            <pc:docMk/>
            <pc:sldMk cId="1345317057" sldId="278"/>
            <ac:spMk id="3" creationId="{0DBFD938-B70F-484D-932E-B3E750F1605C}"/>
          </ac:spMkLst>
        </pc:spChg>
      </pc:sldChg>
      <pc:sldChg chg="modSp mod setBg">
        <pc:chgData name="Erwin Kalvelagen" userId="93abc5fa06b61e79" providerId="LiveId" clId="{BDDB6C8C-6466-4794-A7ED-D4F331B8384B}" dt="2021-10-31T15:27:04.388" v="1831" actId="20577"/>
        <pc:sldMkLst>
          <pc:docMk/>
          <pc:sldMk cId="605719191" sldId="279"/>
        </pc:sldMkLst>
        <pc:spChg chg="mod">
          <ac:chgData name="Erwin Kalvelagen" userId="93abc5fa06b61e79" providerId="LiveId" clId="{BDDB6C8C-6466-4794-A7ED-D4F331B8384B}" dt="2021-10-31T15:26:11.162" v="1818" actId="20577"/>
          <ac:spMkLst>
            <pc:docMk/>
            <pc:sldMk cId="605719191" sldId="279"/>
            <ac:spMk id="5" creationId="{8E52927C-D76B-4401-B1B9-EFD2266643FF}"/>
          </ac:spMkLst>
        </pc:spChg>
        <pc:spChg chg="mod">
          <ac:chgData name="Erwin Kalvelagen" userId="93abc5fa06b61e79" providerId="LiveId" clId="{BDDB6C8C-6466-4794-A7ED-D4F331B8384B}" dt="2021-10-31T15:27:04.388" v="1831" actId="20577"/>
          <ac:spMkLst>
            <pc:docMk/>
            <pc:sldMk cId="605719191" sldId="279"/>
            <ac:spMk id="7" creationId="{C6C43BA7-EE7D-448F-AD9F-5D3DD4C22EEF}"/>
          </ac:spMkLst>
        </pc:spChg>
      </pc:sldChg>
      <pc:sldChg chg="addSp modSp mod setBg">
        <pc:chgData name="Erwin Kalvelagen" userId="93abc5fa06b61e79" providerId="LiveId" clId="{BDDB6C8C-6466-4794-A7ED-D4F331B8384B}" dt="2021-10-30T15:09:47.946" v="1093" actId="20577"/>
        <pc:sldMkLst>
          <pc:docMk/>
          <pc:sldMk cId="3881501732" sldId="280"/>
        </pc:sldMkLst>
        <pc:spChg chg="add mod">
          <ac:chgData name="Erwin Kalvelagen" userId="93abc5fa06b61e79" providerId="LiveId" clId="{BDDB6C8C-6466-4794-A7ED-D4F331B8384B}" dt="2021-10-30T15:09:47.946" v="1093" actId="20577"/>
          <ac:spMkLst>
            <pc:docMk/>
            <pc:sldMk cId="3881501732" sldId="280"/>
            <ac:spMk id="2" creationId="{6BAB357C-0F90-4953-A387-4067C9266FE2}"/>
          </ac:spMkLst>
        </pc:spChg>
        <pc:spChg chg="add mod">
          <ac:chgData name="Erwin Kalvelagen" userId="93abc5fa06b61e79" providerId="LiveId" clId="{BDDB6C8C-6466-4794-A7ED-D4F331B8384B}" dt="2021-10-30T15:09:30.437" v="1083" actId="1076"/>
          <ac:spMkLst>
            <pc:docMk/>
            <pc:sldMk cId="3881501732" sldId="280"/>
            <ac:spMk id="7" creationId="{C8C6EFF1-6642-4634-97B4-0B299099B248}"/>
          </ac:spMkLst>
        </pc:spChg>
      </pc:sldChg>
      <pc:sldChg chg="modSp mod setBg">
        <pc:chgData name="Erwin Kalvelagen" userId="93abc5fa06b61e79" providerId="LiveId" clId="{BDDB6C8C-6466-4794-A7ED-D4F331B8384B}" dt="2021-11-01T17:23:42.050" v="2424" actId="207"/>
        <pc:sldMkLst>
          <pc:docMk/>
          <pc:sldMk cId="1018899777" sldId="281"/>
        </pc:sldMkLst>
        <pc:spChg chg="mod">
          <ac:chgData name="Erwin Kalvelagen" userId="93abc5fa06b61e79" providerId="LiveId" clId="{BDDB6C8C-6466-4794-A7ED-D4F331B8384B}" dt="2021-11-01T17:23:42.050" v="2424" actId="207"/>
          <ac:spMkLst>
            <pc:docMk/>
            <pc:sldMk cId="1018899777" sldId="281"/>
            <ac:spMk id="2" creationId="{F8B26404-C042-4619-A7BD-18F88AC4E3BB}"/>
          </ac:spMkLst>
        </pc:spChg>
        <pc:spChg chg="mod">
          <ac:chgData name="Erwin Kalvelagen" userId="93abc5fa06b61e79" providerId="LiveId" clId="{BDDB6C8C-6466-4794-A7ED-D4F331B8384B}" dt="2021-10-31T15:40:27.837" v="1933" actId="20577"/>
          <ac:spMkLst>
            <pc:docMk/>
            <pc:sldMk cId="1018899777" sldId="281"/>
            <ac:spMk id="3" creationId="{59A8BFB7-DBCE-45E7-9621-6F3EAB376DE4}"/>
          </ac:spMkLst>
        </pc:spChg>
        <pc:spChg chg="mod">
          <ac:chgData name="Erwin Kalvelagen" userId="93abc5fa06b61e79" providerId="LiveId" clId="{BDDB6C8C-6466-4794-A7ED-D4F331B8384B}" dt="2021-10-31T15:40:06.845" v="1927" actId="1076"/>
          <ac:spMkLst>
            <pc:docMk/>
            <pc:sldMk cId="1018899777" sldId="281"/>
            <ac:spMk id="5" creationId="{50DE89E8-CD66-4252-84DE-C486BDAFD080}"/>
          </ac:spMkLst>
        </pc:spChg>
        <pc:graphicFrameChg chg="mod modGraphic">
          <ac:chgData name="Erwin Kalvelagen" userId="93abc5fa06b61e79" providerId="LiveId" clId="{BDDB6C8C-6466-4794-A7ED-D4F331B8384B}" dt="2021-10-31T15:39:16.299" v="1926" actId="20577"/>
          <ac:graphicFrameMkLst>
            <pc:docMk/>
            <pc:sldMk cId="1018899777" sldId="281"/>
            <ac:graphicFrameMk id="4" creationId="{699496DA-00F3-4846-90B3-99C1F8A98AEE}"/>
          </ac:graphicFrameMkLst>
        </pc:graphicFrameChg>
      </pc:sldChg>
      <pc:sldChg chg="modSp mod setBg">
        <pc:chgData name="Erwin Kalvelagen" userId="93abc5fa06b61e79" providerId="LiveId" clId="{BDDB6C8C-6466-4794-A7ED-D4F331B8384B}" dt="2021-11-01T17:23:47.259" v="2425" actId="207"/>
        <pc:sldMkLst>
          <pc:docMk/>
          <pc:sldMk cId="2411619735" sldId="282"/>
        </pc:sldMkLst>
        <pc:spChg chg="mod">
          <ac:chgData name="Erwin Kalvelagen" userId="93abc5fa06b61e79" providerId="LiveId" clId="{BDDB6C8C-6466-4794-A7ED-D4F331B8384B}" dt="2021-11-01T17:23:47.259" v="2425" actId="207"/>
          <ac:spMkLst>
            <pc:docMk/>
            <pc:sldMk cId="2411619735" sldId="282"/>
            <ac:spMk id="2" creationId="{73FC753C-F1F9-4FFB-945C-8FD3E8557928}"/>
          </ac:spMkLst>
        </pc:spChg>
        <pc:spChg chg="mod">
          <ac:chgData name="Erwin Kalvelagen" userId="93abc5fa06b61e79" providerId="LiveId" clId="{BDDB6C8C-6466-4794-A7ED-D4F331B8384B}" dt="2021-10-31T15:45:02.917" v="1944" actId="20577"/>
          <ac:spMkLst>
            <pc:docMk/>
            <pc:sldMk cId="2411619735" sldId="282"/>
            <ac:spMk id="3" creationId="{A89DA708-EDE3-4351-9392-844F92D1A45F}"/>
          </ac:spMkLst>
        </pc:spChg>
      </pc:sldChg>
      <pc:sldChg chg="addSp modSp mod">
        <pc:chgData name="Erwin Kalvelagen" userId="93abc5fa06b61e79" providerId="LiveId" clId="{BDDB6C8C-6466-4794-A7ED-D4F331B8384B}" dt="2021-10-30T15:22:30.392" v="1191" actId="1076"/>
        <pc:sldMkLst>
          <pc:docMk/>
          <pc:sldMk cId="2076498606" sldId="283"/>
        </pc:sldMkLst>
        <pc:spChg chg="mod">
          <ac:chgData name="Erwin Kalvelagen" userId="93abc5fa06b61e79" providerId="LiveId" clId="{BDDB6C8C-6466-4794-A7ED-D4F331B8384B}" dt="2021-10-30T15:01:26.923" v="980" actId="6549"/>
          <ac:spMkLst>
            <pc:docMk/>
            <pc:sldMk cId="2076498606" sldId="283"/>
            <ac:spMk id="3" creationId="{AE3613B1-4FDF-4FD8-8BDD-6535DCA55151}"/>
          </ac:spMkLst>
        </pc:spChg>
        <pc:spChg chg="add mod">
          <ac:chgData name="Erwin Kalvelagen" userId="93abc5fa06b61e79" providerId="LiveId" clId="{BDDB6C8C-6466-4794-A7ED-D4F331B8384B}" dt="2021-10-30T15:22:30.392" v="1191" actId="1076"/>
          <ac:spMkLst>
            <pc:docMk/>
            <pc:sldMk cId="2076498606" sldId="283"/>
            <ac:spMk id="5" creationId="{6EE3C419-1F5B-452C-8994-5120E5FF5D50}"/>
          </ac:spMkLst>
        </pc:spChg>
        <pc:graphicFrameChg chg="mod">
          <ac:chgData name="Erwin Kalvelagen" userId="93abc5fa06b61e79" providerId="LiveId" clId="{BDDB6C8C-6466-4794-A7ED-D4F331B8384B}" dt="2021-10-28T14:19:50.483" v="623" actId="1076"/>
          <ac:graphicFrameMkLst>
            <pc:docMk/>
            <pc:sldMk cId="2076498606" sldId="283"/>
            <ac:graphicFrameMk id="4" creationId="{0D06D9E1-8E6E-44D0-9152-B1945ADF4A43}"/>
          </ac:graphicFrameMkLst>
        </pc:graphicFrameChg>
      </pc:sldChg>
      <pc:sldChg chg="modSp mod">
        <pc:chgData name="Erwin Kalvelagen" userId="93abc5fa06b61e79" providerId="LiveId" clId="{BDDB6C8C-6466-4794-A7ED-D4F331B8384B}" dt="2021-10-31T19:08:19.972" v="2017" actId="1076"/>
        <pc:sldMkLst>
          <pc:docMk/>
          <pc:sldMk cId="109313778" sldId="285"/>
        </pc:sldMkLst>
        <pc:spChg chg="mod">
          <ac:chgData name="Erwin Kalvelagen" userId="93abc5fa06b61e79" providerId="LiveId" clId="{BDDB6C8C-6466-4794-A7ED-D4F331B8384B}" dt="2021-10-31T19:08:16.277" v="2016" actId="1076"/>
          <ac:spMkLst>
            <pc:docMk/>
            <pc:sldMk cId="109313778" sldId="285"/>
            <ac:spMk id="4" creationId="{D5912301-B385-4857-A79D-8B223C595E17}"/>
          </ac:spMkLst>
        </pc:spChg>
        <pc:spChg chg="mod">
          <ac:chgData name="Erwin Kalvelagen" userId="93abc5fa06b61e79" providerId="LiveId" clId="{BDDB6C8C-6466-4794-A7ED-D4F331B8384B}" dt="2021-10-31T19:08:19.972" v="2017" actId="1076"/>
          <ac:spMkLst>
            <pc:docMk/>
            <pc:sldMk cId="109313778" sldId="285"/>
            <ac:spMk id="5" creationId="{3833D099-3715-4C6A-A89A-5DF4D2D5FAC2}"/>
          </ac:spMkLst>
        </pc:spChg>
      </pc:sldChg>
      <pc:sldChg chg="modSp mod">
        <pc:chgData name="Erwin Kalvelagen" userId="93abc5fa06b61e79" providerId="LiveId" clId="{BDDB6C8C-6466-4794-A7ED-D4F331B8384B}" dt="2021-11-01T00:50:39.601" v="2102" actId="1582"/>
        <pc:sldMkLst>
          <pc:docMk/>
          <pc:sldMk cId="1542681556" sldId="286"/>
        </pc:sldMkLst>
        <pc:spChg chg="mod">
          <ac:chgData name="Erwin Kalvelagen" userId="93abc5fa06b61e79" providerId="LiveId" clId="{BDDB6C8C-6466-4794-A7ED-D4F331B8384B}" dt="2021-10-28T14:23:43.120" v="814" actId="14100"/>
          <ac:spMkLst>
            <pc:docMk/>
            <pc:sldMk cId="1542681556" sldId="286"/>
            <ac:spMk id="2" creationId="{86D4408D-B48C-4E2B-915E-D430E20AB0E5}"/>
          </ac:spMkLst>
        </pc:spChg>
        <pc:spChg chg="mod">
          <ac:chgData name="Erwin Kalvelagen" userId="93abc5fa06b61e79" providerId="LiveId" clId="{BDDB6C8C-6466-4794-A7ED-D4F331B8384B}" dt="2021-10-28T14:23:22.246" v="804" actId="20577"/>
          <ac:spMkLst>
            <pc:docMk/>
            <pc:sldMk cId="1542681556" sldId="286"/>
            <ac:spMk id="3" creationId="{68881769-351C-4DEC-9FD1-2C910A7470C8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6" creationId="{5A8C2D51-DC03-4540-A7BA-B75C372C2EBB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7" creationId="{E0C90785-0C46-48D4-9F5C-2FDD078F71AF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8" creationId="{56E74D1E-17DB-4B8A-BA7D-E22254B8F374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9" creationId="{B2335114-80F0-4C22-81DD-A0232C7D5C72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1" creationId="{32BAE314-7959-4F84-9742-10126885D53D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2" creationId="{F90B72A3-B529-4B4A-9829-2C6E38926AE3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3" creationId="{224DAC28-B536-4167-8F3D-8922C57E2307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5" creationId="{1EE9BED9-7D0B-429B-92DA-81C77EA0FDFC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6" creationId="{2B8177CA-4278-485B-9F3A-40143B1E5388}"/>
          </ac:spMkLst>
        </pc:spChg>
        <pc:spChg chg="mod">
          <ac:chgData name="Erwin Kalvelagen" userId="93abc5fa06b61e79" providerId="LiveId" clId="{BDDB6C8C-6466-4794-A7ED-D4F331B8384B}" dt="2021-10-31T19:09:26.819" v="2020" actId="20577"/>
          <ac:spMkLst>
            <pc:docMk/>
            <pc:sldMk cId="1542681556" sldId="286"/>
            <ac:spMk id="17" creationId="{488C247C-1D6B-481C-89A0-1F7102662D97}"/>
          </ac:spMkLst>
        </pc:spChg>
        <pc:graphicFrameChg chg="mod">
          <ac:chgData name="Erwin Kalvelagen" userId="93abc5fa06b61e79" providerId="LiveId" clId="{BDDB6C8C-6466-4794-A7ED-D4F331B8384B}" dt="2021-11-01T00:50:39.601" v="2102" actId="1582"/>
          <ac:graphicFrameMkLst>
            <pc:docMk/>
            <pc:sldMk cId="1542681556" sldId="286"/>
            <ac:graphicFrameMk id="5" creationId="{B47350ED-5E42-4010-8BF7-A639134B9FAC}"/>
          </ac:graphicFrameMkLst>
        </pc:graphicFrameChg>
      </pc:sldChg>
      <pc:sldChg chg="addSp delSp modSp new mod setBg">
        <pc:chgData name="Erwin Kalvelagen" userId="93abc5fa06b61e79" providerId="LiveId" clId="{BDDB6C8C-6466-4794-A7ED-D4F331B8384B}" dt="2021-11-01T00:28:32.194" v="2091" actId="1076"/>
        <pc:sldMkLst>
          <pc:docMk/>
          <pc:sldMk cId="1142886554" sldId="287"/>
        </pc:sldMkLst>
        <pc:spChg chg="mod">
          <ac:chgData name="Erwin Kalvelagen" userId="93abc5fa06b61e79" providerId="LiveId" clId="{BDDB6C8C-6466-4794-A7ED-D4F331B8384B}" dt="2021-10-30T15:55:35.213" v="1216" actId="207"/>
          <ac:spMkLst>
            <pc:docMk/>
            <pc:sldMk cId="1142886554" sldId="287"/>
            <ac:spMk id="2" creationId="{06734D18-3083-425B-BB3F-1C9D172F40A0}"/>
          </ac:spMkLst>
        </pc:spChg>
        <pc:spChg chg="del">
          <ac:chgData name="Erwin Kalvelagen" userId="93abc5fa06b61e79" providerId="LiveId" clId="{BDDB6C8C-6466-4794-A7ED-D4F331B8384B}" dt="2021-10-30T15:56:08.131" v="1219" actId="478"/>
          <ac:spMkLst>
            <pc:docMk/>
            <pc:sldMk cId="1142886554" sldId="287"/>
            <ac:spMk id="3" creationId="{8A3B0146-F4D3-4A45-8536-6F386BF1F3D2}"/>
          </ac:spMkLst>
        </pc:spChg>
        <pc:spChg chg="add mod">
          <ac:chgData name="Erwin Kalvelagen" userId="93abc5fa06b61e79" providerId="LiveId" clId="{BDDB6C8C-6466-4794-A7ED-D4F331B8384B}" dt="2021-10-31T15:45:52.113" v="1945" actId="1076"/>
          <ac:spMkLst>
            <pc:docMk/>
            <pc:sldMk cId="1142886554" sldId="287"/>
            <ac:spMk id="5" creationId="{FFB4E3C5-D34C-4F0D-8BDD-FBF42DFB7B26}"/>
          </ac:spMkLst>
        </pc:spChg>
        <pc:spChg chg="add mod">
          <ac:chgData name="Erwin Kalvelagen" userId="93abc5fa06b61e79" providerId="LiveId" clId="{BDDB6C8C-6466-4794-A7ED-D4F331B8384B}" dt="2021-10-31T15:46:18.760" v="1952" actId="1076"/>
          <ac:spMkLst>
            <pc:docMk/>
            <pc:sldMk cId="1142886554" sldId="287"/>
            <ac:spMk id="7" creationId="{5A003C9E-2660-4A74-9315-47E90DAB044D}"/>
          </ac:spMkLst>
        </pc:spChg>
        <pc:spChg chg="add mod">
          <ac:chgData name="Erwin Kalvelagen" userId="93abc5fa06b61e79" providerId="LiveId" clId="{BDDB6C8C-6466-4794-A7ED-D4F331B8384B}" dt="2021-10-30T19:22:07.734" v="1373" actId="20577"/>
          <ac:spMkLst>
            <pc:docMk/>
            <pc:sldMk cId="1142886554" sldId="287"/>
            <ac:spMk id="8" creationId="{32F8D6E1-6D01-47FC-97D2-67EC5830C922}"/>
          </ac:spMkLst>
        </pc:spChg>
        <pc:spChg chg="add del mod">
          <ac:chgData name="Erwin Kalvelagen" userId="93abc5fa06b61e79" providerId="LiveId" clId="{BDDB6C8C-6466-4794-A7ED-D4F331B8384B}" dt="2021-10-31T15:47:14.215" v="1954" actId="478"/>
          <ac:spMkLst>
            <pc:docMk/>
            <pc:sldMk cId="1142886554" sldId="287"/>
            <ac:spMk id="9" creationId="{22F747CC-DE55-4FCB-A108-A0A5A9A29357}"/>
          </ac:spMkLst>
        </pc:spChg>
        <pc:spChg chg="add mod">
          <ac:chgData name="Erwin Kalvelagen" userId="93abc5fa06b61e79" providerId="LiveId" clId="{BDDB6C8C-6466-4794-A7ED-D4F331B8384B}" dt="2021-10-31T15:48:14.860" v="1961" actId="2711"/>
          <ac:spMkLst>
            <pc:docMk/>
            <pc:sldMk cId="1142886554" sldId="287"/>
            <ac:spMk id="10" creationId="{B38E0618-FE68-4502-B734-14669F062F61}"/>
          </ac:spMkLst>
        </pc:spChg>
        <pc:spChg chg="add mod">
          <ac:chgData name="Erwin Kalvelagen" userId="93abc5fa06b61e79" providerId="LiveId" clId="{BDDB6C8C-6466-4794-A7ED-D4F331B8384B}" dt="2021-11-01T00:28:32.194" v="2091" actId="1076"/>
          <ac:spMkLst>
            <pc:docMk/>
            <pc:sldMk cId="1142886554" sldId="287"/>
            <ac:spMk id="11" creationId="{163EFE10-45D5-414B-8ADC-9457C9414339}"/>
          </ac:spMkLst>
        </pc:spChg>
        <pc:graphicFrameChg chg="add mod">
          <ac:chgData name="Erwin Kalvelagen" userId="93abc5fa06b61e79" providerId="LiveId" clId="{BDDB6C8C-6466-4794-A7ED-D4F331B8384B}" dt="2021-10-31T15:45:57.295" v="1947" actId="14100"/>
          <ac:graphicFrameMkLst>
            <pc:docMk/>
            <pc:sldMk cId="1142886554" sldId="287"/>
            <ac:graphicFrameMk id="4" creationId="{AA859560-0CDB-4922-82AE-6F99C65B1332}"/>
          </ac:graphicFrameMkLst>
        </pc:graphicFrameChg>
        <pc:graphicFrameChg chg="add mod">
          <ac:chgData name="Erwin Kalvelagen" userId="93abc5fa06b61e79" providerId="LiveId" clId="{BDDB6C8C-6466-4794-A7ED-D4F331B8384B}" dt="2021-10-31T15:46:14.180" v="1951" actId="1076"/>
          <ac:graphicFrameMkLst>
            <pc:docMk/>
            <pc:sldMk cId="1142886554" sldId="287"/>
            <ac:graphicFrameMk id="6" creationId="{75D1F472-7C2B-46DF-80F0-FDDBDA44507C}"/>
          </ac:graphicFrameMkLst>
        </pc:graphicFrameChg>
      </pc:sldChg>
      <pc:sldChg chg="add del setBg">
        <pc:chgData name="Erwin Kalvelagen" userId="93abc5fa06b61e79" providerId="LiveId" clId="{BDDB6C8C-6466-4794-A7ED-D4F331B8384B}" dt="2021-10-30T15:52:04.276" v="1204" actId="47"/>
        <pc:sldMkLst>
          <pc:docMk/>
          <pc:sldMk cId="2482168498" sldId="287"/>
        </pc:sldMkLst>
      </pc:sldChg>
      <pc:sldChg chg="addSp delSp modSp new mod setBg">
        <pc:chgData name="Erwin Kalvelagen" userId="93abc5fa06b61e79" providerId="LiveId" clId="{BDDB6C8C-6466-4794-A7ED-D4F331B8384B}" dt="2021-11-01T17:23:57.354" v="2426" actId="207"/>
        <pc:sldMkLst>
          <pc:docMk/>
          <pc:sldMk cId="2982099825" sldId="288"/>
        </pc:sldMkLst>
        <pc:spChg chg="mod">
          <ac:chgData name="Erwin Kalvelagen" userId="93abc5fa06b61e79" providerId="LiveId" clId="{BDDB6C8C-6466-4794-A7ED-D4F331B8384B}" dt="2021-11-01T17:23:57.354" v="2426" actId="207"/>
          <ac:spMkLst>
            <pc:docMk/>
            <pc:sldMk cId="2982099825" sldId="288"/>
            <ac:spMk id="2" creationId="{0D79F2AA-1760-4971-8A5A-105CE8AAD705}"/>
          </ac:spMkLst>
        </pc:spChg>
        <pc:spChg chg="del">
          <ac:chgData name="Erwin Kalvelagen" userId="93abc5fa06b61e79" providerId="LiveId" clId="{BDDB6C8C-6466-4794-A7ED-D4F331B8384B}" dt="2021-10-30T19:30:03.859" v="1543" actId="478"/>
          <ac:spMkLst>
            <pc:docMk/>
            <pc:sldMk cId="2982099825" sldId="288"/>
            <ac:spMk id="3" creationId="{336CFB66-57D9-4661-88A4-1E0F80B5CD33}"/>
          </ac:spMkLst>
        </pc:spChg>
        <pc:spChg chg="add mod">
          <ac:chgData name="Erwin Kalvelagen" userId="93abc5fa06b61e79" providerId="LiveId" clId="{BDDB6C8C-6466-4794-A7ED-D4F331B8384B}" dt="2021-11-01T00:28:39.665" v="2093" actId="1076"/>
          <ac:spMkLst>
            <pc:docMk/>
            <pc:sldMk cId="2982099825" sldId="288"/>
            <ac:spMk id="5" creationId="{D3B94AB2-E3E3-4E96-BB95-46024AEFD70A}"/>
          </ac:spMkLst>
        </pc:spChg>
        <pc:graphicFrameChg chg="add mod modGraphic">
          <ac:chgData name="Erwin Kalvelagen" userId="93abc5fa06b61e79" providerId="LiveId" clId="{BDDB6C8C-6466-4794-A7ED-D4F331B8384B}" dt="2021-10-31T23:53:16.697" v="2034" actId="113"/>
          <ac:graphicFrameMkLst>
            <pc:docMk/>
            <pc:sldMk cId="2982099825" sldId="288"/>
            <ac:graphicFrameMk id="4" creationId="{1AE50F30-C227-4482-B430-858E8776A822}"/>
          </ac:graphicFrameMkLst>
        </pc:graphicFrameChg>
      </pc:sldChg>
      <pc:sldChg chg="modSp new mod">
        <pc:chgData name="Erwin Kalvelagen" userId="93abc5fa06b61e79" providerId="LiveId" clId="{BDDB6C8C-6466-4794-A7ED-D4F331B8384B}" dt="2021-11-01T17:59:41.772" v="2436" actId="20577"/>
        <pc:sldMkLst>
          <pc:docMk/>
          <pc:sldMk cId="2374409258" sldId="289"/>
        </pc:sldMkLst>
        <pc:spChg chg="mod">
          <ac:chgData name="Erwin Kalvelagen" userId="93abc5fa06b61e79" providerId="LiveId" clId="{BDDB6C8C-6466-4794-A7ED-D4F331B8384B}" dt="2021-11-01T17:02:21.677" v="2135" actId="20577"/>
          <ac:spMkLst>
            <pc:docMk/>
            <pc:sldMk cId="2374409258" sldId="289"/>
            <ac:spMk id="2" creationId="{8ABBFAA2-3F8D-4ECF-A99F-9FEA2B9C4E7C}"/>
          </ac:spMkLst>
        </pc:spChg>
        <pc:spChg chg="mod">
          <ac:chgData name="Erwin Kalvelagen" userId="93abc5fa06b61e79" providerId="LiveId" clId="{BDDB6C8C-6466-4794-A7ED-D4F331B8384B}" dt="2021-11-01T17:59:41.772" v="2436" actId="20577"/>
          <ac:spMkLst>
            <pc:docMk/>
            <pc:sldMk cId="2374409258" sldId="289"/>
            <ac:spMk id="3" creationId="{B1A8EB65-C98E-4FF2-B160-A34C458C86D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16CB-6A6E-4DC7-BD52-DEC26E7B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0B7B2-99BF-4833-8B08-93F044238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D7BF-F6BB-4C35-A5E5-476B36B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27F4-5B4C-4595-A7A7-262B012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B27F-EAE6-4BC4-A4F8-98DFD1FC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C6E7-1460-4E43-8A20-B149D764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F1709-04DF-4B89-88A0-E1EADE63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BDB0-0F55-4044-AE3E-7F6DDA5E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48A2-263D-4592-A270-262E1E9A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08A5-FC23-4C8D-BD0F-964DCEB7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3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63476-265C-4DBA-9CA5-4E1785075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DC060-96BA-4C22-A196-F439C88D8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A8E5-2466-4D0E-8210-6EAD4164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73-11DC-49B4-9291-E1BE060C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1047-7457-49C4-9ADF-E1929FE4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BF48-179C-41B2-BBE8-C7B9C507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E756-4E24-4F64-8D9F-42650C34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BA60F-8908-4A68-8213-A39B97EA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2E3B-0971-4C5E-AF36-433748D8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067B-DA15-43CC-8077-97F92240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36A-F311-47B3-AFD0-6A51A14A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0EF7-D2A3-4694-A85C-69B4BE70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CC0D-D83B-499E-8A4F-47BC0D26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83E4E-67F2-4A20-9650-28199D1D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B5BD-B8FD-4F52-AD34-109B0B7A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9652-C715-4030-BB16-E53EDB09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DFB9-A5DA-4AF4-82EA-B9D636B7B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3C574-E6CB-414B-B9B7-CB86F2E3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793C-B6D2-464C-99B2-33EE73BF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BD351-6AB1-456D-AA34-F28C9D11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386C-1D88-4912-AF3C-1C35D866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9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26CB-E65D-4753-A37D-7C436F7F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47F4-C229-4C66-BA2E-3DA0863A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9245F-33FD-4767-88D7-96524D480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BF1FC-448F-41A3-9E85-DD37E1BD9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20C94-FA8B-4D43-9BFE-9AEBC31D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1EB9A-1C49-46AD-8470-C7773B5E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21ED5-6F52-4082-894F-78CD3BD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C660A-7FDC-4C96-8880-F652EED0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7148-A979-400F-9A9C-4FFF3E7B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AE2B-0AC2-46CF-9624-A8C5548F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9088-AC89-4F0F-AD55-8B2CF074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F5519-90FF-4B85-A094-72D7201E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40626-A499-4249-AE97-4991BF89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7E5B-7FB5-48CC-9792-D3400E1B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F2F7-548E-4904-BA8B-9C5C097E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E53-82C9-4A3D-BAC9-2E341C5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881E-8952-4837-A9BF-3519F159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9621E-029A-47D3-B458-ED7FDB90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C246-F2E7-4610-8BCF-58AC6662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3512-8651-4FBF-B9A5-7315380D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DF702-3F49-42F3-BEEB-D30E0C88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5A7A-C391-4450-9983-F79AA0C8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45E80-EB12-4988-BEEC-91519B2C1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BE6EB-7C16-4A2C-9FDF-80FDFE9A2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97F33-839C-41E2-8246-FDFB854C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AB76-B3CA-45D4-B4A1-D3A34F44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0B6D-0D63-435B-967B-8BF53F08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F8206-8D80-4015-A257-5A0CF59A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E8414-1D80-4371-9BD4-8813FD42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748D-F11D-4271-8AE5-17B8C73D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B60C-1E4C-409B-9F3C-3394162A592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9113-B0F1-4D65-B696-587C8035A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E94C-4D01-433C-84E4-A9D56BED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7BC5-16F9-4320-9064-4EFB8A917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Transportation model: an introduction in GAMS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2ACA2-96C3-4503-BBFA-CCB849EBD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erwin@amsterdamoptimization.com</a:t>
            </a:r>
          </a:p>
        </p:txBody>
      </p:sp>
    </p:spTree>
    <p:extLst>
      <p:ext uri="{BB962C8B-B14F-4D97-AF65-F5344CB8AC3E}">
        <p14:creationId xmlns:p14="http://schemas.microsoft.com/office/powerpoint/2010/main" val="24565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06BC-380C-48D1-9BBD-BFFA415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Duals: how much can obj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E315-1467-4EDF-852E-E83C0A85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Duals (marginal) of an equation indicates how much an objective can change when the rhs is increased.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increase the demand in NY by 1. The obj can change by 0.225: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11C61-5967-4489-9F18-3223286F2B68}"/>
              </a:ext>
            </a:extLst>
          </p:cNvPr>
          <p:cNvSpPr txBox="1"/>
          <p:nvPr/>
        </p:nvSpPr>
        <p:spPr>
          <a:xfrm>
            <a:off x="2200275" y="2628781"/>
            <a:ext cx="75392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---- EQU demand  satisfy demand at market j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LOWER          LEVEL          UPPER         MARGINAL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new-york       325.0000       325.0000        +INF          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0.2250 </a:t>
            </a:r>
            <a:r>
              <a:rPr lang="en-US" sz="14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chicago        300.0000       300.0000        +INF            0.1530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topeka         275.0000       275.0000        +INF            0.1260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6F666-BE7A-4B59-9B31-7A3473D1CCF4}"/>
              </a:ext>
            </a:extLst>
          </p:cNvPr>
          <p:cNvSpPr txBox="1"/>
          <p:nvPr/>
        </p:nvSpPr>
        <p:spPr>
          <a:xfrm>
            <a:off x="2419350" y="4892437"/>
            <a:ext cx="68435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----    118 PARAMETER </a:t>
            </a:r>
            <a:r>
              <a:rPr lang="en-US" sz="1400">
                <a:latin typeface="Consolas" panose="020B0609020204030204" pitchFamily="49" charset="0"/>
              </a:rPr>
              <a:t>dualcheck</a:t>
            </a:r>
            <a:r>
              <a:rPr lang="en-US" sz="1400" dirty="0">
                <a:latin typeface="Consolas" panose="020B0609020204030204" pitchFamily="49" charset="0"/>
              </a:rPr>
              <a:t>  increase demand of NYC by one unit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demand        dual         obj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before     325.000       0.225     153.675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after      326.000                 153.900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diff         1.000                   0.225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C32F-8039-4C76-9FAA-BF4D893AF4C0}"/>
              </a:ext>
            </a:extLst>
          </p:cNvPr>
          <p:cNvSpPr txBox="1"/>
          <p:nvPr/>
        </p:nvSpPr>
        <p:spPr>
          <a:xfrm>
            <a:off x="8686800" y="5350341"/>
            <a:ext cx="309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I.e. our marginal cost is 0.225. So we would want to charge NY at least 0.225 to meet this extra demand.</a:t>
            </a:r>
          </a:p>
        </p:txBody>
      </p:sp>
    </p:spTree>
    <p:extLst>
      <p:ext uri="{BB962C8B-B14F-4D97-AF65-F5344CB8AC3E}">
        <p14:creationId xmlns:p14="http://schemas.microsoft.com/office/powerpoint/2010/main" val="34485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A446-0A16-4CD3-A7BB-C92F76DCC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Duals: how much can obj change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12301-B385-4857-A79D-8B223C595E17}"/>
              </a:ext>
            </a:extLst>
          </p:cNvPr>
          <p:cNvSpPr txBox="1"/>
          <p:nvPr/>
        </p:nvSpPr>
        <p:spPr>
          <a:xfrm>
            <a:off x="1318089" y="1876227"/>
            <a:ext cx="9555821" cy="48013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parameter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dualcheck(*,*) </a:t>
            </a:r>
            <a:r>
              <a:rPr lang="en-US" sz="18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'increase demand of NYC by one unit'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transport using lp minimizing z;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'dual'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demand.m(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z.l;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+ 1;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transport using lp minimizing z;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'after'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'after'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z.l;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'diff'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 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'diff'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z.l - 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dualcheck;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D099-3715-4C6A-A89A-5DF4D2D5FAC2}"/>
              </a:ext>
            </a:extLst>
          </p:cNvPr>
          <p:cNvSpPr txBox="1"/>
          <p:nvPr/>
        </p:nvSpPr>
        <p:spPr>
          <a:xfrm>
            <a:off x="8183109" y="6308209"/>
            <a:ext cx="26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is on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0931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FAA2-3F8D-4ECF-A99F-9FEA2B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EB65-C98E-4FF2-B160-A34C458C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happens if we increase the demand in NY by 10 or 100.</a:t>
            </a:r>
          </a:p>
          <a:p>
            <a:r>
              <a:rPr lang="en-US"/>
              <a:t>Add</a:t>
            </a:r>
            <a:br>
              <a:rPr lang="en-US"/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abort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$(transport.modelstat &lt;&gt; %modelstat.optimal%)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"Model was not solved to optimality"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/>
            </a:br>
            <a:r>
              <a:rPr lang="en-US"/>
              <a:t>to alert about problems.</a:t>
            </a:r>
          </a:p>
          <a:p>
            <a:r>
              <a:rPr lang="en-US"/>
              <a:t>Using the original NY demand of 325, would it make sense to increase capacity somewhere? (hint: look at the duals)</a:t>
            </a:r>
          </a:p>
        </p:txBody>
      </p:sp>
    </p:spTree>
    <p:extLst>
      <p:ext uri="{BB962C8B-B14F-4D97-AF65-F5344CB8AC3E}">
        <p14:creationId xmlns:p14="http://schemas.microsoft.com/office/powerpoint/2010/main" val="237440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408D-B48C-4E2B-915E-D430E20A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89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1769-351C-4DEC-9FD1-2C910A74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problem large by duplication</a:t>
            </a:r>
          </a:p>
          <a:p>
            <a:r>
              <a:rPr lang="en-US"/>
              <a:t>Without </a:t>
            </a:r>
            <a:r>
              <a:rPr lang="en-US" dirty="0"/>
              <a:t>inventing new data we can form:</a:t>
            </a:r>
          </a:p>
          <a:p>
            <a:r>
              <a:rPr lang="en-US" dirty="0"/>
              <a:t>This can be viewed as a block-diagonal</a:t>
            </a:r>
            <a:br>
              <a:rPr lang="en-US" dirty="0"/>
            </a:br>
            <a:r>
              <a:rPr lang="en-US" dirty="0"/>
              <a:t>structure: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7350ED-5E42-4010-8BF7-A639134B9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53475"/>
              </p:ext>
            </p:extLst>
          </p:nvPr>
        </p:nvGraphicFramePr>
        <p:xfrm>
          <a:off x="7380102" y="1930399"/>
          <a:ext cx="4088699" cy="262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019240" imgH="1295280" progId="Equation.DSMT4">
                  <p:embed/>
                </p:oleObj>
              </mc:Choice>
              <mc:Fallback>
                <p:oleObj name="Equation" r:id="rId3" imgW="2019240" imgH="12952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47350ED-5E42-4010-8BF7-A639134B9F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102" y="1930399"/>
                        <a:ext cx="4088699" cy="2622939"/>
                      </a:xfrm>
                      <a:prstGeom prst="rect">
                        <a:avLst/>
                      </a:prstGeom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A8C2D51-DC03-4540-A7BA-B75C372C2EBB}"/>
              </a:ext>
            </a:extLst>
          </p:cNvPr>
          <p:cNvSpPr/>
          <p:nvPr/>
        </p:nvSpPr>
        <p:spPr>
          <a:xfrm>
            <a:off x="1905000" y="4025900"/>
            <a:ext cx="12001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90785-0C46-48D4-9F5C-2FDD078F71AF}"/>
              </a:ext>
            </a:extLst>
          </p:cNvPr>
          <p:cNvSpPr/>
          <p:nvPr/>
        </p:nvSpPr>
        <p:spPr>
          <a:xfrm>
            <a:off x="3229911" y="4799013"/>
            <a:ext cx="12001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74D1E-17DB-4B8A-BA7D-E22254B8F374}"/>
              </a:ext>
            </a:extLst>
          </p:cNvPr>
          <p:cNvSpPr/>
          <p:nvPr/>
        </p:nvSpPr>
        <p:spPr>
          <a:xfrm>
            <a:off x="4534836" y="5568950"/>
            <a:ext cx="12001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335114-80F0-4C22-81DD-A0232C7D5C72}"/>
              </a:ext>
            </a:extLst>
          </p:cNvPr>
          <p:cNvSpPr/>
          <p:nvPr/>
        </p:nvSpPr>
        <p:spPr>
          <a:xfrm>
            <a:off x="1905000" y="3702050"/>
            <a:ext cx="1200150" cy="188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AE314-7959-4F84-9742-10126885D53D}"/>
              </a:ext>
            </a:extLst>
          </p:cNvPr>
          <p:cNvSpPr/>
          <p:nvPr/>
        </p:nvSpPr>
        <p:spPr>
          <a:xfrm>
            <a:off x="3183872" y="3702050"/>
            <a:ext cx="1200150" cy="188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B72A3-B529-4B4A-9829-2C6E38926AE3}"/>
              </a:ext>
            </a:extLst>
          </p:cNvPr>
          <p:cNvSpPr/>
          <p:nvPr/>
        </p:nvSpPr>
        <p:spPr>
          <a:xfrm>
            <a:off x="4462744" y="3712368"/>
            <a:ext cx="1200150" cy="188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4DAC28-B536-4167-8F3D-8922C57E2307}"/>
              </a:ext>
            </a:extLst>
          </p:cNvPr>
          <p:cNvSpPr/>
          <p:nvPr/>
        </p:nvSpPr>
        <p:spPr>
          <a:xfrm>
            <a:off x="5886450" y="3968750"/>
            <a:ext cx="209550" cy="7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9BED9-7D0B-429B-92DA-81C77EA0FDFC}"/>
              </a:ext>
            </a:extLst>
          </p:cNvPr>
          <p:cNvSpPr/>
          <p:nvPr/>
        </p:nvSpPr>
        <p:spPr>
          <a:xfrm>
            <a:off x="5886450" y="4768850"/>
            <a:ext cx="209550" cy="7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177CA-4278-485B-9F3A-40143B1E5388}"/>
              </a:ext>
            </a:extLst>
          </p:cNvPr>
          <p:cNvSpPr/>
          <p:nvPr/>
        </p:nvSpPr>
        <p:spPr>
          <a:xfrm>
            <a:off x="5886450" y="5568950"/>
            <a:ext cx="209550" cy="7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C247C-1D6B-481C-89A0-1F7102662D97}"/>
              </a:ext>
            </a:extLst>
          </p:cNvPr>
          <p:cNvSpPr txBox="1"/>
          <p:nvPr/>
        </p:nvSpPr>
        <p:spPr>
          <a:xfrm>
            <a:off x="7380103" y="5048250"/>
            <a:ext cx="4238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1800" b="0" i="0" u="none" strike="noStrike" baseline="0">
                <a:solidFill>
                  <a:srgbClr val="008000"/>
                </a:solidFill>
                <a:latin typeface="Consolas" panose="020B0609020204030204" pitchFamily="49" charset="0"/>
              </a:rPr>
              <a:t>/k1*k10/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/>
              <a:t>Try with 10, 100, 1000. These </a:t>
            </a:r>
            <a:r>
              <a:rPr lang="en-US" dirty="0"/>
              <a:t>LPs should solve </a:t>
            </a:r>
            <a:r>
              <a:rPr lang="en-US"/>
              <a:t>very fast</a:t>
            </a:r>
          </a:p>
          <a:p>
            <a:endParaRPr lang="en-US"/>
          </a:p>
          <a:p>
            <a:r>
              <a:rPr lang="en-US"/>
              <a:t>Adding an index to a symbol happens a lot in practical modeling (for many reasons)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8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C437-6434-4A2A-B689-6606C15E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25" y="672944"/>
            <a:ext cx="3991123" cy="1205597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What is a basis?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9CE0A-713F-49E8-A9BC-0B9B9F1CD593}"/>
              </a:ext>
            </a:extLst>
          </p:cNvPr>
          <p:cNvSpPr/>
          <p:nvPr/>
        </p:nvSpPr>
        <p:spPr>
          <a:xfrm>
            <a:off x="1301131" y="2724725"/>
            <a:ext cx="2405462" cy="11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2927C-D76B-4401-B1B9-EFD2266643FF}"/>
              </a:ext>
            </a:extLst>
          </p:cNvPr>
          <p:cNvSpPr/>
          <p:nvPr/>
        </p:nvSpPr>
        <p:spPr>
          <a:xfrm>
            <a:off x="3706593" y="2724725"/>
            <a:ext cx="1426128" cy="1122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</a:rPr>
              <a:t>-I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85245-385A-4AC2-9E0D-F6FD302ACAC4}"/>
              </a:ext>
            </a:extLst>
          </p:cNvPr>
          <p:cNvSpPr txBox="1"/>
          <p:nvPr/>
        </p:nvSpPr>
        <p:spPr>
          <a:xfrm>
            <a:off x="927924" y="31014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43BA7-EE7D-448F-AD9F-5D3DD4C22EEF}"/>
              </a:ext>
            </a:extLst>
          </p:cNvPr>
          <p:cNvSpPr txBox="1"/>
          <p:nvPr/>
        </p:nvSpPr>
        <p:spPr>
          <a:xfrm>
            <a:off x="3942473" y="2371975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 slacks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8A423-FDD5-4377-A878-3AF3CA769B6D}"/>
              </a:ext>
            </a:extLst>
          </p:cNvPr>
          <p:cNvSpPr txBox="1"/>
          <p:nvPr/>
        </p:nvSpPr>
        <p:spPr>
          <a:xfrm>
            <a:off x="2331965" y="2355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3575F-1363-4CD1-8D43-CE24CE09C62B}"/>
              </a:ext>
            </a:extLst>
          </p:cNvPr>
          <p:cNvSpPr txBox="1"/>
          <p:nvPr/>
        </p:nvSpPr>
        <p:spPr>
          <a:xfrm>
            <a:off x="5255089" y="310145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F7968-5973-4612-8B15-4CEA40FA4F31}"/>
              </a:ext>
            </a:extLst>
          </p:cNvPr>
          <p:cNvSpPr/>
          <p:nvPr/>
        </p:nvSpPr>
        <p:spPr>
          <a:xfrm>
            <a:off x="5608071" y="2753176"/>
            <a:ext cx="288526" cy="1122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71645-017B-4145-8945-EB4ECA912555}"/>
              </a:ext>
            </a:extLst>
          </p:cNvPr>
          <p:cNvSpPr/>
          <p:nvPr/>
        </p:nvSpPr>
        <p:spPr>
          <a:xfrm>
            <a:off x="3034750" y="4486001"/>
            <a:ext cx="1426128" cy="1122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1629E-C1BA-4A92-BA2A-E34F1093D049}"/>
              </a:ext>
            </a:extLst>
          </p:cNvPr>
          <p:cNvSpPr/>
          <p:nvPr/>
        </p:nvSpPr>
        <p:spPr>
          <a:xfrm>
            <a:off x="4677058" y="4486002"/>
            <a:ext cx="433788" cy="1122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X</a:t>
            </a:r>
            <a:r>
              <a:rPr lang="en-US" baseline="-25000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CD045-0B55-49E2-8A56-6EF0961449DD}"/>
              </a:ext>
            </a:extLst>
          </p:cNvPr>
          <p:cNvSpPr txBox="1"/>
          <p:nvPr/>
        </p:nvSpPr>
        <p:spPr>
          <a:xfrm>
            <a:off x="5255089" y="486273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86603-E25E-407B-8582-4BA281D4582E}"/>
              </a:ext>
            </a:extLst>
          </p:cNvPr>
          <p:cNvSpPr/>
          <p:nvPr/>
        </p:nvSpPr>
        <p:spPr>
          <a:xfrm>
            <a:off x="5608071" y="4486001"/>
            <a:ext cx="288526" cy="1122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C9759-9591-4ABE-AE94-20BC5DC663C6}"/>
              </a:ext>
            </a:extLst>
          </p:cNvPr>
          <p:cNvSpPr/>
          <p:nvPr/>
        </p:nvSpPr>
        <p:spPr>
          <a:xfrm>
            <a:off x="1935485" y="2724725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2A2B28-8D93-479A-BE1D-B8BBAA22E6D4}"/>
              </a:ext>
            </a:extLst>
          </p:cNvPr>
          <p:cNvSpPr/>
          <p:nvPr/>
        </p:nvSpPr>
        <p:spPr>
          <a:xfrm>
            <a:off x="1608722" y="2724725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9DD35C-16F2-4DFD-A147-9E5BDC84CC8E}"/>
              </a:ext>
            </a:extLst>
          </p:cNvPr>
          <p:cNvSpPr/>
          <p:nvPr/>
        </p:nvSpPr>
        <p:spPr>
          <a:xfrm>
            <a:off x="3018288" y="2724725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A91E9C-20DE-479F-B034-AA3B6B335E8B}"/>
              </a:ext>
            </a:extLst>
          </p:cNvPr>
          <p:cNvSpPr/>
          <p:nvPr/>
        </p:nvSpPr>
        <p:spPr>
          <a:xfrm>
            <a:off x="3212850" y="2724942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D63F1-6916-4D37-A366-38E4CAB01ADB}"/>
              </a:ext>
            </a:extLst>
          </p:cNvPr>
          <p:cNvSpPr/>
          <p:nvPr/>
        </p:nvSpPr>
        <p:spPr>
          <a:xfrm>
            <a:off x="3804834" y="2724725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788A0-3DE6-470B-9610-1507DA29A2F9}"/>
              </a:ext>
            </a:extLst>
          </p:cNvPr>
          <p:cNvSpPr/>
          <p:nvPr/>
        </p:nvSpPr>
        <p:spPr>
          <a:xfrm>
            <a:off x="4896846" y="2724724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B00998-913A-4064-B7BE-A1B23DDC4CCA}"/>
              </a:ext>
            </a:extLst>
          </p:cNvPr>
          <p:cNvSpPr txBox="1"/>
          <p:nvPr/>
        </p:nvSpPr>
        <p:spPr>
          <a:xfrm>
            <a:off x="818948" y="4631902"/>
            <a:ext cx="1479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 </a:t>
            </a:r>
            <a:r>
              <a:rPr lang="en-US" sz="1600"/>
              <a:t>basic columns form a square linear system 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B98E-BD72-46BE-BA78-BC8A7D34365F}"/>
              </a:ext>
            </a:extLst>
          </p:cNvPr>
          <p:cNvSpPr txBox="1"/>
          <p:nvPr/>
        </p:nvSpPr>
        <p:spPr>
          <a:xfrm>
            <a:off x="4636284" y="221289"/>
            <a:ext cx="7386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Let m be the number of equations and n be the number of variables in out LP model.</a:t>
            </a:r>
          </a:p>
          <a:p>
            <a:endParaRPr lang="en-US" sz="1600"/>
          </a:p>
          <a:p>
            <a:r>
              <a:rPr lang="en-US" sz="1600"/>
              <a:t>In </a:t>
            </a:r>
            <a:r>
              <a:rPr lang="en-US" sz="1600" dirty="0"/>
              <a:t>each Simplex iteration, n columns are temporarily fixed to one of their bounds. The remaining m columns form a square system which can be solved using linear algebra.</a:t>
            </a:r>
          </a:p>
          <a:p>
            <a:endParaRPr lang="en-US" sz="1600" dirty="0"/>
          </a:p>
          <a:p>
            <a:r>
              <a:rPr lang="en-US" sz="1600" dirty="0"/>
              <a:t>We say: there are m rows/columns that are </a:t>
            </a:r>
            <a:r>
              <a:rPr lang="en-US" sz="1600" b="1" dirty="0"/>
              <a:t>basic</a:t>
            </a:r>
            <a:r>
              <a:rPr lang="en-US" sz="1600" dirty="0"/>
              <a:t> and n rows/columns that are </a:t>
            </a:r>
            <a:r>
              <a:rPr lang="en-US" sz="1600" b="1" dirty="0"/>
              <a:t>non-basic</a:t>
            </a:r>
            <a:r>
              <a:rPr lang="en-US" sz="1600" dirty="0"/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60E68-BA93-4C0E-BE0C-C9159ACCB276}"/>
              </a:ext>
            </a:extLst>
          </p:cNvPr>
          <p:cNvSpPr txBox="1"/>
          <p:nvPr/>
        </p:nvSpPr>
        <p:spPr>
          <a:xfrm>
            <a:off x="6478145" y="2362084"/>
            <a:ext cx="5473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 </a:t>
            </a:r>
            <a:r>
              <a:rPr lang="en-US" sz="1600" b="1" dirty="0"/>
              <a:t>basic</a:t>
            </a:r>
            <a:r>
              <a:rPr lang="en-US" sz="1600" dirty="0"/>
              <a:t> rows/columns have a value between their bounds and have a zero marginal (dual or reduced cost).</a:t>
            </a:r>
          </a:p>
          <a:p>
            <a:endParaRPr lang="en-US" sz="1600" dirty="0"/>
          </a:p>
          <a:p>
            <a:r>
              <a:rPr lang="en-US" sz="1600" dirty="0"/>
              <a:t>The n </a:t>
            </a:r>
            <a:r>
              <a:rPr lang="en-US" sz="1600" b="1" dirty="0"/>
              <a:t>non-basic</a:t>
            </a:r>
            <a:r>
              <a:rPr lang="en-US" sz="1600" dirty="0"/>
              <a:t> rows/columns are at one of the bounds and have a non-zero or EPS marginal.(*)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1DA998-B87C-437E-A880-A78E24D35550}"/>
              </a:ext>
            </a:extLst>
          </p:cNvPr>
          <p:cNvSpPr txBox="1"/>
          <p:nvPr/>
        </p:nvSpPr>
        <p:spPr>
          <a:xfrm>
            <a:off x="6844364" y="4485783"/>
            <a:ext cx="5106875" cy="2109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Exercise (use the listing file):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m,n </a:t>
            </a:r>
            <a:r>
              <a:rPr lang="en-US"/>
              <a:t>in our transportation </a:t>
            </a:r>
            <a:r>
              <a:rPr lang="en-US" dirty="0"/>
              <a:t>model?</a:t>
            </a:r>
          </a:p>
          <a:p>
            <a:pPr marL="342900" indent="-342900">
              <a:buAutoNum type="arabicPeriod"/>
            </a:pPr>
            <a:r>
              <a:rPr lang="en-US" dirty="0"/>
              <a:t>Count the number of basic and non-basic rows/columns.</a:t>
            </a:r>
          </a:p>
          <a:p>
            <a:pPr marL="342900" indent="-342900">
              <a:buAutoNum type="arabicPeriod"/>
            </a:pPr>
            <a:r>
              <a:rPr lang="en-US" dirty="0"/>
              <a:t>Check that non-basic rows/columns are at their bound.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FEC8C-3D7C-4526-A76B-1A1372FAB370}"/>
              </a:ext>
            </a:extLst>
          </p:cNvPr>
          <p:cNvSpPr txBox="1"/>
          <p:nvPr/>
        </p:nvSpPr>
        <p:spPr>
          <a:xfrm>
            <a:off x="155647" y="6311498"/>
            <a:ext cx="57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There is also something called superbasic. This is non-basic but between bounds. This is beyond our scope.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2C671-A0B0-4656-AE24-EF183B656872}"/>
              </a:ext>
            </a:extLst>
          </p:cNvPr>
          <p:cNvSpPr txBox="1"/>
          <p:nvPr/>
        </p:nvSpPr>
        <p:spPr>
          <a:xfrm>
            <a:off x="155647" y="219075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24C3DE-B34A-457C-8593-760D62F02C71}"/>
              </a:ext>
            </a:extLst>
          </p:cNvPr>
          <p:cNvCxnSpPr>
            <a:stCxn id="19" idx="2"/>
          </p:cNvCxnSpPr>
          <p:nvPr/>
        </p:nvCxnSpPr>
        <p:spPr>
          <a:xfrm>
            <a:off x="1678439" y="3847524"/>
            <a:ext cx="1479283" cy="638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1EB4D9-F038-4296-B44B-B2E4F39FE2A5}"/>
              </a:ext>
            </a:extLst>
          </p:cNvPr>
          <p:cNvCxnSpPr>
            <a:cxnSpLocks/>
          </p:cNvCxnSpPr>
          <p:nvPr/>
        </p:nvCxnSpPr>
        <p:spPr>
          <a:xfrm>
            <a:off x="2004969" y="3875975"/>
            <a:ext cx="1347315" cy="6100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44BB75-B0D1-4899-BE4F-A2A57E684DD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088005" y="3847524"/>
            <a:ext cx="464965" cy="6537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DC6D13-BE21-4ED0-9AE0-ADAA8DA1412A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3282567" y="3847741"/>
            <a:ext cx="465247" cy="638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AE156-9ACF-4B25-A0A3-38C1A7DA826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874551" y="3847524"/>
            <a:ext cx="1" cy="6537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CB0597-5F1C-4AC4-8E23-91D8344547D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160448" y="3847523"/>
            <a:ext cx="806115" cy="638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8C65BD9-A829-43E0-8D19-8335CFF96AA1}"/>
              </a:ext>
            </a:extLst>
          </p:cNvPr>
          <p:cNvSpPr txBox="1"/>
          <p:nvPr/>
        </p:nvSpPr>
        <p:spPr>
          <a:xfrm>
            <a:off x="2665738" y="48647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032953-A2F1-402C-86BB-D710C9765468}"/>
              </a:ext>
            </a:extLst>
          </p:cNvPr>
          <p:cNvSpPr txBox="1"/>
          <p:nvPr/>
        </p:nvSpPr>
        <p:spPr>
          <a:xfrm>
            <a:off x="3573034" y="55634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0571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EA9FE-79D0-4711-9C06-DE39E816FBE4}"/>
              </a:ext>
            </a:extLst>
          </p:cNvPr>
          <p:cNvSpPr txBox="1"/>
          <p:nvPr/>
        </p:nvSpPr>
        <p:spPr>
          <a:xfrm>
            <a:off x="628650" y="151179"/>
            <a:ext cx="98774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          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EQU cost                .              .              .             1.0000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      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cost  define objective function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EQU supply  observe supply limit at plant i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seattle          -INF          350.0000       350.0000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EPS</a:t>
            </a:r>
            <a:r>
              <a:rPr lang="en-US" sz="1200" dirty="0">
                <a:latin typeface="Consolas" panose="020B0609020204030204" pitchFamily="49" charset="0"/>
              </a:rPr>
              <a:t>            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UPPERBOUND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san-diego        -INF          550.0000       600.0000          .         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EQU demand  satisfy demand at market j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new-york       325.0000       325.0000        +INF            0.2250          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chicago        300.0000       300.0000        +INF            0.1530          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topeka         275.0000       275.0000        +INF            0.1260          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VAR x  shipment quantities in cases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seattle  .new-york          .            50.0000        +INF             .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seattle  .chicago           .           300.0000        +INF             .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seattle  .topeka            .              .            +INF            0.0360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san-diego.new-york          .           275.0000        +INF             .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san-diego.chicago           .              .            +INF            0.0090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san-diego.topeka            .           275.0000        +INF             .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VAR z                 -INF          153.6750        +INF             .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FE198-919C-44E3-A273-BEFF86724023}"/>
              </a:ext>
            </a:extLst>
          </p:cNvPr>
          <p:cNvSpPr txBox="1"/>
          <p:nvPr/>
        </p:nvSpPr>
        <p:spPr>
          <a:xfrm>
            <a:off x="7703254" y="76200"/>
            <a:ext cx="3860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Basis status (concluded from marginal)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2A42E-BE1A-4660-9782-3B6B1215AEFC}"/>
              </a:ext>
            </a:extLst>
          </p:cNvPr>
          <p:cNvSpPr txBox="1"/>
          <p:nvPr/>
        </p:nvSpPr>
        <p:spPr>
          <a:xfrm>
            <a:off x="131270" y="102333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B357C-0F90-4953-A387-4067C9266FE2}"/>
              </a:ext>
            </a:extLst>
          </p:cNvPr>
          <p:cNvSpPr txBox="1"/>
          <p:nvPr/>
        </p:nvSpPr>
        <p:spPr>
          <a:xfrm>
            <a:off x="10381901" y="5880683"/>
            <a:ext cx="144623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Basics: 6</a:t>
            </a:r>
          </a:p>
          <a:p>
            <a:r>
              <a:rPr lang="en-US"/>
              <a:t>Non-Basics: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EFF1-6642-4634-97B4-0B299099B248}"/>
              </a:ext>
            </a:extLst>
          </p:cNvPr>
          <p:cNvSpPr txBox="1"/>
          <p:nvPr/>
        </p:nvSpPr>
        <p:spPr>
          <a:xfrm>
            <a:off x="10319099" y="1058412"/>
            <a:ext cx="124425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m=6 (equs)</a:t>
            </a:r>
          </a:p>
          <a:p>
            <a:r>
              <a:rPr lang="en-US"/>
              <a:t>n=7 (vars)</a:t>
            </a:r>
          </a:p>
        </p:txBody>
      </p:sp>
    </p:spTree>
    <p:extLst>
      <p:ext uri="{BB962C8B-B14F-4D97-AF65-F5344CB8AC3E}">
        <p14:creationId xmlns:p14="http://schemas.microsoft.com/office/powerpoint/2010/main" val="388150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6404-C042-4619-A7BD-18F88AC4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97029"/>
            <a:ext cx="10515600" cy="111125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Recognize an optimal LP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FB7-DBCE-45E7-9621-6F3EAB37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454149"/>
            <a:ext cx="10515600" cy="530151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optimality conditions </a:t>
            </a:r>
            <a:r>
              <a:rPr lang="en-US" dirty="0"/>
              <a:t>for an LP can be summarized 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solution must be feasible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The </a:t>
            </a:r>
            <a:r>
              <a:rPr lang="en-US" dirty="0"/>
              <a:t>signs of the marginals must be:</a:t>
            </a: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If </a:t>
            </a:r>
            <a:r>
              <a:rPr lang="en-US" dirty="0"/>
              <a:t>non-optimal GAMS will flag this: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96DA-00F3-4846-90B3-99C1F8A9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98802"/>
              </p:ext>
            </p:extLst>
          </p:nvPr>
        </p:nvGraphicFramePr>
        <p:xfrm>
          <a:off x="2047809" y="2901821"/>
          <a:ext cx="8406039" cy="122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013">
                  <a:extLst>
                    <a:ext uri="{9D8B030D-6E8A-4147-A177-3AD203B41FA5}">
                      <a16:colId xmlns:a16="http://schemas.microsoft.com/office/drawing/2014/main" val="1954915974"/>
                    </a:ext>
                  </a:extLst>
                </a:gridCol>
                <a:gridCol w="2802013">
                  <a:extLst>
                    <a:ext uri="{9D8B030D-6E8A-4147-A177-3AD203B41FA5}">
                      <a16:colId xmlns:a16="http://schemas.microsoft.com/office/drawing/2014/main" val="2366140713"/>
                    </a:ext>
                  </a:extLst>
                </a:gridCol>
                <a:gridCol w="2802013">
                  <a:extLst>
                    <a:ext uri="{9D8B030D-6E8A-4147-A177-3AD203B41FA5}">
                      <a16:colId xmlns:a16="http://schemas.microsoft.com/office/drawing/2014/main" val="2644640211"/>
                    </a:ext>
                  </a:extLst>
                </a:gridCol>
              </a:tblGrid>
              <a:tr h="403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99471"/>
                  </a:ext>
                </a:extLst>
              </a:tr>
              <a:tr h="409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≥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61360"/>
                  </a:ext>
                </a:extLst>
              </a:tr>
              <a:tr h="409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 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≥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428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E89E8-CD66-4252-84DE-C486BDAFD080}"/>
              </a:ext>
            </a:extLst>
          </p:cNvPr>
          <p:cNvSpPr txBox="1"/>
          <p:nvPr/>
        </p:nvSpPr>
        <p:spPr>
          <a:xfrm>
            <a:off x="1618342" y="4845089"/>
            <a:ext cx="85331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---- VAR x  shipment quantities </a:t>
            </a:r>
            <a:r>
              <a:rPr lang="en-US" sz="1400">
                <a:latin typeface="Consolas" panose="020B0609020204030204" pitchFamily="49" charset="0"/>
              </a:rPr>
              <a:t>in cases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     LOWER          LEVEL          </a:t>
            </a:r>
            <a:r>
              <a:rPr lang="en-US" sz="1400">
                <a:latin typeface="Consolas" panose="020B0609020204030204" pitchFamily="49" charset="0"/>
              </a:rPr>
              <a:t>UPPER         MARGINAL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seattle  .new-york          .              .            +INF           -0.0360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NOPT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seattle  .chicago           .           300.0000        +INF             .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seattle  .topeka            .            50.0000        +INF             .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san-diego.new-york          .           325.0000        +INF             .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san-diego.chicago           .              .            +INF            0.0450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san-diego.topeka            .           225.0000        +INF             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E8A26-1E04-40E7-ABC2-A5B7A10EB232}"/>
              </a:ext>
            </a:extLst>
          </p:cNvPr>
          <p:cNvSpPr txBox="1"/>
          <p:nvPr/>
        </p:nvSpPr>
        <p:spPr>
          <a:xfrm>
            <a:off x="131270" y="102333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01889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753C-F1F9-4FFB-945C-8FD3E855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EPS in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A708-EDE3-4351-9392-844F92D1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marginal=EPS means:</a:t>
            </a:r>
          </a:p>
          <a:p>
            <a:pPr lvl="1"/>
            <a:r>
              <a:rPr lang="en-US" dirty="0"/>
              <a:t>Numerically zero but non-basic</a:t>
            </a:r>
          </a:p>
          <a:p>
            <a:pPr lvl="1"/>
            <a:r>
              <a:rPr lang="en-US" dirty="0"/>
              <a:t>This means </a:t>
            </a:r>
            <a:r>
              <a:rPr lang="en-US" b="1" dirty="0"/>
              <a:t>dual </a:t>
            </a:r>
            <a:r>
              <a:rPr lang="en-US" b="1"/>
              <a:t>degeneracy</a:t>
            </a:r>
            <a:r>
              <a:rPr lang="en-US"/>
              <a:t> (multiple optimal bases)</a:t>
            </a:r>
            <a:endParaRPr lang="en-US" dirty="0"/>
          </a:p>
          <a:p>
            <a:pPr lvl="1"/>
            <a:r>
              <a:rPr lang="en-US" dirty="0"/>
              <a:t>Note that different bases may only differ in marginals </a:t>
            </a:r>
          </a:p>
          <a:p>
            <a:pPr lvl="2"/>
            <a:r>
              <a:rPr lang="en-US" dirty="0"/>
              <a:t>All levels may stay the same</a:t>
            </a:r>
          </a:p>
          <a:p>
            <a:pPr lvl="1"/>
            <a:r>
              <a:rPr lang="en-US" dirty="0"/>
              <a:t>There is also something called </a:t>
            </a:r>
            <a:r>
              <a:rPr lang="en-US" b="1" dirty="0"/>
              <a:t>primal degeneracy </a:t>
            </a:r>
          </a:p>
          <a:p>
            <a:pPr lvl="2"/>
            <a:r>
              <a:rPr lang="en-US" dirty="0"/>
              <a:t>This means: a basic variable is at its 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A60B7-85C2-461A-88F0-D8C0DF456F0F}"/>
              </a:ext>
            </a:extLst>
          </p:cNvPr>
          <p:cNvSpPr txBox="1"/>
          <p:nvPr/>
        </p:nvSpPr>
        <p:spPr>
          <a:xfrm>
            <a:off x="131270" y="102333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41161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4D18-3083-425B-BB3F-1C9D172F40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Dual model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859560-0CDB-4922-82AE-6F99C65B1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982774"/>
              </p:ext>
            </p:extLst>
          </p:nvPr>
        </p:nvGraphicFramePr>
        <p:xfrm>
          <a:off x="838200" y="2358374"/>
          <a:ext cx="4855784" cy="270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323800" imgH="1295280" progId="Equation.DSMT4">
                  <p:embed/>
                </p:oleObj>
              </mc:Choice>
              <mc:Fallback>
                <p:oleObj name="Equation" r:id="rId3" imgW="2323800" imgH="1295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A859560-0CDB-4922-82AE-6F99C65B1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358374"/>
                        <a:ext cx="4855784" cy="27065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B4E3C5-D34C-4F0D-8BDD-FBF42DFB7B26}"/>
              </a:ext>
            </a:extLst>
          </p:cNvPr>
          <p:cNvSpPr txBox="1"/>
          <p:nvPr/>
        </p:nvSpPr>
        <p:spPr>
          <a:xfrm>
            <a:off x="838200" y="199092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Primal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5D1F472-7C2B-46DF-80F0-FDDBDA445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56303"/>
              </p:ext>
            </p:extLst>
          </p:nvPr>
        </p:nvGraphicFramePr>
        <p:xfrm>
          <a:off x="5942022" y="2371295"/>
          <a:ext cx="5479333" cy="165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2768400" imgH="838080" progId="Equation.DSMT4">
                  <p:embed/>
                </p:oleObj>
              </mc:Choice>
              <mc:Fallback>
                <p:oleObj name="Equation" r:id="rId5" imgW="2768400" imgH="838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5D1F472-7C2B-46DF-80F0-FDDBDA445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2022" y="2371295"/>
                        <a:ext cx="5479333" cy="16578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03C9E-2660-4A74-9315-47E90DAB044D}"/>
              </a:ext>
            </a:extLst>
          </p:cNvPr>
          <p:cNvSpPr txBox="1"/>
          <p:nvPr/>
        </p:nvSpPr>
        <p:spPr>
          <a:xfrm>
            <a:off x="5942022" y="201890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8D6E1-6D01-47FC-97D2-67EC5830C922}"/>
              </a:ext>
            </a:extLst>
          </p:cNvPr>
          <p:cNvSpPr txBox="1"/>
          <p:nvPr/>
        </p:nvSpPr>
        <p:spPr>
          <a:xfrm>
            <a:off x="7532914" y="5167312"/>
            <a:ext cx="3281539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Exercise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Implement the dual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Compare results from primal.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E0618-FE68-4502-B734-14669F062F61}"/>
              </a:ext>
            </a:extLst>
          </p:cNvPr>
          <p:cNvSpPr txBox="1"/>
          <p:nvPr/>
        </p:nvSpPr>
        <p:spPr>
          <a:xfrm>
            <a:off x="298580" y="5393094"/>
            <a:ext cx="6403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Ʇ means “with dual:”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signs on the duals are the optimality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Slight complication: </a:t>
            </a:r>
            <a:r>
              <a:rPr lang="en-US">
                <a:latin typeface="Consolas" panose="020B0609020204030204" pitchFamily="49" charset="0"/>
              </a:rPr>
              <a:t>trnsport</a:t>
            </a:r>
            <a:r>
              <a:rPr lang="en-US"/>
              <a:t> has no unique optimal solution.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FE10-45D5-414B-8ADC-9457C9414339}"/>
              </a:ext>
            </a:extLst>
          </p:cNvPr>
          <p:cNvSpPr txBox="1"/>
          <p:nvPr/>
        </p:nvSpPr>
        <p:spPr>
          <a:xfrm>
            <a:off x="80146" y="16351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14288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F2AA-1760-4971-8A5A-105CE8AAD7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Compare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E50F30-C227-4482-B430-858E8776A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04655"/>
              </p:ext>
            </p:extLst>
          </p:nvPr>
        </p:nvGraphicFramePr>
        <p:xfrm>
          <a:off x="326571" y="2091266"/>
          <a:ext cx="11560629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139">
                  <a:extLst>
                    <a:ext uri="{9D8B030D-6E8A-4147-A177-3AD203B41FA5}">
                      <a16:colId xmlns:a16="http://schemas.microsoft.com/office/drawing/2014/main" val="3745178567"/>
                    </a:ext>
                  </a:extLst>
                </a:gridCol>
                <a:gridCol w="5549490">
                  <a:extLst>
                    <a:ext uri="{9D8B030D-6E8A-4147-A177-3AD203B41FA5}">
                      <a16:colId xmlns:a16="http://schemas.microsoft.com/office/drawing/2014/main" val="49129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Primal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Dual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                 =      153.675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zdual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             =      153.675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9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shipment quantities in cases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             new-york     chicago      topeka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seattle        50.000     300.000</a:t>
                      </a: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san-diego     275.000                 275.000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EQUATION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.M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dual constraint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             new-york     chicago      topeka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seattle        50.000     300.000</a:t>
                      </a: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san-diego     275.000                 275.000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5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EQUATION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supply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.M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observe supply limit at plant i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seattle EPS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dual of supply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                      ( ALL       0.000 )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9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EQUATION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demand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.M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satisfy demand at market j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new-york 0.225,    chicago  0.153,    topeka   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v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dual of demand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new-york 0.225,    chicago  0.153,    topeka   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174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B94AB2-E3E3-4E96-BB95-46024AEFD70A}"/>
              </a:ext>
            </a:extLst>
          </p:cNvPr>
          <p:cNvSpPr txBox="1"/>
          <p:nvPr/>
        </p:nvSpPr>
        <p:spPr>
          <a:xfrm>
            <a:off x="0" y="-4207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98209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CA92-8508-435F-91A2-C4F0D5C9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200261"/>
            <a:ext cx="10395985" cy="997906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Transportation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BF64-E87F-4A30-932F-78758266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" y="1452690"/>
            <a:ext cx="7664268" cy="4325941"/>
          </a:xfrm>
        </p:spPr>
        <p:txBody>
          <a:bodyPr>
            <a:normAutofit/>
          </a:bodyPr>
          <a:lstStyle/>
          <a:p>
            <a:pPr lvl="1"/>
            <a:r>
              <a:rPr lang="en-US"/>
              <a:t>There is a deep </a:t>
            </a:r>
            <a:r>
              <a:rPr lang="en-US" dirty="0"/>
              <a:t>connection with economic theory.</a:t>
            </a:r>
          </a:p>
          <a:p>
            <a:pPr lvl="1"/>
            <a:r>
              <a:rPr lang="en-US" dirty="0"/>
              <a:t>Economists call this model: </a:t>
            </a:r>
            <a:r>
              <a:rPr lang="en-US" i="1" dirty="0"/>
              <a:t>Koopmans-Hitchcock Model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Tjalle Koopmans received the 1975 Nobel price</a:t>
            </a:r>
            <a:br>
              <a:rPr lang="en-US" dirty="0"/>
            </a:br>
            <a:r>
              <a:rPr lang="en-US" dirty="0"/>
              <a:t>in economics (with Kantorovich).</a:t>
            </a:r>
          </a:p>
          <a:p>
            <a:pPr lvl="1"/>
            <a:r>
              <a:rPr lang="en-US" dirty="0"/>
              <a:t>Model 1 in the GAMS model library is a version of the transportation model in the 1963 George</a:t>
            </a:r>
            <a:br>
              <a:rPr lang="en-US" dirty="0"/>
            </a:br>
            <a:r>
              <a:rPr lang="en-US" dirty="0"/>
              <a:t>Dantzig book (originally a RAND report).</a:t>
            </a:r>
          </a:p>
          <a:p>
            <a:pPr lvl="1"/>
            <a:r>
              <a:rPr lang="en-US" dirty="0"/>
              <a:t>Paul Samuelson noticed the connection between the transportation </a:t>
            </a:r>
            <a:r>
              <a:rPr lang="en-US"/>
              <a:t>LP</a:t>
            </a:r>
            <a:r>
              <a:rPr lang="en-US" dirty="0"/>
              <a:t> problem and the concept of spatial equilibrium. </a:t>
            </a:r>
          </a:p>
          <a:p>
            <a:pPr lvl="2"/>
            <a:r>
              <a:rPr lang="en-US" dirty="0"/>
              <a:t>Samuelson won the Nobel price in 1970.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426E44-D61E-4F00-B109-81D68220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37" y="1312535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05550C-AECF-4586-9488-70410B3D2F44}"/>
              </a:ext>
            </a:extLst>
          </p:cNvPr>
          <p:cNvSpPr txBox="1"/>
          <p:nvPr/>
        </p:nvSpPr>
        <p:spPr>
          <a:xfrm>
            <a:off x="857839" y="5797732"/>
            <a:ext cx="63536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Samuelson, Paul A. “Spatial Price Equilibrium and Linear Programming.” </a:t>
            </a:r>
            <a:r>
              <a:rPr lang="en-US" b="0" i="1" dirty="0">
                <a:solidFill>
                  <a:srgbClr val="000000"/>
                </a:solidFill>
                <a:effectLst/>
                <a:latin typeface="GT America Standard"/>
              </a:rPr>
              <a:t>The American Economic Review</a:t>
            </a: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 42, no. 3 (1952)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F0B143-E3F9-49A0-B02A-8ABC8497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37" y="4672673"/>
            <a:ext cx="2227722" cy="18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3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B178-0C81-4BA3-A2D8-7417467A12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9DD1-0620-48ED-A44A-7B92C8300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903"/>
            <a:ext cx="8028963" cy="4351338"/>
          </a:xfrm>
        </p:spPr>
        <p:txBody>
          <a:bodyPr/>
          <a:lstStyle/>
          <a:p>
            <a:r>
              <a:rPr lang="en-US"/>
              <a:t>There are specialized algorithms for the transportation model. </a:t>
            </a:r>
          </a:p>
          <a:p>
            <a:pPr lvl="2"/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E.g.: Bertsekas, Dimitri P., and David A. Castanon. "The auction algorithm for the transportation problem." </a:t>
            </a:r>
            <a:r>
              <a:rPr lang="en-US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Annals of Operations Research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 (1989): 67-96.</a:t>
            </a:r>
          </a:p>
          <a:p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A more general version of this model is known as “optimal transport”. Highly mathematical. Our transportation model is a special discrete case (but often used to solve these models).</a:t>
            </a:r>
            <a:endParaRPr lang="en-US"/>
          </a:p>
        </p:txBody>
      </p:sp>
      <p:pic>
        <p:nvPicPr>
          <p:cNvPr id="5122" name="Picture 2" descr="Optimal Transport Methods in Economics">
            <a:extLst>
              <a:ext uri="{FF2B5EF4-FFF2-40B4-BE49-F238E27FC236}">
                <a16:creationId xmlns:a16="http://schemas.microsoft.com/office/drawing/2014/main" id="{B5486B6D-36B2-4D6B-B599-94C9A09B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120" y="3187538"/>
            <a:ext cx="1882629" cy="28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6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57E7B-7157-40BC-AB7B-5315D62F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4" y="369542"/>
            <a:ext cx="9079562" cy="5936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51999-0E5C-4BC3-8BBC-74B0B66E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872" y="3188176"/>
            <a:ext cx="2529785" cy="31867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096A5D-E0DD-43DA-A736-F2438EF07E17}"/>
              </a:ext>
            </a:extLst>
          </p:cNvPr>
          <p:cNvSpPr txBox="1"/>
          <p:nvPr/>
        </p:nvSpPr>
        <p:spPr>
          <a:xfrm>
            <a:off x="9373794" y="237269"/>
            <a:ext cx="2608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picture is from the Dantzig book. The </a:t>
            </a:r>
            <a:r>
              <a:rPr lang="en-US"/>
              <a:t>LP</a:t>
            </a:r>
            <a:r>
              <a:rPr lang="en-US" dirty="0"/>
              <a:t> model is based on a smaller version discussed later in the book. </a:t>
            </a:r>
            <a:r>
              <a:rPr lang="en-US"/>
              <a:t>The GAMS data </a:t>
            </a:r>
            <a:r>
              <a:rPr lang="en-US" dirty="0"/>
              <a:t>is slightly different (maybe to make the  solution degenerate).</a:t>
            </a:r>
          </a:p>
        </p:txBody>
      </p:sp>
    </p:spTree>
    <p:extLst>
      <p:ext uri="{BB962C8B-B14F-4D97-AF65-F5344CB8AC3E}">
        <p14:creationId xmlns:p14="http://schemas.microsoft.com/office/powerpoint/2010/main" val="220893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3F7-2DAD-4F08-AD1B-E1F0C1F6FF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Transportation model as network problem or </a:t>
            </a:r>
            <a:r>
              <a:rPr lang="en-US"/>
              <a:t>LP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1C85FA-9A84-43D1-9BDB-36B3202D4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94034"/>
              </p:ext>
            </p:extLst>
          </p:nvPr>
        </p:nvGraphicFramePr>
        <p:xfrm>
          <a:off x="6744997" y="2143423"/>
          <a:ext cx="3957637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957807" imgH="2842309" progId="Equation.DSMT4">
                  <p:embed/>
                </p:oleObj>
              </mc:Choice>
              <mc:Fallback>
                <p:oleObj name="Equation" r:id="rId3" imgW="3957807" imgH="2842309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1C85FA-9A84-43D1-9BDB-36B3202D4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4997" y="2143423"/>
                        <a:ext cx="3957637" cy="28416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7E7EE2-6F94-46E4-9089-0412A11FF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873" y="1933472"/>
            <a:ext cx="3012684" cy="3985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46F2D-050E-4548-AC6B-5448757EAE8B}"/>
              </a:ext>
            </a:extLst>
          </p:cNvPr>
          <p:cNvSpPr txBox="1"/>
          <p:nvPr/>
        </p:nvSpPr>
        <p:spPr>
          <a:xfrm>
            <a:off x="1946247" y="6158308"/>
            <a:ext cx="89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D652F-70FB-4CBE-9F76-776B29FA4E39}"/>
              </a:ext>
            </a:extLst>
          </p:cNvPr>
          <p:cNvSpPr txBox="1"/>
          <p:nvPr/>
        </p:nvSpPr>
        <p:spPr>
          <a:xfrm>
            <a:off x="3583496" y="6162108"/>
            <a:ext cx="117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32F58-A894-465A-8359-56C2BDD3085F}"/>
              </a:ext>
            </a:extLst>
          </p:cNvPr>
          <p:cNvSpPr txBox="1"/>
          <p:nvPr/>
        </p:nvSpPr>
        <p:spPr>
          <a:xfrm>
            <a:off x="7457964" y="5696287"/>
            <a:ext cx="363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Network problems have the property that each variable occurs exactly twice in the constraint matrix.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52B72-1272-4A49-890E-1606A76B9AC5}"/>
              </a:ext>
            </a:extLst>
          </p:cNvPr>
          <p:cNvSpPr txBox="1"/>
          <p:nvPr/>
        </p:nvSpPr>
        <p:spPr>
          <a:xfrm>
            <a:off x="677701" y="1958757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1600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ey cotton twine/string for meat tying (240°C) 210 m (threads and strings  for meat smoking) - symbol:310214">
            <a:extLst>
              <a:ext uri="{FF2B5EF4-FFF2-40B4-BE49-F238E27FC236}">
                <a16:creationId xmlns:a16="http://schemas.microsoft.com/office/drawing/2014/main" id="{6464BF46-AA50-4386-A494-C852FD3E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87" y="1475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7A092-B18F-4445-9CBC-17CBCE67FA3B}"/>
              </a:ext>
            </a:extLst>
          </p:cNvPr>
          <p:cNvSpPr txBox="1"/>
          <p:nvPr/>
        </p:nvSpPr>
        <p:spPr>
          <a:xfrm>
            <a:off x="9020494" y="920474"/>
            <a:ext cx="2431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elements are strings</a:t>
            </a:r>
          </a:p>
          <a:p>
            <a:r>
              <a:rPr lang="en-US" dirty="0"/>
              <a:t>(limit: 63 chars)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E174E3C-3895-4394-8E7F-73D805F7AEA1}"/>
              </a:ext>
            </a:extLst>
          </p:cNvPr>
          <p:cNvSpPr/>
          <p:nvPr/>
        </p:nvSpPr>
        <p:spPr>
          <a:xfrm>
            <a:off x="6190300" y="5839601"/>
            <a:ext cx="1913106" cy="612648"/>
          </a:xfrm>
          <a:prstGeom prst="wedgeRectCallout">
            <a:avLst>
              <a:gd name="adj1" fmla="val -171808"/>
              <a:gd name="adj2" fmla="val -58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1FA52-C7B4-42D9-A4BC-99FC4E45AC71}"/>
              </a:ext>
            </a:extLst>
          </p:cNvPr>
          <p:cNvSpPr txBox="1"/>
          <p:nvPr/>
        </p:nvSpPr>
        <p:spPr>
          <a:xfrm>
            <a:off x="8197769" y="5796843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use loops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4434A41-80D9-4468-9857-1DDFE6EFAB82}"/>
              </a:ext>
            </a:extLst>
          </p:cNvPr>
          <p:cNvSpPr/>
          <p:nvPr/>
        </p:nvSpPr>
        <p:spPr>
          <a:xfrm>
            <a:off x="6191075" y="2361370"/>
            <a:ext cx="3498209" cy="1067630"/>
          </a:xfrm>
          <a:prstGeom prst="wedgeRectCallout">
            <a:avLst>
              <a:gd name="adj1" fmla="val -117988"/>
              <a:gd name="adj2" fmla="val -42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lang="en-US"/>
              <a:t>Order </a:t>
            </a:r>
            <a:r>
              <a:rPr lang="en-US" dirty="0"/>
              <a:t>not important</a:t>
            </a:r>
            <a:br>
              <a:rPr lang="en-US" dirty="0"/>
            </a:br>
            <a:r>
              <a:rPr lang="en-US" dirty="0"/>
              <a:t>(2) </a:t>
            </a:r>
            <a:r>
              <a:rPr lang="en-US"/>
              <a:t>Domain checked</a:t>
            </a:r>
            <a:br>
              <a:rPr lang="en-US"/>
            </a:br>
            <a:r>
              <a:rPr lang="en-US"/>
              <a:t>(3) should use better names than a,b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D8370-546F-486E-B89F-2DB847B06B26}"/>
              </a:ext>
            </a:extLst>
          </p:cNvPr>
          <p:cNvSpPr txBox="1"/>
          <p:nvPr/>
        </p:nvSpPr>
        <p:spPr>
          <a:xfrm>
            <a:off x="9957732" y="2605689"/>
            <a:ext cx="179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checking ensures</a:t>
            </a:r>
          </a:p>
          <a:p>
            <a:r>
              <a:rPr lang="en-US" dirty="0"/>
              <a:t>referential integrity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AABEC-4C5C-4183-A0A9-BD34A1209CC5}"/>
              </a:ext>
            </a:extLst>
          </p:cNvPr>
          <p:cNvSpPr txBox="1"/>
          <p:nvPr/>
        </p:nvSpPr>
        <p:spPr>
          <a:xfrm>
            <a:off x="437815" y="920474"/>
            <a:ext cx="68600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i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'canning plants'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seattle,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san-diego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j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'markets'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new-york,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chicago,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topeka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a(i)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'capacity of plant i in cases'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seattle    350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san-diego  600 /</a:t>
            </a:r>
            <a:b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b(j)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 at market j in cases'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new-york   325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chicago    300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topeka     275 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d(i,j)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'distance in thousands of miles'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new-york  chicago  topeka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seattle         2.5      1.7     1.8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san-diego       2.5      1.8     1.4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'freight in dollars per case per thousand miles'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90 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c(i,j)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'transport cost in thousands of dollars per case'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c(i,j) = f*d(i,j)/1000;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BA19D-49B5-4019-B0AD-E9B7E7E20293}"/>
              </a:ext>
            </a:extLst>
          </p:cNvPr>
          <p:cNvSpPr txBox="1"/>
          <p:nvPr/>
        </p:nvSpPr>
        <p:spPr>
          <a:xfrm>
            <a:off x="353925" y="243660"/>
            <a:ext cx="477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TRNSPORT from the model library, part 1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A96EE9-9E68-4939-9368-FE9C4031FB93}"/>
              </a:ext>
            </a:extLst>
          </p:cNvPr>
          <p:cNvSpPr/>
          <p:nvPr/>
        </p:nvSpPr>
        <p:spPr>
          <a:xfrm>
            <a:off x="6190300" y="3499694"/>
            <a:ext cx="2830194" cy="612648"/>
          </a:xfrm>
          <a:prstGeom prst="wedgeRectCallout">
            <a:avLst>
              <a:gd name="adj1" fmla="val -131769"/>
              <a:gd name="adj2" fmla="val -109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Explanatory text is not ignored (like comments)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D6E09-EFE9-4CC8-B9F5-561C0CF944F3}"/>
              </a:ext>
            </a:extLst>
          </p:cNvPr>
          <p:cNvSpPr/>
          <p:nvPr/>
        </p:nvSpPr>
        <p:spPr>
          <a:xfrm>
            <a:off x="9177646" y="4430597"/>
            <a:ext cx="2191080" cy="11594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Excel, CSV files are popular external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29578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4C1FA4-CCE8-462F-94EF-148AEE8E23A4}"/>
              </a:ext>
            </a:extLst>
          </p:cNvPr>
          <p:cNvSpPr txBox="1"/>
          <p:nvPr/>
        </p:nvSpPr>
        <p:spPr>
          <a:xfrm>
            <a:off x="353925" y="988495"/>
            <a:ext cx="696915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x(i,j)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'shipment quantities in cases'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z     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'total transportation costs in thousands of dollars'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Positive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Equation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cost     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'define objective function'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supply(i)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'observe supply limit at plant i'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demand(j)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'satisfy demand at market j'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cost..      z =e= </a:t>
            </a: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((i,j), c(i,j)*x(i,j));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supply(i).. </a:t>
            </a: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(j, x(i,j)) =l= a(i);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demand(j).. </a:t>
            </a: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(i, x(i,j)) =g= b(j);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transport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 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transport using lp minimizing z;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x.l, x.m;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39AA4-C2D9-454F-A6FA-611FAAAE9829}"/>
              </a:ext>
            </a:extLst>
          </p:cNvPr>
          <p:cNvSpPr txBox="1"/>
          <p:nvPr/>
        </p:nvSpPr>
        <p:spPr>
          <a:xfrm>
            <a:off x="353925" y="243660"/>
            <a:ext cx="467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TRNSPORT from the model library, part 2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F03E4ED-82FD-42A9-8DA4-C1E639959AB5}"/>
              </a:ext>
            </a:extLst>
          </p:cNvPr>
          <p:cNvSpPr/>
          <p:nvPr/>
        </p:nvSpPr>
        <p:spPr>
          <a:xfrm>
            <a:off x="6824963" y="821969"/>
            <a:ext cx="3443161" cy="612648"/>
          </a:xfrm>
          <a:prstGeom prst="wedgeRectCallout">
            <a:avLst>
              <a:gd name="adj1" fmla="val -166616"/>
              <a:gd name="adj2" fmla="val 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Default: variables are free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550B53B-9950-4A79-8047-ACE794931C94}"/>
              </a:ext>
            </a:extLst>
          </p:cNvPr>
          <p:cNvSpPr/>
          <p:nvPr/>
        </p:nvSpPr>
        <p:spPr>
          <a:xfrm>
            <a:off x="6824963" y="3601738"/>
            <a:ext cx="3443162" cy="800381"/>
          </a:xfrm>
          <a:prstGeom prst="wedgeRectCallout">
            <a:avLst>
              <a:gd name="adj1" fmla="val -147350"/>
              <a:gd name="adj2" fmla="val 8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model is collection of equations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76A4ADD-C7FF-40B3-A2A4-DC7BD61E811D}"/>
              </a:ext>
            </a:extLst>
          </p:cNvPr>
          <p:cNvSpPr/>
          <p:nvPr/>
        </p:nvSpPr>
        <p:spPr>
          <a:xfrm>
            <a:off x="6824963" y="5666510"/>
            <a:ext cx="3443162" cy="800381"/>
          </a:xfrm>
          <a:prstGeom prst="wedgeRectCallout">
            <a:avLst>
              <a:gd name="adj1" fmla="val -173050"/>
              <a:gd name="adj2" fmla="val -44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.L: level, .M: marginal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A0C8800-3B59-4D2F-A9FA-A9DB815B97C5}"/>
              </a:ext>
            </a:extLst>
          </p:cNvPr>
          <p:cNvSpPr/>
          <p:nvPr/>
        </p:nvSpPr>
        <p:spPr>
          <a:xfrm>
            <a:off x="6824963" y="2496980"/>
            <a:ext cx="3443162" cy="800381"/>
          </a:xfrm>
          <a:prstGeom prst="wedgeRectCallout">
            <a:avLst>
              <a:gd name="adj1" fmla="val -124892"/>
              <a:gd name="adj2" fmla="val 130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Blocks of equations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EF908D4-9592-49E1-B2AF-C11D938209CA}"/>
              </a:ext>
            </a:extLst>
          </p:cNvPr>
          <p:cNvSpPr/>
          <p:nvPr/>
        </p:nvSpPr>
        <p:spPr>
          <a:xfrm>
            <a:off x="6824963" y="4475909"/>
            <a:ext cx="3443162" cy="1010491"/>
          </a:xfrm>
          <a:prstGeom prst="wedgeRectCallout">
            <a:avLst>
              <a:gd name="adj1" fmla="val -121215"/>
              <a:gd name="adj2" fmla="val 39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GAMS uses an </a:t>
            </a:r>
            <a:r>
              <a:rPr lang="en-US" u="sng" dirty="0"/>
              <a:t>objective variable</a:t>
            </a:r>
            <a:r>
              <a:rPr lang="en-US" dirty="0"/>
              <a:t> instead of an objection function</a:t>
            </a:r>
          </a:p>
          <a:p>
            <a:pPr algn="ctr"/>
            <a:r>
              <a:rPr lang="en-US" dirty="0"/>
              <a:t>Calls external solver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226D1D3-7FC1-407A-8B0E-CEB0FB2160CA}"/>
              </a:ext>
            </a:extLst>
          </p:cNvPr>
          <p:cNvSpPr/>
          <p:nvPr/>
        </p:nvSpPr>
        <p:spPr>
          <a:xfrm>
            <a:off x="6824963" y="1584392"/>
            <a:ext cx="3443162" cy="800381"/>
          </a:xfrm>
          <a:prstGeom prst="wedgeRectCallout">
            <a:avLst>
              <a:gd name="adj1" fmla="val -99430"/>
              <a:gd name="adj2" fmla="val 94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Blocks of variables</a:t>
            </a:r>
          </a:p>
        </p:txBody>
      </p:sp>
    </p:spTree>
    <p:extLst>
      <p:ext uri="{BB962C8B-B14F-4D97-AF65-F5344CB8AC3E}">
        <p14:creationId xmlns:p14="http://schemas.microsoft.com/office/powerpoint/2010/main" val="82677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1134-FFB4-46C9-A769-2A64C5DC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Listing file has a lot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9CFB-4F9D-4674-95B4-24B11512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83"/>
            <a:ext cx="10830886" cy="52095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Compilation output</a:t>
            </a:r>
          </a:p>
          <a:p>
            <a:pPr lvl="1"/>
            <a:r>
              <a:rPr lang="en-US" dirty="0"/>
              <a:t>Source listing</a:t>
            </a:r>
          </a:p>
          <a:p>
            <a:pPr lvl="5"/>
            <a:r>
              <a:rPr lang="en-US" dirty="0"/>
              <a:t>Useful to help with some syntax errors</a:t>
            </a:r>
          </a:p>
          <a:p>
            <a:r>
              <a:rPr lang="en-US" dirty="0"/>
              <a:t>Execution time output</a:t>
            </a:r>
          </a:p>
          <a:p>
            <a:pPr lvl="1"/>
            <a:r>
              <a:rPr lang="en-US" dirty="0"/>
              <a:t>Output of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Output related to </a:t>
            </a:r>
            <a:r>
              <a:rPr lang="en-US" dirty="0">
                <a:latin typeface="Consolas" panose="020B0609020204030204" pitchFamily="49" charset="0"/>
              </a:rPr>
              <a:t>SOLVE</a:t>
            </a:r>
            <a:r>
              <a:rPr lang="en-US" dirty="0"/>
              <a:t> statements</a:t>
            </a:r>
          </a:p>
          <a:p>
            <a:pPr lvl="2"/>
            <a:r>
              <a:rPr lang="en-US" dirty="0"/>
              <a:t>Model generation </a:t>
            </a:r>
          </a:p>
          <a:p>
            <a:pPr lvl="3"/>
            <a:r>
              <a:rPr lang="en-US" dirty="0"/>
              <a:t>Equation listing</a:t>
            </a:r>
          </a:p>
          <a:p>
            <a:pPr lvl="5"/>
            <a:r>
              <a:rPr lang="en-US" dirty="0"/>
              <a:t>Debug leads/lags</a:t>
            </a:r>
          </a:p>
          <a:p>
            <a:pPr lvl="5"/>
            <a:r>
              <a:rPr lang="en-US" dirty="0"/>
              <a:t>For non-linear models, Jacobian elements are shown</a:t>
            </a:r>
          </a:p>
          <a:p>
            <a:pPr lvl="3"/>
            <a:r>
              <a:rPr lang="en-US" dirty="0"/>
              <a:t>Column listing</a:t>
            </a:r>
          </a:p>
          <a:p>
            <a:pPr lvl="5"/>
            <a:r>
              <a:rPr lang="en-US" dirty="0"/>
              <a:t>Where does a variable appear?</a:t>
            </a:r>
          </a:p>
          <a:p>
            <a:pPr lvl="3"/>
            <a:r>
              <a:rPr lang="en-US" dirty="0"/>
              <a:t>Model statistics</a:t>
            </a:r>
          </a:p>
          <a:p>
            <a:pPr lvl="5"/>
            <a:r>
              <a:rPr lang="en-US" dirty="0"/>
              <a:t>Size of model</a:t>
            </a:r>
          </a:p>
          <a:p>
            <a:pPr lvl="2"/>
            <a:r>
              <a:rPr lang="en-US" dirty="0"/>
              <a:t>Solver messages</a:t>
            </a:r>
          </a:p>
          <a:p>
            <a:pPr lvl="3"/>
            <a:r>
              <a:rPr lang="en-US" dirty="0"/>
              <a:t>S O L V E    S U M M A R Y</a:t>
            </a:r>
          </a:p>
          <a:p>
            <a:pPr lvl="5"/>
            <a:r>
              <a:rPr lang="en-US" dirty="0"/>
              <a:t>Always check if </a:t>
            </a:r>
            <a:r>
              <a:rPr lang="en-US"/>
              <a:t>solver succeeded</a:t>
            </a:r>
          </a:p>
          <a:p>
            <a:pPr lvl="5"/>
            <a:r>
              <a:rPr lang="en-US"/>
              <a:t>Model and Solver status</a:t>
            </a:r>
            <a:endParaRPr lang="en-US" dirty="0"/>
          </a:p>
          <a:p>
            <a:pPr lvl="2"/>
            <a:r>
              <a:rPr lang="en-US" dirty="0"/>
              <a:t>Solution listing</a:t>
            </a:r>
          </a:p>
          <a:p>
            <a:pPr lvl="5"/>
            <a:r>
              <a:rPr lang="en-US" dirty="0"/>
              <a:t>LO,L,UP,M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809B8A8-C200-465E-9DC4-BD35827FD873}"/>
              </a:ext>
            </a:extLst>
          </p:cNvPr>
          <p:cNvSpPr/>
          <p:nvPr/>
        </p:nvSpPr>
        <p:spPr>
          <a:xfrm>
            <a:off x="7588665" y="5537673"/>
            <a:ext cx="3913974" cy="1136591"/>
          </a:xfrm>
          <a:prstGeom prst="wedgeRectCallout">
            <a:avLst>
              <a:gd name="adj1" fmla="val -101831"/>
              <a:gd name="adj2" fmla="val -29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Often users wonder about strange results without  first checking the model and solver status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361F51B-A724-4316-8D46-2CC51891CEEC}"/>
              </a:ext>
            </a:extLst>
          </p:cNvPr>
          <p:cNvSpPr/>
          <p:nvPr/>
        </p:nvSpPr>
        <p:spPr>
          <a:xfrm>
            <a:off x="7588665" y="4170348"/>
            <a:ext cx="3913974" cy="1303469"/>
          </a:xfrm>
          <a:prstGeom prst="wedgeRectCallout">
            <a:avLst>
              <a:gd name="adj1" fmla="val -123414"/>
              <a:gd name="adj2" fmla="val -1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Number of variables and equations. Don’t forget that number of nonzero elements is also very important for sparse solvers!</a:t>
            </a:r>
          </a:p>
        </p:txBody>
      </p:sp>
    </p:spTree>
    <p:extLst>
      <p:ext uri="{BB962C8B-B14F-4D97-AF65-F5344CB8AC3E}">
        <p14:creationId xmlns:p14="http://schemas.microsoft.com/office/powerpoint/2010/main" val="60950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A60A-F122-40BE-8F85-0931FF37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D938-B70F-484D-932E-B3E750F16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485900"/>
            <a:ext cx="11056690" cy="5276850"/>
          </a:xfrm>
        </p:spPr>
        <p:txBody>
          <a:bodyPr>
            <a:normAutofit/>
          </a:bodyPr>
          <a:lstStyle/>
          <a:p>
            <a:pPr marL="1371600" lvl="2" indent="-457200">
              <a:buFont typeface="+mj-lt"/>
              <a:buAutoNum type="arabicPeriod"/>
            </a:pPr>
            <a:r>
              <a:rPr lang="en-US" dirty="0"/>
              <a:t>Run the model and study the listing file</a:t>
            </a:r>
            <a:r>
              <a:rPr lang="en-US"/>
              <a:t>. 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Make a typo in one of the labels (set elements), and see how GAMS reacts.</a:t>
            </a:r>
          </a:p>
          <a:p>
            <a:pPr marL="1371600" lvl="2" indent="-457200">
              <a:buAutoNum type="arabicPeriod"/>
            </a:pPr>
            <a:r>
              <a:rPr lang="en-US" dirty="0"/>
              <a:t>Change the demand in NY </a:t>
            </a:r>
            <a:r>
              <a:rPr lang="en-US"/>
              <a:t>to 400: </a:t>
            </a:r>
            <a:br>
              <a:rPr lang="en-US"/>
            </a:br>
            <a:r>
              <a:rPr lang="en-US"/>
              <a:t>	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b(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'new-york'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 = 400;</a:t>
            </a:r>
            <a:r>
              <a:rPr lang="en-US"/>
              <a:t> </a:t>
            </a:r>
            <a:br>
              <a:rPr lang="en-US"/>
            </a:br>
            <a:r>
              <a:rPr lang="en-US"/>
              <a:t>(note that an element must be quoted). What </a:t>
            </a:r>
            <a:r>
              <a:rPr lang="en-US" dirty="0"/>
              <a:t>happens?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US"/>
              <a:t>Add check: </a:t>
            </a:r>
            <a:br>
              <a:rPr lang="en-US"/>
            </a:br>
            <a:r>
              <a:rPr lang="en-US"/>
              <a:t>	</a:t>
            </a:r>
            <a:r>
              <a:rPr lang="en-US" sz="15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abort</a:t>
            </a:r>
            <a:r>
              <a:rPr lang="en-US" sz="15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$(totalDemand&gt;totalSupply+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0.0001) </a:t>
            </a:r>
            <a:r>
              <a:rPr lang="en-US" sz="15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"Too much demand"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/>
              <a:t>If we pass this check, the model should be feasible.</a:t>
            </a:r>
          </a:p>
          <a:p>
            <a:pPr marL="1371600" lvl="2" indent="-457200">
              <a:buAutoNum type="arabicPeriod"/>
            </a:pPr>
            <a:r>
              <a:rPr lang="en-US" dirty="0"/>
              <a:t>Change demand in NY back to 325</a:t>
            </a:r>
            <a:r>
              <a:rPr lang="en-US"/>
              <a:t>. </a:t>
            </a:r>
          </a:p>
          <a:p>
            <a:pPr marL="1371600" lvl="2" indent="-457200">
              <a:buAutoNum type="arabicPeriod"/>
            </a:pPr>
            <a:r>
              <a:rPr lang="en-US"/>
              <a:t>Pure </a:t>
            </a:r>
            <a:r>
              <a:rPr lang="en-US" dirty="0"/>
              <a:t>network models </a:t>
            </a:r>
            <a:r>
              <a:rPr lang="en-US"/>
              <a:t>have </a:t>
            </a:r>
            <a:r>
              <a:rPr lang="en-US">
                <a:highlight>
                  <a:srgbClr val="FFFF00"/>
                </a:highlight>
              </a:rPr>
              <a:t>two non-zero </a:t>
            </a:r>
            <a:r>
              <a:rPr lang="en-US" dirty="0">
                <a:highlight>
                  <a:srgbClr val="FFFF00"/>
                </a:highlight>
              </a:rPr>
              <a:t>elements in each column</a:t>
            </a:r>
            <a:r>
              <a:rPr lang="en-US" dirty="0"/>
              <a:t>. Check the column listing for variable x. To view more columns in the column listing, add</a:t>
            </a:r>
            <a:br>
              <a:rPr lang="en-US"/>
            </a:br>
            <a:r>
              <a:rPr lang="en-US"/>
              <a:t>	</a:t>
            </a:r>
            <a:r>
              <a:rPr lang="en-US" sz="14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en-US" sz="14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limcol = 100;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/>
              <a:t>to the model. Notes:</a:t>
            </a:r>
          </a:p>
          <a:p>
            <a:pPr lvl="3"/>
            <a:r>
              <a:rPr lang="en-US" dirty="0">
                <a:highlight>
                  <a:srgbClr val="FFFF00"/>
                </a:highlight>
              </a:rPr>
              <a:t>the objective does not count</a:t>
            </a:r>
          </a:p>
          <a:p>
            <a:pPr lvl="3"/>
            <a:r>
              <a:rPr lang="en-US" dirty="0"/>
              <a:t>the default value for limcol is 3</a:t>
            </a:r>
          </a:p>
          <a:p>
            <a:pPr lvl="3"/>
            <a:r>
              <a:rPr lang="en-US"/>
              <a:t>a </a:t>
            </a:r>
            <a:r>
              <a:rPr lang="en-US" dirty="0"/>
              <a:t>solver will typically substitute out the objective variable, and create an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134531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4C3C-4C0D-4A02-AE4F-26716DF7D3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LP,Marginals,Basis,EPS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13B1-4FDF-4FD8-8BDD-6535DCA5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Marginals</a:t>
            </a:r>
          </a:p>
          <a:p>
            <a:pPr lvl="1"/>
            <a:r>
              <a:rPr lang="en-US" b="1"/>
              <a:t>duals </a:t>
            </a:r>
            <a:r>
              <a:rPr lang="en-US"/>
              <a:t>for equations:</a:t>
            </a:r>
            <a:endParaRPr lang="en-US" dirty="0"/>
          </a:p>
          <a:p>
            <a:pPr lvl="1"/>
            <a:r>
              <a:rPr lang="en-US" b="1"/>
              <a:t>reduced cost </a:t>
            </a:r>
            <a:r>
              <a:rPr lang="en-US"/>
              <a:t>for variables:</a:t>
            </a:r>
            <a:endParaRPr lang="en-US" b="1" dirty="0"/>
          </a:p>
          <a:p>
            <a:pPr lvl="2"/>
            <a:r>
              <a:rPr lang="en-US"/>
              <a:t>This is like </a:t>
            </a:r>
            <a:r>
              <a:rPr lang="en-US" dirty="0"/>
              <a:t>a dual for</a:t>
            </a:r>
          </a:p>
          <a:p>
            <a:pPr lvl="1"/>
            <a:r>
              <a:rPr lang="en-US" dirty="0"/>
              <a:t>Indicates: how much can obj change when bound/rhs changes </a:t>
            </a:r>
          </a:p>
          <a:p>
            <a:pPr lvl="1"/>
            <a:r>
              <a:rPr lang="en-US"/>
              <a:t>A marginal with value EPS </a:t>
            </a:r>
            <a:r>
              <a:rPr lang="en-US" dirty="0"/>
              <a:t>means: numerically zero but this row/column is non-basic</a:t>
            </a:r>
          </a:p>
          <a:p>
            <a:pPr lvl="2"/>
            <a:r>
              <a:rPr lang="en-US"/>
              <a:t>Nerdy: Dual degeneracy (i.e. we can have multiple solutions)</a:t>
            </a:r>
          </a:p>
          <a:p>
            <a:pPr lvl="2"/>
            <a:r>
              <a:rPr lang="en-US"/>
              <a:t>See optional slides at end of this deck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06D9E1-8E6E-44D0-9152-B1945ADF4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273254"/>
              </p:ext>
            </p:extLst>
          </p:nvPr>
        </p:nvGraphicFramePr>
        <p:xfrm>
          <a:off x="4276652" y="3013814"/>
          <a:ext cx="1545308" cy="41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D06D9E1-8E6E-44D0-9152-B1945ADF4A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6652" y="3013814"/>
                        <a:ext cx="1545308" cy="415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E3C419-1F5B-452C-8994-5120E5FF5D50}"/>
              </a:ext>
            </a:extLst>
          </p:cNvPr>
          <p:cNvSpPr txBox="1"/>
          <p:nvPr/>
        </p:nvSpPr>
        <p:spPr>
          <a:xfrm>
            <a:off x="6096000" y="5880683"/>
            <a:ext cx="550323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Special values in GAMS: </a:t>
            </a:r>
            <a:r>
              <a:rPr lang="en-US">
                <a:latin typeface="Consolas" panose="020B0609020204030204" pitchFamily="49" charset="0"/>
              </a:rPr>
              <a:t>EPS, INF, -INF, NA, UNDF</a:t>
            </a:r>
          </a:p>
        </p:txBody>
      </p:sp>
    </p:spTree>
    <p:extLst>
      <p:ext uri="{BB962C8B-B14F-4D97-AF65-F5344CB8AC3E}">
        <p14:creationId xmlns:p14="http://schemas.microsoft.com/office/powerpoint/2010/main" val="207649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2259</Words>
  <Application>Microsoft Office PowerPoint</Application>
  <PresentationFormat>Widescreen</PresentationFormat>
  <Paragraphs>277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GT America Standard</vt:lpstr>
      <vt:lpstr>Office Theme</vt:lpstr>
      <vt:lpstr>Equation</vt:lpstr>
      <vt:lpstr>Transportation model: an introduction in GAMS</vt:lpstr>
      <vt:lpstr>Transportation Model</vt:lpstr>
      <vt:lpstr>PowerPoint Presentation</vt:lpstr>
      <vt:lpstr>Transportation model as network problem or LP.</vt:lpstr>
      <vt:lpstr>PowerPoint Presentation</vt:lpstr>
      <vt:lpstr>PowerPoint Presentation</vt:lpstr>
      <vt:lpstr>Listing file has a lot of information</vt:lpstr>
      <vt:lpstr>Exercises</vt:lpstr>
      <vt:lpstr>LP,Marginals,Basis,EPS</vt:lpstr>
      <vt:lpstr>Duals: how much can obj change</vt:lpstr>
      <vt:lpstr>Duals: how much can obj change (cont’d)</vt:lpstr>
      <vt:lpstr>Exercises</vt:lpstr>
      <vt:lpstr>Exercise</vt:lpstr>
      <vt:lpstr>What is a basis?</vt:lpstr>
      <vt:lpstr>PowerPoint Presentation</vt:lpstr>
      <vt:lpstr>Recognize an optimal LP solution</vt:lpstr>
      <vt:lpstr>EPS in solution</vt:lpstr>
      <vt:lpstr>Dual model</vt:lpstr>
      <vt:lpstr>Compare Results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GAMS: a first LP model</dc:title>
  <dc:creator>Erwin Kalvelagen</dc:creator>
  <cp:lastModifiedBy>Erwin Kalvelagen</cp:lastModifiedBy>
  <cp:revision>4</cp:revision>
  <dcterms:created xsi:type="dcterms:W3CDTF">2021-10-28T01:17:29Z</dcterms:created>
  <dcterms:modified xsi:type="dcterms:W3CDTF">2021-12-05T13:59:09Z</dcterms:modified>
</cp:coreProperties>
</file>