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63" r:id="rId3"/>
    <p:sldId id="264" r:id="rId4"/>
    <p:sldId id="275" r:id="rId5"/>
    <p:sldId id="278" r:id="rId6"/>
    <p:sldId id="265" r:id="rId7"/>
    <p:sldId id="266" r:id="rId8"/>
    <p:sldId id="279" r:id="rId9"/>
    <p:sldId id="267" r:id="rId10"/>
    <p:sldId id="268" r:id="rId11"/>
    <p:sldId id="281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4" r:id="rId20"/>
    <p:sldId id="282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51260-C630-471D-8B9B-5213F2B9AA4E}" v="198" dt="2021-11-08T19:38:52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win Kalvelagen" userId="93abc5fa06b61e79" providerId="LiveId" clId="{30551260-C630-471D-8B9B-5213F2B9AA4E}"/>
    <pc:docChg chg="undo custSel addSld modSld">
      <pc:chgData name="Erwin Kalvelagen" userId="93abc5fa06b61e79" providerId="LiveId" clId="{30551260-C630-471D-8B9B-5213F2B9AA4E}" dt="2021-11-08T19:39:14.792" v="2037" actId="1076"/>
      <pc:docMkLst>
        <pc:docMk/>
      </pc:docMkLst>
      <pc:sldChg chg="modSp mod">
        <pc:chgData name="Erwin Kalvelagen" userId="93abc5fa06b61e79" providerId="LiveId" clId="{30551260-C630-471D-8B9B-5213F2B9AA4E}" dt="2021-11-07T02:55:12.545" v="1420" actId="20577"/>
        <pc:sldMkLst>
          <pc:docMk/>
          <pc:sldMk cId="1179232160" sldId="268"/>
        </pc:sldMkLst>
        <pc:spChg chg="mod">
          <ac:chgData name="Erwin Kalvelagen" userId="93abc5fa06b61e79" providerId="LiveId" clId="{30551260-C630-471D-8B9B-5213F2B9AA4E}" dt="2021-11-07T01:51:12.920" v="1397" actId="6549"/>
          <ac:spMkLst>
            <pc:docMk/>
            <pc:sldMk cId="1179232160" sldId="268"/>
            <ac:spMk id="4" creationId="{C924C982-BC71-4FCC-B943-0D5F9C5DBDFF}"/>
          </ac:spMkLst>
        </pc:spChg>
        <pc:spChg chg="mod">
          <ac:chgData name="Erwin Kalvelagen" userId="93abc5fa06b61e79" providerId="LiveId" clId="{30551260-C630-471D-8B9B-5213F2B9AA4E}" dt="2021-11-07T02:54:46.548" v="1419" actId="207"/>
          <ac:spMkLst>
            <pc:docMk/>
            <pc:sldMk cId="1179232160" sldId="268"/>
            <ac:spMk id="8" creationId="{8C130BEE-DAD5-4DF3-BAFE-E05F0A529702}"/>
          </ac:spMkLst>
        </pc:spChg>
        <pc:spChg chg="mod">
          <ac:chgData name="Erwin Kalvelagen" userId="93abc5fa06b61e79" providerId="LiveId" clId="{30551260-C630-471D-8B9B-5213F2B9AA4E}" dt="2021-11-07T02:55:12.545" v="1420" actId="20577"/>
          <ac:spMkLst>
            <pc:docMk/>
            <pc:sldMk cId="1179232160" sldId="268"/>
            <ac:spMk id="11" creationId="{E04DA086-468E-43FE-8B9A-756234A36C8B}"/>
          </ac:spMkLst>
        </pc:spChg>
      </pc:sldChg>
      <pc:sldChg chg="modSp mod setBg">
        <pc:chgData name="Erwin Kalvelagen" userId="93abc5fa06b61e79" providerId="LiveId" clId="{30551260-C630-471D-8B9B-5213F2B9AA4E}" dt="2021-11-07T18:16:56.475" v="1989" actId="20577"/>
        <pc:sldMkLst>
          <pc:docMk/>
          <pc:sldMk cId="2318967599" sldId="269"/>
        </pc:sldMkLst>
        <pc:spChg chg="mod">
          <ac:chgData name="Erwin Kalvelagen" userId="93abc5fa06b61e79" providerId="LiveId" clId="{30551260-C630-471D-8B9B-5213F2B9AA4E}" dt="2021-11-07T17:49:49.089" v="1751" actId="207"/>
          <ac:spMkLst>
            <pc:docMk/>
            <pc:sldMk cId="2318967599" sldId="269"/>
            <ac:spMk id="2" creationId="{F5E1D27D-B004-4E3D-A67B-A763C9B4F0A4}"/>
          </ac:spMkLst>
        </pc:spChg>
        <pc:spChg chg="mod">
          <ac:chgData name="Erwin Kalvelagen" userId="93abc5fa06b61e79" providerId="LiveId" clId="{30551260-C630-471D-8B9B-5213F2B9AA4E}" dt="2021-11-07T18:16:56.475" v="1989" actId="20577"/>
          <ac:spMkLst>
            <pc:docMk/>
            <pc:sldMk cId="2318967599" sldId="269"/>
            <ac:spMk id="14" creationId="{4C8717EB-EA85-44A2-9881-B827258F4092}"/>
          </ac:spMkLst>
        </pc:spChg>
      </pc:sldChg>
      <pc:sldChg chg="modSp">
        <pc:chgData name="Erwin Kalvelagen" userId="93abc5fa06b61e79" providerId="LiveId" clId="{30551260-C630-471D-8B9B-5213F2B9AA4E}" dt="2021-11-04T22:39:15.574" v="885"/>
        <pc:sldMkLst>
          <pc:docMk/>
          <pc:sldMk cId="1169805850" sldId="271"/>
        </pc:sldMkLst>
        <pc:graphicFrameChg chg="mod">
          <ac:chgData name="Erwin Kalvelagen" userId="93abc5fa06b61e79" providerId="LiveId" clId="{30551260-C630-471D-8B9B-5213F2B9AA4E}" dt="2021-11-04T22:39:15.574" v="885"/>
          <ac:graphicFrameMkLst>
            <pc:docMk/>
            <pc:sldMk cId="1169805850" sldId="271"/>
            <ac:graphicFrameMk id="4" creationId="{D9850E42-269E-4BC8-9040-060F226EB771}"/>
          </ac:graphicFrameMkLst>
        </pc:graphicFrameChg>
      </pc:sldChg>
      <pc:sldChg chg="addSp modSp mod">
        <pc:chgData name="Erwin Kalvelagen" userId="93abc5fa06b61e79" providerId="LiveId" clId="{30551260-C630-471D-8B9B-5213F2B9AA4E}" dt="2021-11-07T17:54:33.548" v="1811" actId="1076"/>
        <pc:sldMkLst>
          <pc:docMk/>
          <pc:sldMk cId="1556081420" sldId="272"/>
        </pc:sldMkLst>
        <pc:spChg chg="add mod">
          <ac:chgData name="Erwin Kalvelagen" userId="93abc5fa06b61e79" providerId="LiveId" clId="{30551260-C630-471D-8B9B-5213F2B9AA4E}" dt="2021-11-07T17:54:20.430" v="1809" actId="14100"/>
          <ac:spMkLst>
            <pc:docMk/>
            <pc:sldMk cId="1556081420" sldId="272"/>
            <ac:spMk id="2" creationId="{9ABDFF06-BA66-4350-8C6E-2213450C11D2}"/>
          </ac:spMkLst>
        </pc:spChg>
        <pc:spChg chg="mod">
          <ac:chgData name="Erwin Kalvelagen" userId="93abc5fa06b61e79" providerId="LiveId" clId="{30551260-C630-471D-8B9B-5213F2B9AA4E}" dt="2021-11-07T17:52:56.646" v="1765" actId="1076"/>
          <ac:spMkLst>
            <pc:docMk/>
            <pc:sldMk cId="1556081420" sldId="272"/>
            <ac:spMk id="5" creationId="{75633A2C-B6AE-4BB8-9FF8-D45D33B9D340}"/>
          </ac:spMkLst>
        </pc:spChg>
        <pc:spChg chg="mod">
          <ac:chgData name="Erwin Kalvelagen" userId="93abc5fa06b61e79" providerId="LiveId" clId="{30551260-C630-471D-8B9B-5213F2B9AA4E}" dt="2021-11-07T17:54:33.548" v="1811" actId="1076"/>
          <ac:spMkLst>
            <pc:docMk/>
            <pc:sldMk cId="1556081420" sldId="272"/>
            <ac:spMk id="7" creationId="{1566DB69-E80D-4F0F-BFDD-32E9D9231CE7}"/>
          </ac:spMkLst>
        </pc:spChg>
      </pc:sldChg>
      <pc:sldChg chg="addSp modSp mod">
        <pc:chgData name="Erwin Kalvelagen" userId="93abc5fa06b61e79" providerId="LiveId" clId="{30551260-C630-471D-8B9B-5213F2B9AA4E}" dt="2021-11-05T03:07:48.873" v="1006" actId="207"/>
        <pc:sldMkLst>
          <pc:docMk/>
          <pc:sldMk cId="2399584616" sldId="273"/>
        </pc:sldMkLst>
        <pc:spChg chg="mod">
          <ac:chgData name="Erwin Kalvelagen" userId="93abc5fa06b61e79" providerId="LiveId" clId="{30551260-C630-471D-8B9B-5213F2B9AA4E}" dt="2021-11-05T03:06:29.345" v="904" actId="1076"/>
          <ac:spMkLst>
            <pc:docMk/>
            <pc:sldMk cId="2399584616" sldId="273"/>
            <ac:spMk id="3" creationId="{9D70CE07-BAB8-4F4F-943A-6240A84358CE}"/>
          </ac:spMkLst>
        </pc:spChg>
        <pc:spChg chg="mod">
          <ac:chgData name="Erwin Kalvelagen" userId="93abc5fa06b61e79" providerId="LiveId" clId="{30551260-C630-471D-8B9B-5213F2B9AA4E}" dt="2021-11-05T03:06:24.714" v="903" actId="1076"/>
          <ac:spMkLst>
            <pc:docMk/>
            <pc:sldMk cId="2399584616" sldId="273"/>
            <ac:spMk id="5" creationId="{2FD12455-BC57-4F07-A262-542186219F39}"/>
          </ac:spMkLst>
        </pc:spChg>
        <pc:spChg chg="add mod">
          <ac:chgData name="Erwin Kalvelagen" userId="93abc5fa06b61e79" providerId="LiveId" clId="{30551260-C630-471D-8B9B-5213F2B9AA4E}" dt="2021-11-05T03:07:48.873" v="1006" actId="207"/>
          <ac:spMkLst>
            <pc:docMk/>
            <pc:sldMk cId="2399584616" sldId="273"/>
            <ac:spMk id="6" creationId="{37746A0A-3510-45D4-A516-98C3EBAE09BA}"/>
          </ac:spMkLst>
        </pc:spChg>
      </pc:sldChg>
      <pc:sldChg chg="addSp modSp mod">
        <pc:chgData name="Erwin Kalvelagen" userId="93abc5fa06b61e79" providerId="LiveId" clId="{30551260-C630-471D-8B9B-5213F2B9AA4E}" dt="2021-11-07T18:14:19.208" v="1987" actId="20577"/>
        <pc:sldMkLst>
          <pc:docMk/>
          <pc:sldMk cId="2080583385" sldId="274"/>
        </pc:sldMkLst>
        <pc:spChg chg="mod">
          <ac:chgData name="Erwin Kalvelagen" userId="93abc5fa06b61e79" providerId="LiveId" clId="{30551260-C630-471D-8B9B-5213F2B9AA4E}" dt="2021-11-07T18:14:19.208" v="1987" actId="20577"/>
          <ac:spMkLst>
            <pc:docMk/>
            <pc:sldMk cId="2080583385" sldId="274"/>
            <ac:spMk id="3" creationId="{1185E1B2-0EF6-4298-9C37-CF19778BF5FF}"/>
          </ac:spMkLst>
        </pc:spChg>
        <pc:graphicFrameChg chg="add mod">
          <ac:chgData name="Erwin Kalvelagen" userId="93abc5fa06b61e79" providerId="LiveId" clId="{30551260-C630-471D-8B9B-5213F2B9AA4E}" dt="2021-11-07T18:11:57.704" v="1878" actId="14100"/>
          <ac:graphicFrameMkLst>
            <pc:docMk/>
            <pc:sldMk cId="2080583385" sldId="274"/>
            <ac:graphicFrameMk id="4" creationId="{9FA3D1F0-DDC1-489F-A158-D1567C821AFA}"/>
          </ac:graphicFrameMkLst>
        </pc:graphicFrameChg>
      </pc:sldChg>
      <pc:sldChg chg="modSp mod">
        <pc:chgData name="Erwin Kalvelagen" userId="93abc5fa06b61e79" providerId="LiveId" clId="{30551260-C630-471D-8B9B-5213F2B9AA4E}" dt="2021-11-07T18:06:14.419" v="1863" actId="20577"/>
        <pc:sldMkLst>
          <pc:docMk/>
          <pc:sldMk cId="3473296087" sldId="276"/>
        </pc:sldMkLst>
        <pc:spChg chg="mod">
          <ac:chgData name="Erwin Kalvelagen" userId="93abc5fa06b61e79" providerId="LiveId" clId="{30551260-C630-471D-8B9B-5213F2B9AA4E}" dt="2021-11-07T18:06:14.419" v="1863" actId="20577"/>
          <ac:spMkLst>
            <pc:docMk/>
            <pc:sldMk cId="3473296087" sldId="276"/>
            <ac:spMk id="3" creationId="{B4E615C4-AB4B-4787-8F7A-41B618B6207B}"/>
          </ac:spMkLst>
        </pc:spChg>
      </pc:sldChg>
      <pc:sldChg chg="addSp modSp mod">
        <pc:chgData name="Erwin Kalvelagen" userId="93abc5fa06b61e79" providerId="LiveId" clId="{30551260-C630-471D-8B9B-5213F2B9AA4E}" dt="2021-11-07T18:05:41.871" v="1855" actId="14100"/>
        <pc:sldMkLst>
          <pc:docMk/>
          <pc:sldMk cId="3105577917" sldId="277"/>
        </pc:sldMkLst>
        <pc:spChg chg="add mod">
          <ac:chgData name="Erwin Kalvelagen" userId="93abc5fa06b61e79" providerId="LiveId" clId="{30551260-C630-471D-8B9B-5213F2B9AA4E}" dt="2021-11-07T18:05:41.871" v="1855" actId="14100"/>
          <ac:spMkLst>
            <pc:docMk/>
            <pc:sldMk cId="3105577917" sldId="277"/>
            <ac:spMk id="3" creationId="{6B2DAD05-B715-4220-883C-DC9FFF192EB4}"/>
          </ac:spMkLst>
        </pc:spChg>
      </pc:sldChg>
      <pc:sldChg chg="modSp new mod">
        <pc:chgData name="Erwin Kalvelagen" userId="93abc5fa06b61e79" providerId="LiveId" clId="{30551260-C630-471D-8B9B-5213F2B9AA4E}" dt="2021-11-06T19:02:17.727" v="1373" actId="20577"/>
        <pc:sldMkLst>
          <pc:docMk/>
          <pc:sldMk cId="207433783" sldId="278"/>
        </pc:sldMkLst>
        <pc:spChg chg="mod">
          <ac:chgData name="Erwin Kalvelagen" userId="93abc5fa06b61e79" providerId="LiveId" clId="{30551260-C630-471D-8B9B-5213F2B9AA4E}" dt="2021-11-04T22:06:02.206" v="12" actId="207"/>
          <ac:spMkLst>
            <pc:docMk/>
            <pc:sldMk cId="207433783" sldId="278"/>
            <ac:spMk id="2" creationId="{F8216185-AEC4-49A3-B69E-DF2F2B3AA2F3}"/>
          </ac:spMkLst>
        </pc:spChg>
        <pc:spChg chg="mod">
          <ac:chgData name="Erwin Kalvelagen" userId="93abc5fa06b61e79" providerId="LiveId" clId="{30551260-C630-471D-8B9B-5213F2B9AA4E}" dt="2021-11-06T19:02:17.727" v="1373" actId="20577"/>
          <ac:spMkLst>
            <pc:docMk/>
            <pc:sldMk cId="207433783" sldId="278"/>
            <ac:spMk id="3" creationId="{9B6C5422-F8D3-4516-9147-E22077F25885}"/>
          </ac:spMkLst>
        </pc:spChg>
      </pc:sldChg>
      <pc:sldChg chg="modSp add mod">
        <pc:chgData name="Erwin Kalvelagen" userId="93abc5fa06b61e79" providerId="LiveId" clId="{30551260-C630-471D-8B9B-5213F2B9AA4E}" dt="2021-11-04T22:39:10.680" v="884" actId="20577"/>
        <pc:sldMkLst>
          <pc:docMk/>
          <pc:sldMk cId="185678905" sldId="279"/>
        </pc:sldMkLst>
        <pc:spChg chg="mod">
          <ac:chgData name="Erwin Kalvelagen" userId="93abc5fa06b61e79" providerId="LiveId" clId="{30551260-C630-471D-8B9B-5213F2B9AA4E}" dt="2021-11-04T22:39:10.680" v="884" actId="20577"/>
          <ac:spMkLst>
            <pc:docMk/>
            <pc:sldMk cId="185678905" sldId="279"/>
            <ac:spMk id="3" creationId="{9B6C5422-F8D3-4516-9147-E22077F25885}"/>
          </ac:spMkLst>
        </pc:spChg>
      </pc:sldChg>
      <pc:sldChg chg="addSp modSp new mod">
        <pc:chgData name="Erwin Kalvelagen" userId="93abc5fa06b61e79" providerId="LiveId" clId="{30551260-C630-471D-8B9B-5213F2B9AA4E}" dt="2021-11-08T19:39:14.792" v="2037" actId="1076"/>
        <pc:sldMkLst>
          <pc:docMk/>
          <pc:sldMk cId="172715107" sldId="280"/>
        </pc:sldMkLst>
        <pc:spChg chg="mod">
          <ac:chgData name="Erwin Kalvelagen" userId="93abc5fa06b61e79" providerId="LiveId" clId="{30551260-C630-471D-8B9B-5213F2B9AA4E}" dt="2021-11-05T03:13:32.669" v="1025" actId="20577"/>
          <ac:spMkLst>
            <pc:docMk/>
            <pc:sldMk cId="172715107" sldId="280"/>
            <ac:spMk id="2" creationId="{AB746225-78D2-4942-A512-2F5123A644A4}"/>
          </ac:spMkLst>
        </pc:spChg>
        <pc:spChg chg="mod">
          <ac:chgData name="Erwin Kalvelagen" userId="93abc5fa06b61e79" providerId="LiveId" clId="{30551260-C630-471D-8B9B-5213F2B9AA4E}" dt="2021-11-08T15:49:41.026" v="1995" actId="14100"/>
          <ac:spMkLst>
            <pc:docMk/>
            <pc:sldMk cId="172715107" sldId="280"/>
            <ac:spMk id="3" creationId="{00358E94-1A15-4E7E-8AC3-DB002C1F52DA}"/>
          </ac:spMkLst>
        </pc:spChg>
        <pc:spChg chg="add mod">
          <ac:chgData name="Erwin Kalvelagen" userId="93abc5fa06b61e79" providerId="LiveId" clId="{30551260-C630-471D-8B9B-5213F2B9AA4E}" dt="2021-11-08T19:39:14.792" v="2037" actId="1076"/>
          <ac:spMkLst>
            <pc:docMk/>
            <pc:sldMk cId="172715107" sldId="280"/>
            <ac:spMk id="5" creationId="{584E6E69-702A-4276-B015-AB044C3BC494}"/>
          </ac:spMkLst>
        </pc:spChg>
        <pc:picChg chg="add mod">
          <ac:chgData name="Erwin Kalvelagen" userId="93abc5fa06b61e79" providerId="LiveId" clId="{30551260-C630-471D-8B9B-5213F2B9AA4E}" dt="2021-11-08T15:49:46.737" v="1998" actId="1076"/>
          <ac:picMkLst>
            <pc:docMk/>
            <pc:sldMk cId="172715107" sldId="280"/>
            <ac:picMk id="4" creationId="{620D997A-EE07-4B59-98E7-6F59F44A9B78}"/>
          </ac:picMkLst>
        </pc:picChg>
      </pc:sldChg>
      <pc:sldChg chg="addSp modSp new mod setBg">
        <pc:chgData name="Erwin Kalvelagen" userId="93abc5fa06b61e79" providerId="LiveId" clId="{30551260-C630-471D-8B9B-5213F2B9AA4E}" dt="2021-11-07T18:15:19.450" v="1988"/>
        <pc:sldMkLst>
          <pc:docMk/>
          <pc:sldMk cId="2509678714" sldId="281"/>
        </pc:sldMkLst>
        <pc:spChg chg="mod">
          <ac:chgData name="Erwin Kalvelagen" userId="93abc5fa06b61e79" providerId="LiveId" clId="{30551260-C630-471D-8B9B-5213F2B9AA4E}" dt="2021-11-07T17:42:12.361" v="1469" actId="207"/>
          <ac:spMkLst>
            <pc:docMk/>
            <pc:sldMk cId="2509678714" sldId="281"/>
            <ac:spMk id="2" creationId="{181DF664-6C39-4814-BBA7-340BD1747FC3}"/>
          </ac:spMkLst>
        </pc:spChg>
        <pc:spChg chg="mod">
          <ac:chgData name="Erwin Kalvelagen" userId="93abc5fa06b61e79" providerId="LiveId" clId="{30551260-C630-471D-8B9B-5213F2B9AA4E}" dt="2021-11-07T17:59:14.849" v="1812" actId="20577"/>
          <ac:spMkLst>
            <pc:docMk/>
            <pc:sldMk cId="2509678714" sldId="281"/>
            <ac:spMk id="3" creationId="{3A7A764F-C4E6-4125-8700-87835B3565B2}"/>
          </ac:spMkLst>
        </pc:spChg>
        <pc:spChg chg="add mod">
          <ac:chgData name="Erwin Kalvelagen" userId="93abc5fa06b61e79" providerId="LiveId" clId="{30551260-C630-471D-8B9B-5213F2B9AA4E}" dt="2021-11-07T18:15:19.450" v="1988"/>
          <ac:spMkLst>
            <pc:docMk/>
            <pc:sldMk cId="2509678714" sldId="281"/>
            <ac:spMk id="6" creationId="{A9EACCE9-FFB1-4C9F-B13E-D3BE778B850D}"/>
          </ac:spMkLst>
        </pc:spChg>
        <pc:graphicFrameChg chg="add mod">
          <ac:chgData name="Erwin Kalvelagen" userId="93abc5fa06b61e79" providerId="LiveId" clId="{30551260-C630-471D-8B9B-5213F2B9AA4E}" dt="2021-11-07T17:48:17.064" v="1744" actId="14100"/>
          <ac:graphicFrameMkLst>
            <pc:docMk/>
            <pc:sldMk cId="2509678714" sldId="281"/>
            <ac:graphicFrameMk id="5" creationId="{BD1B1A71-DAFC-456A-9B3E-BB7C06D23BF4}"/>
          </ac:graphicFrameMkLst>
        </pc:graphicFrameChg>
        <pc:picChg chg="add mod">
          <ac:chgData name="Erwin Kalvelagen" userId="93abc5fa06b61e79" providerId="LiveId" clId="{30551260-C630-471D-8B9B-5213F2B9AA4E}" dt="2021-11-07T17:42:25.910" v="1472" actId="1076"/>
          <ac:picMkLst>
            <pc:docMk/>
            <pc:sldMk cId="2509678714" sldId="281"/>
            <ac:picMk id="4" creationId="{B9E023DD-23D0-4A6F-A987-7B0805079A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968D-027E-4746-BEBC-E49F49514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B0362-EA96-4B39-91C9-789BA724B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DAAFA-0346-46BB-B195-7ABD7D57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FBA47-C818-478B-B28D-F7C0F30E4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C24A-CCBD-479F-9F15-CFCE07D89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97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39C3-5DEC-452D-80F5-0623E9D0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9F7AD-9D2C-416D-AB0D-EE26C2A0C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2B6D3-B12F-42B6-9425-7269B51D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F5D4-D220-447B-9C5A-20A9C9DE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BD4DF-2E62-41D4-98A5-B3860C4C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88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9ED0-8011-40FB-BBA2-951D636AA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C0C5A-1EAC-4C8C-A343-B114DB12A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06EEE-2AFE-4848-9FC9-E9F177D3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528C-DEB1-4EFD-9F56-B1C2C942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910CE-F932-4D78-A37F-9CADE4F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6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B6F9B-2A62-45A3-8921-BCEC34E9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38E2E-E53D-40C9-AD59-BE61EEE11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150E3-44D8-4E19-8413-E7D5857A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8447-779C-48A0-8709-52F547A0D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9BAB1-B709-4DDE-AB6C-FFFC85F0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9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C4F8E-B4BA-4DEA-B95A-A6180D1C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7112-B53B-41C1-9E92-D092DAD83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7D803-7429-4B4F-9549-3B6C3ED5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16C7-DEF4-4380-932E-4413CCB79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3A41F-BC99-4608-B082-40FA825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D997-200E-4057-9B38-F4250EBB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EE6F6-B276-4BAF-A963-A5CBCA6A7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42EDC-8074-48AB-AE1D-A50FBA668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006D0-829D-4A1A-951D-31A60F25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D1625-FC5C-43DA-963E-F90CB188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396D96-7EB6-4B28-97EC-55412D3FC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2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F6DF-770A-422C-8044-DA5BDBF4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AAF2C-8440-439E-8A5B-13F9F478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4D48-4042-437D-BBA1-2CBB27D5B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9655B-A3C3-4CB4-B24F-CF50089F3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3B6D4-60DC-4C94-8871-5698197A3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C8B1D0-CA07-4212-A4B4-85B358DF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3F39-4F82-4133-BEE9-AB0C107D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9C9723-A992-4CD3-A9DA-318A6141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4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F15-BE8B-4702-9380-F31FABF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438BC-AD60-4B05-9D28-2421F25A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9C4EE-F1E8-4742-9C87-05537F2AB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D415D-0EB0-46C5-9B84-D5E5FFD5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4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486537-C6AF-400A-82A0-D9E44A02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3A45-E812-46C8-9D18-77327CDD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1CD5C-0F2D-4578-AA56-660FF0E3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44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D08B-AC4D-4FE1-9B74-921127A10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DD8B-7DFD-4CEF-9999-4D9CA64B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FBF47-AAA2-4C3B-9591-98CCEB51D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CDE9E-C48D-4827-8D45-4A0CE02C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DED6A-05D6-4F6B-94D1-4B44BE72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0CF90-8EE5-4E67-92F2-235F9352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6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B4AC-E758-428D-AEF5-CE24AA83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42F72-1209-44A2-A8B1-EB1B81DDB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CF803-3D3F-4922-B50D-C56CCCB45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0C630-C7E4-47E2-869F-D7B4EA64A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F372-D40B-4039-8C73-1F4668282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FF2A-E235-44A3-BAA1-3FE6CF18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5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44BD7-E0B2-490D-906A-344AACD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D8A19-C567-458E-9DE0-36F17B5C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32EE-0798-4EBB-971E-9CC62DA6B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94C83-0435-4EDB-AC90-1A1796FF9709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9993E-09EC-4FAE-B93F-331C73707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7A887-723E-4734-842E-486B92888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8076E-DAC6-4F27-969C-8B61B15B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73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uffman_cod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5BBA0-DDF9-4379-BACB-3850958C8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Network models in GAMS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5010D-5DB9-4A05-B4AE-08822FCFC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erwin@amsterdamoptimization.com</a:t>
            </a:r>
          </a:p>
        </p:txBody>
      </p:sp>
    </p:spTree>
    <p:extLst>
      <p:ext uri="{BB962C8B-B14F-4D97-AF65-F5344CB8AC3E}">
        <p14:creationId xmlns:p14="http://schemas.microsoft.com/office/powerpoint/2010/main" val="395241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D48A-F053-46B7-9D71-10CC8B86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28" y="335967"/>
            <a:ext cx="4966982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Export to Python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4C982-BC71-4FCC-B943-0D5F9C5DBDFF}"/>
              </a:ext>
            </a:extLst>
          </p:cNvPr>
          <p:cNvSpPr txBox="1"/>
          <p:nvPr/>
        </p:nvSpPr>
        <p:spPr>
          <a:xfrm>
            <a:off x="5961717" y="365125"/>
            <a:ext cx="575670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embeddedCode Python: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pickle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nodes = list(gams.get(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arcs = list(gams.get(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'a'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coord = list(gams.get(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'coord'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data = {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'nodes'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:nodes,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'arcs'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:arcs,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'coord'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:coord}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pickle.dump(data,open(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'%picklefile%'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'wb'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endEmbeddedCode</a:t>
            </a:r>
            <a:endParaRPr lang="en-US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6DED26-721F-4FE2-BA58-78916935F662}"/>
              </a:ext>
            </a:extLst>
          </p:cNvPr>
          <p:cNvSpPr txBox="1"/>
          <p:nvPr/>
        </p:nvSpPr>
        <p:spPr>
          <a:xfrm>
            <a:off x="160672" y="3907552"/>
            <a:ext cx="6009979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pickle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networkx as nx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data = pickle.load(open(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'%picklefile%'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'rb'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DG = nx.DiGraph()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DG.add_nodes_from(data[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'nodes'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DG.add_edges_from(data[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'arcs'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(DG)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37231-3BD2-4770-A1F5-48145B107B02}"/>
              </a:ext>
            </a:extLst>
          </p:cNvPr>
          <p:cNvSpPr txBox="1"/>
          <p:nvPr/>
        </p:nvSpPr>
        <p:spPr>
          <a:xfrm>
            <a:off x="10917572" y="3307388"/>
            <a:ext cx="872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Export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309E8-7FB1-4A98-BAF2-3D8FDD500FCE}"/>
              </a:ext>
            </a:extLst>
          </p:cNvPr>
          <p:cNvSpPr txBox="1"/>
          <p:nvPr/>
        </p:nvSpPr>
        <p:spPr>
          <a:xfrm>
            <a:off x="6170651" y="5846544"/>
            <a:ext cx="143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into Python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130BEE-DAD5-4DF3-BAFE-E05F0A529702}"/>
              </a:ext>
            </a:extLst>
          </p:cNvPr>
          <p:cNvSpPr txBox="1"/>
          <p:nvPr/>
        </p:nvSpPr>
        <p:spPr>
          <a:xfrm>
            <a:off x="279952" y="2488783"/>
            <a:ext cx="4782015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nodes: [</a:t>
            </a:r>
            <a:r>
              <a:rPr lang="en-US">
                <a:solidFill>
                  <a:srgbClr val="C00000"/>
                </a:solidFill>
              </a:rPr>
              <a:t>'node1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'</a:t>
            </a:r>
            <a:r>
              <a:rPr lang="en-US"/>
              <a:t>, '</a:t>
            </a:r>
            <a:r>
              <a:rPr lang="en-US">
                <a:solidFill>
                  <a:srgbClr val="C00000"/>
                </a:solidFill>
              </a:rPr>
              <a:t>node2</a:t>
            </a:r>
            <a:r>
              <a:rPr lang="en-US"/>
              <a:t>', '</a:t>
            </a:r>
            <a:r>
              <a:rPr lang="en-US">
                <a:solidFill>
                  <a:srgbClr val="C00000"/>
                </a:solidFill>
              </a:rPr>
              <a:t>node3</a:t>
            </a:r>
            <a:r>
              <a:rPr lang="en-US"/>
              <a:t>’,…]</a:t>
            </a:r>
          </a:p>
          <a:p>
            <a:r>
              <a:rPr lang="en-US"/>
              <a:t>arcs: [('</a:t>
            </a:r>
            <a:r>
              <a:rPr lang="en-US">
                <a:solidFill>
                  <a:srgbClr val="C00000"/>
                </a:solidFill>
              </a:rPr>
              <a:t>node1</a:t>
            </a:r>
            <a:r>
              <a:rPr lang="en-US"/>
              <a:t>', '</a:t>
            </a:r>
            <a:r>
              <a:rPr lang="en-US">
                <a:solidFill>
                  <a:srgbClr val="C00000"/>
                </a:solidFill>
              </a:rPr>
              <a:t>node44</a:t>
            </a:r>
            <a:r>
              <a:rPr lang="en-US"/>
              <a:t>'), ('</a:t>
            </a:r>
            <a:r>
              <a:rPr lang="en-US">
                <a:solidFill>
                  <a:srgbClr val="C00000"/>
                </a:solidFill>
              </a:rPr>
              <a:t>node2</a:t>
            </a:r>
            <a:r>
              <a:rPr lang="en-US"/>
              <a:t>', '</a:t>
            </a:r>
            <a:r>
              <a:rPr lang="en-US">
                <a:solidFill>
                  <a:srgbClr val="C00000"/>
                </a:solidFill>
              </a:rPr>
              <a:t>node9</a:t>
            </a:r>
            <a:r>
              <a:rPr lang="en-US"/>
              <a:t>’),…]</a:t>
            </a:r>
          </a:p>
          <a:p>
            <a:r>
              <a:rPr lang="en-US"/>
              <a:t>coord:[(('</a:t>
            </a:r>
            <a:r>
              <a:rPr lang="en-US">
                <a:solidFill>
                  <a:srgbClr val="C00000"/>
                </a:solidFill>
              </a:rPr>
              <a:t>node1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’</a:t>
            </a:r>
            <a:r>
              <a:rPr lang="en-US"/>
              <a:t>, '</a:t>
            </a:r>
            <a:r>
              <a:rPr lang="en-US">
                <a:solidFill>
                  <a:srgbClr val="C00000"/>
                </a:solidFill>
              </a:rPr>
              <a:t>x</a:t>
            </a:r>
            <a:r>
              <a:rPr lang="en-US"/>
              <a:t>’),11.6), (('</a:t>
            </a:r>
            <a:r>
              <a:rPr lang="en-US">
                <a:solidFill>
                  <a:srgbClr val="C00000"/>
                </a:solidFill>
              </a:rPr>
              <a:t>node1</a:t>
            </a:r>
            <a:r>
              <a:rPr lang="en-US"/>
              <a:t>’, ‘</a:t>
            </a:r>
            <a:r>
              <a:rPr lang="en-US">
                <a:solidFill>
                  <a:srgbClr val="C00000"/>
                </a:solidFill>
              </a:rPr>
              <a:t>y</a:t>
            </a:r>
            <a:r>
              <a:rPr lang="en-US"/>
              <a:t>’),84.3),…]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81BEE21-566D-49DA-AC25-8C8729810CD2}"/>
              </a:ext>
            </a:extLst>
          </p:cNvPr>
          <p:cNvSpPr/>
          <p:nvPr/>
        </p:nvSpPr>
        <p:spPr>
          <a:xfrm rot="10800000">
            <a:off x="6721310" y="3549333"/>
            <a:ext cx="1065230" cy="109808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4DA086-468E-43FE-8B9A-756234A36C8B}"/>
              </a:ext>
            </a:extLst>
          </p:cNvPr>
          <p:cNvSpPr txBox="1"/>
          <p:nvPr/>
        </p:nvSpPr>
        <p:spPr>
          <a:xfrm>
            <a:off x="9290226" y="5152025"/>
            <a:ext cx="2319138" cy="927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Splitting code in two parts makes it easier to debug.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997733-E8F4-4E79-B38A-ADC5F05516FA}"/>
              </a:ext>
            </a:extLst>
          </p:cNvPr>
          <p:cNvSpPr txBox="1"/>
          <p:nvPr/>
        </p:nvSpPr>
        <p:spPr>
          <a:xfrm>
            <a:off x="279952" y="2156969"/>
            <a:ext cx="2114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Data representation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B33FB-279F-4164-A4C0-73E0B3C3A1D6}"/>
              </a:ext>
            </a:extLst>
          </p:cNvPr>
          <p:cNvSpPr txBox="1"/>
          <p:nvPr/>
        </p:nvSpPr>
        <p:spPr>
          <a:xfrm>
            <a:off x="8036654" y="4098373"/>
            <a:ext cx="324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GAMS will substitute out</a:t>
            </a:r>
            <a:br>
              <a:rPr lang="en-US"/>
            </a:br>
            <a:r>
              <a:rPr lang="en-US"/>
              <a:t> </a:t>
            </a:r>
            <a:r>
              <a:rPr lang="en-US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%picklefile% </a:t>
            </a:r>
            <a:r>
              <a:rPr lang="en-US"/>
              <a:t>for a file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C81E9-4680-45D4-94CE-4E470B13884A}"/>
              </a:ext>
            </a:extLst>
          </p:cNvPr>
          <p:cNvSpPr txBox="1"/>
          <p:nvPr/>
        </p:nvSpPr>
        <p:spPr>
          <a:xfrm>
            <a:off x="0" y="2592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117923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F664-6C39-4814-BBA7-340BD1747F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Running GAMS model with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A764F-C4E6-4125-8700-87835B356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48868" cy="4351338"/>
          </a:xfrm>
        </p:spPr>
        <p:txBody>
          <a:bodyPr/>
          <a:lstStyle/>
          <a:p>
            <a:r>
              <a:rPr lang="en-US"/>
              <a:t>Nodes are shown as 1,2,…</a:t>
            </a:r>
          </a:p>
          <a:p>
            <a:r>
              <a:rPr lang="en-US"/>
              <a:t>We also generate random coordinates in GAMS</a:t>
            </a:r>
            <a:br>
              <a:rPr lang="en-US"/>
            </a:br>
            <a:endParaRPr lang="en-US"/>
          </a:p>
          <a:p>
            <a:r>
              <a:rPr lang="en-US"/>
              <a:t>A little bit of work to transform them from a GAMS datastructure (sparse) to a dict suited for networkx</a:t>
            </a:r>
          </a:p>
          <a:p>
            <a:r>
              <a:rPr lang="en-US"/>
              <a:t>GAMS pauses until you close the window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023DD-23D0-4A6F-A987-7B080507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83" y="2045385"/>
            <a:ext cx="5588880" cy="413157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D1B1A71-DAFC-456A-9B3E-BB7C06D23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116529"/>
              </p:ext>
            </p:extLst>
          </p:nvPr>
        </p:nvGraphicFramePr>
        <p:xfrm>
          <a:off x="1864509" y="3129238"/>
          <a:ext cx="2727847" cy="503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07880" imgH="241200" progId="Equation.DSMT4">
                  <p:embed/>
                </p:oleObj>
              </mc:Choice>
              <mc:Fallback>
                <p:oleObj name="Equation" r:id="rId3" imgW="1307880" imgH="241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D1B1A71-DAFC-456A-9B3E-BB7C06D23B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64509" y="3129238"/>
                        <a:ext cx="2727847" cy="503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EACCE9-FFB1-4C9F-B13E-D3BE778B850D}"/>
              </a:ext>
            </a:extLst>
          </p:cNvPr>
          <p:cNvSpPr txBox="1"/>
          <p:nvPr/>
        </p:nvSpPr>
        <p:spPr>
          <a:xfrm>
            <a:off x="0" y="2592"/>
            <a:ext cx="99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250967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D8CEE32-C60A-482D-A6A7-DA49EE442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5291"/>
            <a:ext cx="12192000" cy="620395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10A75D5-121B-4F11-A4D1-6960A3E5989E}"/>
              </a:ext>
            </a:extLst>
          </p:cNvPr>
          <p:cNvSpPr/>
          <p:nvPr/>
        </p:nvSpPr>
        <p:spPr>
          <a:xfrm>
            <a:off x="282805" y="1159498"/>
            <a:ext cx="914400" cy="612648"/>
          </a:xfrm>
          <a:prstGeom prst="wedgeRectCallout">
            <a:avLst>
              <a:gd name="adj1" fmla="val 110094"/>
              <a:gd name="adj2" fmla="val 871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Start:</a:t>
            </a:r>
            <a:br>
              <a:rPr lang="en-US"/>
            </a:br>
            <a:r>
              <a:rPr lang="en-US"/>
              <a:t>Node 1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EDD5259-E1DB-4E71-A5F5-3669D3A0177E}"/>
              </a:ext>
            </a:extLst>
          </p:cNvPr>
          <p:cNvSpPr/>
          <p:nvPr/>
        </p:nvSpPr>
        <p:spPr>
          <a:xfrm>
            <a:off x="6345810" y="228091"/>
            <a:ext cx="1157926" cy="612648"/>
          </a:xfrm>
          <a:prstGeom prst="wedgeRectCallout">
            <a:avLst>
              <a:gd name="adj1" fmla="val -63102"/>
              <a:gd name="adj2" fmla="val 148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End:</a:t>
            </a:r>
          </a:p>
          <a:p>
            <a:pPr algn="ctr"/>
            <a:r>
              <a:rPr lang="en-US"/>
              <a:t>Node 50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4C8717EB-EA85-44A2-9881-B827258F4092}"/>
              </a:ext>
            </a:extLst>
          </p:cNvPr>
          <p:cNvSpPr/>
          <p:nvPr/>
        </p:nvSpPr>
        <p:spPr>
          <a:xfrm>
            <a:off x="471339" y="3026004"/>
            <a:ext cx="1536569" cy="838986"/>
          </a:xfrm>
          <a:prstGeom prst="wedgeRectCallout">
            <a:avLst>
              <a:gd name="adj1" fmla="val 200122"/>
              <a:gd name="adj2" fmla="val -20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Node 35 has a self-loop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1D27D-B004-4E3D-A67B-A763C9B4F0A4}"/>
              </a:ext>
            </a:extLst>
          </p:cNvPr>
          <p:cNvSpPr txBox="1"/>
          <p:nvPr/>
        </p:nvSpPr>
        <p:spPr>
          <a:xfrm>
            <a:off x="282805" y="153856"/>
            <a:ext cx="206466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Plot using </a:t>
            </a:r>
            <a:r>
              <a:rPr lang="en-US" b="1"/>
              <a:t>networkx</a:t>
            </a:r>
          </a:p>
        </p:txBody>
      </p:sp>
    </p:spTree>
    <p:extLst>
      <p:ext uri="{BB962C8B-B14F-4D97-AF65-F5344CB8AC3E}">
        <p14:creationId xmlns:p14="http://schemas.microsoft.com/office/powerpoint/2010/main" val="231896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7DD08-CE52-4476-B767-45CF1809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47745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Shortest Path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1431-275C-4CCD-99A9-20B07FCB0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our example model, length/cost is just the Euclidean </a:t>
            </a:r>
            <a:br>
              <a:rPr lang="en-US"/>
            </a:br>
            <a:r>
              <a:rPr lang="en-US"/>
              <a:t>distance between nodes</a:t>
            </a:r>
          </a:p>
          <a:p>
            <a:pPr lvl="1"/>
            <a:r>
              <a:rPr lang="en-US"/>
              <a:t>But can be anything. Assume they are positive.</a:t>
            </a:r>
          </a:p>
          <a:p>
            <a:r>
              <a:rPr lang="en-US"/>
              <a:t>Instead of using an shortest path algorithm (Dijkstra)</a:t>
            </a:r>
            <a:br>
              <a:rPr lang="en-US"/>
            </a:br>
            <a:r>
              <a:rPr lang="en-US"/>
              <a:t>we use an LP formulation</a:t>
            </a:r>
          </a:p>
          <a:p>
            <a:pPr marL="457200" lvl="1" indent="0">
              <a:buNone/>
            </a:pPr>
            <a:endParaRPr lang="en-US"/>
          </a:p>
        </p:txBody>
      </p:sp>
      <p:pic>
        <p:nvPicPr>
          <p:cNvPr id="3074" name="Picture 2" descr="Edsger W. Dijkstra - Wikipedia">
            <a:extLst>
              <a:ext uri="{FF2B5EF4-FFF2-40B4-BE49-F238E27FC236}">
                <a16:creationId xmlns:a16="http://schemas.microsoft.com/office/drawing/2014/main" id="{91872EE0-3A35-4648-A263-EB3903189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172" y="281872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001C70-BBEA-46D2-A7AF-A92285F4E320}"/>
              </a:ext>
            </a:extLst>
          </p:cNvPr>
          <p:cNvSpPr txBox="1"/>
          <p:nvPr/>
        </p:nvSpPr>
        <p:spPr>
          <a:xfrm>
            <a:off x="9799811" y="2883784"/>
            <a:ext cx="222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Edsger Wiebe Dijkstra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FD4CA28-9428-409E-BFAA-05B776F6FF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7520471"/>
              </p:ext>
            </p:extLst>
          </p:nvPr>
        </p:nvGraphicFramePr>
        <p:xfrm>
          <a:off x="1307675" y="4212384"/>
          <a:ext cx="6243298" cy="2099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69920" imgH="965160" progId="Equation.DSMT4">
                  <p:embed/>
                </p:oleObj>
              </mc:Choice>
              <mc:Fallback>
                <p:oleObj name="Equation" r:id="rId3" imgW="286992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FD4CA28-9428-409E-BFAA-05B776F6FF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07675" y="4212384"/>
                        <a:ext cx="6243298" cy="2099516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BDC6BA7-EB7B-4092-A605-68184C7CE8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78835"/>
              </p:ext>
            </p:extLst>
          </p:nvPr>
        </p:nvGraphicFramePr>
        <p:xfrm>
          <a:off x="7860484" y="3972706"/>
          <a:ext cx="3976538" cy="85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457200" progId="Equation.DSMT4">
                  <p:embed/>
                </p:oleObj>
              </mc:Choice>
              <mc:Fallback>
                <p:oleObj name="Equation" r:id="rId5" imgW="213336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BDC6BA7-EB7B-4092-A605-68184C7CE8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60484" y="3972706"/>
                        <a:ext cx="3976538" cy="85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9A4AC92-700F-44D7-ACAB-1C6EC6B7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2306645"/>
              </p:ext>
            </p:extLst>
          </p:nvPr>
        </p:nvGraphicFramePr>
        <p:xfrm>
          <a:off x="7775733" y="4895928"/>
          <a:ext cx="4047542" cy="85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71520" imgH="457200" progId="Equation.DSMT4">
                  <p:embed/>
                </p:oleObj>
              </mc:Choice>
              <mc:Fallback>
                <p:oleObj name="Equation" r:id="rId7" imgW="217152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9A4AC92-700F-44D7-ACAB-1C6EC6B73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75733" y="4895928"/>
                        <a:ext cx="4047542" cy="852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B3B259-45DE-4171-9956-55565A737AEF}"/>
              </a:ext>
            </a:extLst>
          </p:cNvPr>
          <p:cNvSpPr txBox="1"/>
          <p:nvPr/>
        </p:nvSpPr>
        <p:spPr>
          <a:xfrm>
            <a:off x="7775733" y="5748042"/>
            <a:ext cx="42919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These vectors are extremely sparse.</a:t>
            </a:r>
          </a:p>
          <a:p>
            <a:r>
              <a:rPr lang="en-US"/>
              <a:t>GAMS will only store the nonzero elements.</a:t>
            </a:r>
          </a:p>
        </p:txBody>
      </p:sp>
    </p:spTree>
    <p:extLst>
      <p:ext uri="{BB962C8B-B14F-4D97-AF65-F5344CB8AC3E}">
        <p14:creationId xmlns:p14="http://schemas.microsoft.com/office/powerpoint/2010/main" val="513561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2837E-586E-4B60-A21E-EC14D22F8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652" y="588906"/>
            <a:ext cx="7869726" cy="5736480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The solution is automatically integer, so we can use continuous variables (LP) instead of binary variables (MIP).</a:t>
            </a:r>
          </a:p>
          <a:p>
            <a:r>
              <a:rPr lang="en-US"/>
              <a:t>The node-balance equation sums over </a:t>
            </a:r>
            <a:r>
              <a:rPr lang="en-US" b="1"/>
              <a:t>sparse</a:t>
            </a:r>
            <a:r>
              <a:rPr lang="en-US"/>
              <a:t> network topology.</a:t>
            </a:r>
          </a:p>
          <a:p>
            <a:r>
              <a:rPr lang="en-US"/>
              <a:t>A.k.a. flow-conservation or Kirchoff equations.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We can combine the inflow and outflow vectors into one vector.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9850E42-269E-4BC8-9040-060F226EB7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761541"/>
              </p:ext>
            </p:extLst>
          </p:nvPr>
        </p:nvGraphicFramePr>
        <p:xfrm>
          <a:off x="902223" y="2908833"/>
          <a:ext cx="7337203" cy="2248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965160" progId="Equation.DSMT4">
                  <p:embed/>
                </p:oleObj>
              </mc:Choice>
              <mc:Fallback>
                <p:oleObj name="Equation" r:id="rId2" imgW="3149280" imgH="965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9850E42-269E-4BC8-9040-060F226EB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2223" y="2908833"/>
                        <a:ext cx="7337203" cy="224849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D7B17C51-60F5-458C-AFAC-B70C2DD17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459" y="684672"/>
            <a:ext cx="2095500" cy="296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494ED9-EA72-4EB6-A06E-AEDB4A478FA1}"/>
              </a:ext>
            </a:extLst>
          </p:cNvPr>
          <p:cNvSpPr txBox="1"/>
          <p:nvPr/>
        </p:nvSpPr>
        <p:spPr>
          <a:xfrm>
            <a:off x="9488917" y="3732235"/>
            <a:ext cx="166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Gustav Kirchoff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82C2C3-8CFD-4100-85CC-D31F7730CDAF}"/>
              </a:ext>
            </a:extLst>
          </p:cNvPr>
          <p:cNvSpPr/>
          <p:nvPr/>
        </p:nvSpPr>
        <p:spPr>
          <a:xfrm>
            <a:off x="9827314" y="5215108"/>
            <a:ext cx="553673" cy="48656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CFFE65-B7B0-46A5-B1BB-508E4DC1428E}"/>
              </a:ext>
            </a:extLst>
          </p:cNvPr>
          <p:cNvCxnSpPr>
            <a:endCxn id="13" idx="1"/>
          </p:cNvCxnSpPr>
          <p:nvPr/>
        </p:nvCxnSpPr>
        <p:spPr>
          <a:xfrm>
            <a:off x="8770301" y="4762102"/>
            <a:ext cx="1138097" cy="524261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55E5A7-D474-435D-AD88-F8A2238695C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8770300" y="5286363"/>
            <a:ext cx="1057014" cy="17202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B32F67-7CF5-4246-BD3B-8047A9653E0C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9141233" y="5630414"/>
            <a:ext cx="767165" cy="4656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61E7CA-2AE1-4938-8292-99B24638C254}"/>
              </a:ext>
            </a:extLst>
          </p:cNvPr>
          <p:cNvCxnSpPr>
            <a:cxnSpLocks/>
          </p:cNvCxnSpPr>
          <p:nvPr/>
        </p:nvCxnSpPr>
        <p:spPr>
          <a:xfrm flipV="1">
            <a:off x="10326474" y="4971011"/>
            <a:ext cx="921375" cy="37264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4DE464-36F5-4F42-BC43-023F9AA9A7DC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10380987" y="5458389"/>
            <a:ext cx="866862" cy="24328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8589CCC-5BFC-4A23-BE86-1C4D17BF4F7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9484067" y="4334140"/>
            <a:ext cx="620084" cy="88096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35DED90-A247-40D3-98D7-A83AA8A0AEDF}"/>
              </a:ext>
            </a:extLst>
          </p:cNvPr>
          <p:cNvCxnSpPr>
            <a:cxnSpLocks/>
          </p:cNvCxnSpPr>
          <p:nvPr/>
        </p:nvCxnSpPr>
        <p:spPr>
          <a:xfrm>
            <a:off x="10306730" y="5630414"/>
            <a:ext cx="760338" cy="82677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FFCA4F-1528-4F08-A662-50FE5E3C57E4}"/>
              </a:ext>
            </a:extLst>
          </p:cNvPr>
          <p:cNvSpPr txBox="1"/>
          <p:nvPr/>
        </p:nvSpPr>
        <p:spPr>
          <a:xfrm>
            <a:off x="8308452" y="6073475"/>
            <a:ext cx="15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Flow from other nodes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B3913F-0DDA-457A-A98F-5EC9891A2684}"/>
              </a:ext>
            </a:extLst>
          </p:cNvPr>
          <p:cNvSpPr txBox="1"/>
          <p:nvPr/>
        </p:nvSpPr>
        <p:spPr>
          <a:xfrm>
            <a:off x="10603311" y="4361082"/>
            <a:ext cx="1540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Flow to other nodes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0B2F0B-298E-4390-96EE-EB155F3D6577}"/>
              </a:ext>
            </a:extLst>
          </p:cNvPr>
          <p:cNvSpPr txBox="1"/>
          <p:nvPr/>
        </p:nvSpPr>
        <p:spPr>
          <a:xfrm>
            <a:off x="10973768" y="5978044"/>
            <a:ext cx="110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Outflow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F02B37-2495-4BBC-BC6C-66FC7E943EB0}"/>
              </a:ext>
            </a:extLst>
          </p:cNvPr>
          <p:cNvSpPr txBox="1"/>
          <p:nvPr/>
        </p:nvSpPr>
        <p:spPr>
          <a:xfrm>
            <a:off x="9524815" y="4224444"/>
            <a:ext cx="110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Inflow</a:t>
            </a:r>
          </a:p>
        </p:txBody>
      </p:sp>
    </p:spTree>
    <p:extLst>
      <p:ext uri="{BB962C8B-B14F-4D97-AF65-F5344CB8AC3E}">
        <p14:creationId xmlns:p14="http://schemas.microsoft.com/office/powerpoint/2010/main" val="1169805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199BB3-250F-4168-97FF-FB209D9516EC}"/>
              </a:ext>
            </a:extLst>
          </p:cNvPr>
          <p:cNvSpPr txBox="1"/>
          <p:nvPr/>
        </p:nvSpPr>
        <p:spPr>
          <a:xfrm>
            <a:off x="197963" y="216817"/>
            <a:ext cx="6048451" cy="28931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parameters</a:t>
            </a:r>
            <a:br>
              <a:rPr lang="en-US" sz="14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inflow(n)  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'exogenous inflow at node'   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node1  1.0 /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outflow(n) 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'exogenous outflow at node'  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node50 1.0 /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positive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f(i,j)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'flow from node i -&gt; node j'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variable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totalLength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'objective: minimize'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equations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nodeBalance(n)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'kirchoff equations'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objective      </a:t>
            </a:r>
            <a:r>
              <a:rPr lang="en-US" sz="14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'minimize'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33A2C-B6AE-4BB8-9FF8-D45D33B9D340}"/>
              </a:ext>
            </a:extLst>
          </p:cNvPr>
          <p:cNvSpPr txBox="1"/>
          <p:nvPr/>
        </p:nvSpPr>
        <p:spPr>
          <a:xfrm>
            <a:off x="3041012" y="3626492"/>
            <a:ext cx="8542723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----    147 VARIABLE f.L  flow from node i -&gt; node j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            node20      node31      node34      node44      node50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node1                                            1.000</a:t>
            </a:r>
          </a:p>
          <a:p>
            <a:r>
              <a:rPr lang="en-US">
                <a:latin typeface="Consolas" panose="020B0609020204030204" pitchFamily="49" charset="0"/>
              </a:rPr>
              <a:t>node20                   1.000</a:t>
            </a:r>
          </a:p>
          <a:p>
            <a:r>
              <a:rPr lang="en-US">
                <a:latin typeface="Consolas" panose="020B0609020204030204" pitchFamily="49" charset="0"/>
              </a:rPr>
              <a:t>node31                                                       1.000</a:t>
            </a:r>
          </a:p>
          <a:p>
            <a:r>
              <a:rPr lang="en-US">
                <a:latin typeface="Consolas" panose="020B0609020204030204" pitchFamily="49" charset="0"/>
              </a:rPr>
              <a:t>node34       1.000</a:t>
            </a:r>
          </a:p>
          <a:p>
            <a:r>
              <a:rPr lang="en-US">
                <a:latin typeface="Consolas" panose="020B0609020204030204" pitchFamily="49" charset="0"/>
              </a:rPr>
              <a:t>node44                               1.000</a:t>
            </a: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4A350-7BDF-4786-A8C0-1C3DDCD96AE9}"/>
              </a:ext>
            </a:extLst>
          </p:cNvPr>
          <p:cNvSpPr txBox="1"/>
          <p:nvPr/>
        </p:nvSpPr>
        <p:spPr>
          <a:xfrm>
            <a:off x="6374091" y="216817"/>
            <a:ext cx="5619946" cy="22467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objective.. totalLength =e=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(a,length(a)*f(a));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nodeBalance(n)..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(a(i,n), f(a)) + inflow(n) =e=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(a(n,j), f(a)) + outflow(n);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model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shortestPath </a:t>
            </a:r>
            <a:r>
              <a:rPr lang="en-US" sz="14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/all/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solve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shortestPath using lp minimizing totalLength;</a:t>
            </a: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4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f.l;</a:t>
            </a:r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6DB69-E80D-4F0F-BFDD-32E9D9231CE7}"/>
              </a:ext>
            </a:extLst>
          </p:cNvPr>
          <p:cNvSpPr txBox="1"/>
          <p:nvPr/>
        </p:nvSpPr>
        <p:spPr>
          <a:xfrm>
            <a:off x="6953741" y="2721873"/>
            <a:ext cx="431566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Size: |n|+1 equations, |a|+1 variables</a:t>
            </a:r>
          </a:p>
          <a:p>
            <a:r>
              <a:rPr lang="en-US">
                <a:solidFill>
                  <a:srgbClr val="C00000"/>
                </a:solidFill>
              </a:rPr>
              <a:t>Only variables occurring in equations count!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ABDFF06-BA66-4350-8C6E-2213450C11D2}"/>
              </a:ext>
            </a:extLst>
          </p:cNvPr>
          <p:cNvSpPr/>
          <p:nvPr/>
        </p:nvSpPr>
        <p:spPr>
          <a:xfrm>
            <a:off x="361950" y="4152899"/>
            <a:ext cx="2314575" cy="1400175"/>
          </a:xfrm>
          <a:prstGeom prst="wedgeRectCallout">
            <a:avLst>
              <a:gd name="adj1" fmla="val -20020"/>
              <a:gd name="adj2" fmla="val -1294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Declaration: |n| x |n| flow variables</a:t>
            </a:r>
          </a:p>
        </p:txBody>
      </p:sp>
    </p:spTree>
    <p:extLst>
      <p:ext uri="{BB962C8B-B14F-4D97-AF65-F5344CB8AC3E}">
        <p14:creationId xmlns:p14="http://schemas.microsoft.com/office/powerpoint/2010/main" val="1556081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5B02-89FE-44C7-9911-98DF0CFD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100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Form path (not so easy)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64136-57A2-4D89-BE83-3E4E82186FA3}"/>
              </a:ext>
            </a:extLst>
          </p:cNvPr>
          <p:cNvSpPr txBox="1"/>
          <p:nvPr/>
        </p:nvSpPr>
        <p:spPr>
          <a:xfrm>
            <a:off x="641023" y="1574277"/>
            <a:ext cx="4996881" cy="48013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sets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step </a:t>
            </a:r>
            <a:r>
              <a:rPr lang="en-US" sz="1800" b="0" i="0" u="none" strike="noStrike" baseline="0">
                <a:solidFill>
                  <a:srgbClr val="008000"/>
                </a:solidFill>
                <a:latin typeface="Consolas" panose="020B0609020204030204" pitchFamily="49" charset="0"/>
              </a:rPr>
              <a:t>/step1*step50/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path(step,n)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'easier to read than f'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singleton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cur(i)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'current node'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cur(</a:t>
            </a:r>
            <a:r>
              <a:rPr lang="en-US" sz="1800" b="0" i="0" u="none" strike="noStrike" baseline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'node1'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while we have a current node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loop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(step$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(cur),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record current node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path(step,cur)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current node := next node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cur(j) = f.l(cur,j)&gt;0.5;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to debug add this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  display cur;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path:0:0:1;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path;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12455-BC57-4F07-A262-542186219F39}"/>
              </a:ext>
            </a:extLst>
          </p:cNvPr>
          <p:cNvSpPr txBox="1"/>
          <p:nvPr/>
        </p:nvSpPr>
        <p:spPr>
          <a:xfrm>
            <a:off x="5806198" y="1574277"/>
            <a:ext cx="5630067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----    171 SET path  easier to read than f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Consolas" panose="020B0609020204030204" pitchFamily="49" charset="0"/>
              </a:rPr>
              <a:t>step1.node1 </a:t>
            </a:r>
          </a:p>
          <a:p>
            <a:r>
              <a:rPr lang="en-US">
                <a:latin typeface="Consolas" panose="020B0609020204030204" pitchFamily="49" charset="0"/>
              </a:rPr>
              <a:t>step2.node44</a:t>
            </a:r>
          </a:p>
          <a:p>
            <a:r>
              <a:rPr lang="en-US">
                <a:latin typeface="Consolas" panose="020B0609020204030204" pitchFamily="49" charset="0"/>
              </a:rPr>
              <a:t>step3.node34</a:t>
            </a:r>
          </a:p>
          <a:p>
            <a:r>
              <a:rPr lang="en-US">
                <a:latin typeface="Consolas" panose="020B0609020204030204" pitchFamily="49" charset="0"/>
              </a:rPr>
              <a:t>step4.node20</a:t>
            </a:r>
          </a:p>
          <a:p>
            <a:r>
              <a:rPr lang="en-US">
                <a:latin typeface="Consolas" panose="020B0609020204030204" pitchFamily="49" charset="0"/>
              </a:rPr>
              <a:t>step5.node31</a:t>
            </a:r>
          </a:p>
          <a:p>
            <a:r>
              <a:rPr lang="en-US">
                <a:latin typeface="Consolas" panose="020B0609020204030204" pitchFamily="49" charset="0"/>
              </a:rPr>
              <a:t>step6.node50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0CE07-BAB8-4F4F-943A-6240A84358CE}"/>
              </a:ext>
            </a:extLst>
          </p:cNvPr>
          <p:cNvSpPr txBox="1"/>
          <p:nvPr/>
        </p:nvSpPr>
        <p:spPr>
          <a:xfrm>
            <a:off x="5806198" y="4030750"/>
            <a:ext cx="5859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Note:</a:t>
            </a:r>
          </a:p>
          <a:p>
            <a:r>
              <a:rPr lang="en-US"/>
              <a:t>In GAMS we cannot have something like </a:t>
            </a:r>
            <a:br>
              <a:rPr lang="en-US"/>
            </a:br>
            <a:r>
              <a:rPr lang="en-US"/>
              <a:t>  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[node1,node44,node34,node20,node31,node50]</a:t>
            </a:r>
            <a:br>
              <a:rPr 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/>
              <a:t>The ordering of nodes is predetermined by /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node1</a:t>
            </a:r>
            <a:r>
              <a:rPr lang="en-US"/>
              <a:t>*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node50</a:t>
            </a:r>
            <a:r>
              <a:rPr lang="en-US"/>
              <a:t>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46A0A-3510-45D4-A516-98C3EBAE09BA}"/>
              </a:ext>
            </a:extLst>
          </p:cNvPr>
          <p:cNvSpPr txBox="1"/>
          <p:nvPr/>
        </p:nvSpPr>
        <p:spPr>
          <a:xfrm>
            <a:off x="5998128" y="5846544"/>
            <a:ext cx="518439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Exercise: write this piece of GAMS code without the use of singleton sets.</a:t>
            </a:r>
          </a:p>
        </p:txBody>
      </p:sp>
    </p:spTree>
    <p:extLst>
      <p:ext uri="{BB962C8B-B14F-4D97-AF65-F5344CB8AC3E}">
        <p14:creationId xmlns:p14="http://schemas.microsoft.com/office/powerpoint/2010/main" val="239958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4A60-3C53-4C66-9163-EEFAF336714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Generate HTML/Javascript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615C4-AB4B-4787-8F7A-41B618B6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 make a </a:t>
            </a:r>
            <a:r>
              <a:rPr lang="en-US" b="1"/>
              <a:t>browser</a:t>
            </a:r>
            <a:r>
              <a:rPr lang="en-US"/>
              <a:t>-based plot in we can generate HTML/Javascript from the GAMS model.</a:t>
            </a:r>
          </a:p>
          <a:p>
            <a:r>
              <a:rPr lang="en-US"/>
              <a:t>In this example, I used the </a:t>
            </a:r>
            <a:r>
              <a:rPr lang="en-US" b="1"/>
              <a:t>PUT facility </a:t>
            </a:r>
            <a:r>
              <a:rPr lang="en-US"/>
              <a:t>to write the data file (javascript code).</a:t>
            </a:r>
          </a:p>
          <a:p>
            <a:r>
              <a:rPr lang="en-US"/>
              <a:t>Then some HTML/Javascript was used generate the plot.</a:t>
            </a:r>
          </a:p>
          <a:p>
            <a:pPr lvl="1"/>
            <a:r>
              <a:rPr lang="en-US"/>
              <a:t>Javascript network package: </a:t>
            </a:r>
            <a:r>
              <a:rPr lang="en-US" b="1"/>
              <a:t>cytoscape.js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B8B4C8-78EA-4161-810F-F2962D335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5725"/>
            <a:ext cx="8534400" cy="66865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B2DAD05-B715-4220-883C-DC9FFF19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565525"/>
            <a:ext cx="2619375" cy="193992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HTML + JS document</a:t>
            </a:r>
          </a:p>
        </p:txBody>
      </p:sp>
    </p:spTree>
    <p:extLst>
      <p:ext uri="{BB962C8B-B14F-4D97-AF65-F5344CB8AC3E}">
        <p14:creationId xmlns:p14="http://schemas.microsoft.com/office/powerpoint/2010/main" val="3105577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FDD1-2ED5-402C-B44D-D192F276396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Min-Cost Flow 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5E1B2-0EF6-4298-9C37-CF19778B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2506662"/>
            <a:ext cx="10515600" cy="4351338"/>
          </a:xfrm>
        </p:spPr>
        <p:txBody>
          <a:bodyPr/>
          <a:lstStyle/>
          <a:p>
            <a:r>
              <a:rPr lang="en-US"/>
              <a:t>It is easy to generalize the Shortest Path LP model to a more generic Min-Cost Flow LP model.</a:t>
            </a:r>
          </a:p>
          <a:p>
            <a:pPr lvl="1"/>
            <a:r>
              <a:rPr lang="en-US"/>
              <a:t>Allow multiple Supply and Demand Nodes </a:t>
            </a:r>
          </a:p>
          <a:p>
            <a:pPr lvl="2"/>
            <a:r>
              <a:rPr lang="en-US"/>
              <a:t>These have a nonzero inflow or outflow</a:t>
            </a:r>
          </a:p>
          <a:p>
            <a:pPr lvl="2"/>
            <a:r>
              <a:rPr lang="en-US"/>
              <a:t>The remaining nodes are transshipment nodes</a:t>
            </a:r>
          </a:p>
          <a:p>
            <a:pPr lvl="1"/>
            <a:r>
              <a:rPr lang="en-US"/>
              <a:t>The lengths become costs</a:t>
            </a:r>
          </a:p>
          <a:p>
            <a:pPr lvl="1"/>
            <a:r>
              <a:rPr lang="en-US"/>
              <a:t>Capacity limits on the arcs</a:t>
            </a:r>
          </a:p>
          <a:p>
            <a:pPr lvl="2"/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f.up(a) = capacity(a);</a:t>
            </a:r>
            <a:r>
              <a:rPr lang="en-US"/>
              <a:t> 		</a:t>
            </a:r>
          </a:p>
          <a:p>
            <a:pPr lvl="2"/>
            <a:r>
              <a:rPr lang="en-US"/>
              <a:t>Simple bound instead of full-blown constraint</a:t>
            </a:r>
          </a:p>
          <a:p>
            <a:pPr lvl="2"/>
            <a:r>
              <a:rPr lang="en-US"/>
              <a:t>This may split a flow to different paths</a:t>
            </a:r>
          </a:p>
          <a:p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FA3D1F0-DDC1-489F-A158-D1567C821A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847905"/>
              </p:ext>
            </p:extLst>
          </p:nvPr>
        </p:nvGraphicFramePr>
        <p:xfrm>
          <a:off x="5740012" y="241300"/>
          <a:ext cx="6366744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49280" imgH="965160" progId="Equation.DSMT4">
                  <p:embed/>
                </p:oleObj>
              </mc:Choice>
              <mc:Fallback>
                <p:oleObj name="Equation" r:id="rId2" imgW="3149280" imgH="965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FA3D1F0-DDC1-489F-A158-D1567C821A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40012" y="241300"/>
                        <a:ext cx="6366744" cy="19494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058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DF67-B00A-4E1F-A693-36674E88C03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Network models in GAMS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97AC-D27E-420A-BC1C-B0CA41D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Goal: develop simple random network models:</a:t>
            </a:r>
          </a:p>
          <a:p>
            <a:pPr lvl="1"/>
            <a:r>
              <a:rPr lang="en-US"/>
              <a:t>Shortest Path</a:t>
            </a:r>
          </a:p>
          <a:p>
            <a:pPr lvl="1"/>
            <a:r>
              <a:rPr lang="en-US"/>
              <a:t>Min-Cost Flow</a:t>
            </a:r>
            <a:endParaRPr lang="en-US" dirty="0"/>
          </a:p>
          <a:p>
            <a:r>
              <a:rPr lang="en-US" dirty="0"/>
              <a:t>Note that transportation </a:t>
            </a:r>
            <a:r>
              <a:rPr lang="en-US"/>
              <a:t>model discussed before is </a:t>
            </a:r>
            <a:r>
              <a:rPr lang="en-US" dirty="0"/>
              <a:t>an example of a (bipartite) network with supply and demand nodes. </a:t>
            </a:r>
          </a:p>
          <a:p>
            <a:r>
              <a:rPr lang="en-US"/>
              <a:t>I </a:t>
            </a:r>
            <a:r>
              <a:rPr lang="en-US" dirty="0"/>
              <a:t>focus on </a:t>
            </a:r>
            <a:r>
              <a:rPr lang="en-US" b="1" dirty="0"/>
              <a:t>directed</a:t>
            </a:r>
            <a:r>
              <a:rPr lang="en-US" dirty="0"/>
              <a:t> graphs. Directed graphs are more prevalent, and </a:t>
            </a:r>
            <a:r>
              <a:rPr lang="en-US"/>
              <a:t>are also easier </a:t>
            </a:r>
            <a:r>
              <a:rPr lang="en-US" dirty="0"/>
              <a:t>to deal </a:t>
            </a:r>
            <a:r>
              <a:rPr lang="en-US"/>
              <a:t>with.</a:t>
            </a:r>
          </a:p>
          <a:p>
            <a:r>
              <a:rPr lang="en-US"/>
              <a:t>I will also talk a bit about exporting data for visualization. </a:t>
            </a:r>
          </a:p>
          <a:p>
            <a:r>
              <a:rPr lang="en-US"/>
              <a:t>Accompanying GAMS model: n</a:t>
            </a:r>
            <a:r>
              <a:rPr lang="en-US">
                <a:latin typeface="Consolas" panose="020B0609020204030204" pitchFamily="49" charset="0"/>
              </a:rPr>
              <a:t>etwork.gms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42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2D23-EC7E-4FC3-AC23-89B8503852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Naming conventions in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4281-1269-4BA3-8D87-38119ABB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Meaningful long names vs cryptic short names</a:t>
            </a:r>
          </a:p>
          <a:p>
            <a:r>
              <a:rPr lang="en-US"/>
              <a:t>I try to use the following scheme:</a:t>
            </a:r>
          </a:p>
          <a:p>
            <a:pPr lvl="1"/>
            <a:r>
              <a:rPr lang="en-US"/>
              <a:t>Short names for symbols that are used a lot</a:t>
            </a:r>
          </a:p>
          <a:p>
            <a:pPr lvl="1"/>
            <a:r>
              <a:rPr lang="en-US"/>
              <a:t>Long names for symbols that are used only a few times</a:t>
            </a:r>
          </a:p>
          <a:p>
            <a:pPr lvl="1"/>
            <a:r>
              <a:rPr lang="en-US"/>
              <a:t>“Huffman encoding of names”</a:t>
            </a:r>
          </a:p>
          <a:p>
            <a:pPr lvl="1"/>
            <a:r>
              <a:rPr lang="en-US"/>
              <a:t>This strikes a balance between too much clutter and having to look up the meaning of a symbol</a:t>
            </a:r>
          </a:p>
          <a:p>
            <a:r>
              <a:rPr lang="en-US"/>
              <a:t>Try to follow conventions</a:t>
            </a:r>
          </a:p>
          <a:p>
            <a:pPr lvl="1"/>
            <a:r>
              <a:rPr lang="en-US"/>
              <a:t>x should not be the name of a set</a:t>
            </a:r>
          </a:p>
          <a:p>
            <a:pPr lvl="1"/>
            <a:r>
              <a:rPr lang="en-US"/>
              <a:t>i should not be the name of a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DE0AD-1CAA-4EF9-AF59-0D6C0F94DED3}"/>
              </a:ext>
            </a:extLst>
          </p:cNvPr>
          <p:cNvSpPr txBox="1"/>
          <p:nvPr/>
        </p:nvSpPr>
        <p:spPr>
          <a:xfrm>
            <a:off x="838200" y="6090407"/>
            <a:ext cx="457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https://en.wikipedia.org/wiki/Huffman_coding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2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46225-78D2-4942-A512-2F5123A644A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58E94-1A15-4E7E-8AC3-DB002C1F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/>
              <a:t>Adapt the HTML/Javascript code to report the Min-Cost Flow solution.</a:t>
            </a:r>
          </a:p>
          <a:p>
            <a:r>
              <a:rPr lang="en-US"/>
              <a:t>Implement the trnsport.gms model as a min-cost flow problem.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D997A-EE07-4B59-98E7-6F59F44A9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381" y="2231468"/>
            <a:ext cx="5936094" cy="4080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E6E69-702A-4276-B015-AB044C3BC494}"/>
              </a:ext>
            </a:extLst>
          </p:cNvPr>
          <p:cNvSpPr txBox="1"/>
          <p:nvPr/>
        </p:nvSpPr>
        <p:spPr>
          <a:xfrm>
            <a:off x="7407479" y="6348411"/>
            <a:ext cx="3663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 output for Min-Cost Flow LP</a:t>
            </a:r>
          </a:p>
        </p:txBody>
      </p:sp>
    </p:spTree>
    <p:extLst>
      <p:ext uri="{BB962C8B-B14F-4D97-AF65-F5344CB8AC3E}">
        <p14:creationId xmlns:p14="http://schemas.microsoft.com/office/powerpoint/2010/main" val="1727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1F40-82CF-40A0-83B1-497FEA5B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30" y="365125"/>
            <a:ext cx="4564310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Network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C6DA1-6D6E-434E-A4BF-FB4F2866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459" y="365125"/>
            <a:ext cx="6068735" cy="6262178"/>
          </a:xfrm>
        </p:spPr>
        <p:txBody>
          <a:bodyPr>
            <a:normAutofit/>
          </a:bodyPr>
          <a:lstStyle/>
          <a:p>
            <a:r>
              <a:rPr lang="en-US" i="1" dirty="0">
                <a:latin typeface="Consolas" panose="020B0609020204030204" pitchFamily="49" charset="0"/>
              </a:rPr>
              <a:t>n</a:t>
            </a:r>
            <a:r>
              <a:rPr lang="en-US" dirty="0"/>
              <a:t> is a 1-dim static set</a:t>
            </a:r>
          </a:p>
          <a:p>
            <a:pPr lvl="1"/>
            <a:r>
              <a:rPr lang="en-US" dirty="0"/>
              <a:t>Can be used as domain (e.g. for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/>
              <a:t> is a 2-dim dynamic set</a:t>
            </a:r>
          </a:p>
          <a:p>
            <a:r>
              <a:rPr lang="en-US" dirty="0"/>
              <a:t>Alternative: use different sets for source and destination nodes: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b="1" dirty="0"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i 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node1*node50</a:t>
            </a:r>
            <a:r>
              <a:rPr lang="en-US" dirty="0">
                <a:latin typeface="Consolas" panose="020B0609020204030204" pitchFamily="49" charset="0"/>
              </a:rPr>
              <a:t>/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j /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node1*node50</a:t>
            </a:r>
            <a:r>
              <a:rPr lang="en-US" dirty="0">
                <a:latin typeface="Consolas" panose="020B0609020204030204" pitchFamily="49" charset="0"/>
              </a:rPr>
              <a:t>/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a(i,j)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a(n,n)</a:t>
            </a:r>
            <a:r>
              <a:rPr lang="en-US" dirty="0"/>
              <a:t> is diagonal when used outside declarations.</a:t>
            </a:r>
          </a:p>
          <a:p>
            <a:r>
              <a:rPr lang="en-US"/>
              <a:t>$ is the </a:t>
            </a:r>
            <a:r>
              <a:rPr lang="en-US" dirty="0"/>
              <a:t>“such-that</a:t>
            </a:r>
            <a:r>
              <a:rPr lang="en-US"/>
              <a:t>” operator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DD0A3-A8C0-4457-8AA1-AC0CC727BC9C}"/>
              </a:ext>
            </a:extLst>
          </p:cNvPr>
          <p:cNvSpPr txBox="1"/>
          <p:nvPr/>
        </p:nvSpPr>
        <p:spPr>
          <a:xfrm>
            <a:off x="376806" y="2014456"/>
            <a:ext cx="5173211" cy="34163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b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  n </a:t>
            </a:r>
            <a:r>
              <a:rPr lang="pt-BR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'nodes' </a:t>
            </a:r>
            <a:r>
              <a:rPr lang="pt-BR" sz="1800" b="0" i="0" u="none" strike="noStrike" baseline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/node1*node50/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a(n,n) </a:t>
            </a:r>
            <a:r>
              <a:rPr lang="pt-BR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'arcs'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alias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(n,i,j);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sparse random network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a(i,j)$(uniform(0,1)&lt;0.05) = </a:t>
            </a:r>
            <a:r>
              <a:rPr lang="pt-BR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yes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pt-BR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n,a;</a:t>
            </a:r>
            <a:b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E8414-3908-41D0-8631-9D2D8ABC9708}"/>
              </a:ext>
            </a:extLst>
          </p:cNvPr>
          <p:cNvSpPr txBox="1"/>
          <p:nvPr/>
        </p:nvSpPr>
        <p:spPr>
          <a:xfrm>
            <a:off x="586530" y="5830349"/>
            <a:ext cx="487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Alternative: </a:t>
            </a:r>
            <a:r>
              <a:rPr lang="pt-BR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a(i,j) = uniform(0,1)&lt;0.05;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772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F54F-6B34-4DF6-9A6B-CDF062CCAF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Random number generator.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18807-E5EF-4EAE-A9C8-037FC0DE1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GAMS uses a (platform independent) pseudo random generator, so runs are </a:t>
            </a:r>
            <a:r>
              <a:rPr lang="en-US" b="1"/>
              <a:t>reproducible</a:t>
            </a:r>
            <a:r>
              <a:rPr lang="en-US"/>
              <a:t>. </a:t>
            </a:r>
          </a:p>
          <a:p>
            <a:r>
              <a:rPr lang="en-US"/>
              <a:t>Set seed to generate other sequence.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Option seed = 12345;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execseed = 12345;</a:t>
            </a:r>
          </a:p>
          <a:p>
            <a:r>
              <a:rPr lang="en-US"/>
              <a:t>If you insist on a new sequence each time:</a:t>
            </a:r>
          </a:p>
          <a:p>
            <a:pPr lvl="1"/>
            <a:r>
              <a:rPr lang="en-US">
                <a:latin typeface="Consolas" panose="020B0609020204030204" pitchFamily="49" charset="0"/>
              </a:rPr>
              <a:t>execseed = 1+gmillisec(jnow);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2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185-AEC4-49A3-B69E-DF2F2B3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5422-F8D3-4516-9147-E22077F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Rerun the network generation code using different seeds</a:t>
            </a:r>
          </a:p>
          <a:p>
            <a:pPr lvl="1"/>
            <a:r>
              <a:rPr lang="en-US"/>
              <a:t>How would one find out the default initial seed (3141)</a:t>
            </a:r>
          </a:p>
          <a:p>
            <a:r>
              <a:rPr lang="en-US"/>
              <a:t>Verify the difference between:</a:t>
            </a:r>
          </a:p>
          <a:p>
            <a:pPr lvl="1"/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en-US" sz="2000" b="0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(i,j)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$(uniform(0,1)&lt;0.05) =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yes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pt-BR" sz="2000" b="0" i="0" u="none" strike="noStrike" baseline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(n,n)</a:t>
            </a:r>
            <a:r>
              <a:rPr lang="pt-BR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$(uniform(0,1)&lt;0.05) = </a:t>
            </a:r>
            <a:r>
              <a:rPr lang="pt-BR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yes</a:t>
            </a:r>
            <a:r>
              <a:rPr lang="pt-BR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Use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a(i,j) </a:t>
            </a:r>
            <a:r>
              <a:rPr lang="en-US" sz="20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'arcs'</a:t>
            </a:r>
            <a:r>
              <a:rPr lang="en-US" sz="20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instead of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a(n,n) </a:t>
            </a:r>
            <a:r>
              <a:rPr lang="en-US" sz="20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'arcs’</a:t>
            </a:r>
            <a:r>
              <a:rPr lang="en-US" sz="20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>
                <a:solidFill>
                  <a:srgbClr val="000000"/>
                </a:solidFill>
                <a:highlight>
                  <a:srgbClr val="FFFFFF"/>
                </a:highlight>
                <a:cs typeface="Dubai" panose="020B0604020202020204" pitchFamily="34" charset="-78"/>
              </a:rPr>
              <a:t>This means reordering the declarations a bit</a:t>
            </a:r>
            <a:endParaRPr lang="en-US" b="0" i="0" u="none" strike="noStrike" baseline="0">
              <a:solidFill>
                <a:srgbClr val="000000"/>
              </a:solidFill>
              <a:highlight>
                <a:srgbClr val="FFFFFF"/>
              </a:highlight>
              <a:cs typeface="Dubai" panose="020B0604020202020204" pitchFamily="34" charset="-78"/>
            </a:endParaRPr>
          </a:p>
          <a:p>
            <a:r>
              <a:rPr lang="en-US"/>
              <a:t>A better display can be achieved with: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option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a:0:0:8; </a:t>
            </a:r>
            <a:r>
              <a:rPr lang="en-US" sz="20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display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a; </a:t>
            </a:r>
          </a:p>
          <a:p>
            <a:pPr lvl="1"/>
            <a:r>
              <a:rPr lang="en-US">
                <a:solidFill>
                  <a:srgbClr val="000000"/>
                </a:solidFill>
              </a:rPr>
              <a:t>You may need to set a wider pagewidth </a:t>
            </a:r>
          </a:p>
          <a:p>
            <a:pPr lvl="2"/>
            <a:r>
              <a:rPr lang="en-US">
                <a:solidFill>
                  <a:srgbClr val="000000"/>
                </a:solidFill>
              </a:rPr>
              <a:t>Command line parameter pw=200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855A-9B6B-4810-B093-E4134183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8706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What is the number of arcs?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0F3C1-DD3F-4CA3-BC1A-4321EF17A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/>
              </a:p>
              <a:p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Approx </a:t>
                </a:r>
                <a:r>
                  <a:rPr lang="en-US" dirty="0"/>
                  <a:t>5%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/>
                  <a:t> 125</a:t>
                </a:r>
              </a:p>
              <a:p>
                <a:r>
                  <a:rPr lang="en-US"/>
                  <a:t>We need to count number of elements in </a:t>
                </a:r>
                <a:r>
                  <a:rPr lang="en-US" i="1"/>
                  <a:t>a</a:t>
                </a:r>
                <a:endParaRPr lang="en-US" b="0" i="1" dirty="0"/>
              </a:p>
              <a:p>
                <a:r>
                  <a:rPr lang="en-US"/>
                  <a:t>This can be evaluated in different ways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0F3C1-DD3F-4CA3-BC1A-4321EF17A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3A8B3DA-A91F-43D9-83C4-0ED131FB859E}"/>
              </a:ext>
            </a:extLst>
          </p:cNvPr>
          <p:cNvSpPr txBox="1"/>
          <p:nvPr/>
        </p:nvSpPr>
        <p:spPr>
          <a:xfrm>
            <a:off x="6350468" y="1690688"/>
            <a:ext cx="5173211" cy="17543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scalar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numarcs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'number of arcs'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((i,j)$a(i,j),1);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(a(i,j),1);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sum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(a,1);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numarcs = 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numarcs;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9FC86-F941-4FD9-AC8C-BEDAEF979863}"/>
              </a:ext>
            </a:extLst>
          </p:cNvPr>
          <p:cNvSpPr txBox="1"/>
          <p:nvPr/>
        </p:nvSpPr>
        <p:spPr>
          <a:xfrm>
            <a:off x="997961" y="5107721"/>
            <a:ext cx="9429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----     63 PARAMETER numarcs              =      134.000  number of arcs</a:t>
            </a:r>
          </a:p>
        </p:txBody>
      </p:sp>
    </p:spTree>
    <p:extLst>
      <p:ext uri="{BB962C8B-B14F-4D97-AF65-F5344CB8AC3E}">
        <p14:creationId xmlns:p14="http://schemas.microsoft.com/office/powerpoint/2010/main" val="301629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A60C-D138-4893-80C1-81A51AD7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5" y="487173"/>
            <a:ext cx="3624743" cy="1325563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Summary:</a:t>
            </a:r>
            <a:br>
              <a:rPr lang="en-US"/>
            </a:br>
            <a:r>
              <a:rPr lang="en-US"/>
              <a:t>In</a:t>
            </a:r>
            <a:r>
              <a:rPr lang="en-US" dirty="0"/>
              <a:t>/Out-degree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50D6C-C703-4082-8D6B-8B07A5B910F8}"/>
              </a:ext>
            </a:extLst>
          </p:cNvPr>
          <p:cNvSpPr txBox="1"/>
          <p:nvPr/>
        </p:nvSpPr>
        <p:spPr>
          <a:xfrm>
            <a:off x="4832059" y="365125"/>
            <a:ext cx="6917278" cy="1815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degree(n,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(a(i,n),1);</a:t>
            </a:r>
            <a:b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degree(n,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(a(n,i),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1);</a:t>
            </a:r>
          </a:p>
          <a:p>
            <a:b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'min'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 dirty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smin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'min'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smin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'max'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smax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b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degree(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'max'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 = </a:t>
            </a:r>
            <a:r>
              <a:rPr lang="en-US" sz="16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smax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en-US" sz="16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'out-degree'</a:t>
            </a:r>
            <a:r>
              <a:rPr lang="en-US" sz="16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B1BF8-EF50-48D5-858C-5FEDD6BBAAA1}"/>
              </a:ext>
            </a:extLst>
          </p:cNvPr>
          <p:cNvSpPr txBox="1"/>
          <p:nvPr/>
        </p:nvSpPr>
        <p:spPr>
          <a:xfrm>
            <a:off x="1140797" y="2449585"/>
            <a:ext cx="4955203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----     72 PARAMETER degree  in- and out-degree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     in-degree  out-degree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node1                    1.000</a:t>
            </a:r>
          </a:p>
          <a:p>
            <a:r>
              <a:rPr lang="en-US" sz="1400">
                <a:latin typeface="Consolas" panose="020B0609020204030204" pitchFamily="49" charset="0"/>
              </a:rPr>
              <a:t>node2        4.000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node3        4.000       2.000</a:t>
            </a:r>
          </a:p>
          <a:p>
            <a:r>
              <a:rPr lang="en-US" sz="1400">
                <a:latin typeface="Consolas" panose="020B0609020204030204" pitchFamily="49" charset="0"/>
              </a:rPr>
              <a:t>node4        1.000       5.000</a:t>
            </a:r>
          </a:p>
          <a:p>
            <a:r>
              <a:rPr lang="en-US" sz="1400">
                <a:latin typeface="Consolas" panose="020B0609020204030204" pitchFamily="49" charset="0"/>
              </a:rPr>
              <a:t>node5        3.000       4.000</a:t>
            </a:r>
          </a:p>
          <a:p>
            <a:r>
              <a:rPr lang="en-US" sz="1400">
                <a:latin typeface="Consolas" panose="020B0609020204030204" pitchFamily="49" charset="0"/>
              </a:rPr>
              <a:t>node6        1.000       4.000</a:t>
            </a:r>
          </a:p>
          <a:p>
            <a:r>
              <a:rPr lang="en-US" sz="1400">
                <a:latin typeface="Consolas" panose="020B0609020204030204" pitchFamily="49" charset="0"/>
              </a:rPr>
              <a:t>node7                    4.000</a:t>
            </a:r>
          </a:p>
          <a:p>
            <a:r>
              <a:rPr lang="en-US" sz="1400">
                <a:latin typeface="Consolas" panose="020B0609020204030204" pitchFamily="49" charset="0"/>
              </a:rPr>
              <a:t>node8             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node9        3.000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node10       1.000       3.000</a:t>
            </a:r>
          </a:p>
          <a:p>
            <a:r>
              <a:rPr lang="en-US" sz="1400">
                <a:latin typeface="Consolas" panose="020B0609020204030204" pitchFamily="49" charset="0"/>
              </a:rPr>
              <a:t>. . .</a:t>
            </a:r>
          </a:p>
          <a:p>
            <a:r>
              <a:rPr lang="nl-NL" sz="1400">
                <a:latin typeface="Consolas" panose="020B0609020204030204" pitchFamily="49" charset="0"/>
              </a:rPr>
              <a:t>node49       4.000       3.000</a:t>
            </a:r>
          </a:p>
          <a:p>
            <a:r>
              <a:rPr lang="nl-NL" sz="1400">
                <a:latin typeface="Consolas" panose="020B0609020204030204" pitchFamily="49" charset="0"/>
              </a:rPr>
              <a:t>node50       3.000       2.000</a:t>
            </a:r>
          </a:p>
          <a:p>
            <a:r>
              <a:rPr lang="nl-NL" sz="1400">
                <a:latin typeface="Consolas" panose="020B0609020204030204" pitchFamily="49" charset="0"/>
              </a:rPr>
              <a:t>max          7.000       6.000</a:t>
            </a:r>
            <a:endParaRPr lang="en-US" sz="140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0D4DC-6C55-41CC-BCB8-5327E300D0A6}"/>
              </a:ext>
            </a:extLst>
          </p:cNvPr>
          <p:cNvSpPr txBox="1"/>
          <p:nvPr/>
        </p:nvSpPr>
        <p:spPr>
          <a:xfrm>
            <a:off x="4575943" y="5796618"/>
            <a:ext cx="2758832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/>
              <a:t>Why is </a:t>
            </a:r>
            <a:r>
              <a:rPr lang="en-US" sz="2000" b="1"/>
              <a:t>min</a:t>
            </a:r>
            <a:r>
              <a:rPr lang="en-US" sz="2000"/>
              <a:t> row missing?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B80ABC-BA61-4338-B025-2CBADD5B0609}"/>
              </a:ext>
            </a:extLst>
          </p:cNvPr>
          <p:cNvSpPr/>
          <p:nvPr/>
        </p:nvSpPr>
        <p:spPr>
          <a:xfrm>
            <a:off x="8573549" y="3129094"/>
            <a:ext cx="553673" cy="486561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AD3517-B02A-46C0-A199-4C7AAA0BAF53}"/>
              </a:ext>
            </a:extLst>
          </p:cNvPr>
          <p:cNvCxnSpPr>
            <a:endCxn id="7" idx="1"/>
          </p:cNvCxnSpPr>
          <p:nvPr/>
        </p:nvCxnSpPr>
        <p:spPr>
          <a:xfrm>
            <a:off x="7516536" y="2676088"/>
            <a:ext cx="1138097" cy="524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EFB46-A742-4C09-AC9E-C5BAE2433069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516535" y="3200349"/>
            <a:ext cx="1057014" cy="1720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B2DA3F-11F0-4EE0-82B0-0B27E745BFB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7583648" y="3544400"/>
            <a:ext cx="1070985" cy="31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3D036-1F1F-4A40-99A3-0F9C48871F50}"/>
              </a:ext>
            </a:extLst>
          </p:cNvPr>
          <p:cNvCxnSpPr>
            <a:cxnSpLocks/>
          </p:cNvCxnSpPr>
          <p:nvPr/>
        </p:nvCxnSpPr>
        <p:spPr>
          <a:xfrm flipV="1">
            <a:off x="9072709" y="2884997"/>
            <a:ext cx="921375" cy="372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DAAA61-7441-426E-BE28-185C2313E17A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9127222" y="3372375"/>
            <a:ext cx="866862" cy="243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FBDD872-9E71-41FC-9A89-04299B6B50F9}"/>
              </a:ext>
            </a:extLst>
          </p:cNvPr>
          <p:cNvSpPr txBox="1"/>
          <p:nvPr/>
        </p:nvSpPr>
        <p:spPr>
          <a:xfrm>
            <a:off x="7424511" y="4031777"/>
            <a:ext cx="131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in-degree=3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6CA10-657F-40DC-A109-C4B57AB5EEAB}"/>
              </a:ext>
            </a:extLst>
          </p:cNvPr>
          <p:cNvSpPr txBox="1"/>
          <p:nvPr/>
        </p:nvSpPr>
        <p:spPr>
          <a:xfrm>
            <a:off x="9295093" y="4031777"/>
            <a:ext cx="146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out-degree=2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ED4AAF-2EA2-4F90-AC78-7BA8693EDA23}"/>
              </a:ext>
            </a:extLst>
          </p:cNvPr>
          <p:cNvSpPr/>
          <p:nvPr/>
        </p:nvSpPr>
        <p:spPr>
          <a:xfrm>
            <a:off x="7709483" y="4876800"/>
            <a:ext cx="3901492" cy="154310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/>
              <a:t>GAMS Sparsity Rule</a:t>
            </a:r>
          </a:p>
          <a:p>
            <a:pPr algn="ctr"/>
            <a:r>
              <a:rPr lang="en-US">
                <a:solidFill>
                  <a:srgbClr val="FFC000"/>
                </a:solidFill>
              </a:rPr>
              <a:t>Zero</a:t>
            </a:r>
            <a:r>
              <a:rPr lang="en-US"/>
              <a:t> and </a:t>
            </a:r>
            <a:r>
              <a:rPr lang="en-US">
                <a:solidFill>
                  <a:srgbClr val="FFC000"/>
                </a:solidFill>
              </a:rPr>
              <a:t>does not exist </a:t>
            </a:r>
            <a:r>
              <a:rPr lang="en-US"/>
              <a:t>is the same.</a:t>
            </a:r>
          </a:p>
        </p:txBody>
      </p:sp>
    </p:spTree>
    <p:extLst>
      <p:ext uri="{BB962C8B-B14F-4D97-AF65-F5344CB8AC3E}">
        <p14:creationId xmlns:p14="http://schemas.microsoft.com/office/powerpoint/2010/main" val="444561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16185-AEC4-49A3-B69E-DF2F2B3AA2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r>
              <a:rPr lang="en-US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5422-F8D3-4516-9147-E22077F25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Why is row with "min" missing in the output?</a:t>
            </a:r>
          </a:p>
          <a:p>
            <a:r>
              <a:rPr lang="en-US"/>
              <a:t>Try using an expression like: </a:t>
            </a:r>
            <a:r>
              <a:rPr lang="pt-BR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EPS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smin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(n,degree(n,</a:t>
            </a:r>
            <a:r>
              <a:rPr lang="pt-BR" sz="1800" b="0" i="0" u="none" strike="noStrike" baseline="0">
                <a:solidFill>
                  <a:srgbClr val="800000"/>
                </a:solidFill>
                <a:latin typeface="Consolas" panose="020B0609020204030204" pitchFamily="49" charset="0"/>
              </a:rPr>
              <a:t>'in’</a:t>
            </a:r>
            <a:r>
              <a:rPr lang="pt-BR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pt-BR" b="0" i="0" u="none" strike="noStrike" baseline="0">
                <a:solidFill>
                  <a:srgbClr val="000000"/>
                </a:solidFill>
              </a:rPr>
              <a:t>EPS values are usually converted to zeros when exported</a:t>
            </a:r>
          </a:p>
          <a:p>
            <a:r>
              <a:rPr lang="pt-BR">
                <a:solidFill>
                  <a:srgbClr val="000000"/>
                </a:solidFill>
              </a:rPr>
              <a:t>Add a row for “average in- and out-degree”	</a:t>
            </a:r>
          </a:p>
          <a:p>
            <a:pPr lvl="1"/>
            <a:r>
              <a:rPr lang="pt-BR" b="0" i="0" u="none" strike="noStrike" baseline="0">
                <a:solidFill>
                  <a:srgbClr val="000000"/>
                </a:solidFill>
              </a:rPr>
              <a:t>Explain the results</a:t>
            </a:r>
          </a:p>
          <a:p>
            <a:pPr lvl="1"/>
            <a:r>
              <a:rPr lang="pt-BR" b="0" i="0" u="none" strike="noStrike" baseline="0">
                <a:solidFill>
                  <a:srgbClr val="000000"/>
                </a:solidFill>
              </a:rPr>
              <a:t>This is equal to </a:t>
            </a: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(a)/</a:t>
            </a: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b="0" i="0" u="none" strike="noStrike" baseline="0">
                <a:solidFill>
                  <a:srgbClr val="000000"/>
                </a:solidFill>
              </a:rPr>
              <a:t>Add a colum for “degree” where</a:t>
            </a:r>
            <a:r>
              <a:rPr lang="en-US">
                <a:solidFill>
                  <a:srgbClr val="000000"/>
                </a:solidFill>
              </a:rPr>
              <a:t>: degree = in-degree+out-degree.</a:t>
            </a:r>
            <a:r>
              <a:rPr lang="en-US" b="0" i="0" u="none" strike="noStrike" baseline="0">
                <a:solidFill>
                  <a:srgbClr val="000000"/>
                </a:solidFill>
              </a:rPr>
              <a:t>  </a:t>
            </a:r>
            <a:endParaRPr lang="pt-BR" b="0" i="0" u="none" strike="noStrike" baseline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7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891D-FFA9-4E0F-B3E0-0B2A51CF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43" y="243557"/>
            <a:ext cx="10523990" cy="1206916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Diagonal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C9F9E0-BA45-4787-9DB2-236B5C4F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84" y="1723870"/>
            <a:ext cx="5386433" cy="2797796"/>
          </a:xfrm>
        </p:spPr>
        <p:txBody>
          <a:bodyPr>
            <a:normAutofit lnSpcReduction="10000"/>
          </a:bodyPr>
          <a:lstStyle/>
          <a:p>
            <a:r>
              <a:rPr lang="en-US"/>
              <a:t>Outside declarations using </a:t>
            </a:r>
            <a:r>
              <a:rPr lang="en-US">
                <a:latin typeface="Consolas" panose="020B0609020204030204" pitchFamily="49" charset="0"/>
              </a:rPr>
              <a:t>(n,n) </a:t>
            </a:r>
            <a:r>
              <a:rPr lang="en-US"/>
              <a:t>indicates the diagonal.</a:t>
            </a:r>
          </a:p>
          <a:p>
            <a:r>
              <a:rPr lang="en-US"/>
              <a:t>For shortest path/min-cost flow models we usually don’t mind these self-loops: if costs (lengths) are positive, it is never profitable to use them.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68C9B-5656-4498-837F-7E399CA0DF22}"/>
              </a:ext>
            </a:extLst>
          </p:cNvPr>
          <p:cNvSpPr txBox="1"/>
          <p:nvPr/>
        </p:nvSpPr>
        <p:spPr>
          <a:xfrm>
            <a:off x="6022596" y="1728756"/>
            <a:ext cx="588334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i="1" u="none" strike="noStrike" baseline="0">
                <a:solidFill>
                  <a:srgbClr val="008080"/>
                </a:solidFill>
                <a:latin typeface="Consolas" panose="020B0609020204030204" pitchFamily="49" charset="0"/>
              </a:rPr>
              <a:t>* do we have diagonal elements?</a:t>
            </a:r>
            <a:b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 diagonal(n) </a:t>
            </a:r>
            <a:r>
              <a:rPr lang="en-US" sz="1800" b="0" i="1" u="none" strike="noStrike" baseline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'diagonal elements'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diagonal(n) = a(n,n);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display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diagonal;</a:t>
            </a:r>
            <a:b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abort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</a:t>
            </a:r>
            <a:r>
              <a:rPr lang="en-US" sz="1800" b="1" i="0" u="none" strike="noStrike" baseline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card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(diagonal) </a:t>
            </a:r>
            <a:r>
              <a:rPr lang="en-US" sz="1800" b="0" i="0" u="none" strike="noStrike" baseline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"Diagonal is not empty"</a:t>
            </a:r>
            <a:r>
              <a:rPr lang="en-US" sz="1800" b="0" i="0" u="none" strike="noStrike" baseline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E4DF9-0A55-44D6-94F3-8780963729D8}"/>
              </a:ext>
            </a:extLst>
          </p:cNvPr>
          <p:cNvSpPr txBox="1"/>
          <p:nvPr/>
        </p:nvSpPr>
        <p:spPr>
          <a:xfrm>
            <a:off x="544584" y="4795063"/>
            <a:ext cx="8824852" cy="18158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>
                <a:latin typeface="Consolas" panose="020B0609020204030204" pitchFamily="49" charset="0"/>
              </a:rPr>
              <a:t>----     96 SET diagonal  diagonal elements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node35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>
                <a:latin typeface="Consolas" panose="020B0609020204030204" pitchFamily="49" charset="0"/>
              </a:rPr>
              <a:t>----     97 Diagonal is not empty</a:t>
            </a:r>
          </a:p>
          <a:p>
            <a:r>
              <a:rPr lang="en-US" sz="1600">
                <a:latin typeface="Consolas" panose="020B0609020204030204" pitchFamily="49" charset="0"/>
              </a:rPr>
              <a:t>**** Exec Error at line 97: Execution halted: abort$1 'Diagonal is not empty'</a:t>
            </a:r>
          </a:p>
          <a:p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D6E46-E57B-48E5-8010-938ECA97544C}"/>
              </a:ext>
            </a:extLst>
          </p:cNvPr>
          <p:cNvSpPr txBox="1"/>
          <p:nvPr/>
        </p:nvSpPr>
        <p:spPr>
          <a:xfrm>
            <a:off x="6022596" y="3775046"/>
            <a:ext cx="4039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Otherwise remove diagonal elements by:</a:t>
            </a:r>
            <a:br>
              <a:rPr lang="en-US"/>
            </a:br>
            <a:r>
              <a:rPr lang="en-US"/>
              <a:t>   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a(n,n) = </a:t>
            </a:r>
            <a:r>
              <a:rPr lang="en-US" sz="1800" b="1" i="0" u="none" strike="noStrike" baseline="0">
                <a:solidFill>
                  <a:srgbClr val="0000FF"/>
                </a:solidFill>
                <a:latin typeface="Consolas" panose="020B0609020204030204" pitchFamily="49" charset="0"/>
              </a:rPr>
              <a:t>no</a:t>
            </a:r>
            <a:r>
              <a:rPr lang="en-US" sz="1800" b="0" i="0" u="none" strike="noStrike" baseline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8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23204</TotalTime>
  <Words>2024</Words>
  <Application>Microsoft Office PowerPoint</Application>
  <PresentationFormat>Widescreen</PresentationFormat>
  <Paragraphs>196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Office Theme</vt:lpstr>
      <vt:lpstr>Equation</vt:lpstr>
      <vt:lpstr>Network models in GAMS</vt:lpstr>
      <vt:lpstr>Network models in GAMS</vt:lpstr>
      <vt:lpstr>Network topology</vt:lpstr>
      <vt:lpstr>Random number generator.</vt:lpstr>
      <vt:lpstr>Exercises</vt:lpstr>
      <vt:lpstr>What is the number of arcs?</vt:lpstr>
      <vt:lpstr>Summary: In/Out-degree</vt:lpstr>
      <vt:lpstr>Exercises</vt:lpstr>
      <vt:lpstr>Diagonal</vt:lpstr>
      <vt:lpstr>Export to Python</vt:lpstr>
      <vt:lpstr>Running GAMS model with Python code</vt:lpstr>
      <vt:lpstr>PowerPoint Presentation</vt:lpstr>
      <vt:lpstr>Shortest Path Problem</vt:lpstr>
      <vt:lpstr>PowerPoint Presentation</vt:lpstr>
      <vt:lpstr>PowerPoint Presentation</vt:lpstr>
      <vt:lpstr>Form path (not so easy)</vt:lpstr>
      <vt:lpstr>Generate HTML/Javascript</vt:lpstr>
      <vt:lpstr>HTML + JS document</vt:lpstr>
      <vt:lpstr>Min-Cost Flow LP</vt:lpstr>
      <vt:lpstr>Naming conventions in models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Introduction</dc:title>
  <dc:creator>Erwin Kalvelagen</dc:creator>
  <cp:lastModifiedBy>Erwin Kalvelagen</cp:lastModifiedBy>
  <cp:revision>120</cp:revision>
  <dcterms:created xsi:type="dcterms:W3CDTF">2021-10-19T17:52:25Z</dcterms:created>
  <dcterms:modified xsi:type="dcterms:W3CDTF">2021-11-08T19:39:23Z</dcterms:modified>
</cp:coreProperties>
</file>