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9" r:id="rId2"/>
    <p:sldId id="541" r:id="rId3"/>
    <p:sldId id="382" r:id="rId4"/>
    <p:sldId id="534" r:id="rId5"/>
    <p:sldId id="529" r:id="rId6"/>
    <p:sldId id="535" r:id="rId7"/>
    <p:sldId id="537" r:id="rId8"/>
    <p:sldId id="539" r:id="rId9"/>
    <p:sldId id="538" r:id="rId10"/>
    <p:sldId id="540" r:id="rId11"/>
    <p:sldId id="453" r:id="rId12"/>
    <p:sldId id="455" r:id="rId13"/>
    <p:sldId id="460" r:id="rId14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buFont typeface="Arial" pitchFamily="34" charset="0"/>
      <a:defRPr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0">
          <p15:clr>
            <a:srgbClr val="A4A3A4"/>
          </p15:clr>
        </p15:guide>
        <p15:guide id="2" orient="horz" pos="3712">
          <p15:clr>
            <a:srgbClr val="A4A3A4"/>
          </p15:clr>
        </p15:guide>
        <p15:guide id="3" orient="horz" pos="1333">
          <p15:clr>
            <a:srgbClr val="A4A3A4"/>
          </p15:clr>
        </p15:guide>
        <p15:guide id="4" orient="horz" pos="217">
          <p15:clr>
            <a:srgbClr val="A4A3A4"/>
          </p15:clr>
        </p15:guide>
        <p15:guide id="5" orient="horz" pos="4076">
          <p15:clr>
            <a:srgbClr val="A4A3A4"/>
          </p15:clr>
        </p15:guide>
        <p15:guide id="6" pos="3004">
          <p15:clr>
            <a:srgbClr val="A4A3A4"/>
          </p15:clr>
        </p15:guide>
        <p15:guide id="7" pos="4661">
          <p15:clr>
            <a:srgbClr val="A4A3A4"/>
          </p15:clr>
        </p15:guide>
        <p15:guide id="8" pos="2478">
          <p15:clr>
            <a:srgbClr val="A4A3A4"/>
          </p15:clr>
        </p15:guide>
        <p15:guide id="9" pos="788">
          <p15:clr>
            <a:srgbClr val="A4A3A4"/>
          </p15:clr>
        </p15:guide>
        <p15:guide id="10" pos="14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6AD"/>
    <a:srgbClr val="0079C5"/>
    <a:srgbClr val="00CC00"/>
    <a:srgbClr val="BC0000"/>
    <a:srgbClr val="5F5F5F"/>
    <a:srgbClr val="FF0000"/>
    <a:srgbClr val="333333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-1936" y="-112"/>
      </p:cViewPr>
      <p:guideLst>
        <p:guide orient="horz" pos="2180"/>
        <p:guide orient="horz" pos="3712"/>
        <p:guide orient="horz" pos="1333"/>
        <p:guide orient="horz" pos="217"/>
        <p:guide orient="horz" pos="4076"/>
        <p:guide pos="3004"/>
        <p:guide pos="4661"/>
        <p:guide pos="2478"/>
        <p:guide pos="788"/>
        <p:guide pos="14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2053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DC1D5544-AC59-468C-9C86-54F7D877EEED}" type="slidenum">
              <a:rPr lang="zh-CN" alt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218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BAEAEA-D2F7-4F90-9334-6CA88AFAD99B}" type="slidenum">
              <a:rPr lang="zh-CN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6E7752-AA5C-4B0C-B4B9-7ECE6244406A}" type="slidenum">
              <a:rPr lang="zh-CN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F5A9FF-92CF-4C32-B3B9-C2EE4D195FAD}" type="slidenum">
              <a:rPr lang="zh-CN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5F2731-8FA8-4909-A82D-2E10F286A040}" type="slidenum">
              <a:rPr lang="zh-CN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DBD662-5F75-4ED1-883A-9A103A73A381}" type="slidenum">
              <a:rPr lang="zh-CN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881E7A-7B88-4BD4-A045-6E879F930A67}" type="slidenum">
              <a:rPr lang="zh-CN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5B5C7E-A46B-471A-BD97-998B67AC393B}" type="slidenum">
              <a:rPr lang="zh-CN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4E58AD-5B3A-4066-B22E-90272263EA27}" type="slidenum">
              <a:rPr lang="zh-CN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7CC487-D8CF-4B30-BC7F-D6846C5A69F4}" type="slidenum">
              <a:rPr lang="zh-CN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A9273A-44FE-489F-8A74-03746409B811}" type="slidenum">
              <a:rPr lang="zh-CN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00C1C7-A58E-40FC-8FAB-E4D49CB06DC1}" type="slidenum">
              <a:rPr lang="zh-CN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bg1"/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bg1"/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bg1"/>
                </a:solidFill>
              </a:defRPr>
            </a:lvl1pPr>
          </a:lstStyle>
          <a:p>
            <a:fld id="{C6F34D24-6092-47EC-833C-46DA5A716FBF}" type="slidenum">
              <a:rPr lang="zh-CN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35709" y="380280"/>
            <a:ext cx="340821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50000"/>
              </a:spcBef>
            </a:pPr>
            <a:r>
              <a:rPr lang="en-US" altLang="zh-CN" sz="3600" dirty="0">
                <a:solidFill>
                  <a:schemeClr val="bg1"/>
                </a:solidFill>
              </a:rPr>
              <a:t>Qualifications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704109" y="2005446"/>
            <a:ext cx="54197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en-US" altLang="zh-CN" sz="3600" dirty="0">
                <a:solidFill>
                  <a:schemeClr val="bg1"/>
                </a:solidFill>
              </a:rPr>
              <a:t>in California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313459" y="1151948"/>
            <a:ext cx="54197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en-US" altLang="zh-CN" sz="3600" dirty="0">
                <a:solidFill>
                  <a:schemeClr val="bg1"/>
                </a:solidFill>
              </a:rPr>
              <a:t>for Data Analyst 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3077" name="未知"/>
          <p:cNvSpPr>
            <a:spLocks/>
          </p:cNvSpPr>
          <p:nvPr/>
        </p:nvSpPr>
        <p:spPr bwMode="auto">
          <a:xfrm>
            <a:off x="8391525" y="3427413"/>
            <a:ext cx="935038" cy="4762"/>
          </a:xfrm>
          <a:custGeom>
            <a:avLst/>
            <a:gdLst>
              <a:gd name="T0" fmla="*/ 0 w 825"/>
              <a:gd name="T1" fmla="*/ 4762 h 5"/>
              <a:gd name="T2" fmla="*/ 4534 w 825"/>
              <a:gd name="T3" fmla="*/ 0 h 5"/>
              <a:gd name="T4" fmla="*/ 935038 w 825"/>
              <a:gd name="T5" fmla="*/ 0 h 5"/>
              <a:gd name="T6" fmla="*/ 0 60000 65536"/>
              <a:gd name="T7" fmla="*/ 0 60000 65536"/>
              <a:gd name="T8" fmla="*/ 0 60000 65536"/>
              <a:gd name="T9" fmla="*/ 0 w 825"/>
              <a:gd name="T10" fmla="*/ 0 h 5"/>
              <a:gd name="T11" fmla="*/ 825 w 825"/>
              <a:gd name="T12" fmla="*/ 5 h 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25" h="5">
                <a:moveTo>
                  <a:pt x="0" y="5"/>
                </a:moveTo>
                <a:lnTo>
                  <a:pt x="4" y="0"/>
                </a:lnTo>
                <a:lnTo>
                  <a:pt x="825" y="0"/>
                </a:lnTo>
              </a:path>
            </a:pathLst>
          </a:custGeom>
          <a:noFill/>
          <a:ln w="28575" cap="rnd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8" name="未知"/>
          <p:cNvSpPr>
            <a:spLocks/>
          </p:cNvSpPr>
          <p:nvPr/>
        </p:nvSpPr>
        <p:spPr bwMode="auto">
          <a:xfrm>
            <a:off x="8150225" y="3433763"/>
            <a:ext cx="241300" cy="412750"/>
          </a:xfrm>
          <a:custGeom>
            <a:avLst/>
            <a:gdLst>
              <a:gd name="T0" fmla="*/ 175901 w 214"/>
              <a:gd name="T1" fmla="*/ 407080 h 364"/>
              <a:gd name="T2" fmla="*/ 170263 w 214"/>
              <a:gd name="T3" fmla="*/ 412750 h 364"/>
              <a:gd name="T4" fmla="*/ 0 w 214"/>
              <a:gd name="T5" fmla="*/ 241527 h 364"/>
              <a:gd name="T6" fmla="*/ 241300 w 214"/>
              <a:gd name="T7" fmla="*/ 0 h 364"/>
              <a:gd name="T8" fmla="*/ 0 60000 65536"/>
              <a:gd name="T9" fmla="*/ 0 60000 65536"/>
              <a:gd name="T10" fmla="*/ 0 60000 65536"/>
              <a:gd name="T11" fmla="*/ 0 60000 65536"/>
              <a:gd name="T12" fmla="*/ 0 w 214"/>
              <a:gd name="T13" fmla="*/ 0 h 364"/>
              <a:gd name="T14" fmla="*/ 214 w 214"/>
              <a:gd name="T15" fmla="*/ 364 h 3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4" h="364">
                <a:moveTo>
                  <a:pt x="156" y="359"/>
                </a:moveTo>
                <a:lnTo>
                  <a:pt x="151" y="364"/>
                </a:lnTo>
                <a:lnTo>
                  <a:pt x="0" y="213"/>
                </a:lnTo>
                <a:lnTo>
                  <a:pt x="214" y="0"/>
                </a:lnTo>
              </a:path>
            </a:pathLst>
          </a:custGeom>
          <a:noFill/>
          <a:ln w="28575" cap="rnd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9" name="未知"/>
          <p:cNvSpPr>
            <a:spLocks/>
          </p:cNvSpPr>
          <p:nvPr/>
        </p:nvSpPr>
        <p:spPr bwMode="auto">
          <a:xfrm>
            <a:off x="8318500" y="2774950"/>
            <a:ext cx="541338" cy="1065213"/>
          </a:xfrm>
          <a:custGeom>
            <a:avLst/>
            <a:gdLst>
              <a:gd name="T0" fmla="*/ 0 w 478"/>
              <a:gd name="T1" fmla="*/ 4528 h 941"/>
              <a:gd name="T2" fmla="*/ 4530 w 478"/>
              <a:gd name="T3" fmla="*/ 0 h 941"/>
              <a:gd name="T4" fmla="*/ 541338 w 478"/>
              <a:gd name="T5" fmla="*/ 536569 h 941"/>
              <a:gd name="T6" fmla="*/ 7928 w 478"/>
              <a:gd name="T7" fmla="*/ 1065213 h 941"/>
              <a:gd name="T8" fmla="*/ 0 60000 65536"/>
              <a:gd name="T9" fmla="*/ 0 60000 65536"/>
              <a:gd name="T10" fmla="*/ 0 60000 65536"/>
              <a:gd name="T11" fmla="*/ 0 60000 65536"/>
              <a:gd name="T12" fmla="*/ 0 w 478"/>
              <a:gd name="T13" fmla="*/ 0 h 941"/>
              <a:gd name="T14" fmla="*/ 478 w 478"/>
              <a:gd name="T15" fmla="*/ 941 h 9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8" h="941">
                <a:moveTo>
                  <a:pt x="0" y="4"/>
                </a:moveTo>
                <a:lnTo>
                  <a:pt x="4" y="0"/>
                </a:lnTo>
                <a:lnTo>
                  <a:pt x="478" y="474"/>
                </a:lnTo>
                <a:lnTo>
                  <a:pt x="7" y="941"/>
                </a:lnTo>
              </a:path>
            </a:pathLst>
          </a:custGeom>
          <a:noFill/>
          <a:ln w="28575" cap="rnd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0" name="未知"/>
          <p:cNvSpPr>
            <a:spLocks/>
          </p:cNvSpPr>
          <p:nvPr/>
        </p:nvSpPr>
        <p:spPr bwMode="auto">
          <a:xfrm>
            <a:off x="8153400" y="2779713"/>
            <a:ext cx="246063" cy="411162"/>
          </a:xfrm>
          <a:custGeom>
            <a:avLst/>
            <a:gdLst>
              <a:gd name="T0" fmla="*/ 239259 w 217"/>
              <a:gd name="T1" fmla="*/ 411162 h 363"/>
              <a:gd name="T2" fmla="*/ 246063 w 217"/>
              <a:gd name="T3" fmla="*/ 411162 h 363"/>
              <a:gd name="T4" fmla="*/ 0 w 217"/>
              <a:gd name="T5" fmla="*/ 165371 h 363"/>
              <a:gd name="T6" fmla="*/ 165554 w 217"/>
              <a:gd name="T7" fmla="*/ 0 h 363"/>
              <a:gd name="T8" fmla="*/ 0 60000 65536"/>
              <a:gd name="T9" fmla="*/ 0 60000 65536"/>
              <a:gd name="T10" fmla="*/ 0 60000 65536"/>
              <a:gd name="T11" fmla="*/ 0 60000 65536"/>
              <a:gd name="T12" fmla="*/ 0 w 217"/>
              <a:gd name="T13" fmla="*/ 0 h 363"/>
              <a:gd name="T14" fmla="*/ 217 w 217"/>
              <a:gd name="T15" fmla="*/ 363 h 3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7" h="363">
                <a:moveTo>
                  <a:pt x="211" y="363"/>
                </a:moveTo>
                <a:lnTo>
                  <a:pt x="217" y="363"/>
                </a:lnTo>
                <a:lnTo>
                  <a:pt x="0" y="146"/>
                </a:lnTo>
                <a:lnTo>
                  <a:pt x="146" y="0"/>
                </a:lnTo>
              </a:path>
            </a:pathLst>
          </a:custGeom>
          <a:noFill/>
          <a:ln w="28575" cap="rnd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1" name="未知"/>
          <p:cNvSpPr>
            <a:spLocks/>
          </p:cNvSpPr>
          <p:nvPr/>
        </p:nvSpPr>
        <p:spPr bwMode="auto">
          <a:xfrm>
            <a:off x="7356475" y="3190875"/>
            <a:ext cx="1035050" cy="4763"/>
          </a:xfrm>
          <a:custGeom>
            <a:avLst/>
            <a:gdLst>
              <a:gd name="T0" fmla="*/ 0 w 915"/>
              <a:gd name="T1" fmla="*/ 4763 h 4"/>
              <a:gd name="T2" fmla="*/ 0 w 915"/>
              <a:gd name="T3" fmla="*/ 0 h 4"/>
              <a:gd name="T4" fmla="*/ 1035050 w 915"/>
              <a:gd name="T5" fmla="*/ 0 h 4"/>
              <a:gd name="T6" fmla="*/ 0 60000 65536"/>
              <a:gd name="T7" fmla="*/ 0 60000 65536"/>
              <a:gd name="T8" fmla="*/ 0 60000 65536"/>
              <a:gd name="T9" fmla="*/ 0 w 915"/>
              <a:gd name="T10" fmla="*/ 0 h 4"/>
              <a:gd name="T11" fmla="*/ 915 w 915"/>
              <a:gd name="T12" fmla="*/ 4 h 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5" h="4">
                <a:moveTo>
                  <a:pt x="0" y="4"/>
                </a:moveTo>
                <a:lnTo>
                  <a:pt x="0" y="0"/>
                </a:lnTo>
                <a:lnTo>
                  <a:pt x="915" y="0"/>
                </a:lnTo>
              </a:path>
            </a:pathLst>
          </a:custGeom>
          <a:noFill/>
          <a:ln w="28575" cap="rnd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2" name="未知"/>
          <p:cNvSpPr>
            <a:spLocks/>
          </p:cNvSpPr>
          <p:nvPr/>
        </p:nvSpPr>
        <p:spPr bwMode="auto">
          <a:xfrm>
            <a:off x="7348538" y="3195638"/>
            <a:ext cx="7937" cy="233362"/>
          </a:xfrm>
          <a:custGeom>
            <a:avLst/>
            <a:gdLst>
              <a:gd name="T0" fmla="*/ 0 w 6"/>
              <a:gd name="T1" fmla="*/ 233362 h 206"/>
              <a:gd name="T2" fmla="*/ 7937 w 6"/>
              <a:gd name="T3" fmla="*/ 233362 h 206"/>
              <a:gd name="T4" fmla="*/ 7937 w 6"/>
              <a:gd name="T5" fmla="*/ 0 h 206"/>
              <a:gd name="T6" fmla="*/ 0 60000 65536"/>
              <a:gd name="T7" fmla="*/ 0 60000 65536"/>
              <a:gd name="T8" fmla="*/ 0 60000 65536"/>
              <a:gd name="T9" fmla="*/ 0 w 6"/>
              <a:gd name="T10" fmla="*/ 0 h 206"/>
              <a:gd name="T11" fmla="*/ 6 w 6"/>
              <a:gd name="T12" fmla="*/ 206 h 20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" h="206">
                <a:moveTo>
                  <a:pt x="0" y="206"/>
                </a:moveTo>
                <a:lnTo>
                  <a:pt x="6" y="206"/>
                </a:lnTo>
                <a:lnTo>
                  <a:pt x="6" y="0"/>
                </a:lnTo>
              </a:path>
            </a:pathLst>
          </a:custGeom>
          <a:noFill/>
          <a:ln w="28575" cap="rnd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0" y="3429000"/>
            <a:ext cx="7348538" cy="0"/>
          </a:xfrm>
          <a:prstGeom prst="line">
            <a:avLst/>
          </a:prstGeom>
          <a:noFill/>
          <a:ln w="28575" cap="rnd" cmpd="sng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2931896" y="3846513"/>
            <a:ext cx="3211657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dirty="0" err="1">
                <a:solidFill>
                  <a:schemeClr val="bg1"/>
                </a:solidFill>
              </a:rPr>
              <a:t>Aoran</a:t>
            </a:r>
            <a:r>
              <a:rPr lang="en-US" altLang="zh-CN" sz="2800" dirty="0">
                <a:solidFill>
                  <a:schemeClr val="bg1"/>
                </a:solidFill>
              </a:rPr>
              <a:t> Zhang</a:t>
            </a:r>
            <a:endParaRPr lang="en-US" altLang="zh-CN" sz="2800" b="0" dirty="0">
              <a:solidFill>
                <a:schemeClr val="bg1"/>
              </a:solidFill>
            </a:endParaRPr>
          </a:p>
          <a:p>
            <a:pPr algn="ctr"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</a:rPr>
              <a:t>Yi Meng</a:t>
            </a:r>
          </a:p>
          <a:p>
            <a:pPr algn="ctr">
              <a:spcBef>
                <a:spcPct val="50000"/>
              </a:spcBef>
            </a:pPr>
            <a:r>
              <a:rPr lang="en-US" altLang="zh-CN" sz="2800" dirty="0" err="1">
                <a:solidFill>
                  <a:schemeClr val="bg1"/>
                </a:solidFill>
              </a:rPr>
              <a:t>Xiaofei</a:t>
            </a:r>
            <a:r>
              <a:rPr lang="en-US" altLang="zh-CN" sz="2800" dirty="0">
                <a:solidFill>
                  <a:schemeClr val="bg1"/>
                </a:solidFill>
              </a:rPr>
              <a:t> Li</a:t>
            </a:r>
          </a:p>
        </p:txBody>
      </p:sp>
      <p:sp>
        <p:nvSpPr>
          <p:cNvPr id="3085" name="Text Box 13"/>
          <p:cNvSpPr txBox="1">
            <a:spLocks noChangeArrowheads="1"/>
          </p:cNvSpPr>
          <p:nvPr/>
        </p:nvSpPr>
        <p:spPr bwMode="auto">
          <a:xfrm>
            <a:off x="2043690" y="5662899"/>
            <a:ext cx="622718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bg1"/>
                </a:solidFill>
              </a:rPr>
              <a:t>  </a:t>
            </a:r>
            <a:r>
              <a:rPr lang="en-US" altLang="zh-CN" dirty="0">
                <a:solidFill>
                  <a:schemeClr val="bg1"/>
                </a:solidFill>
              </a:rPr>
              <a:t>University of California Davis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6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3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9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2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1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2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3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70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utoUpdateAnimBg="0"/>
      <p:bldP spid="3075" grpId="0" autoUpdateAnimBg="0"/>
      <p:bldP spid="3076" grpId="0" autoUpdateAnimBg="0"/>
      <p:bldP spid="3077" grpId="0" animBg="1" autoUpdateAnimBg="0"/>
      <p:bldP spid="3078" grpId="0" animBg="1" autoUpdateAnimBg="0"/>
      <p:bldP spid="3079" grpId="0" animBg="1" autoUpdateAnimBg="0"/>
      <p:bldP spid="3080" grpId="0" animBg="1" autoUpdateAnimBg="0"/>
      <p:bldP spid="3081" grpId="0" animBg="1" autoUpdateAnimBg="0"/>
      <p:bldP spid="3082" grpId="0" animBg="1" autoUpdateAnimBg="0"/>
      <p:bldP spid="3083" grpId="0" animBg="1"/>
      <p:bldP spid="3084" grpId="0"/>
      <p:bldP spid="3085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1" descr="图片1_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6369"/>
            <a:ext cx="8746288" cy="5974081"/>
          </a:xfrm>
        </p:spPr>
        <p:txBody>
          <a:bodyPr/>
          <a:lstStyle/>
          <a:p>
            <a:pPr eaLnBrk="1" hangingPunct="1">
              <a:buFontTx/>
              <a:buNone/>
            </a:pPr>
            <a:endParaRPr lang="zh-CN" altLang="en-US" sz="2800" b="1" dirty="0">
              <a:solidFill>
                <a:schemeClr val="tx1"/>
              </a:solidFill>
              <a:ea typeface="微软雅黑" pitchFamily="34" charset="-122"/>
            </a:endParaRPr>
          </a:p>
        </p:txBody>
      </p: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697010" y="534119"/>
            <a:ext cx="2180792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Scrapping 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AutoShape 5"/>
          <p:cNvSpPr>
            <a:spLocks noChangeArrowheads="1"/>
          </p:cNvSpPr>
          <p:nvPr/>
        </p:nvSpPr>
        <p:spPr bwMode="auto">
          <a:xfrm>
            <a:off x="0" y="-3372"/>
            <a:ext cx="9144000" cy="8318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mpd="sng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buFontTx/>
              <a:buNone/>
            </a:pPr>
            <a:r>
              <a:rPr lang="en-US" altLang="zh-CN" sz="2800" dirty="0">
                <a:ea typeface="微软雅黑" pitchFamily="34" charset="-122"/>
              </a:rPr>
              <a:t>      </a:t>
            </a:r>
            <a:r>
              <a:rPr lang="en-US" altLang="zh-CN" sz="2800" dirty="0">
                <a:solidFill>
                  <a:schemeClr val="bg1"/>
                </a:solidFill>
                <a:ea typeface="微软雅黑" pitchFamily="34" charset="-122"/>
              </a:rPr>
              <a:t>Skills Requirements vs Education Background</a:t>
            </a:r>
            <a:endParaRPr lang="zh-CN" altLang="en-US" sz="2800" dirty="0">
              <a:solidFill>
                <a:schemeClr val="bg1"/>
              </a:solidFill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3642893"/>
      </p:ext>
    </p:extLst>
  </p:cSld>
  <p:clrMapOvr>
    <a:masterClrMapping/>
  </p:clrMapOvr>
  <p:transition xmlns:p14="http://schemas.microsoft.com/office/powerpoint/2010/main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31" descr="图片1_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59" name="Picture 7" descr="C:\Users\Administrator\Desktop\图片3_副本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8" y="1104900"/>
            <a:ext cx="9144000" cy="575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0" name="TextBox 7"/>
          <p:cNvSpPr txBox="1">
            <a:spLocks noChangeArrowheads="1"/>
          </p:cNvSpPr>
          <p:nvPr/>
        </p:nvSpPr>
        <p:spPr bwMode="auto">
          <a:xfrm>
            <a:off x="2276475" y="2654300"/>
            <a:ext cx="4967288" cy="2014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4800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Method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Generalization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xmlns:p14="http://schemas.microsoft.com/office/powerpoint/2010/main">
    <p:random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4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31" descr="图片1_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8" y="14288"/>
            <a:ext cx="9213850" cy="6959600"/>
          </a:xfrm>
          <a:prstGeom prst="rect">
            <a:avLst/>
          </a:prstGeom>
          <a:noFill/>
          <a:ln w="9525" cmpd="sng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46083" name="AutoShape 5"/>
          <p:cNvSpPr>
            <a:spLocks noChangeArrowheads="1"/>
          </p:cNvSpPr>
          <p:nvPr/>
        </p:nvSpPr>
        <p:spPr bwMode="auto">
          <a:xfrm>
            <a:off x="38100" y="22225"/>
            <a:ext cx="9177338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3600" dirty="0">
                <a:solidFill>
                  <a:schemeClr val="bg1"/>
                </a:solidFill>
                <a:ea typeface="微软雅黑" pitchFamily="34" charset="-122"/>
              </a:rPr>
              <a:t>Method 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Generalization</a:t>
            </a:r>
            <a:endParaRPr lang="zh-CN" altLang="en-US" sz="3600" dirty="0">
              <a:solidFill>
                <a:schemeClr val="bg1"/>
              </a:solidFill>
              <a:ea typeface="微软雅黑" pitchFamily="34" charset="-122"/>
            </a:endParaRPr>
          </a:p>
        </p:txBody>
      </p:sp>
      <p:pic>
        <p:nvPicPr>
          <p:cNvPr id="46084" name="Picture 6" descr="Client-info-Bo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875" y="4119563"/>
            <a:ext cx="7896225" cy="1065212"/>
          </a:xfrm>
          <a:prstGeom prst="rect">
            <a:avLst/>
          </a:prstGeom>
          <a:noFill/>
          <a:ln w="9525" cmpd="sng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46085" name="Text Box 7"/>
          <p:cNvSpPr txBox="1">
            <a:spLocks noChangeArrowheads="1"/>
          </p:cNvSpPr>
          <p:nvPr/>
        </p:nvSpPr>
        <p:spPr bwMode="auto">
          <a:xfrm>
            <a:off x="1482724" y="4392612"/>
            <a:ext cx="7073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SzPct val="100000"/>
              <a:buFont typeface="Wingdings" pitchFamily="2" charset="2"/>
              <a:buChar char="Ø"/>
            </a:pPr>
            <a:r>
              <a:rPr lang="en-US" altLang="zh-CN" sz="2800" dirty="0">
                <a:latin typeface="+mn-lt"/>
                <a:ea typeface="微软雅黑" pitchFamily="34" charset="-122"/>
              </a:rPr>
              <a:t>Generalize to analyze big data </a:t>
            </a:r>
            <a:endParaRPr lang="zh-CN" altLang="en-US" sz="2800" dirty="0">
              <a:latin typeface="+mn-lt"/>
              <a:ea typeface="微软雅黑" pitchFamily="34" charset="-122"/>
            </a:endParaRPr>
          </a:p>
        </p:txBody>
      </p:sp>
      <p:sp>
        <p:nvSpPr>
          <p:cNvPr id="46086" name="Text Box 8"/>
          <p:cNvSpPr txBox="1">
            <a:spLocks noChangeArrowheads="1"/>
          </p:cNvSpPr>
          <p:nvPr/>
        </p:nvSpPr>
        <p:spPr bwMode="auto">
          <a:xfrm>
            <a:off x="1593850" y="5748338"/>
            <a:ext cx="66770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eaLnBrk="0" hangingPunct="0">
              <a:buSzPct val="100000"/>
              <a:buFont typeface="Wingdings" pitchFamily="2" charset="2"/>
              <a:buChar char="Ø"/>
            </a:pPr>
            <a:endParaRPr lang="zh-CN" altLang="en-US" sz="3200">
              <a:ea typeface="微软雅黑" pitchFamily="34" charset="-122"/>
            </a:endParaRPr>
          </a:p>
        </p:txBody>
      </p:sp>
      <p:pic>
        <p:nvPicPr>
          <p:cNvPr id="46087" name="Picture 9" descr="Client-info-Bo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8863" y="5638800"/>
            <a:ext cx="7778750" cy="1204913"/>
          </a:xfrm>
          <a:prstGeom prst="rect">
            <a:avLst/>
          </a:prstGeom>
          <a:noFill/>
          <a:ln w="9525" cmpd="sng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46088" name="Text Box 10"/>
          <p:cNvSpPr txBox="1">
            <a:spLocks noChangeArrowheads="1"/>
          </p:cNvSpPr>
          <p:nvPr/>
        </p:nvSpPr>
        <p:spPr bwMode="auto">
          <a:xfrm>
            <a:off x="1400175" y="5727700"/>
            <a:ext cx="7112000" cy="94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SzPct val="100000"/>
              <a:buFont typeface="Wingdings" pitchFamily="2" charset="2"/>
              <a:buChar char="Ø"/>
            </a:pPr>
            <a:r>
              <a:rPr lang="zh-CN" altLang="en-US" sz="2800" dirty="0">
                <a:ea typeface="微软雅黑" pitchFamily="34" charset="-122"/>
              </a:rPr>
              <a:t>城市收入水平，建设水平，行业发展前景对毕业生选择就业城市有一定影响</a:t>
            </a:r>
          </a:p>
        </p:txBody>
      </p:sp>
      <p:sp>
        <p:nvSpPr>
          <p:cNvPr id="46089" name="Text Box 13"/>
          <p:cNvSpPr txBox="1">
            <a:spLocks noChangeArrowheads="1"/>
          </p:cNvSpPr>
          <p:nvPr/>
        </p:nvSpPr>
        <p:spPr bwMode="auto">
          <a:xfrm>
            <a:off x="4416425" y="3200400"/>
            <a:ext cx="311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pic>
        <p:nvPicPr>
          <p:cNvPr id="46090" name="Picture 3" descr="Client-info-Bo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2499" y="1230313"/>
            <a:ext cx="7959725" cy="111125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miter lim="800000"/>
            <a:headEnd/>
            <a:tailEnd/>
          </a:ln>
          <a:effectLst/>
        </p:spPr>
      </p:pic>
      <p:sp>
        <p:nvSpPr>
          <p:cNvPr id="46091" name="Rectangle 4"/>
          <p:cNvSpPr>
            <a:spLocks noChangeArrowheads="1"/>
          </p:cNvSpPr>
          <p:nvPr/>
        </p:nvSpPr>
        <p:spPr bwMode="auto">
          <a:xfrm>
            <a:off x="1482724" y="1294606"/>
            <a:ext cx="7140575" cy="98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0" hangingPunct="0">
              <a:buSzPct val="100000"/>
              <a:buFont typeface="Wingdings" pitchFamily="2" charset="2"/>
              <a:buChar char="Ø"/>
            </a:pPr>
            <a:r>
              <a:rPr lang="en-US" altLang="zh-CN" sz="2800" dirty="0">
                <a:ea typeface="微软雅黑" pitchFamily="34" charset="-122"/>
              </a:rPr>
              <a:t>Guide the choice of employment place</a:t>
            </a:r>
            <a:endParaRPr lang="zh-CN" altLang="en-US" sz="2800" dirty="0">
              <a:ea typeface="微软雅黑" pitchFamily="34" charset="-122"/>
            </a:endParaRPr>
          </a:p>
        </p:txBody>
      </p:sp>
      <p:pic>
        <p:nvPicPr>
          <p:cNvPr id="46092" name="Picture 7" descr="Client-info-Bo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2498" y="2584450"/>
            <a:ext cx="7959725" cy="111125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miter lim="800000"/>
            <a:headEnd/>
            <a:tailEnd/>
          </a:ln>
          <a:effectLst/>
        </p:spPr>
      </p:pic>
      <p:sp>
        <p:nvSpPr>
          <p:cNvPr id="46093" name="Rectangle 8"/>
          <p:cNvSpPr>
            <a:spLocks noChangeArrowheads="1"/>
          </p:cNvSpPr>
          <p:nvPr/>
        </p:nvSpPr>
        <p:spPr bwMode="auto">
          <a:xfrm>
            <a:off x="1457325" y="2813050"/>
            <a:ext cx="7380288" cy="98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0" hangingPunct="0">
              <a:buSzPct val="100000"/>
              <a:buFont typeface="Wingdings" pitchFamily="2" charset="2"/>
              <a:buChar char="Ø"/>
            </a:pPr>
            <a:r>
              <a:rPr lang="en-US" altLang="zh-CN" sz="2800" dirty="0">
                <a:ea typeface="微软雅黑" pitchFamily="34" charset="-122"/>
              </a:rPr>
              <a:t>Key factors to improve competitiveness</a:t>
            </a:r>
            <a:endParaRPr lang="zh-CN" altLang="en-US" sz="2800" dirty="0">
              <a:ea typeface="微软雅黑" pitchFamily="34" charset="-122"/>
            </a:endParaRPr>
          </a:p>
          <a:p>
            <a:pPr eaLnBrk="0" hangingPunct="0">
              <a:buSzPct val="100000"/>
              <a:buFont typeface="Wingdings" pitchFamily="2" charset="2"/>
              <a:buNone/>
            </a:pPr>
            <a:endParaRPr lang="en-GB" altLang="en-US" sz="1600" dirty="0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6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6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6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6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6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6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6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" grpId="0" bldLvl="0" autoUpdateAnimBg="0"/>
      <p:bldP spid="46085" grpId="1" bldLvl="0" autoUpdateAnimBg="0"/>
      <p:bldP spid="46086" grpId="0" bldLvl="0" autoUpdateAnimBg="0"/>
      <p:bldP spid="46088" grpId="0" bldLvl="0" autoUpdateAnimBg="0"/>
      <p:bldP spid="46088" grpId="1" bldLvl="0" autoUpdateAnimBg="0"/>
      <p:bldP spid="46091" grpId="0" autoUpdateAnimBg="0"/>
      <p:bldP spid="46093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Box 1"/>
          <p:cNvSpPr txBox="1">
            <a:spLocks noChangeArrowheads="1"/>
          </p:cNvSpPr>
          <p:nvPr/>
        </p:nvSpPr>
        <p:spPr bwMode="auto">
          <a:xfrm>
            <a:off x="1801813" y="2703513"/>
            <a:ext cx="5518150" cy="132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8000">
                <a:solidFill>
                  <a:schemeClr val="bg1"/>
                </a:solidFill>
              </a:rPr>
              <a:t>Thank you!</a:t>
            </a:r>
            <a:endParaRPr lang="zh-CN" altLang="en-US" sz="8000">
              <a:solidFill>
                <a:schemeClr val="bg1"/>
              </a:solidFill>
            </a:endParaRPr>
          </a:p>
        </p:txBody>
      </p:sp>
      <p:cxnSp>
        <p:nvCxnSpPr>
          <p:cNvPr id="51203" name="直接连接符 2"/>
          <p:cNvCxnSpPr>
            <a:cxnSpLocks noChangeShapeType="1"/>
          </p:cNvCxnSpPr>
          <p:nvPr/>
        </p:nvCxnSpPr>
        <p:spPr bwMode="auto">
          <a:xfrm>
            <a:off x="1312863" y="4021138"/>
            <a:ext cx="6496050" cy="0"/>
          </a:xfrm>
          <a:prstGeom prst="line">
            <a:avLst/>
          </a:prstGeom>
          <a:noFill/>
          <a:ln w="9525" cmpd="sng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51204" name="直接连接符 5"/>
          <p:cNvCxnSpPr>
            <a:cxnSpLocks noChangeShapeType="1"/>
          </p:cNvCxnSpPr>
          <p:nvPr/>
        </p:nvCxnSpPr>
        <p:spPr bwMode="auto">
          <a:xfrm>
            <a:off x="1312863" y="2787650"/>
            <a:ext cx="6496050" cy="0"/>
          </a:xfrm>
          <a:prstGeom prst="line">
            <a:avLst/>
          </a:prstGeom>
          <a:noFill/>
          <a:ln w="9525" cmpd="sng">
            <a:solidFill>
              <a:schemeClr val="bg1"/>
            </a:solidFill>
            <a:round/>
            <a:headEnd/>
            <a:tailEnd/>
          </a:ln>
        </p:spPr>
      </p:cxnSp>
      <p:sp>
        <p:nvSpPr>
          <p:cNvPr id="51205" name="矩形 9"/>
          <p:cNvSpPr>
            <a:spLocks noChangeArrowheads="1"/>
          </p:cNvSpPr>
          <p:nvPr/>
        </p:nvSpPr>
        <p:spPr bwMode="auto">
          <a:xfrm>
            <a:off x="1277938" y="4013200"/>
            <a:ext cx="65484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dist" eaLnBrk="0" hangingPunct="0"/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2815678" y="4165600"/>
            <a:ext cx="35285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dirty="0">
                <a:solidFill>
                  <a:schemeClr val="bg1"/>
                </a:solidFill>
                <a:latin typeface="Times New Roman" pitchFamily="18" charset="0"/>
              </a:rPr>
              <a:t>University of California, Davis</a:t>
            </a:r>
            <a:endParaRPr lang="zh-CN" altLang="en-US" sz="20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2388177" y="2237087"/>
            <a:ext cx="453002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Aoran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Zhang Yi Meng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Xiaofei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Li</a:t>
            </a:r>
            <a:endParaRPr lang="zh-CN" altLang="en-US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1" descr="图片1_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AutoShape 3"/>
          <p:cNvSpPr>
            <a:spLocks noChangeArrowheads="1"/>
          </p:cNvSpPr>
          <p:nvPr/>
        </p:nvSpPr>
        <p:spPr bwMode="auto">
          <a:xfrm>
            <a:off x="0" y="263525"/>
            <a:ext cx="9144000" cy="8318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mpd="sng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Project Background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100" name="Picture 4" descr="Client-info-Bo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60475"/>
            <a:ext cx="9144000" cy="541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663575" y="1800225"/>
            <a:ext cx="7897813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50000"/>
              </a:spcBef>
            </a:pPr>
            <a:r>
              <a:rPr lang="en-US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Data analysis is now applied in anywhere.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50000"/>
              </a:spcBef>
            </a:pPr>
            <a:r>
              <a:rPr lang="en-US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More and more graduated students are looking    for “Data Analyst”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posts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50000"/>
              </a:spcBef>
            </a:pPr>
            <a:r>
              <a:rPr lang="en-US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Our project play an important role in the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posts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finding process.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3267752"/>
      </p:ext>
    </p:extLst>
  </p:cSld>
  <p:clrMapOvr>
    <a:masterClrMapping/>
  </p:clrMapOvr>
  <p:transition xmlns:p14="http://schemas.microsoft.com/office/powerpoint/2010/main">
    <p:blinds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zh-CN" altLang="en-US">
              <a:ea typeface="宋体" pitchFamily="2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>
              <a:ea typeface="宋体" pitchFamily="2" charset="-122"/>
            </a:endParaRPr>
          </a:p>
        </p:txBody>
      </p:sp>
      <p:pic>
        <p:nvPicPr>
          <p:cNvPr id="5124" name="Picture 31" descr="图片1_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AutoShape 5"/>
          <p:cNvSpPr>
            <a:spLocks noChangeArrowheads="1"/>
          </p:cNvSpPr>
          <p:nvPr/>
        </p:nvSpPr>
        <p:spPr bwMode="auto">
          <a:xfrm>
            <a:off x="0" y="263525"/>
            <a:ext cx="9144000" cy="8318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mpd="sng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Project </a:t>
            </a:r>
            <a:r>
              <a:rPr 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Data</a:t>
            </a:r>
            <a:endParaRPr 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6" name="Picture 6" descr="Client-info-Bo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60475"/>
            <a:ext cx="9144000" cy="541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471488" y="1881188"/>
            <a:ext cx="8672512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Professional Job Website-----”Indeed”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50000"/>
              </a:spcBef>
            </a:pP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200 Pages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50000"/>
              </a:spcBef>
            </a:pP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3000 Post Information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50000"/>
              </a:spcBef>
            </a:pP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2445 Data</a:t>
            </a: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1" descr="图片1_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71488" y="288925"/>
            <a:ext cx="8229600" cy="1143000"/>
          </a:xfrm>
        </p:spPr>
        <p:txBody>
          <a:bodyPr/>
          <a:lstStyle/>
          <a:p>
            <a:pPr eaLnBrk="1" hangingPunct="1"/>
            <a:endParaRPr lang="zh-CN" altLang="en-US" dirty="0">
              <a:ea typeface="宋体" pitchFamily="2" charset="-122"/>
            </a:endParaRPr>
          </a:p>
        </p:txBody>
      </p:sp>
      <p:pic>
        <p:nvPicPr>
          <p:cNvPr id="8196" name="Picture 4" descr="Client-info-Bo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49677"/>
            <a:ext cx="9144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14488"/>
            <a:ext cx="8229600" cy="45259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4000" b="1" dirty="0" smtClean="0">
                <a:solidFill>
                  <a:schemeClr val="tx1"/>
                </a:solidFill>
                <a:ea typeface="微软雅黑" pitchFamily="34" charset="-122"/>
              </a:rPr>
              <a:t>Project </a:t>
            </a:r>
            <a:r>
              <a:rPr lang="en-US" altLang="zh-CN" sz="4000" b="1" dirty="0" err="1" smtClean="0">
                <a:solidFill>
                  <a:schemeClr val="tx1"/>
                </a:solidFill>
                <a:ea typeface="微软雅黑" pitchFamily="34" charset="-122"/>
              </a:rPr>
              <a:t>Discription</a:t>
            </a:r>
            <a:endParaRPr lang="en-US" altLang="zh-CN" sz="4000" b="1" dirty="0">
              <a:solidFill>
                <a:schemeClr val="tx1"/>
              </a:solidFill>
              <a:ea typeface="微软雅黑" pitchFamily="34" charset="-122"/>
            </a:endParaRPr>
          </a:p>
          <a:p>
            <a:pPr eaLnBrk="1" hangingPunct="1">
              <a:buFontTx/>
              <a:buNone/>
            </a:pPr>
            <a:endParaRPr lang="zh-CN" altLang="en-US" sz="4000" b="1" dirty="0">
              <a:solidFill>
                <a:schemeClr val="tx1"/>
              </a:solidFill>
              <a:ea typeface="微软雅黑" pitchFamily="34" charset="-122"/>
            </a:endParaRPr>
          </a:p>
        </p:txBody>
      </p:sp>
      <p:grpSp>
        <p:nvGrpSpPr>
          <p:cNvPr id="8198" name="Group 6"/>
          <p:cNvGrpSpPr>
            <a:grpSpLocks/>
          </p:cNvGrpSpPr>
          <p:nvPr/>
        </p:nvGrpSpPr>
        <p:grpSpPr bwMode="auto">
          <a:xfrm>
            <a:off x="457200" y="419100"/>
            <a:ext cx="8345055" cy="1257300"/>
            <a:chOff x="0" y="0"/>
            <a:chExt cx="6895958" cy="1258904"/>
          </a:xfrm>
        </p:grpSpPr>
        <p:grpSp>
          <p:nvGrpSpPr>
            <p:cNvPr id="8199" name="Group 7"/>
            <p:cNvGrpSpPr>
              <a:grpSpLocks/>
            </p:cNvGrpSpPr>
            <p:nvPr/>
          </p:nvGrpSpPr>
          <p:grpSpPr bwMode="auto">
            <a:xfrm>
              <a:off x="168995" y="0"/>
              <a:ext cx="6726963" cy="1016316"/>
              <a:chOff x="-1" y="0"/>
              <a:chExt cx="6726963" cy="1016316"/>
            </a:xfrm>
          </p:grpSpPr>
          <p:sp>
            <p:nvSpPr>
              <p:cNvPr id="8200" name="五边形 29"/>
              <p:cNvSpPr>
                <a:spLocks noChangeArrowheads="1"/>
              </p:cNvSpPr>
              <p:nvPr/>
            </p:nvSpPr>
            <p:spPr bwMode="auto">
              <a:xfrm>
                <a:off x="-1" y="0"/>
                <a:ext cx="1880349" cy="1008112"/>
              </a:xfrm>
              <a:prstGeom prst="homePlat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sz="6000">
                  <a:solidFill>
                    <a:srgbClr val="FFFFFF"/>
                  </a:solidFill>
                  <a:latin typeface="Broadway" pitchFamily="2" charset="0"/>
                  <a:sym typeface="Broadway" pitchFamily="2" charset="0"/>
                </a:endParaRPr>
              </a:p>
            </p:txBody>
          </p:sp>
          <p:sp>
            <p:nvSpPr>
              <p:cNvPr id="8201" name="燕尾形 30"/>
              <p:cNvSpPr>
                <a:spLocks noChangeArrowheads="1"/>
              </p:cNvSpPr>
              <p:nvPr/>
            </p:nvSpPr>
            <p:spPr bwMode="auto">
              <a:xfrm>
                <a:off x="1572465" y="8204"/>
                <a:ext cx="2775659" cy="1008112"/>
              </a:xfrm>
              <a:prstGeom prst="chevron">
                <a:avLst>
                  <a:gd name="adj" fmla="val 50000"/>
                </a:avLst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8202" name="燕尾形 31"/>
              <p:cNvSpPr>
                <a:spLocks noChangeArrowheads="1"/>
              </p:cNvSpPr>
              <p:nvPr/>
            </p:nvSpPr>
            <p:spPr bwMode="auto">
              <a:xfrm>
                <a:off x="4078096" y="8204"/>
                <a:ext cx="2648866" cy="1008112"/>
              </a:xfrm>
              <a:prstGeom prst="chevron">
                <a:avLst>
                  <a:gd name="adj" fmla="val 50000"/>
                </a:avLst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</p:grpSp>
        <p:grpSp>
          <p:nvGrpSpPr>
            <p:cNvPr id="8204" name="Group 12"/>
            <p:cNvGrpSpPr>
              <a:grpSpLocks/>
            </p:cNvGrpSpPr>
            <p:nvPr/>
          </p:nvGrpSpPr>
          <p:grpSpPr bwMode="auto">
            <a:xfrm>
              <a:off x="0" y="0"/>
              <a:ext cx="1079429" cy="1258904"/>
              <a:chOff x="0" y="0"/>
              <a:chExt cx="1079429" cy="1258904"/>
            </a:xfrm>
          </p:grpSpPr>
          <p:sp>
            <p:nvSpPr>
              <p:cNvPr id="8205" name="TextBox 27"/>
              <p:cNvSpPr>
                <a:spLocks noChangeArrowheads="1"/>
              </p:cNvSpPr>
              <p:nvPr/>
            </p:nvSpPr>
            <p:spPr bwMode="auto">
              <a:xfrm>
                <a:off x="0" y="251145"/>
                <a:ext cx="1079429" cy="10077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 sz="6000">
                  <a:solidFill>
                    <a:schemeClr val="bg1"/>
                  </a:solidFill>
                </a:endParaRPr>
              </a:p>
            </p:txBody>
          </p:sp>
          <p:sp>
            <p:nvSpPr>
              <p:cNvPr id="8206" name="矩形 28"/>
              <p:cNvSpPr>
                <a:spLocks noChangeArrowheads="1"/>
              </p:cNvSpPr>
              <p:nvPr/>
            </p:nvSpPr>
            <p:spPr bwMode="auto">
              <a:xfrm>
                <a:off x="231717" y="0"/>
                <a:ext cx="166952" cy="6405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207" name="Group 15"/>
            <p:cNvGrpSpPr>
              <a:grpSpLocks/>
            </p:cNvGrpSpPr>
            <p:nvPr/>
          </p:nvGrpSpPr>
          <p:grpSpPr bwMode="auto">
            <a:xfrm>
              <a:off x="2185220" y="0"/>
              <a:ext cx="1334617" cy="681546"/>
              <a:chOff x="0" y="0"/>
              <a:chExt cx="1334617" cy="681546"/>
            </a:xfrm>
          </p:grpSpPr>
          <p:sp>
            <p:nvSpPr>
              <p:cNvPr id="8208" name="TextBox 25"/>
              <p:cNvSpPr>
                <a:spLocks noChangeArrowheads="1"/>
              </p:cNvSpPr>
              <p:nvPr/>
            </p:nvSpPr>
            <p:spPr bwMode="auto">
              <a:xfrm>
                <a:off x="0" y="224005"/>
                <a:ext cx="1079870" cy="4575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09" name="矩形 28"/>
              <p:cNvSpPr>
                <a:spLocks noChangeArrowheads="1"/>
              </p:cNvSpPr>
              <p:nvPr/>
            </p:nvSpPr>
            <p:spPr bwMode="auto">
              <a:xfrm>
                <a:off x="132981" y="0"/>
                <a:ext cx="1201636" cy="6407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210" name="Group 18"/>
            <p:cNvGrpSpPr>
              <a:grpSpLocks/>
            </p:cNvGrpSpPr>
            <p:nvPr/>
          </p:nvGrpSpPr>
          <p:grpSpPr bwMode="auto">
            <a:xfrm>
              <a:off x="3935376" y="0"/>
              <a:ext cx="1080715" cy="681545"/>
              <a:chOff x="0" y="0"/>
              <a:chExt cx="1080715" cy="681545"/>
            </a:xfrm>
          </p:grpSpPr>
          <p:sp>
            <p:nvSpPr>
              <p:cNvPr id="8211" name="TextBox 23"/>
              <p:cNvSpPr>
                <a:spLocks noChangeArrowheads="1"/>
              </p:cNvSpPr>
              <p:nvPr/>
            </p:nvSpPr>
            <p:spPr bwMode="auto">
              <a:xfrm>
                <a:off x="0" y="224004"/>
                <a:ext cx="1080715" cy="4575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12" name="矩形 28"/>
              <p:cNvSpPr>
                <a:spLocks noChangeArrowheads="1"/>
              </p:cNvSpPr>
              <p:nvPr/>
            </p:nvSpPr>
            <p:spPr bwMode="auto">
              <a:xfrm>
                <a:off x="132391" y="0"/>
                <a:ext cx="166928" cy="549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 sz="2000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213" name="Group 21"/>
            <p:cNvGrpSpPr>
              <a:grpSpLocks/>
            </p:cNvGrpSpPr>
            <p:nvPr/>
          </p:nvGrpSpPr>
          <p:grpSpPr bwMode="auto">
            <a:xfrm>
              <a:off x="5545593" y="0"/>
              <a:ext cx="1080404" cy="734094"/>
              <a:chOff x="0" y="0"/>
              <a:chExt cx="1080404" cy="734094"/>
            </a:xfrm>
          </p:grpSpPr>
          <p:sp>
            <p:nvSpPr>
              <p:cNvPr id="8214" name="TextBox 21"/>
              <p:cNvSpPr>
                <a:spLocks noChangeArrowheads="1"/>
              </p:cNvSpPr>
              <p:nvPr/>
            </p:nvSpPr>
            <p:spPr bwMode="auto">
              <a:xfrm>
                <a:off x="0" y="225872"/>
                <a:ext cx="1080404" cy="458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15" name="矩形 28"/>
              <p:cNvSpPr>
                <a:spLocks noChangeArrowheads="1"/>
              </p:cNvSpPr>
              <p:nvPr/>
            </p:nvSpPr>
            <p:spPr bwMode="auto">
              <a:xfrm>
                <a:off x="132530" y="0"/>
                <a:ext cx="167102" cy="7340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 sz="280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681902" y="556058"/>
            <a:ext cx="2180792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Scrapping 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5774104" y="238209"/>
            <a:ext cx="2910896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Skills    Requirements 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2893170" y="498188"/>
            <a:ext cx="3036485" cy="99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Basic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Requirements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20" name="AutoShape 28"/>
          <p:cNvSpPr>
            <a:spLocks noChangeArrowheads="1"/>
          </p:cNvSpPr>
          <p:nvPr/>
        </p:nvSpPr>
        <p:spPr bwMode="auto">
          <a:xfrm>
            <a:off x="631825" y="3290888"/>
            <a:ext cx="304800" cy="331787"/>
          </a:xfrm>
          <a:prstGeom prst="diamond">
            <a:avLst/>
          </a:prstGeom>
          <a:solidFill>
            <a:schemeClr val="tx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21" name="AutoShape 29"/>
          <p:cNvSpPr>
            <a:spLocks noChangeArrowheads="1"/>
          </p:cNvSpPr>
          <p:nvPr/>
        </p:nvSpPr>
        <p:spPr bwMode="auto">
          <a:xfrm>
            <a:off x="679450" y="5099050"/>
            <a:ext cx="304800" cy="331788"/>
          </a:xfrm>
          <a:prstGeom prst="diamond">
            <a:avLst/>
          </a:prstGeom>
          <a:solidFill>
            <a:schemeClr val="tx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22" name="AutoShape 30"/>
          <p:cNvSpPr>
            <a:spLocks noChangeArrowheads="1"/>
          </p:cNvSpPr>
          <p:nvPr/>
        </p:nvSpPr>
        <p:spPr bwMode="auto">
          <a:xfrm>
            <a:off x="615950" y="3905250"/>
            <a:ext cx="304800" cy="331788"/>
          </a:xfrm>
          <a:prstGeom prst="diamond">
            <a:avLst/>
          </a:prstGeom>
          <a:solidFill>
            <a:schemeClr val="tx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23" name="AutoShape 31"/>
          <p:cNvSpPr>
            <a:spLocks noChangeArrowheads="1"/>
          </p:cNvSpPr>
          <p:nvPr/>
        </p:nvSpPr>
        <p:spPr bwMode="auto">
          <a:xfrm>
            <a:off x="635000" y="4522788"/>
            <a:ext cx="304800" cy="331787"/>
          </a:xfrm>
          <a:prstGeom prst="diamond">
            <a:avLst/>
          </a:prstGeom>
          <a:solidFill>
            <a:schemeClr val="tx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TextBox 32"/>
          <p:cNvSpPr txBox="1"/>
          <p:nvPr/>
        </p:nvSpPr>
        <p:spPr>
          <a:xfrm>
            <a:off x="1190106" y="3125363"/>
            <a:ext cx="21068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 Find URL</a:t>
            </a:r>
            <a:endParaRPr lang="en-US" sz="3200" dirty="0"/>
          </a:p>
        </p:txBody>
      </p:sp>
      <p:sp>
        <p:nvSpPr>
          <p:cNvPr id="31" name="TextBox 32"/>
          <p:cNvSpPr txBox="1"/>
          <p:nvPr/>
        </p:nvSpPr>
        <p:spPr>
          <a:xfrm>
            <a:off x="1273651" y="3693556"/>
            <a:ext cx="764895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Companies’ locations and </a:t>
            </a:r>
            <a:r>
              <a:rPr lang="en-US" sz="3200" dirty="0" err="1" smtClean="0"/>
              <a:t>infomation</a:t>
            </a:r>
            <a:endParaRPr lang="en-US" sz="3200" dirty="0"/>
          </a:p>
        </p:txBody>
      </p:sp>
      <p:sp>
        <p:nvSpPr>
          <p:cNvPr id="32" name="TextBox 32"/>
          <p:cNvSpPr txBox="1"/>
          <p:nvPr/>
        </p:nvSpPr>
        <p:spPr>
          <a:xfrm>
            <a:off x="1325797" y="4330591"/>
            <a:ext cx="70119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Requirement and Required Skills</a:t>
            </a:r>
            <a:endParaRPr lang="en-US" sz="3200" dirty="0"/>
          </a:p>
        </p:txBody>
      </p:sp>
      <p:sp>
        <p:nvSpPr>
          <p:cNvPr id="33" name="TextBox 32"/>
          <p:cNvSpPr txBox="1"/>
          <p:nvPr/>
        </p:nvSpPr>
        <p:spPr>
          <a:xfrm>
            <a:off x="1342506" y="4932207"/>
            <a:ext cx="742971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Visualization and Statistics Analysis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3325712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20" grpId="0" animBg="1" autoUpdateAnimBg="0"/>
      <p:bldP spid="8221" grpId="0" animBg="1" autoUpdateAnimBg="0"/>
      <p:bldP spid="8222" grpId="0" animBg="1" autoUpdateAnimBg="0"/>
      <p:bldP spid="8223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1" descr="图片1_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71488" y="288925"/>
            <a:ext cx="8229600" cy="1143000"/>
          </a:xfrm>
        </p:spPr>
        <p:txBody>
          <a:bodyPr/>
          <a:lstStyle/>
          <a:p>
            <a:pPr eaLnBrk="1" hangingPunct="1"/>
            <a:endParaRPr lang="zh-CN" altLang="en-US" dirty="0">
              <a:ea typeface="宋体" pitchFamily="2" charset="-122"/>
            </a:endParaRPr>
          </a:p>
        </p:txBody>
      </p:sp>
      <p:grpSp>
        <p:nvGrpSpPr>
          <p:cNvPr id="8198" name="Group 6"/>
          <p:cNvGrpSpPr>
            <a:grpSpLocks/>
          </p:cNvGrpSpPr>
          <p:nvPr/>
        </p:nvGrpSpPr>
        <p:grpSpPr bwMode="auto">
          <a:xfrm>
            <a:off x="457200" y="419100"/>
            <a:ext cx="8345055" cy="1257300"/>
            <a:chOff x="0" y="0"/>
            <a:chExt cx="6895958" cy="1258904"/>
          </a:xfrm>
        </p:grpSpPr>
        <p:grpSp>
          <p:nvGrpSpPr>
            <p:cNvPr id="8199" name="Group 7"/>
            <p:cNvGrpSpPr>
              <a:grpSpLocks/>
            </p:cNvGrpSpPr>
            <p:nvPr/>
          </p:nvGrpSpPr>
          <p:grpSpPr bwMode="auto">
            <a:xfrm>
              <a:off x="168995" y="0"/>
              <a:ext cx="6726963" cy="1016316"/>
              <a:chOff x="-1" y="0"/>
              <a:chExt cx="6726963" cy="1016316"/>
            </a:xfrm>
          </p:grpSpPr>
          <p:sp>
            <p:nvSpPr>
              <p:cNvPr id="8200" name="五边形 29"/>
              <p:cNvSpPr>
                <a:spLocks noChangeArrowheads="1"/>
              </p:cNvSpPr>
              <p:nvPr/>
            </p:nvSpPr>
            <p:spPr bwMode="auto">
              <a:xfrm>
                <a:off x="-1" y="0"/>
                <a:ext cx="1880349" cy="1008112"/>
              </a:xfrm>
              <a:prstGeom prst="homePlat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sz="6000">
                  <a:solidFill>
                    <a:srgbClr val="FFFFFF"/>
                  </a:solidFill>
                  <a:latin typeface="Broadway" pitchFamily="2" charset="0"/>
                  <a:sym typeface="Broadway" pitchFamily="2" charset="0"/>
                </a:endParaRPr>
              </a:p>
            </p:txBody>
          </p:sp>
          <p:sp>
            <p:nvSpPr>
              <p:cNvPr id="8201" name="燕尾形 30"/>
              <p:cNvSpPr>
                <a:spLocks noChangeArrowheads="1"/>
              </p:cNvSpPr>
              <p:nvPr/>
            </p:nvSpPr>
            <p:spPr bwMode="auto">
              <a:xfrm>
                <a:off x="1572465" y="8204"/>
                <a:ext cx="2775659" cy="1008112"/>
              </a:xfrm>
              <a:prstGeom prst="chevron">
                <a:avLst>
                  <a:gd name="adj" fmla="val 50000"/>
                </a:avLst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8202" name="燕尾形 31"/>
              <p:cNvSpPr>
                <a:spLocks noChangeArrowheads="1"/>
              </p:cNvSpPr>
              <p:nvPr/>
            </p:nvSpPr>
            <p:spPr bwMode="auto">
              <a:xfrm>
                <a:off x="4078096" y="8204"/>
                <a:ext cx="2648866" cy="1008112"/>
              </a:xfrm>
              <a:prstGeom prst="chevron">
                <a:avLst>
                  <a:gd name="adj" fmla="val 50000"/>
                </a:avLst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</p:grpSp>
        <p:grpSp>
          <p:nvGrpSpPr>
            <p:cNvPr id="8204" name="Group 12"/>
            <p:cNvGrpSpPr>
              <a:grpSpLocks/>
            </p:cNvGrpSpPr>
            <p:nvPr/>
          </p:nvGrpSpPr>
          <p:grpSpPr bwMode="auto">
            <a:xfrm>
              <a:off x="0" y="0"/>
              <a:ext cx="1079429" cy="1258904"/>
              <a:chOff x="0" y="0"/>
              <a:chExt cx="1079429" cy="1258904"/>
            </a:xfrm>
          </p:grpSpPr>
          <p:sp>
            <p:nvSpPr>
              <p:cNvPr id="8205" name="TextBox 27"/>
              <p:cNvSpPr>
                <a:spLocks noChangeArrowheads="1"/>
              </p:cNvSpPr>
              <p:nvPr/>
            </p:nvSpPr>
            <p:spPr bwMode="auto">
              <a:xfrm>
                <a:off x="0" y="251145"/>
                <a:ext cx="1079429" cy="10077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 sz="6000">
                  <a:solidFill>
                    <a:schemeClr val="bg1"/>
                  </a:solidFill>
                </a:endParaRPr>
              </a:p>
            </p:txBody>
          </p:sp>
          <p:sp>
            <p:nvSpPr>
              <p:cNvPr id="8206" name="矩形 28"/>
              <p:cNvSpPr>
                <a:spLocks noChangeArrowheads="1"/>
              </p:cNvSpPr>
              <p:nvPr/>
            </p:nvSpPr>
            <p:spPr bwMode="auto">
              <a:xfrm>
                <a:off x="231717" y="0"/>
                <a:ext cx="166952" cy="6405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207" name="Group 15"/>
            <p:cNvGrpSpPr>
              <a:grpSpLocks/>
            </p:cNvGrpSpPr>
            <p:nvPr/>
          </p:nvGrpSpPr>
          <p:grpSpPr bwMode="auto">
            <a:xfrm>
              <a:off x="2185220" y="0"/>
              <a:ext cx="1334617" cy="681546"/>
              <a:chOff x="0" y="0"/>
              <a:chExt cx="1334617" cy="681546"/>
            </a:xfrm>
          </p:grpSpPr>
          <p:sp>
            <p:nvSpPr>
              <p:cNvPr id="8208" name="TextBox 25"/>
              <p:cNvSpPr>
                <a:spLocks noChangeArrowheads="1"/>
              </p:cNvSpPr>
              <p:nvPr/>
            </p:nvSpPr>
            <p:spPr bwMode="auto">
              <a:xfrm>
                <a:off x="0" y="224005"/>
                <a:ext cx="1079870" cy="4575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09" name="矩形 28"/>
              <p:cNvSpPr>
                <a:spLocks noChangeArrowheads="1"/>
              </p:cNvSpPr>
              <p:nvPr/>
            </p:nvSpPr>
            <p:spPr bwMode="auto">
              <a:xfrm>
                <a:off x="132981" y="0"/>
                <a:ext cx="1201636" cy="6407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210" name="Group 18"/>
            <p:cNvGrpSpPr>
              <a:grpSpLocks/>
            </p:cNvGrpSpPr>
            <p:nvPr/>
          </p:nvGrpSpPr>
          <p:grpSpPr bwMode="auto">
            <a:xfrm>
              <a:off x="3935376" y="0"/>
              <a:ext cx="1080715" cy="681545"/>
              <a:chOff x="0" y="0"/>
              <a:chExt cx="1080715" cy="681545"/>
            </a:xfrm>
          </p:grpSpPr>
          <p:sp>
            <p:nvSpPr>
              <p:cNvPr id="8211" name="TextBox 23"/>
              <p:cNvSpPr>
                <a:spLocks noChangeArrowheads="1"/>
              </p:cNvSpPr>
              <p:nvPr/>
            </p:nvSpPr>
            <p:spPr bwMode="auto">
              <a:xfrm>
                <a:off x="0" y="224004"/>
                <a:ext cx="1080715" cy="4575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12" name="矩形 28"/>
              <p:cNvSpPr>
                <a:spLocks noChangeArrowheads="1"/>
              </p:cNvSpPr>
              <p:nvPr/>
            </p:nvSpPr>
            <p:spPr bwMode="auto">
              <a:xfrm>
                <a:off x="132391" y="0"/>
                <a:ext cx="166928" cy="549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 sz="2000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213" name="Group 21"/>
            <p:cNvGrpSpPr>
              <a:grpSpLocks/>
            </p:cNvGrpSpPr>
            <p:nvPr/>
          </p:nvGrpSpPr>
          <p:grpSpPr bwMode="auto">
            <a:xfrm>
              <a:off x="5545593" y="0"/>
              <a:ext cx="1080404" cy="734094"/>
              <a:chOff x="0" y="0"/>
              <a:chExt cx="1080404" cy="734094"/>
            </a:xfrm>
          </p:grpSpPr>
          <p:sp>
            <p:nvSpPr>
              <p:cNvPr id="8214" name="TextBox 21"/>
              <p:cNvSpPr>
                <a:spLocks noChangeArrowheads="1"/>
              </p:cNvSpPr>
              <p:nvPr/>
            </p:nvSpPr>
            <p:spPr bwMode="auto">
              <a:xfrm>
                <a:off x="0" y="225872"/>
                <a:ext cx="1080404" cy="458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15" name="矩形 28"/>
              <p:cNvSpPr>
                <a:spLocks noChangeArrowheads="1"/>
              </p:cNvSpPr>
              <p:nvPr/>
            </p:nvSpPr>
            <p:spPr bwMode="auto">
              <a:xfrm>
                <a:off x="132530" y="0"/>
                <a:ext cx="167102" cy="7340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 sz="280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681902" y="556058"/>
            <a:ext cx="2180792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Scrapping 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5774104" y="238209"/>
            <a:ext cx="2910896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Skills    Requirements 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2893170" y="498188"/>
            <a:ext cx="3036485" cy="99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Basic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Requirements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C:\Users\lenovo\Documents\Python Scripts\project\m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127" y="1502818"/>
            <a:ext cx="4482789" cy="5286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390918" y="3775630"/>
            <a:ext cx="630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SF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73125" y="3424915"/>
            <a:ext cx="72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SAC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15846" y="5562261"/>
            <a:ext cx="72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LA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480759" y="6369849"/>
            <a:ext cx="72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SD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645306" y="4028993"/>
            <a:ext cx="72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PA</a:t>
            </a:r>
          </a:p>
        </p:txBody>
      </p:sp>
    </p:spTree>
    <p:extLst>
      <p:ext uri="{BB962C8B-B14F-4D97-AF65-F5344CB8AC3E}">
        <p14:creationId xmlns:p14="http://schemas.microsoft.com/office/powerpoint/2010/main" val="4019829534"/>
      </p:ext>
    </p:extLst>
  </p:cSld>
  <p:clrMapOvr>
    <a:masterClrMapping/>
  </p:clrMapOvr>
  <p:transition xmlns:p14="http://schemas.microsoft.com/office/powerpoint/2010/main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1" descr="图片1_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71488" y="288925"/>
            <a:ext cx="8229600" cy="1143000"/>
          </a:xfrm>
        </p:spPr>
        <p:txBody>
          <a:bodyPr/>
          <a:lstStyle/>
          <a:p>
            <a:pPr eaLnBrk="1" hangingPunct="1"/>
            <a:endParaRPr lang="zh-CN" altLang="en-US" dirty="0">
              <a:ea typeface="宋体" pitchFamily="2" charset="-122"/>
            </a:endParaRPr>
          </a:p>
        </p:txBody>
      </p:sp>
      <p:pic>
        <p:nvPicPr>
          <p:cNvPr id="8196" name="Picture 4" descr="Client-info-Bo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49677"/>
            <a:ext cx="9144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79573"/>
            <a:ext cx="8229600" cy="4525962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zh-CN" sz="1800" b="1" dirty="0">
              <a:solidFill>
                <a:schemeClr val="tx1"/>
              </a:solidFill>
              <a:ea typeface="微软雅黑" pitchFamily="34" charset="-122"/>
            </a:endParaRPr>
          </a:p>
          <a:p>
            <a:pPr eaLnBrk="1" hangingPunct="1">
              <a:buFontTx/>
              <a:buNone/>
            </a:pPr>
            <a:endParaRPr lang="en-US" altLang="zh-CN" sz="1800" b="1" dirty="0">
              <a:solidFill>
                <a:schemeClr val="tx1"/>
              </a:solidFill>
              <a:ea typeface="微软雅黑" pitchFamily="34" charset="-122"/>
            </a:endParaRPr>
          </a:p>
          <a:p>
            <a:pPr eaLnBrk="1" hangingPunct="1">
              <a:buFontTx/>
              <a:buNone/>
            </a:pPr>
            <a:r>
              <a:rPr lang="en-US" altLang="zh-CN" sz="1800" b="1" dirty="0">
                <a:solidFill>
                  <a:schemeClr val="tx1"/>
                </a:solidFill>
                <a:ea typeface="微软雅黑" pitchFamily="34" charset="-122"/>
              </a:rPr>
              <a:t>Pie Chart of Education Background</a:t>
            </a:r>
            <a:endParaRPr lang="zh-CN" altLang="en-US" sz="1800" b="1" dirty="0">
              <a:solidFill>
                <a:schemeClr val="tx1"/>
              </a:solidFill>
              <a:ea typeface="微软雅黑" pitchFamily="34" charset="-122"/>
            </a:endParaRPr>
          </a:p>
        </p:txBody>
      </p:sp>
      <p:grpSp>
        <p:nvGrpSpPr>
          <p:cNvPr id="8198" name="Group 6"/>
          <p:cNvGrpSpPr>
            <a:grpSpLocks/>
          </p:cNvGrpSpPr>
          <p:nvPr/>
        </p:nvGrpSpPr>
        <p:grpSpPr bwMode="auto">
          <a:xfrm>
            <a:off x="457200" y="419100"/>
            <a:ext cx="8345055" cy="1257300"/>
            <a:chOff x="0" y="0"/>
            <a:chExt cx="6895958" cy="1258904"/>
          </a:xfrm>
        </p:grpSpPr>
        <p:grpSp>
          <p:nvGrpSpPr>
            <p:cNvPr id="8199" name="Group 7"/>
            <p:cNvGrpSpPr>
              <a:grpSpLocks/>
            </p:cNvGrpSpPr>
            <p:nvPr/>
          </p:nvGrpSpPr>
          <p:grpSpPr bwMode="auto">
            <a:xfrm>
              <a:off x="168995" y="0"/>
              <a:ext cx="6726963" cy="1016316"/>
              <a:chOff x="-1" y="0"/>
              <a:chExt cx="6726963" cy="1016316"/>
            </a:xfrm>
          </p:grpSpPr>
          <p:sp>
            <p:nvSpPr>
              <p:cNvPr id="8200" name="五边形 29"/>
              <p:cNvSpPr>
                <a:spLocks noChangeArrowheads="1"/>
              </p:cNvSpPr>
              <p:nvPr/>
            </p:nvSpPr>
            <p:spPr bwMode="auto">
              <a:xfrm>
                <a:off x="-1" y="0"/>
                <a:ext cx="1880349" cy="1008112"/>
              </a:xfrm>
              <a:prstGeom prst="homePlate">
                <a:avLst>
                  <a:gd name="adj" fmla="val 50000"/>
                </a:avLst>
              </a:prstGeom>
              <a:solidFill>
                <a:schemeClr val="bg2">
                  <a:lumMod val="60000"/>
                  <a:lumOff val="4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sz="6000" dirty="0">
                  <a:solidFill>
                    <a:srgbClr val="FFFFFF"/>
                  </a:solidFill>
                  <a:latin typeface="Broadway" pitchFamily="2" charset="0"/>
                  <a:sym typeface="Broadway" pitchFamily="2" charset="0"/>
                </a:endParaRPr>
              </a:p>
            </p:txBody>
          </p:sp>
          <p:sp>
            <p:nvSpPr>
              <p:cNvPr id="8201" name="燕尾形 30"/>
              <p:cNvSpPr>
                <a:spLocks noChangeArrowheads="1"/>
              </p:cNvSpPr>
              <p:nvPr/>
            </p:nvSpPr>
            <p:spPr bwMode="auto">
              <a:xfrm>
                <a:off x="1572465" y="8204"/>
                <a:ext cx="2775659" cy="1008112"/>
              </a:xfrm>
              <a:prstGeom prst="chevron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8202" name="燕尾形 31"/>
              <p:cNvSpPr>
                <a:spLocks noChangeArrowheads="1"/>
              </p:cNvSpPr>
              <p:nvPr/>
            </p:nvSpPr>
            <p:spPr bwMode="auto">
              <a:xfrm>
                <a:off x="4078096" y="8204"/>
                <a:ext cx="2648866" cy="1008112"/>
              </a:xfrm>
              <a:prstGeom prst="chevron">
                <a:avLst>
                  <a:gd name="adj" fmla="val 50000"/>
                </a:avLst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</p:grpSp>
        <p:grpSp>
          <p:nvGrpSpPr>
            <p:cNvPr id="8204" name="Group 12"/>
            <p:cNvGrpSpPr>
              <a:grpSpLocks/>
            </p:cNvGrpSpPr>
            <p:nvPr/>
          </p:nvGrpSpPr>
          <p:grpSpPr bwMode="auto">
            <a:xfrm>
              <a:off x="0" y="0"/>
              <a:ext cx="1079429" cy="1258904"/>
              <a:chOff x="0" y="0"/>
              <a:chExt cx="1079429" cy="1258904"/>
            </a:xfrm>
          </p:grpSpPr>
          <p:sp>
            <p:nvSpPr>
              <p:cNvPr id="8205" name="TextBox 27"/>
              <p:cNvSpPr>
                <a:spLocks noChangeArrowheads="1"/>
              </p:cNvSpPr>
              <p:nvPr/>
            </p:nvSpPr>
            <p:spPr bwMode="auto">
              <a:xfrm>
                <a:off x="0" y="251145"/>
                <a:ext cx="1079429" cy="10077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 sz="6000">
                  <a:solidFill>
                    <a:schemeClr val="bg1"/>
                  </a:solidFill>
                </a:endParaRPr>
              </a:p>
            </p:txBody>
          </p:sp>
          <p:sp>
            <p:nvSpPr>
              <p:cNvPr id="8206" name="矩形 28"/>
              <p:cNvSpPr>
                <a:spLocks noChangeArrowheads="1"/>
              </p:cNvSpPr>
              <p:nvPr/>
            </p:nvSpPr>
            <p:spPr bwMode="auto">
              <a:xfrm>
                <a:off x="231717" y="0"/>
                <a:ext cx="166952" cy="6405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207" name="Group 15"/>
            <p:cNvGrpSpPr>
              <a:grpSpLocks/>
            </p:cNvGrpSpPr>
            <p:nvPr/>
          </p:nvGrpSpPr>
          <p:grpSpPr bwMode="auto">
            <a:xfrm>
              <a:off x="2185220" y="0"/>
              <a:ext cx="1334617" cy="681546"/>
              <a:chOff x="0" y="0"/>
              <a:chExt cx="1334617" cy="681546"/>
            </a:xfrm>
          </p:grpSpPr>
          <p:sp>
            <p:nvSpPr>
              <p:cNvPr id="8208" name="TextBox 25"/>
              <p:cNvSpPr>
                <a:spLocks noChangeArrowheads="1"/>
              </p:cNvSpPr>
              <p:nvPr/>
            </p:nvSpPr>
            <p:spPr bwMode="auto">
              <a:xfrm>
                <a:off x="0" y="224005"/>
                <a:ext cx="1079870" cy="4575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09" name="矩形 28"/>
              <p:cNvSpPr>
                <a:spLocks noChangeArrowheads="1"/>
              </p:cNvSpPr>
              <p:nvPr/>
            </p:nvSpPr>
            <p:spPr bwMode="auto">
              <a:xfrm>
                <a:off x="132981" y="0"/>
                <a:ext cx="1201636" cy="6407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210" name="Group 18"/>
            <p:cNvGrpSpPr>
              <a:grpSpLocks/>
            </p:cNvGrpSpPr>
            <p:nvPr/>
          </p:nvGrpSpPr>
          <p:grpSpPr bwMode="auto">
            <a:xfrm>
              <a:off x="3935376" y="0"/>
              <a:ext cx="1080715" cy="681545"/>
              <a:chOff x="0" y="0"/>
              <a:chExt cx="1080715" cy="681545"/>
            </a:xfrm>
          </p:grpSpPr>
          <p:sp>
            <p:nvSpPr>
              <p:cNvPr id="8211" name="TextBox 23"/>
              <p:cNvSpPr>
                <a:spLocks noChangeArrowheads="1"/>
              </p:cNvSpPr>
              <p:nvPr/>
            </p:nvSpPr>
            <p:spPr bwMode="auto">
              <a:xfrm>
                <a:off x="0" y="224004"/>
                <a:ext cx="1080715" cy="4575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12" name="矩形 28"/>
              <p:cNvSpPr>
                <a:spLocks noChangeArrowheads="1"/>
              </p:cNvSpPr>
              <p:nvPr/>
            </p:nvSpPr>
            <p:spPr bwMode="auto">
              <a:xfrm>
                <a:off x="132391" y="0"/>
                <a:ext cx="166928" cy="549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 sz="2000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213" name="Group 21"/>
            <p:cNvGrpSpPr>
              <a:grpSpLocks/>
            </p:cNvGrpSpPr>
            <p:nvPr/>
          </p:nvGrpSpPr>
          <p:grpSpPr bwMode="auto">
            <a:xfrm>
              <a:off x="5545593" y="0"/>
              <a:ext cx="1080404" cy="734094"/>
              <a:chOff x="0" y="0"/>
              <a:chExt cx="1080404" cy="734094"/>
            </a:xfrm>
          </p:grpSpPr>
          <p:sp>
            <p:nvSpPr>
              <p:cNvPr id="8214" name="TextBox 21"/>
              <p:cNvSpPr>
                <a:spLocks noChangeArrowheads="1"/>
              </p:cNvSpPr>
              <p:nvPr/>
            </p:nvSpPr>
            <p:spPr bwMode="auto">
              <a:xfrm>
                <a:off x="0" y="225872"/>
                <a:ext cx="1080404" cy="458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15" name="矩形 28"/>
              <p:cNvSpPr>
                <a:spLocks noChangeArrowheads="1"/>
              </p:cNvSpPr>
              <p:nvPr/>
            </p:nvSpPr>
            <p:spPr bwMode="auto">
              <a:xfrm>
                <a:off x="132530" y="0"/>
                <a:ext cx="167102" cy="7340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 sz="280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697010" y="534119"/>
            <a:ext cx="2180792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Scrapping 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5774104" y="238209"/>
            <a:ext cx="2910896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Skills    Requirements 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2873064" y="498688"/>
            <a:ext cx="3036485" cy="99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Basic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Requirements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 descr="C:\Users\lenovo\Documents\Python Scripts\project\pie_degree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31"/>
          <a:stretch/>
        </p:blipFill>
        <p:spPr bwMode="auto">
          <a:xfrm>
            <a:off x="361509" y="2851725"/>
            <a:ext cx="4260645" cy="3150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lenovo\Documents\Python Scripts\project\pie_exp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61"/>
          <a:stretch/>
        </p:blipFill>
        <p:spPr bwMode="auto">
          <a:xfrm>
            <a:off x="4802115" y="2881602"/>
            <a:ext cx="4038896" cy="312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4802115" y="2347036"/>
            <a:ext cx="41663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ea typeface="微软雅黑" pitchFamily="34" charset="-122"/>
              </a:rPr>
              <a:t>Pie Chart of Working Experience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16971158"/>
      </p:ext>
    </p:extLst>
  </p:cSld>
  <p:clrMapOvr>
    <a:masterClrMapping/>
  </p:clrMapOvr>
  <p:transition xmlns:p14="http://schemas.microsoft.com/office/powerpoint/2010/main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1" descr="图片1_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71488" y="288925"/>
            <a:ext cx="8229600" cy="1143000"/>
          </a:xfrm>
        </p:spPr>
        <p:txBody>
          <a:bodyPr/>
          <a:lstStyle/>
          <a:p>
            <a:pPr eaLnBrk="1" hangingPunct="1"/>
            <a:endParaRPr lang="zh-CN" altLang="en-US" dirty="0">
              <a:ea typeface="宋体" pitchFamily="2" charset="-122"/>
            </a:endParaRPr>
          </a:p>
        </p:txBody>
      </p:sp>
      <p:pic>
        <p:nvPicPr>
          <p:cNvPr id="8196" name="Picture 4" descr="Client-info-Bo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49677"/>
            <a:ext cx="9144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010" y="2887365"/>
            <a:ext cx="329213" cy="353599"/>
          </a:xfrm>
          <a:prstGeom prst="rect">
            <a:avLst/>
          </a:prstGeom>
        </p:spPr>
      </p:pic>
      <p:sp>
        <p:nvSpPr>
          <p:cNvPr id="819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622154" y="1979170"/>
            <a:ext cx="8064646" cy="416128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微软雅黑" pitchFamily="34" charset="-122"/>
              </a:rPr>
              <a:t>Natural Language Processing</a:t>
            </a:r>
            <a:endParaRPr lang="zh-CN" altLang="en-US" b="1" dirty="0">
              <a:solidFill>
                <a:schemeClr val="tx1"/>
              </a:solidFill>
              <a:ea typeface="微软雅黑" pitchFamily="34" charset="-122"/>
            </a:endParaRPr>
          </a:p>
        </p:txBody>
      </p:sp>
      <p:grpSp>
        <p:nvGrpSpPr>
          <p:cNvPr id="8198" name="Group 6"/>
          <p:cNvGrpSpPr>
            <a:grpSpLocks/>
          </p:cNvGrpSpPr>
          <p:nvPr/>
        </p:nvGrpSpPr>
        <p:grpSpPr bwMode="auto">
          <a:xfrm>
            <a:off x="341745" y="355454"/>
            <a:ext cx="8404543" cy="1259034"/>
            <a:chOff x="0" y="-1736"/>
            <a:chExt cx="6945116" cy="1260640"/>
          </a:xfrm>
        </p:grpSpPr>
        <p:grpSp>
          <p:nvGrpSpPr>
            <p:cNvPr id="8199" name="Group 7"/>
            <p:cNvGrpSpPr>
              <a:grpSpLocks/>
            </p:cNvGrpSpPr>
            <p:nvPr/>
          </p:nvGrpSpPr>
          <p:grpSpPr bwMode="auto">
            <a:xfrm>
              <a:off x="168995" y="-1736"/>
              <a:ext cx="6776121" cy="1016999"/>
              <a:chOff x="-1" y="-1736"/>
              <a:chExt cx="6776121" cy="1016999"/>
            </a:xfrm>
          </p:grpSpPr>
          <p:sp>
            <p:nvSpPr>
              <p:cNvPr id="8200" name="五边形 29"/>
              <p:cNvSpPr>
                <a:spLocks noChangeArrowheads="1"/>
              </p:cNvSpPr>
              <p:nvPr/>
            </p:nvSpPr>
            <p:spPr bwMode="auto">
              <a:xfrm>
                <a:off x="-1" y="0"/>
                <a:ext cx="1880349" cy="1008112"/>
              </a:xfrm>
              <a:prstGeom prst="homePlate">
                <a:avLst>
                  <a:gd name="adj" fmla="val 50000"/>
                </a:avLst>
              </a:prstGeom>
              <a:solidFill>
                <a:schemeClr val="bg2">
                  <a:lumMod val="60000"/>
                  <a:lumOff val="4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sz="6000" dirty="0">
                  <a:solidFill>
                    <a:srgbClr val="FFFFFF"/>
                  </a:solidFill>
                  <a:latin typeface="Broadway" pitchFamily="2" charset="0"/>
                  <a:sym typeface="Broadway" pitchFamily="2" charset="0"/>
                </a:endParaRPr>
              </a:p>
            </p:txBody>
          </p:sp>
          <p:sp>
            <p:nvSpPr>
              <p:cNvPr id="8201" name="燕尾形 30"/>
              <p:cNvSpPr>
                <a:spLocks noChangeArrowheads="1"/>
              </p:cNvSpPr>
              <p:nvPr/>
            </p:nvSpPr>
            <p:spPr bwMode="auto">
              <a:xfrm>
                <a:off x="4000461" y="7151"/>
                <a:ext cx="2775659" cy="1008112"/>
              </a:xfrm>
              <a:prstGeom prst="chevron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8202" name="燕尾形 31"/>
              <p:cNvSpPr>
                <a:spLocks noChangeArrowheads="1"/>
              </p:cNvSpPr>
              <p:nvPr/>
            </p:nvSpPr>
            <p:spPr bwMode="auto">
              <a:xfrm>
                <a:off x="1637525" y="-1736"/>
                <a:ext cx="2648866" cy="1008112"/>
              </a:xfrm>
              <a:prstGeom prst="chevron">
                <a:avLst>
                  <a:gd name="adj" fmla="val 50000"/>
                </a:avLst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</p:grpSp>
        <p:grpSp>
          <p:nvGrpSpPr>
            <p:cNvPr id="8204" name="Group 12"/>
            <p:cNvGrpSpPr>
              <a:grpSpLocks/>
            </p:cNvGrpSpPr>
            <p:nvPr/>
          </p:nvGrpSpPr>
          <p:grpSpPr bwMode="auto">
            <a:xfrm>
              <a:off x="0" y="0"/>
              <a:ext cx="1079429" cy="1258904"/>
              <a:chOff x="0" y="0"/>
              <a:chExt cx="1079429" cy="1258904"/>
            </a:xfrm>
          </p:grpSpPr>
          <p:sp>
            <p:nvSpPr>
              <p:cNvPr id="8205" name="TextBox 27"/>
              <p:cNvSpPr>
                <a:spLocks noChangeArrowheads="1"/>
              </p:cNvSpPr>
              <p:nvPr/>
            </p:nvSpPr>
            <p:spPr bwMode="auto">
              <a:xfrm>
                <a:off x="0" y="251145"/>
                <a:ext cx="1079429" cy="10077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 sz="6000">
                  <a:solidFill>
                    <a:schemeClr val="bg1"/>
                  </a:solidFill>
                </a:endParaRPr>
              </a:p>
            </p:txBody>
          </p:sp>
          <p:sp>
            <p:nvSpPr>
              <p:cNvPr id="8206" name="矩形 28"/>
              <p:cNvSpPr>
                <a:spLocks noChangeArrowheads="1"/>
              </p:cNvSpPr>
              <p:nvPr/>
            </p:nvSpPr>
            <p:spPr bwMode="auto">
              <a:xfrm>
                <a:off x="231717" y="0"/>
                <a:ext cx="166952" cy="6405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207" name="Group 15"/>
            <p:cNvGrpSpPr>
              <a:grpSpLocks/>
            </p:cNvGrpSpPr>
            <p:nvPr/>
          </p:nvGrpSpPr>
          <p:grpSpPr bwMode="auto">
            <a:xfrm>
              <a:off x="2185220" y="0"/>
              <a:ext cx="1334617" cy="681546"/>
              <a:chOff x="0" y="0"/>
              <a:chExt cx="1334617" cy="681546"/>
            </a:xfrm>
          </p:grpSpPr>
          <p:sp>
            <p:nvSpPr>
              <p:cNvPr id="8208" name="TextBox 25"/>
              <p:cNvSpPr>
                <a:spLocks noChangeArrowheads="1"/>
              </p:cNvSpPr>
              <p:nvPr/>
            </p:nvSpPr>
            <p:spPr bwMode="auto">
              <a:xfrm>
                <a:off x="0" y="224005"/>
                <a:ext cx="1079870" cy="4575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09" name="矩形 28"/>
              <p:cNvSpPr>
                <a:spLocks noChangeArrowheads="1"/>
              </p:cNvSpPr>
              <p:nvPr/>
            </p:nvSpPr>
            <p:spPr bwMode="auto">
              <a:xfrm>
                <a:off x="132981" y="0"/>
                <a:ext cx="1201636" cy="6407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210" name="Group 18"/>
            <p:cNvGrpSpPr>
              <a:grpSpLocks/>
            </p:cNvGrpSpPr>
            <p:nvPr/>
          </p:nvGrpSpPr>
          <p:grpSpPr bwMode="auto">
            <a:xfrm>
              <a:off x="3935376" y="0"/>
              <a:ext cx="1080715" cy="681545"/>
              <a:chOff x="0" y="0"/>
              <a:chExt cx="1080715" cy="681545"/>
            </a:xfrm>
          </p:grpSpPr>
          <p:sp>
            <p:nvSpPr>
              <p:cNvPr id="8211" name="TextBox 23"/>
              <p:cNvSpPr>
                <a:spLocks noChangeArrowheads="1"/>
              </p:cNvSpPr>
              <p:nvPr/>
            </p:nvSpPr>
            <p:spPr bwMode="auto">
              <a:xfrm>
                <a:off x="0" y="224004"/>
                <a:ext cx="1080715" cy="4575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12" name="矩形 28"/>
              <p:cNvSpPr>
                <a:spLocks noChangeArrowheads="1"/>
              </p:cNvSpPr>
              <p:nvPr/>
            </p:nvSpPr>
            <p:spPr bwMode="auto">
              <a:xfrm>
                <a:off x="132391" y="0"/>
                <a:ext cx="166928" cy="549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 sz="2000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213" name="Group 21"/>
            <p:cNvGrpSpPr>
              <a:grpSpLocks/>
            </p:cNvGrpSpPr>
            <p:nvPr/>
          </p:nvGrpSpPr>
          <p:grpSpPr bwMode="auto">
            <a:xfrm>
              <a:off x="5545593" y="0"/>
              <a:ext cx="1080404" cy="734094"/>
              <a:chOff x="0" y="0"/>
              <a:chExt cx="1080404" cy="734094"/>
            </a:xfrm>
          </p:grpSpPr>
          <p:sp>
            <p:nvSpPr>
              <p:cNvPr id="8214" name="TextBox 21"/>
              <p:cNvSpPr>
                <a:spLocks noChangeArrowheads="1"/>
              </p:cNvSpPr>
              <p:nvPr/>
            </p:nvSpPr>
            <p:spPr bwMode="auto">
              <a:xfrm>
                <a:off x="0" y="225872"/>
                <a:ext cx="1080404" cy="458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15" name="矩形 28"/>
              <p:cNvSpPr>
                <a:spLocks noChangeArrowheads="1"/>
              </p:cNvSpPr>
              <p:nvPr/>
            </p:nvSpPr>
            <p:spPr bwMode="auto">
              <a:xfrm>
                <a:off x="132530" y="0"/>
                <a:ext cx="167102" cy="7340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 sz="280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697010" y="534119"/>
            <a:ext cx="2180792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Scrapping 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5626518" y="166369"/>
            <a:ext cx="2910896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Skills    Requirements 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2826632" y="415857"/>
            <a:ext cx="3036485" cy="99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Basic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Requirements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273651" y="2740998"/>
            <a:ext cx="21068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Stem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177160" y="3441270"/>
            <a:ext cx="5029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 lemmatize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970" y="3599651"/>
            <a:ext cx="329213" cy="353599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969" y="4397297"/>
            <a:ext cx="329213" cy="353599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273651" y="4281708"/>
            <a:ext cx="3257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lDF</a:t>
            </a:r>
            <a:r>
              <a:rPr lang="en-US" sz="3200" dirty="0"/>
              <a:t> Calculation</a:t>
            </a:r>
          </a:p>
        </p:txBody>
      </p:sp>
    </p:spTree>
    <p:extLst>
      <p:ext uri="{BB962C8B-B14F-4D97-AF65-F5344CB8AC3E}">
        <p14:creationId xmlns:p14="http://schemas.microsoft.com/office/powerpoint/2010/main" val="2493559965"/>
      </p:ext>
    </p:extLst>
  </p:cSld>
  <p:clrMapOvr>
    <a:masterClrMapping/>
  </p:clrMapOvr>
  <p:transition xmlns:p14="http://schemas.microsoft.com/office/powerpoint/2010/main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1" descr="图片1_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71488" y="288925"/>
            <a:ext cx="8229600" cy="1143000"/>
          </a:xfrm>
        </p:spPr>
        <p:txBody>
          <a:bodyPr/>
          <a:lstStyle/>
          <a:p>
            <a:pPr eaLnBrk="1" hangingPunct="1"/>
            <a:endParaRPr lang="zh-CN" altLang="en-US" dirty="0">
              <a:ea typeface="宋体" pitchFamily="2" charset="-122"/>
            </a:endParaRPr>
          </a:p>
        </p:txBody>
      </p:sp>
      <p:grpSp>
        <p:nvGrpSpPr>
          <p:cNvPr id="8198" name="Group 6"/>
          <p:cNvGrpSpPr>
            <a:grpSpLocks/>
          </p:cNvGrpSpPr>
          <p:nvPr/>
        </p:nvGrpSpPr>
        <p:grpSpPr bwMode="auto">
          <a:xfrm>
            <a:off x="341745" y="355454"/>
            <a:ext cx="8404543" cy="1259034"/>
            <a:chOff x="0" y="-1736"/>
            <a:chExt cx="6945116" cy="1260640"/>
          </a:xfrm>
        </p:grpSpPr>
        <p:grpSp>
          <p:nvGrpSpPr>
            <p:cNvPr id="8199" name="Group 7"/>
            <p:cNvGrpSpPr>
              <a:grpSpLocks/>
            </p:cNvGrpSpPr>
            <p:nvPr/>
          </p:nvGrpSpPr>
          <p:grpSpPr bwMode="auto">
            <a:xfrm>
              <a:off x="168995" y="-1736"/>
              <a:ext cx="6776121" cy="1016999"/>
              <a:chOff x="-1" y="-1736"/>
              <a:chExt cx="6776121" cy="1016999"/>
            </a:xfrm>
          </p:grpSpPr>
          <p:sp>
            <p:nvSpPr>
              <p:cNvPr id="8200" name="五边形 29"/>
              <p:cNvSpPr>
                <a:spLocks noChangeArrowheads="1"/>
              </p:cNvSpPr>
              <p:nvPr/>
            </p:nvSpPr>
            <p:spPr bwMode="auto">
              <a:xfrm>
                <a:off x="-1" y="0"/>
                <a:ext cx="1880349" cy="1008112"/>
              </a:xfrm>
              <a:prstGeom prst="homePlate">
                <a:avLst>
                  <a:gd name="adj" fmla="val 50000"/>
                </a:avLst>
              </a:prstGeom>
              <a:solidFill>
                <a:schemeClr val="bg2">
                  <a:lumMod val="60000"/>
                  <a:lumOff val="4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sz="6000" dirty="0">
                  <a:solidFill>
                    <a:srgbClr val="FFFFFF"/>
                  </a:solidFill>
                  <a:latin typeface="Broadway" pitchFamily="2" charset="0"/>
                  <a:sym typeface="Broadway" pitchFamily="2" charset="0"/>
                </a:endParaRPr>
              </a:p>
            </p:txBody>
          </p:sp>
          <p:sp>
            <p:nvSpPr>
              <p:cNvPr id="8201" name="燕尾形 30"/>
              <p:cNvSpPr>
                <a:spLocks noChangeArrowheads="1"/>
              </p:cNvSpPr>
              <p:nvPr/>
            </p:nvSpPr>
            <p:spPr bwMode="auto">
              <a:xfrm>
                <a:off x="4000461" y="7151"/>
                <a:ext cx="2775659" cy="1008112"/>
              </a:xfrm>
              <a:prstGeom prst="chevron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8202" name="燕尾形 31"/>
              <p:cNvSpPr>
                <a:spLocks noChangeArrowheads="1"/>
              </p:cNvSpPr>
              <p:nvPr/>
            </p:nvSpPr>
            <p:spPr bwMode="auto">
              <a:xfrm>
                <a:off x="1637525" y="-1736"/>
                <a:ext cx="2648866" cy="1008112"/>
              </a:xfrm>
              <a:prstGeom prst="chevron">
                <a:avLst>
                  <a:gd name="adj" fmla="val 50000"/>
                </a:avLst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</p:grpSp>
        <p:grpSp>
          <p:nvGrpSpPr>
            <p:cNvPr id="8204" name="Group 12"/>
            <p:cNvGrpSpPr>
              <a:grpSpLocks/>
            </p:cNvGrpSpPr>
            <p:nvPr/>
          </p:nvGrpSpPr>
          <p:grpSpPr bwMode="auto">
            <a:xfrm>
              <a:off x="0" y="0"/>
              <a:ext cx="1079429" cy="1258904"/>
              <a:chOff x="0" y="0"/>
              <a:chExt cx="1079429" cy="1258904"/>
            </a:xfrm>
          </p:grpSpPr>
          <p:sp>
            <p:nvSpPr>
              <p:cNvPr id="8205" name="TextBox 27"/>
              <p:cNvSpPr>
                <a:spLocks noChangeArrowheads="1"/>
              </p:cNvSpPr>
              <p:nvPr/>
            </p:nvSpPr>
            <p:spPr bwMode="auto">
              <a:xfrm>
                <a:off x="0" y="251145"/>
                <a:ext cx="1079429" cy="10077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 sz="6000">
                  <a:solidFill>
                    <a:schemeClr val="bg1"/>
                  </a:solidFill>
                </a:endParaRPr>
              </a:p>
            </p:txBody>
          </p:sp>
          <p:sp>
            <p:nvSpPr>
              <p:cNvPr id="8206" name="矩形 28"/>
              <p:cNvSpPr>
                <a:spLocks noChangeArrowheads="1"/>
              </p:cNvSpPr>
              <p:nvPr/>
            </p:nvSpPr>
            <p:spPr bwMode="auto">
              <a:xfrm>
                <a:off x="231717" y="0"/>
                <a:ext cx="166952" cy="6405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207" name="Group 15"/>
            <p:cNvGrpSpPr>
              <a:grpSpLocks/>
            </p:cNvGrpSpPr>
            <p:nvPr/>
          </p:nvGrpSpPr>
          <p:grpSpPr bwMode="auto">
            <a:xfrm>
              <a:off x="2185220" y="0"/>
              <a:ext cx="1334617" cy="681546"/>
              <a:chOff x="0" y="0"/>
              <a:chExt cx="1334617" cy="681546"/>
            </a:xfrm>
          </p:grpSpPr>
          <p:sp>
            <p:nvSpPr>
              <p:cNvPr id="8208" name="TextBox 25"/>
              <p:cNvSpPr>
                <a:spLocks noChangeArrowheads="1"/>
              </p:cNvSpPr>
              <p:nvPr/>
            </p:nvSpPr>
            <p:spPr bwMode="auto">
              <a:xfrm>
                <a:off x="0" y="224005"/>
                <a:ext cx="1079870" cy="4575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09" name="矩形 28"/>
              <p:cNvSpPr>
                <a:spLocks noChangeArrowheads="1"/>
              </p:cNvSpPr>
              <p:nvPr/>
            </p:nvSpPr>
            <p:spPr bwMode="auto">
              <a:xfrm>
                <a:off x="132981" y="0"/>
                <a:ext cx="1201636" cy="6407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210" name="Group 18"/>
            <p:cNvGrpSpPr>
              <a:grpSpLocks/>
            </p:cNvGrpSpPr>
            <p:nvPr/>
          </p:nvGrpSpPr>
          <p:grpSpPr bwMode="auto">
            <a:xfrm>
              <a:off x="3935376" y="0"/>
              <a:ext cx="1080715" cy="681545"/>
              <a:chOff x="0" y="0"/>
              <a:chExt cx="1080715" cy="681545"/>
            </a:xfrm>
          </p:grpSpPr>
          <p:sp>
            <p:nvSpPr>
              <p:cNvPr id="8211" name="TextBox 23"/>
              <p:cNvSpPr>
                <a:spLocks noChangeArrowheads="1"/>
              </p:cNvSpPr>
              <p:nvPr/>
            </p:nvSpPr>
            <p:spPr bwMode="auto">
              <a:xfrm>
                <a:off x="0" y="224004"/>
                <a:ext cx="1080715" cy="4575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12" name="矩形 28"/>
              <p:cNvSpPr>
                <a:spLocks noChangeArrowheads="1"/>
              </p:cNvSpPr>
              <p:nvPr/>
            </p:nvSpPr>
            <p:spPr bwMode="auto">
              <a:xfrm>
                <a:off x="132391" y="0"/>
                <a:ext cx="166928" cy="549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 sz="2000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213" name="Group 21"/>
            <p:cNvGrpSpPr>
              <a:grpSpLocks/>
            </p:cNvGrpSpPr>
            <p:nvPr/>
          </p:nvGrpSpPr>
          <p:grpSpPr bwMode="auto">
            <a:xfrm>
              <a:off x="5545593" y="0"/>
              <a:ext cx="1080404" cy="734094"/>
              <a:chOff x="0" y="0"/>
              <a:chExt cx="1080404" cy="734094"/>
            </a:xfrm>
          </p:grpSpPr>
          <p:sp>
            <p:nvSpPr>
              <p:cNvPr id="8214" name="TextBox 21"/>
              <p:cNvSpPr>
                <a:spLocks noChangeArrowheads="1"/>
              </p:cNvSpPr>
              <p:nvPr/>
            </p:nvSpPr>
            <p:spPr bwMode="auto">
              <a:xfrm>
                <a:off x="0" y="225872"/>
                <a:ext cx="1080404" cy="458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15" name="矩形 28"/>
              <p:cNvSpPr>
                <a:spLocks noChangeArrowheads="1"/>
              </p:cNvSpPr>
              <p:nvPr/>
            </p:nvSpPr>
            <p:spPr bwMode="auto">
              <a:xfrm>
                <a:off x="132530" y="0"/>
                <a:ext cx="167102" cy="7340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 sz="280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697010" y="534119"/>
            <a:ext cx="2180792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Scrapping 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5626518" y="166369"/>
            <a:ext cx="2910896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Skills    Requirements 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2826632" y="415857"/>
            <a:ext cx="3036485" cy="99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Basic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Requirements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4189" y="1995055"/>
            <a:ext cx="7535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Word cloud</a:t>
            </a:r>
          </a:p>
        </p:txBody>
      </p:sp>
    </p:spTree>
    <p:extLst>
      <p:ext uri="{BB962C8B-B14F-4D97-AF65-F5344CB8AC3E}">
        <p14:creationId xmlns:p14="http://schemas.microsoft.com/office/powerpoint/2010/main" val="4000364226"/>
      </p:ext>
    </p:extLst>
  </p:cSld>
  <p:clrMapOvr>
    <a:masterClrMapping/>
  </p:clrMapOvr>
  <p:transition xmlns:p14="http://schemas.microsoft.com/office/powerpoint/2010/main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1" descr="图片1_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6369"/>
            <a:ext cx="8746288" cy="5974081"/>
          </a:xfrm>
        </p:spPr>
        <p:txBody>
          <a:bodyPr/>
          <a:lstStyle/>
          <a:p>
            <a:pPr eaLnBrk="1" hangingPunct="1">
              <a:buFontTx/>
              <a:buNone/>
            </a:pPr>
            <a:endParaRPr lang="zh-CN" altLang="en-US" sz="2800" b="1" dirty="0">
              <a:solidFill>
                <a:schemeClr val="tx1"/>
              </a:solidFill>
              <a:ea typeface="微软雅黑" pitchFamily="34" charset="-122"/>
            </a:endParaRPr>
          </a:p>
        </p:txBody>
      </p: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697010" y="534119"/>
            <a:ext cx="2180792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Scrapping 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AutoShape 5"/>
          <p:cNvSpPr>
            <a:spLocks noChangeArrowheads="1"/>
          </p:cNvSpPr>
          <p:nvPr/>
        </p:nvSpPr>
        <p:spPr bwMode="auto">
          <a:xfrm>
            <a:off x="0" y="-3372"/>
            <a:ext cx="9144000" cy="8318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mpd="sng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buFontTx/>
              <a:buNone/>
            </a:pPr>
            <a:r>
              <a:rPr lang="en-US" altLang="zh-CN" sz="2800" dirty="0">
                <a:ea typeface="微软雅黑" pitchFamily="34" charset="-122"/>
              </a:rPr>
              <a:t>      </a:t>
            </a:r>
            <a:r>
              <a:rPr lang="en-US" altLang="zh-CN" sz="2800" dirty="0">
                <a:solidFill>
                  <a:schemeClr val="bg1"/>
                </a:solidFill>
                <a:ea typeface="微软雅黑" pitchFamily="34" charset="-122"/>
              </a:rPr>
              <a:t>Skills Requirements vs Working Experience</a:t>
            </a:r>
            <a:endParaRPr lang="zh-CN" altLang="en-US" sz="2800" dirty="0">
              <a:solidFill>
                <a:schemeClr val="bg1"/>
              </a:solidFill>
              <a:ea typeface="微软雅黑" pitchFamily="34" charset="-122"/>
            </a:endParaRPr>
          </a:p>
        </p:txBody>
      </p:sp>
      <p:pic>
        <p:nvPicPr>
          <p:cNvPr id="1026" name="Picture 2" descr="C:\Users\lenovo\Desktop\bar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0322"/>
            <a:ext cx="4306681" cy="2868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lenovo\Desktop\bar3_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791" y="968084"/>
            <a:ext cx="4299954" cy="2862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lenovo\Desktop\bar_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791" y="3869358"/>
            <a:ext cx="4245114" cy="287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396308"/>
      </p:ext>
    </p:extLst>
  </p:cSld>
  <p:clrMapOvr>
    <a:masterClrMapping/>
  </p:clrMapOvr>
  <p:transition xmlns:p14="http://schemas.microsoft.com/office/powerpoint/2010/main"/>
</p:sld>
</file>

<file path=ppt/theme/theme1.xml><?xml version="1.0" encoding="utf-8"?>
<a:theme xmlns:a="http://schemas.openxmlformats.org/drawingml/2006/main" name="Default Design">
  <a:themeElements>
    <a:clrScheme name="Default Design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79C5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BEDF"/>
      </a:accent5>
      <a:accent6>
        <a:srgbClr val="2D2D8A"/>
      </a:accent6>
      <a:hlink>
        <a:srgbClr val="FFFFFF"/>
      </a:hlink>
      <a:folHlink>
        <a:srgbClr val="FFFFFF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GB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GB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79C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BED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79C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BEDF"/>
        </a:accent5>
        <a:accent6>
          <a:srgbClr val="2D2D8A"/>
        </a:accent6>
        <a:hlink>
          <a:srgbClr val="FF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788</TotalTime>
  <Pages>0</Pages>
  <Words>227</Words>
  <Characters>0</Characters>
  <Application>Microsoft Macintosh PowerPoint</Application>
  <DocSecurity>0</DocSecurity>
  <PresentationFormat>全屏显示(4:3)</PresentationFormat>
  <Lines>0</Lines>
  <Paragraphs>77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Eyeful Presentations Ltd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Eyeful - Non Flash</dc:title>
  <dc:subject>Winter 2007</dc:subject>
  <dc:creator>Creative Team</dc:creator>
  <dc:description>Contact Eyeful on 0845 056 8528 or via www.eyefulpresentations.co.uk</dc:description>
  <cp:lastModifiedBy>Li Season</cp:lastModifiedBy>
  <cp:revision>208</cp:revision>
  <dcterms:created xsi:type="dcterms:W3CDTF">2007-04-12T07:21:34Z</dcterms:created>
  <dcterms:modified xsi:type="dcterms:W3CDTF">2017-03-17T10:36:40Z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layBack">
    <vt:bool>true</vt:bool>
  </property>
  <property fmtid="{D5CDD505-2E9C-101B-9397-08002B2CF9AE}" pid="3" name="KSOProductBuildVer">
    <vt:lpwstr>2052-9.1.0.4764</vt:lpwstr>
  </property>
</Properties>
</file>