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9" r:id="rId2"/>
    <p:sldId id="381" r:id="rId3"/>
    <p:sldId id="382" r:id="rId4"/>
    <p:sldId id="534" r:id="rId5"/>
    <p:sldId id="529" r:id="rId6"/>
    <p:sldId id="535" r:id="rId7"/>
    <p:sldId id="537" r:id="rId8"/>
    <p:sldId id="539" r:id="rId9"/>
    <p:sldId id="538" r:id="rId10"/>
    <p:sldId id="540" r:id="rId11"/>
    <p:sldId id="453" r:id="rId12"/>
    <p:sldId id="455" r:id="rId13"/>
    <p:sldId id="460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orient="horz" pos="3712">
          <p15:clr>
            <a:srgbClr val="A4A3A4"/>
          </p15:clr>
        </p15:guide>
        <p15:guide id="3" orient="horz" pos="1333">
          <p15:clr>
            <a:srgbClr val="A4A3A4"/>
          </p15:clr>
        </p15:guide>
        <p15:guide id="4" orient="horz" pos="217">
          <p15:clr>
            <a:srgbClr val="A4A3A4"/>
          </p15:clr>
        </p15:guide>
        <p15:guide id="5" orient="horz" pos="4076">
          <p15:clr>
            <a:srgbClr val="A4A3A4"/>
          </p15:clr>
        </p15:guide>
        <p15:guide id="6" pos="3004">
          <p15:clr>
            <a:srgbClr val="A4A3A4"/>
          </p15:clr>
        </p15:guide>
        <p15:guide id="7" pos="4661">
          <p15:clr>
            <a:srgbClr val="A4A3A4"/>
          </p15:clr>
        </p15:guide>
        <p15:guide id="8" pos="2478">
          <p15:clr>
            <a:srgbClr val="A4A3A4"/>
          </p15:clr>
        </p15:guide>
        <p15:guide id="9" pos="788">
          <p15:clr>
            <a:srgbClr val="A4A3A4"/>
          </p15:clr>
        </p15:guide>
        <p15:guide id="10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6AD"/>
    <a:srgbClr val="0079C5"/>
    <a:srgbClr val="00CC00"/>
    <a:srgbClr val="BC0000"/>
    <a:srgbClr val="5F5F5F"/>
    <a:srgbClr val="FF0000"/>
    <a:srgbClr val="3333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0" y="48"/>
      </p:cViewPr>
      <p:guideLst>
        <p:guide orient="horz" pos="2180"/>
        <p:guide orient="horz" pos="3712"/>
        <p:guide orient="horz" pos="1333"/>
        <p:guide orient="horz" pos="217"/>
        <p:guide orient="horz" pos="4076"/>
        <p:guide pos="3004"/>
        <p:guide pos="4661"/>
        <p:guide pos="2478"/>
        <p:guide pos="788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C1D5544-AC59-468C-9C86-54F7D877EEE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AEAEA-D2F7-4F90-9334-6CA88AFAD99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E7752-AA5C-4B0C-B4B9-7ECE6244406A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5A9FF-92CF-4C32-B3B9-C2EE4D195FAD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F2731-8FA8-4909-A82D-2E10F286A040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BD662-5F75-4ED1-883A-9A103A73A38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81E7A-7B88-4BD4-A045-6E879F930A6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B5C7E-A46B-471A-BD97-998B67AC393B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E58AD-5B3A-4066-B22E-90272263EA27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CC487-D8CF-4B30-BC7F-D6846C5A69F4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273A-44FE-489F-8A74-03746409B81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0C1C7-A58E-40FC-8FAB-E4D49CB06DC1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fld id="{C6F34D24-6092-47EC-833C-46DA5A716FBF}" type="slidenum">
              <a:rPr lang="zh-CN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5709" y="380280"/>
            <a:ext cx="340821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Qualifications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04109" y="2005446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in California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459" y="1151948"/>
            <a:ext cx="5419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</a:rPr>
              <a:t>for Data Analyst 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77" name="未知"/>
          <p:cNvSpPr>
            <a:spLocks/>
          </p:cNvSpPr>
          <p:nvPr/>
        </p:nvSpPr>
        <p:spPr bwMode="auto">
          <a:xfrm>
            <a:off x="8391525" y="3427413"/>
            <a:ext cx="935038" cy="4762"/>
          </a:xfrm>
          <a:custGeom>
            <a:avLst/>
            <a:gdLst>
              <a:gd name="T0" fmla="*/ 0 w 825"/>
              <a:gd name="T1" fmla="*/ 4762 h 5"/>
              <a:gd name="T2" fmla="*/ 4534 w 825"/>
              <a:gd name="T3" fmla="*/ 0 h 5"/>
              <a:gd name="T4" fmla="*/ 935038 w 825"/>
              <a:gd name="T5" fmla="*/ 0 h 5"/>
              <a:gd name="T6" fmla="*/ 0 60000 65536"/>
              <a:gd name="T7" fmla="*/ 0 60000 65536"/>
              <a:gd name="T8" fmla="*/ 0 60000 65536"/>
              <a:gd name="T9" fmla="*/ 0 w 825"/>
              <a:gd name="T10" fmla="*/ 0 h 5"/>
              <a:gd name="T11" fmla="*/ 825 w 825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5" h="5">
                <a:moveTo>
                  <a:pt x="0" y="5"/>
                </a:moveTo>
                <a:lnTo>
                  <a:pt x="4" y="0"/>
                </a:lnTo>
                <a:lnTo>
                  <a:pt x="82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>
            <a:spLocks/>
          </p:cNvSpPr>
          <p:nvPr/>
        </p:nvSpPr>
        <p:spPr bwMode="auto">
          <a:xfrm>
            <a:off x="8150225" y="3433763"/>
            <a:ext cx="241300" cy="412750"/>
          </a:xfrm>
          <a:custGeom>
            <a:avLst/>
            <a:gdLst>
              <a:gd name="T0" fmla="*/ 175901 w 214"/>
              <a:gd name="T1" fmla="*/ 407080 h 364"/>
              <a:gd name="T2" fmla="*/ 170263 w 214"/>
              <a:gd name="T3" fmla="*/ 412750 h 364"/>
              <a:gd name="T4" fmla="*/ 0 w 214"/>
              <a:gd name="T5" fmla="*/ 241527 h 364"/>
              <a:gd name="T6" fmla="*/ 241300 w 214"/>
              <a:gd name="T7" fmla="*/ 0 h 364"/>
              <a:gd name="T8" fmla="*/ 0 60000 65536"/>
              <a:gd name="T9" fmla="*/ 0 60000 65536"/>
              <a:gd name="T10" fmla="*/ 0 60000 65536"/>
              <a:gd name="T11" fmla="*/ 0 60000 65536"/>
              <a:gd name="T12" fmla="*/ 0 w 214"/>
              <a:gd name="T13" fmla="*/ 0 h 364"/>
              <a:gd name="T14" fmla="*/ 214 w 214"/>
              <a:gd name="T15" fmla="*/ 364 h 3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" h="364">
                <a:moveTo>
                  <a:pt x="156" y="359"/>
                </a:moveTo>
                <a:lnTo>
                  <a:pt x="151" y="364"/>
                </a:lnTo>
                <a:lnTo>
                  <a:pt x="0" y="213"/>
                </a:lnTo>
                <a:lnTo>
                  <a:pt x="214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/>
          </p:cNvSpPr>
          <p:nvPr/>
        </p:nvSpPr>
        <p:spPr bwMode="auto">
          <a:xfrm>
            <a:off x="8318500" y="2774950"/>
            <a:ext cx="541338" cy="1065213"/>
          </a:xfrm>
          <a:custGeom>
            <a:avLst/>
            <a:gdLst>
              <a:gd name="T0" fmla="*/ 0 w 478"/>
              <a:gd name="T1" fmla="*/ 4528 h 941"/>
              <a:gd name="T2" fmla="*/ 4530 w 478"/>
              <a:gd name="T3" fmla="*/ 0 h 941"/>
              <a:gd name="T4" fmla="*/ 541338 w 478"/>
              <a:gd name="T5" fmla="*/ 536569 h 941"/>
              <a:gd name="T6" fmla="*/ 7928 w 478"/>
              <a:gd name="T7" fmla="*/ 1065213 h 9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941"/>
              <a:gd name="T14" fmla="*/ 478 w 478"/>
              <a:gd name="T15" fmla="*/ 941 h 9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941">
                <a:moveTo>
                  <a:pt x="0" y="4"/>
                </a:moveTo>
                <a:lnTo>
                  <a:pt x="4" y="0"/>
                </a:lnTo>
                <a:lnTo>
                  <a:pt x="478" y="474"/>
                </a:lnTo>
                <a:lnTo>
                  <a:pt x="7" y="941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>
            <a:spLocks/>
          </p:cNvSpPr>
          <p:nvPr/>
        </p:nvSpPr>
        <p:spPr bwMode="auto">
          <a:xfrm>
            <a:off x="8153400" y="2779713"/>
            <a:ext cx="246063" cy="411162"/>
          </a:xfrm>
          <a:custGeom>
            <a:avLst/>
            <a:gdLst>
              <a:gd name="T0" fmla="*/ 239259 w 217"/>
              <a:gd name="T1" fmla="*/ 411162 h 363"/>
              <a:gd name="T2" fmla="*/ 246063 w 217"/>
              <a:gd name="T3" fmla="*/ 411162 h 363"/>
              <a:gd name="T4" fmla="*/ 0 w 217"/>
              <a:gd name="T5" fmla="*/ 165371 h 363"/>
              <a:gd name="T6" fmla="*/ 165554 w 217"/>
              <a:gd name="T7" fmla="*/ 0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217"/>
              <a:gd name="T13" fmla="*/ 0 h 363"/>
              <a:gd name="T14" fmla="*/ 217 w 217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7" h="363">
                <a:moveTo>
                  <a:pt x="211" y="363"/>
                </a:moveTo>
                <a:lnTo>
                  <a:pt x="217" y="363"/>
                </a:lnTo>
                <a:lnTo>
                  <a:pt x="0" y="146"/>
                </a:lnTo>
                <a:lnTo>
                  <a:pt x="14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>
            <a:spLocks/>
          </p:cNvSpPr>
          <p:nvPr/>
        </p:nvSpPr>
        <p:spPr bwMode="auto">
          <a:xfrm>
            <a:off x="7356475" y="3190875"/>
            <a:ext cx="1035050" cy="4763"/>
          </a:xfrm>
          <a:custGeom>
            <a:avLst/>
            <a:gdLst>
              <a:gd name="T0" fmla="*/ 0 w 915"/>
              <a:gd name="T1" fmla="*/ 4763 h 4"/>
              <a:gd name="T2" fmla="*/ 0 w 915"/>
              <a:gd name="T3" fmla="*/ 0 h 4"/>
              <a:gd name="T4" fmla="*/ 1035050 w 915"/>
              <a:gd name="T5" fmla="*/ 0 h 4"/>
              <a:gd name="T6" fmla="*/ 0 60000 65536"/>
              <a:gd name="T7" fmla="*/ 0 60000 65536"/>
              <a:gd name="T8" fmla="*/ 0 60000 65536"/>
              <a:gd name="T9" fmla="*/ 0 w 915"/>
              <a:gd name="T10" fmla="*/ 0 h 4"/>
              <a:gd name="T11" fmla="*/ 915 w 915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5" h="4">
                <a:moveTo>
                  <a:pt x="0" y="4"/>
                </a:moveTo>
                <a:lnTo>
                  <a:pt x="0" y="0"/>
                </a:lnTo>
                <a:lnTo>
                  <a:pt x="915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>
            <a:spLocks/>
          </p:cNvSpPr>
          <p:nvPr/>
        </p:nvSpPr>
        <p:spPr bwMode="auto">
          <a:xfrm>
            <a:off x="7348538" y="3195638"/>
            <a:ext cx="7937" cy="233362"/>
          </a:xfrm>
          <a:custGeom>
            <a:avLst/>
            <a:gdLst>
              <a:gd name="T0" fmla="*/ 0 w 6"/>
              <a:gd name="T1" fmla="*/ 233362 h 206"/>
              <a:gd name="T2" fmla="*/ 7937 w 6"/>
              <a:gd name="T3" fmla="*/ 233362 h 206"/>
              <a:gd name="T4" fmla="*/ 7937 w 6"/>
              <a:gd name="T5" fmla="*/ 0 h 206"/>
              <a:gd name="T6" fmla="*/ 0 60000 65536"/>
              <a:gd name="T7" fmla="*/ 0 60000 65536"/>
              <a:gd name="T8" fmla="*/ 0 60000 65536"/>
              <a:gd name="T9" fmla="*/ 0 w 6"/>
              <a:gd name="T10" fmla="*/ 0 h 206"/>
              <a:gd name="T11" fmla="*/ 6 w 6"/>
              <a:gd name="T12" fmla="*/ 206 h 2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206">
                <a:moveTo>
                  <a:pt x="0" y="206"/>
                </a:moveTo>
                <a:lnTo>
                  <a:pt x="6" y="206"/>
                </a:lnTo>
                <a:lnTo>
                  <a:pt x="6" y="0"/>
                </a:lnTo>
              </a:path>
            </a:pathLst>
          </a:custGeom>
          <a:noFill/>
          <a:ln w="28575" cap="rnd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0" y="3429000"/>
            <a:ext cx="7348538" cy="0"/>
          </a:xfrm>
          <a:prstGeom prst="line">
            <a:avLst/>
          </a:prstGeom>
          <a:noFill/>
          <a:ln w="28575" cap="rnd" cmpd="sng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31896" y="3846513"/>
            <a:ext cx="321165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Aoran</a:t>
            </a:r>
            <a:r>
              <a:rPr lang="en-US" altLang="zh-CN" sz="2800" dirty="0">
                <a:solidFill>
                  <a:schemeClr val="bg1"/>
                </a:solidFill>
              </a:rPr>
              <a:t> Zhang</a:t>
            </a:r>
            <a:endParaRPr lang="en-US" altLang="zh-CN" sz="2800" b="0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</a:rPr>
              <a:t>Yi Meng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dirty="0" err="1">
                <a:solidFill>
                  <a:schemeClr val="bg1"/>
                </a:solidFill>
              </a:rPr>
              <a:t>Xiaofei</a:t>
            </a:r>
            <a:r>
              <a:rPr lang="en-US" altLang="zh-CN" sz="2800" dirty="0">
                <a:solidFill>
                  <a:schemeClr val="bg1"/>
                </a:solidFill>
              </a:rPr>
              <a:t> Li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043690" y="5662899"/>
            <a:ext cx="62271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University of California Davis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animBg="1" autoUpdateAnimBg="0"/>
      <p:bldP spid="3078" grpId="0" animBg="1" autoUpdateAnimBg="0"/>
      <p:bldP spid="3079" grpId="0" animBg="1" autoUpdateAnimBg="0"/>
      <p:bldP spid="3080" grpId="0" animBg="1" autoUpdateAnimBg="0"/>
      <p:bldP spid="3081" grpId="0" animBg="1" autoUpdateAnimBg="0"/>
      <p:bldP spid="3082" grpId="0" animBg="1" autoUpdateAnimBg="0"/>
      <p:bldP spid="3083" grpId="0" animBg="1"/>
      <p:bldP spid="3084" grpId="0"/>
      <p:bldP spid="30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Education Background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6428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7" descr="C:\Users\Administrator\Desktop\图片3_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8" y="1104900"/>
            <a:ext cx="9144000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7"/>
          <p:cNvSpPr txBox="1">
            <a:spLocks noChangeArrowheads="1"/>
          </p:cNvSpPr>
          <p:nvPr/>
        </p:nvSpPr>
        <p:spPr bwMode="auto">
          <a:xfrm>
            <a:off x="2276475" y="2654300"/>
            <a:ext cx="4967288" cy="201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Method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4288"/>
            <a:ext cx="9213850" cy="6959600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3" name="AutoShape 5"/>
          <p:cNvSpPr>
            <a:spLocks noChangeArrowheads="1"/>
          </p:cNvSpPr>
          <p:nvPr/>
        </p:nvSpPr>
        <p:spPr bwMode="auto">
          <a:xfrm>
            <a:off x="38100" y="22225"/>
            <a:ext cx="9177338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3600" dirty="0">
                <a:solidFill>
                  <a:schemeClr val="bg1"/>
                </a:solidFill>
                <a:ea typeface="微软雅黑" pitchFamily="34" charset="-122"/>
              </a:rPr>
              <a:t>Method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Generalization</a:t>
            </a:r>
            <a:endParaRPr lang="zh-CN" altLang="en-US" sz="36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46084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4119563"/>
            <a:ext cx="7896225" cy="1065212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1482724" y="4392612"/>
            <a:ext cx="7073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latin typeface="+mn-lt"/>
                <a:ea typeface="微软雅黑" pitchFamily="34" charset="-122"/>
              </a:rPr>
              <a:t>Generalize to analyze big data </a:t>
            </a:r>
            <a:endParaRPr lang="zh-CN" altLang="en-US" sz="2800" dirty="0">
              <a:latin typeface="+mn-lt"/>
              <a:ea typeface="微软雅黑" pitchFamily="34" charset="-122"/>
            </a:endParaRP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1593850" y="5748338"/>
            <a:ext cx="667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>
              <a:buSzPct val="100000"/>
              <a:buFont typeface="Wingdings" pitchFamily="2" charset="2"/>
              <a:buChar char="Ø"/>
            </a:pPr>
            <a:endParaRPr lang="zh-CN" altLang="en-US" sz="3200">
              <a:ea typeface="微软雅黑" pitchFamily="34" charset="-122"/>
            </a:endParaRPr>
          </a:p>
        </p:txBody>
      </p:sp>
      <p:pic>
        <p:nvPicPr>
          <p:cNvPr id="46087" name="Picture 9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863" y="5638800"/>
            <a:ext cx="7778750" cy="1204913"/>
          </a:xfrm>
          <a:prstGeom prst="rect">
            <a:avLst/>
          </a:prstGeom>
          <a:noFill/>
          <a:ln w="9525" cmpd="sng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6088" name="Text Box 10"/>
          <p:cNvSpPr txBox="1">
            <a:spLocks noChangeArrowheads="1"/>
          </p:cNvSpPr>
          <p:nvPr/>
        </p:nvSpPr>
        <p:spPr bwMode="auto">
          <a:xfrm>
            <a:off x="1400175" y="5727700"/>
            <a:ext cx="71120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zh-CN" altLang="en-US" sz="2800" dirty="0">
                <a:ea typeface="微软雅黑" pitchFamily="34" charset="-122"/>
              </a:rPr>
              <a:t>城市收入水平，建设水平，行业发展前景对毕业生选择就业城市有一定影响</a:t>
            </a:r>
          </a:p>
        </p:txBody>
      </p:sp>
      <p:sp>
        <p:nvSpPr>
          <p:cNvPr id="46089" name="Text Box 13"/>
          <p:cNvSpPr txBox="1">
            <a:spLocks noChangeArrowheads="1"/>
          </p:cNvSpPr>
          <p:nvPr/>
        </p:nvSpPr>
        <p:spPr bwMode="auto">
          <a:xfrm>
            <a:off x="4416425" y="3200400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46090" name="Picture 3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99" y="1230313"/>
            <a:ext cx="7959725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1" name="Rectangle 4"/>
          <p:cNvSpPr>
            <a:spLocks noChangeArrowheads="1"/>
          </p:cNvSpPr>
          <p:nvPr/>
        </p:nvSpPr>
        <p:spPr bwMode="auto">
          <a:xfrm>
            <a:off x="1482724" y="1294606"/>
            <a:ext cx="7140575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ea typeface="微软雅黑" pitchFamily="34" charset="-122"/>
              </a:rPr>
              <a:t>Guide the choice of employment place</a:t>
            </a:r>
            <a:endParaRPr lang="zh-CN" altLang="en-US" sz="2800" dirty="0">
              <a:ea typeface="微软雅黑" pitchFamily="34" charset="-122"/>
            </a:endParaRPr>
          </a:p>
        </p:txBody>
      </p:sp>
      <p:pic>
        <p:nvPicPr>
          <p:cNvPr id="46092" name="Picture 7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498" y="2584450"/>
            <a:ext cx="7959725" cy="111125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46093" name="Rectangle 8"/>
          <p:cNvSpPr>
            <a:spLocks noChangeArrowheads="1"/>
          </p:cNvSpPr>
          <p:nvPr/>
        </p:nvSpPr>
        <p:spPr bwMode="auto">
          <a:xfrm>
            <a:off x="1457325" y="2813050"/>
            <a:ext cx="73802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SzPct val="100000"/>
              <a:buFont typeface="Wingdings" pitchFamily="2" charset="2"/>
              <a:buChar char="Ø"/>
            </a:pPr>
            <a:r>
              <a:rPr lang="en-US" altLang="zh-CN" sz="2800" dirty="0">
                <a:ea typeface="微软雅黑" pitchFamily="34" charset="-122"/>
              </a:rPr>
              <a:t>Key factors to improve competitiveness</a:t>
            </a:r>
            <a:endParaRPr lang="zh-CN" altLang="en-US" sz="2800" dirty="0">
              <a:ea typeface="微软雅黑" pitchFamily="34" charset="-122"/>
            </a:endParaRPr>
          </a:p>
          <a:p>
            <a:pPr eaLnBrk="0" hangingPunct="0">
              <a:buSzPct val="100000"/>
              <a:buFont typeface="Wingdings" pitchFamily="2" charset="2"/>
              <a:buNone/>
            </a:pPr>
            <a:endParaRPr lang="en-GB" altLang="en-US" sz="16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ldLvl="0" autoUpdateAnimBg="0"/>
      <p:bldP spid="46085" grpId="1" bldLvl="0" autoUpdateAnimBg="0"/>
      <p:bldP spid="46086" grpId="0" bldLvl="0" autoUpdateAnimBg="0"/>
      <p:bldP spid="46088" grpId="0" bldLvl="0" autoUpdateAnimBg="0"/>
      <p:bldP spid="46088" grpId="1" bldLvl="0" autoUpdateAnimBg="0"/>
      <p:bldP spid="46091" grpId="0" autoUpdateAnimBg="0"/>
      <p:bldP spid="460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1801813" y="2703513"/>
            <a:ext cx="5518150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8000">
                <a:solidFill>
                  <a:schemeClr val="bg1"/>
                </a:solidFill>
              </a:rPr>
              <a:t>Thank you!</a:t>
            </a:r>
            <a:endParaRPr lang="zh-CN" altLang="en-US" sz="8000">
              <a:solidFill>
                <a:schemeClr val="bg1"/>
              </a:solidFill>
            </a:endParaRPr>
          </a:p>
        </p:txBody>
      </p:sp>
      <p:cxnSp>
        <p:nvCxnSpPr>
          <p:cNvPr id="51203" name="直接连接符 2"/>
          <p:cNvCxnSpPr>
            <a:cxnSpLocks noChangeShapeType="1"/>
          </p:cNvCxnSpPr>
          <p:nvPr/>
        </p:nvCxnSpPr>
        <p:spPr bwMode="auto">
          <a:xfrm>
            <a:off x="1312863" y="4021138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51204" name="直接连接符 5"/>
          <p:cNvCxnSpPr>
            <a:cxnSpLocks noChangeShapeType="1"/>
          </p:cNvCxnSpPr>
          <p:nvPr/>
        </p:nvCxnSpPr>
        <p:spPr bwMode="auto">
          <a:xfrm>
            <a:off x="1312863" y="2787650"/>
            <a:ext cx="649605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</p:spPr>
      </p:cxnSp>
      <p:sp>
        <p:nvSpPr>
          <p:cNvPr id="51205" name="矩形 9"/>
          <p:cNvSpPr>
            <a:spLocks noChangeArrowheads="1"/>
          </p:cNvSpPr>
          <p:nvPr/>
        </p:nvSpPr>
        <p:spPr bwMode="auto">
          <a:xfrm>
            <a:off x="1277938" y="4013200"/>
            <a:ext cx="6548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0" hangingPunct="0"/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815678" y="4165600"/>
            <a:ext cx="3528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</a:rPr>
              <a:t>University of California, Davis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388177" y="2237087"/>
            <a:ext cx="4530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Aoran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Zhang Yi Meng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Xiaofei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Li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63575" y="1800225"/>
            <a:ext cx="789781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pic>
        <p:nvPicPr>
          <p:cNvPr id="512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263525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Procedure</a:t>
            </a:r>
          </a:p>
        </p:txBody>
      </p:sp>
      <p:pic>
        <p:nvPicPr>
          <p:cNvPr id="5126" name="Picture 6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0475"/>
            <a:ext cx="91440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71488" y="1881188"/>
            <a:ext cx="867251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</a:p>
          <a:p>
            <a:pPr marL="342900" indent="-342900">
              <a:spcBef>
                <a:spcPct val="50000"/>
              </a:spcBef>
            </a:pPr>
            <a:r>
              <a:rPr lang="en-US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．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144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>
                <a:solidFill>
                  <a:schemeClr val="tx1"/>
                </a:solidFill>
                <a:ea typeface="微软雅黑" pitchFamily="34" charset="-122"/>
              </a:rPr>
              <a:t>Data source and cleaning</a:t>
            </a:r>
            <a:endParaRPr lang="zh-CN" altLang="en-US" sz="40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20" name="AutoShape 28"/>
          <p:cNvSpPr>
            <a:spLocks noChangeArrowheads="1"/>
          </p:cNvSpPr>
          <p:nvPr/>
        </p:nvSpPr>
        <p:spPr bwMode="auto">
          <a:xfrm>
            <a:off x="631825" y="32908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679450" y="50990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615950" y="3905250"/>
            <a:ext cx="304800" cy="331788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635000" y="4522788"/>
            <a:ext cx="304800" cy="331787"/>
          </a:xfrm>
          <a:prstGeom prst="diamond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57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nimBg="1" autoUpdateAnimBg="0"/>
      <p:bldP spid="8221" grpId="0" animBg="1" autoUpdateAnimBg="0"/>
      <p:bldP spid="8222" grpId="0" animBg="1" autoUpdateAnimBg="0"/>
      <p:bldP spid="82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81902" y="556058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93170" y="4981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lenovo\Documents\Python Scripts\project\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27" y="1502818"/>
            <a:ext cx="4482789" cy="528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90918" y="3775630"/>
            <a:ext cx="63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73125" y="3424915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SAC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15846" y="5562261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0759" y="6369849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45306" y="4028993"/>
            <a:ext cx="7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40198295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957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18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1800" b="1" dirty="0">
              <a:solidFill>
                <a:schemeClr val="tx1"/>
              </a:solidFill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ea typeface="微软雅黑" pitchFamily="34" charset="-122"/>
              </a:rPr>
              <a:t>Pie Chart of Education Background</a:t>
            </a:r>
            <a:endParaRPr lang="zh-CN" altLang="en-US" sz="1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57200" y="419100"/>
            <a:ext cx="8345055" cy="1257300"/>
            <a:chOff x="0" y="0"/>
            <a:chExt cx="6895958" cy="1258904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0"/>
              <a:ext cx="6726963" cy="1016316"/>
              <a:chOff x="-1" y="0"/>
              <a:chExt cx="6726963" cy="1016316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1572465" y="8204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4078096" y="8204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774104" y="23820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73064" y="498688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lenovo\Documents\Python Scripts\project\pie_degre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1"/>
          <a:stretch/>
        </p:blipFill>
        <p:spPr bwMode="auto">
          <a:xfrm>
            <a:off x="361509" y="2851725"/>
            <a:ext cx="4260645" cy="31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Python Scripts\project\pie_exp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1"/>
          <a:stretch/>
        </p:blipFill>
        <p:spPr bwMode="auto">
          <a:xfrm>
            <a:off x="4802115" y="2881602"/>
            <a:ext cx="4038896" cy="312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802115" y="2347036"/>
            <a:ext cx="4166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微软雅黑" pitchFamily="34" charset="-122"/>
              </a:rPr>
              <a:t>Pie Chart of Working Experience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69711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pic>
        <p:nvPicPr>
          <p:cNvPr id="8196" name="Picture 4" descr="Client-info-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9677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0" y="2887365"/>
            <a:ext cx="329213" cy="353599"/>
          </a:xfrm>
          <a:prstGeom prst="rect">
            <a:avLst/>
          </a:prstGeom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22154" y="1979170"/>
            <a:ext cx="8064646" cy="41612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微软雅黑" pitchFamily="34" charset="-122"/>
              </a:rPr>
              <a:t>Natural Language Processing</a:t>
            </a:r>
            <a:endParaRPr lang="zh-CN" altLang="en-US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3651" y="2740998"/>
            <a:ext cx="2106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7160" y="3441270"/>
            <a:ext cx="502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lemmatize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0" y="3599651"/>
            <a:ext cx="329213" cy="3535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9" y="4397297"/>
            <a:ext cx="329213" cy="35359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273651" y="4281708"/>
            <a:ext cx="32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lDF</a:t>
            </a:r>
            <a:r>
              <a:rPr lang="en-US" sz="3200" dirty="0"/>
              <a:t> Calculation</a:t>
            </a:r>
          </a:p>
        </p:txBody>
      </p:sp>
    </p:spTree>
    <p:extLst>
      <p:ext uri="{BB962C8B-B14F-4D97-AF65-F5344CB8AC3E}">
        <p14:creationId xmlns:p14="http://schemas.microsoft.com/office/powerpoint/2010/main" val="24935599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288925"/>
            <a:ext cx="8229600" cy="1143000"/>
          </a:xfrm>
        </p:spPr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41745" y="355454"/>
            <a:ext cx="8404543" cy="1259034"/>
            <a:chOff x="0" y="-1736"/>
            <a:chExt cx="6945116" cy="1260640"/>
          </a:xfrm>
        </p:grpSpPr>
        <p:grpSp>
          <p:nvGrpSpPr>
            <p:cNvPr id="8199" name="Group 7"/>
            <p:cNvGrpSpPr>
              <a:grpSpLocks/>
            </p:cNvGrpSpPr>
            <p:nvPr/>
          </p:nvGrpSpPr>
          <p:grpSpPr bwMode="auto">
            <a:xfrm>
              <a:off x="168995" y="-1736"/>
              <a:ext cx="6776121" cy="1016999"/>
              <a:chOff x="-1" y="-1736"/>
              <a:chExt cx="6776121" cy="1016999"/>
            </a:xfrm>
          </p:grpSpPr>
          <p:sp>
            <p:nvSpPr>
              <p:cNvPr id="8200" name="五边形 29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880349" cy="1008112"/>
              </a:xfrm>
              <a:prstGeom prst="homePlate">
                <a:avLst>
                  <a:gd name="adj" fmla="val 5000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sz="6000" dirty="0">
                  <a:solidFill>
                    <a:srgbClr val="FFFFFF"/>
                  </a:solidFill>
                  <a:latin typeface="Broadway" pitchFamily="2" charset="0"/>
                  <a:sym typeface="Broadway" pitchFamily="2" charset="0"/>
                </a:endParaRPr>
              </a:p>
            </p:txBody>
          </p:sp>
          <p:sp>
            <p:nvSpPr>
              <p:cNvPr id="8201" name="燕尾形 30"/>
              <p:cNvSpPr>
                <a:spLocks noChangeArrowheads="1"/>
              </p:cNvSpPr>
              <p:nvPr/>
            </p:nvSpPr>
            <p:spPr bwMode="auto">
              <a:xfrm>
                <a:off x="4000461" y="7151"/>
                <a:ext cx="2775659" cy="1008112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2" name="燕尾形 31"/>
              <p:cNvSpPr>
                <a:spLocks noChangeArrowheads="1"/>
              </p:cNvSpPr>
              <p:nvPr/>
            </p:nvSpPr>
            <p:spPr bwMode="auto">
              <a:xfrm>
                <a:off x="1637525" y="-1736"/>
                <a:ext cx="2648866" cy="1008112"/>
              </a:xfrm>
              <a:prstGeom prst="chevron">
                <a:avLst>
                  <a:gd name="adj" fmla="val 50000"/>
                </a:avLst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0170" tIns="46990" rIns="90170" bIns="4699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0" y="0"/>
              <a:ext cx="1079429" cy="1258904"/>
              <a:chOff x="0" y="0"/>
              <a:chExt cx="1079429" cy="1258904"/>
            </a:xfrm>
          </p:grpSpPr>
          <p:sp>
            <p:nvSpPr>
              <p:cNvPr id="8205" name="TextBox 27"/>
              <p:cNvSpPr>
                <a:spLocks noChangeArrowheads="1"/>
              </p:cNvSpPr>
              <p:nvPr/>
            </p:nvSpPr>
            <p:spPr bwMode="auto">
              <a:xfrm>
                <a:off x="0" y="251145"/>
                <a:ext cx="1079429" cy="10077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 sz="6000">
                  <a:solidFill>
                    <a:schemeClr val="bg1"/>
                  </a:solidFill>
                </a:endParaRPr>
              </a:p>
            </p:txBody>
          </p:sp>
          <p:sp>
            <p:nvSpPr>
              <p:cNvPr id="8206" name="矩形 28"/>
              <p:cNvSpPr>
                <a:spLocks noChangeArrowheads="1"/>
              </p:cNvSpPr>
              <p:nvPr/>
            </p:nvSpPr>
            <p:spPr bwMode="auto">
              <a:xfrm>
                <a:off x="231717" y="0"/>
                <a:ext cx="166952" cy="640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2185220" y="0"/>
              <a:ext cx="1334617" cy="681546"/>
              <a:chOff x="0" y="0"/>
              <a:chExt cx="1334617" cy="681546"/>
            </a:xfrm>
          </p:grpSpPr>
          <p:sp>
            <p:nvSpPr>
              <p:cNvPr id="8208" name="TextBox 25"/>
              <p:cNvSpPr>
                <a:spLocks noChangeArrowheads="1"/>
              </p:cNvSpPr>
              <p:nvPr/>
            </p:nvSpPr>
            <p:spPr bwMode="auto">
              <a:xfrm>
                <a:off x="0" y="224005"/>
                <a:ext cx="1079870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09" name="矩形 28"/>
              <p:cNvSpPr>
                <a:spLocks noChangeArrowheads="1"/>
              </p:cNvSpPr>
              <p:nvPr/>
            </p:nvSpPr>
            <p:spPr bwMode="auto">
              <a:xfrm>
                <a:off x="132981" y="0"/>
                <a:ext cx="1201636" cy="6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3935376" y="0"/>
              <a:ext cx="1080715" cy="681545"/>
              <a:chOff x="0" y="0"/>
              <a:chExt cx="1080715" cy="681545"/>
            </a:xfrm>
          </p:grpSpPr>
          <p:sp>
            <p:nvSpPr>
              <p:cNvPr id="8211" name="TextBox 23"/>
              <p:cNvSpPr>
                <a:spLocks noChangeArrowheads="1"/>
              </p:cNvSpPr>
              <p:nvPr/>
            </p:nvSpPr>
            <p:spPr bwMode="auto">
              <a:xfrm>
                <a:off x="0" y="224004"/>
                <a:ext cx="1080715" cy="457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2" name="矩形 28"/>
              <p:cNvSpPr>
                <a:spLocks noChangeArrowheads="1"/>
              </p:cNvSpPr>
              <p:nvPr/>
            </p:nvSpPr>
            <p:spPr bwMode="auto">
              <a:xfrm>
                <a:off x="132391" y="0"/>
                <a:ext cx="166928" cy="5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000">
                  <a:solidFill>
                    <a:srgbClr val="3F3F3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5545593" y="0"/>
              <a:ext cx="1080404" cy="734094"/>
              <a:chOff x="0" y="0"/>
              <a:chExt cx="1080404" cy="734094"/>
            </a:xfrm>
          </p:grpSpPr>
          <p:sp>
            <p:nvSpPr>
              <p:cNvPr id="8214" name="TextBox 21"/>
              <p:cNvSpPr>
                <a:spLocks noChangeArrowheads="1"/>
              </p:cNvSpPr>
              <p:nvPr/>
            </p:nvSpPr>
            <p:spPr bwMode="auto">
              <a:xfrm>
                <a:off x="0" y="225872"/>
                <a:ext cx="1080404" cy="458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15" name="矩形 28"/>
              <p:cNvSpPr>
                <a:spLocks noChangeArrowheads="1"/>
              </p:cNvSpPr>
              <p:nvPr/>
            </p:nvSpPr>
            <p:spPr bwMode="auto">
              <a:xfrm>
                <a:off x="132530" y="0"/>
                <a:ext cx="167102" cy="734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28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5626518" y="166369"/>
            <a:ext cx="2910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Skills    Requirements 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826632" y="415857"/>
            <a:ext cx="303648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Basic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4189" y="1995055"/>
            <a:ext cx="753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40003642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1" descr="图片1_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69"/>
            <a:ext cx="8746288" cy="5974081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sz="2800" b="1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7010" y="534119"/>
            <a:ext cx="218079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Scrapping 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0" y="-3372"/>
            <a:ext cx="9144000" cy="8318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Tx/>
              <a:buNone/>
            </a:pPr>
            <a:r>
              <a:rPr lang="en-US" altLang="zh-CN" sz="2800" dirty="0">
                <a:ea typeface="微软雅黑" pitchFamily="34" charset="-122"/>
              </a:rPr>
              <a:t>      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Skills Requirements vs Working Experience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026" name="Picture 2" descr="C:\Users\lenovo\Desktop\bar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322"/>
            <a:ext cx="4306681" cy="286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esktop\bar3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1" y="968084"/>
            <a:ext cx="4299954" cy="286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novo\Desktop\bar_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91" y="3869358"/>
            <a:ext cx="4245114" cy="287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963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9C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F"/>
      </a:accent5>
      <a:accent6>
        <a:srgbClr val="2D2D8A"/>
      </a:accent6>
      <a:hlink>
        <a:srgbClr val="FFFFFF"/>
      </a:hlink>
      <a:folHlink>
        <a:srgbClr val="FFFF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79C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EDF"/>
        </a:accent5>
        <a:accent6>
          <a:srgbClr val="2D2D8A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Pages>0</Pages>
  <Words>188</Words>
  <Characters>0</Characters>
  <Application>Microsoft Office PowerPoint</Application>
  <DocSecurity>0</DocSecurity>
  <PresentationFormat>On-screen Show (4:3)</PresentationFormat>
  <Lines>0</Lines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Broadway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Eyeful Presentations Ltd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Eyeful - Non Flash</dc:title>
  <dc:subject>Winter 2007</dc:subject>
  <dc:creator>Creative Team</dc:creator>
  <dc:description>Contact Eyeful on 0845 056 8528 or via www.eyefulpresentations.co.uk</dc:description>
  <cp:lastModifiedBy>张傲然</cp:lastModifiedBy>
  <cp:revision>205</cp:revision>
  <dcterms:created xsi:type="dcterms:W3CDTF">2007-04-12T07:21:34Z</dcterms:created>
  <dcterms:modified xsi:type="dcterms:W3CDTF">2017-03-17T06:06:33Z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ayBack">
    <vt:bool>true</vt:bool>
  </property>
  <property fmtid="{D5CDD505-2E9C-101B-9397-08002B2CF9AE}" pid="3" name="KSOProductBuildVer">
    <vt:lpwstr>2052-9.1.0.4764</vt:lpwstr>
  </property>
</Properties>
</file>