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70" r:id="rId6"/>
    <p:sldId id="272" r:id="rId7"/>
    <p:sldId id="271" r:id="rId8"/>
    <p:sldId id="263" r:id="rId9"/>
    <p:sldId id="266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13"/>
  </p:normalViewPr>
  <p:slideViewPr>
    <p:cSldViewPr snapToGrid="0">
      <p:cViewPr varScale="1">
        <p:scale>
          <a:sx n="95" d="100"/>
          <a:sy n="95" d="100"/>
        </p:scale>
        <p:origin x="81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12EA2-F4D2-AE43-AAA2-07E61C8B8CAF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5A26-16FB-C045-BD7C-460305CD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Asheesh:  This is where we talk about the basics of</a:t>
            </a:r>
            <a:r>
              <a:rPr lang="en-US" baseline="0" dirty="0"/>
              <a:t> ligand binding, and how the introduction of antagonist disrupts immune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5A26-16FB-C045-BD7C-460305CD4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Asheesh:   This is what evolution has evolved. When a ligand binds many reversible phosphorylation steps each of which contributes to</a:t>
            </a:r>
            <a:r>
              <a:rPr lang="en-US" baseline="0" dirty="0"/>
              <a:t> the immune response creates a non linearity that removes the </a:t>
            </a:r>
            <a:r>
              <a:rPr lang="en-US" baseline="0" dirty="0" err="1"/>
              <a:t>peterbutations</a:t>
            </a:r>
            <a:r>
              <a:rPr lang="en-US" baseline="0" dirty="0"/>
              <a:t> that create this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5A26-16FB-C045-BD7C-460305CD4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2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Louis:</a:t>
            </a:r>
          </a:p>
          <a:p>
            <a:r>
              <a:rPr lang="en-US" dirty="0"/>
              <a:t>-MNIST data set of hand drawn digits </a:t>
            </a:r>
            <a:r>
              <a:rPr lang="en-US" dirty="0">
                <a:sym typeface="Wingdings"/>
              </a:rPr>
              <a:t> Convenient</a:t>
            </a:r>
            <a:r>
              <a:rPr lang="en-US" baseline="0" dirty="0">
                <a:sym typeface="Wingdings"/>
              </a:rPr>
              <a:t> and commonplace</a:t>
            </a:r>
            <a:r>
              <a:rPr lang="en-US" dirty="0">
                <a:sym typeface="Wingdings"/>
              </a:rPr>
              <a:t>, large sample size, low dimensional</a:t>
            </a:r>
            <a:r>
              <a:rPr lang="en-US" baseline="0" dirty="0">
                <a:sym typeface="Wingdings"/>
              </a:rPr>
              <a:t> image and enables binary classification</a:t>
            </a:r>
          </a:p>
          <a:p>
            <a:r>
              <a:rPr lang="en-US" baseline="0" dirty="0">
                <a:sym typeface="Wingdings"/>
              </a:rPr>
              <a:t>-Define adversarial perturbations  designed to misclassify</a:t>
            </a:r>
          </a:p>
          <a:p>
            <a:r>
              <a:rPr lang="en-US" baseline="0" dirty="0">
                <a:sym typeface="Wingdings"/>
              </a:rPr>
              <a:t>-Introduce two types of adversarial perturbation</a:t>
            </a:r>
          </a:p>
          <a:p>
            <a:r>
              <a:rPr lang="en-US" baseline="0" dirty="0">
                <a:sym typeface="Wingdings"/>
              </a:rPr>
              <a:t>	-Simple mixing method, make 3’s look more like 7s and and 7’s more like 3’s. Again, really easy</a:t>
            </a:r>
          </a:p>
          <a:p>
            <a:r>
              <a:rPr lang="en-US" baseline="0" dirty="0">
                <a:sym typeface="Wingdings"/>
              </a:rPr>
              <a:t>	-Gradient sign method</a:t>
            </a:r>
          </a:p>
          <a:p>
            <a:r>
              <a:rPr lang="en-US" baseline="0" dirty="0">
                <a:sym typeface="Wingdings"/>
              </a:rPr>
              <a:t>		-Compute gradient of score function</a:t>
            </a:r>
          </a:p>
          <a:p>
            <a:r>
              <a:rPr lang="en-US" baseline="0" dirty="0">
                <a:sym typeface="Wingdings"/>
              </a:rPr>
              <a:t>		-Perturb the pixels that have the greatest effect on score in the direction that lowers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5A26-16FB-C045-BD7C-460305CD4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5A26-16FB-C045-BD7C-460305CD42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85A26-16FB-C045-BD7C-460305CD42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C16D01D3-032B-4775-ABD3-AAF8F810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31" b="2526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84DCC-F156-454A-BDF2-5AC36036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38720"/>
            <a:ext cx="8991600" cy="1645759"/>
          </a:xfrm>
        </p:spPr>
        <p:txBody>
          <a:bodyPr>
            <a:normAutofit/>
          </a:bodyPr>
          <a:lstStyle/>
          <a:p>
            <a:r>
              <a:rPr lang="en-CA" dirty="0"/>
              <a:t>Entro.py</a:t>
            </a:r>
            <a:br>
              <a:rPr lang="en-CA" dirty="0"/>
            </a:br>
            <a:r>
              <a:rPr lang="en-CA" sz="2800" b="1" i="1" dirty="0" err="1">
                <a:latin typeface="AMGDT" panose="02000400000000000000" pitchFamily="2" charset="0"/>
              </a:rPr>
              <a:t>Immuneural</a:t>
            </a:r>
            <a:r>
              <a:rPr lang="en-CA" sz="2800" i="1" dirty="0">
                <a:latin typeface="AMGDT" panose="02000400000000000000" pitchFamily="2" charset="0"/>
              </a:rPr>
              <a:t> </a:t>
            </a:r>
            <a:r>
              <a:rPr lang="en-CA" sz="2800" b="1" i="1" dirty="0">
                <a:latin typeface="AMGDT" panose="02000400000000000000" pitchFamily="2" charset="0"/>
              </a:rPr>
              <a:t>Network</a:t>
            </a:r>
            <a:endParaRPr lang="en-CA" b="1" dirty="0">
              <a:latin typeface="AMGDT" panose="02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8A0FA-8F7E-4256-9A13-7268888C1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177" y="6034413"/>
            <a:ext cx="6801612" cy="513189"/>
          </a:xfrm>
        </p:spPr>
        <p:txBody>
          <a:bodyPr>
            <a:normAutofit/>
          </a:bodyPr>
          <a:lstStyle/>
          <a:p>
            <a:r>
              <a:rPr lang="en-CA" dirty="0" err="1"/>
              <a:t>Asheesh</a:t>
            </a:r>
            <a:r>
              <a:rPr lang="en-CA" dirty="0"/>
              <a:t> </a:t>
            </a:r>
            <a:r>
              <a:rPr lang="en-CA" dirty="0" err="1"/>
              <a:t>Momi</a:t>
            </a:r>
            <a:r>
              <a:rPr lang="en-CA" dirty="0"/>
              <a:t>,  Alev Orfi, Louis </a:t>
            </a:r>
            <a:r>
              <a:rPr lang="en-CA" dirty="0" err="1"/>
              <a:t>Richez</a:t>
            </a:r>
            <a:r>
              <a:rPr lang="en-CA" dirty="0"/>
              <a:t>,  Andres Ross</a:t>
            </a:r>
          </a:p>
        </p:txBody>
      </p:sp>
    </p:spTree>
    <p:extLst>
      <p:ext uri="{BB962C8B-B14F-4D97-AF65-F5344CB8AC3E}">
        <p14:creationId xmlns:p14="http://schemas.microsoft.com/office/powerpoint/2010/main" val="217385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68B5-1532-440D-A688-078213B0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CA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6189-0F45-42D9-87AC-8D5109A6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CA" sz="2400"/>
              <a:t>Logarithmic activation function</a:t>
            </a:r>
          </a:p>
          <a:p>
            <a:r>
              <a:rPr lang="en-CA" sz="2400"/>
              <a:t>Perturb in direction of boundary </a:t>
            </a:r>
          </a:p>
          <a:p>
            <a:r>
              <a:rPr lang="en-CA" sz="2400"/>
              <a:t>Test different data sets</a:t>
            </a:r>
          </a:p>
          <a:p>
            <a:r>
              <a:rPr lang="en-CA" sz="2400"/>
              <a:t>Sleeping</a:t>
            </a:r>
          </a:p>
          <a:p>
            <a:endParaRPr lang="en-CA" sz="240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 descr="A person sitting in a room&#10;&#10;Description automatically generated">
            <a:extLst>
              <a:ext uri="{FF2B5EF4-FFF2-40B4-BE49-F238E27FC236}">
                <a16:creationId xmlns:a16="http://schemas.microsoft.com/office/drawing/2014/main" id="{3C37C73E-5CCB-4040-BDC1-83870F50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25" y="2547688"/>
            <a:ext cx="2495939" cy="33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60FD-AC6B-47D1-A446-F5BDB0AC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AFF9-202A-4273-8040-43549616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François &amp; </a:t>
            </a:r>
            <a:r>
              <a:rPr lang="fr-FR" dirty="0" err="1"/>
              <a:t>Altan</a:t>
            </a:r>
            <a:r>
              <a:rPr lang="fr-FR" dirty="0"/>
              <a:t>-Bonnet (2016) J. Stat. Phys.</a:t>
            </a:r>
          </a:p>
          <a:p>
            <a:pPr marL="0" indent="0">
              <a:buNone/>
            </a:pPr>
            <a:r>
              <a:rPr lang="en-CA" dirty="0" err="1"/>
              <a:t>Rademaker</a:t>
            </a:r>
            <a:r>
              <a:rPr lang="en-CA" dirty="0"/>
              <a:t>,  </a:t>
            </a:r>
            <a:r>
              <a:rPr lang="en-CA" dirty="0" err="1"/>
              <a:t>Bengio</a:t>
            </a:r>
            <a:r>
              <a:rPr lang="fr-FR" dirty="0"/>
              <a:t> &amp; François (2018) </a:t>
            </a:r>
            <a:r>
              <a:rPr lang="en-CA" dirty="0"/>
              <a:t>Fooling the classifier: Ligand antagonism and adversarial examples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Special thanks to Thomas </a:t>
            </a:r>
            <a:r>
              <a:rPr lang="en-CA" sz="3200" dirty="0" err="1"/>
              <a:t>Rademaker</a:t>
            </a:r>
            <a:r>
              <a:rPr lang="en-CA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29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3B6C-CE9A-4526-8C41-F884E29D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91" y="563763"/>
            <a:ext cx="7729728" cy="1188720"/>
          </a:xfrm>
        </p:spPr>
        <p:txBody>
          <a:bodyPr/>
          <a:lstStyle/>
          <a:p>
            <a:r>
              <a:rPr lang="en-CA" dirty="0"/>
              <a:t>Ligand antagonism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8F5D-330A-4F20-AA0B-52197AD4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64632"/>
            <a:ext cx="3090807" cy="3517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571D1-9990-4C97-8933-F40D9CC3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020" y="2464632"/>
            <a:ext cx="4030844" cy="36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0112E-62DF-4608-941F-051D8260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4" y="804334"/>
            <a:ext cx="1034351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2728-0676-472B-BA63-93D7078D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8721"/>
            <a:ext cx="7729728" cy="1188720"/>
          </a:xfrm>
        </p:spPr>
        <p:txBody>
          <a:bodyPr/>
          <a:lstStyle/>
          <a:p>
            <a:r>
              <a:rPr lang="en-CA" dirty="0"/>
              <a:t>Adversarial Perturbations</a:t>
            </a:r>
          </a:p>
        </p:txBody>
      </p:sp>
      <p:sp>
        <p:nvSpPr>
          <p:cNvPr id="6" name="AutoShape 2" descr="https://files.slack.com/files-pri/TCU06PQ8G-FDV71MEF5/image.png">
            <a:extLst>
              <a:ext uri="{FF2B5EF4-FFF2-40B4-BE49-F238E27FC236}">
                <a16:creationId xmlns:a16="http://schemas.microsoft.com/office/drawing/2014/main" id="{38C0F3A8-4A03-4E35-A3CB-710D2CEC7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100" y="1957388"/>
            <a:ext cx="29718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DE4295-207C-4A5B-AE58-18E5185C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72" y="2380145"/>
            <a:ext cx="2406100" cy="2382964"/>
          </a:xfrm>
          <a:prstGeom prst="rect">
            <a:avLst/>
          </a:prstGeom>
        </p:spPr>
      </p:pic>
      <p:sp>
        <p:nvSpPr>
          <p:cNvPr id="12" name="AutoShape 6" descr="https://files.slack.com/files-pri/TCU06PQ8G-FDWMTFYVC/image.png">
            <a:extLst>
              <a:ext uri="{FF2B5EF4-FFF2-40B4-BE49-F238E27FC236}">
                <a16:creationId xmlns:a16="http://schemas.microsoft.com/office/drawing/2014/main" id="{F49983BD-8502-4AE3-87EC-2A6CEAE45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5813" y="1924050"/>
            <a:ext cx="30003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C7340ABC-A73B-4162-B9DA-EF860A9CC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046" y="2368867"/>
            <a:ext cx="2397908" cy="2405520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25FF80D1-A1C7-433E-8255-FB89FB90A18B}"/>
              </a:ext>
            </a:extLst>
          </p:cNvPr>
          <p:cNvSpPr txBox="1">
            <a:spLocks/>
          </p:cNvSpPr>
          <p:nvPr/>
        </p:nvSpPr>
        <p:spPr>
          <a:xfrm>
            <a:off x="2231136" y="5089859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Original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D708E71-76F1-4BB0-8CD9-18D285D60538}"/>
              </a:ext>
            </a:extLst>
          </p:cNvPr>
          <p:cNvSpPr txBox="1">
            <a:spLocks/>
          </p:cNvSpPr>
          <p:nvPr/>
        </p:nvSpPr>
        <p:spPr>
          <a:xfrm>
            <a:off x="8677475" y="5089858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Mixing Method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AA47251-3BA1-4AF9-BD3C-6336E27737F0}"/>
              </a:ext>
            </a:extLst>
          </p:cNvPr>
          <p:cNvSpPr txBox="1">
            <a:spLocks/>
          </p:cNvSpPr>
          <p:nvPr/>
        </p:nvSpPr>
        <p:spPr>
          <a:xfrm>
            <a:off x="4897046" y="5108083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Gradient Sign Method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9" name="Picture 18" descr="A picture containing object, crossword puzzle, text&#10;&#10;Description automatically generated">
            <a:extLst>
              <a:ext uri="{FF2B5EF4-FFF2-40B4-BE49-F238E27FC236}">
                <a16:creationId xmlns:a16="http://schemas.microsoft.com/office/drawing/2014/main" id="{D4BFC67E-8B0A-4592-9773-B0A10CD55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770" y="2377065"/>
            <a:ext cx="2555704" cy="23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A712-D3C6-457A-B199-EE13382D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non-linear Preprocessing</a:t>
            </a:r>
          </a:p>
        </p:txBody>
      </p:sp>
      <p:sp>
        <p:nvSpPr>
          <p:cNvPr id="5" name="Donut 6">
            <a:extLst>
              <a:ext uri="{FF2B5EF4-FFF2-40B4-BE49-F238E27FC236}">
                <a16:creationId xmlns:a16="http://schemas.microsoft.com/office/drawing/2014/main" id="{D02EA9C7-77DE-4AE5-B605-49821EB9382B}"/>
              </a:ext>
            </a:extLst>
          </p:cNvPr>
          <p:cNvSpPr/>
          <p:nvPr/>
        </p:nvSpPr>
        <p:spPr>
          <a:xfrm>
            <a:off x="4292305" y="3181851"/>
            <a:ext cx="576000" cy="576000"/>
          </a:xfrm>
          <a:prstGeom prst="donut">
            <a:avLst>
              <a:gd name="adj" fmla="val 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16">
            <a:extLst>
              <a:ext uri="{FF2B5EF4-FFF2-40B4-BE49-F238E27FC236}">
                <a16:creationId xmlns:a16="http://schemas.microsoft.com/office/drawing/2014/main" id="{1E03F67D-448A-448E-9CAF-61C1995FE372}"/>
              </a:ext>
            </a:extLst>
          </p:cNvPr>
          <p:cNvSpPr/>
          <p:nvPr/>
        </p:nvSpPr>
        <p:spPr>
          <a:xfrm>
            <a:off x="6720936" y="3099513"/>
            <a:ext cx="252000" cy="252000"/>
          </a:xfrm>
          <a:prstGeom prst="donut">
            <a:avLst>
              <a:gd name="adj" fmla="val 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17">
            <a:extLst>
              <a:ext uri="{FF2B5EF4-FFF2-40B4-BE49-F238E27FC236}">
                <a16:creationId xmlns:a16="http://schemas.microsoft.com/office/drawing/2014/main" id="{BAB41559-CBB6-4C7E-AA16-CD16DA1A847A}"/>
              </a:ext>
            </a:extLst>
          </p:cNvPr>
          <p:cNvSpPr/>
          <p:nvPr/>
        </p:nvSpPr>
        <p:spPr>
          <a:xfrm>
            <a:off x="6720936" y="3505851"/>
            <a:ext cx="252000" cy="252000"/>
          </a:xfrm>
          <a:prstGeom prst="donut">
            <a:avLst>
              <a:gd name="adj" fmla="val 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2A12BE-90D2-4886-AFDF-3CD61B435244}"/>
              </a:ext>
            </a:extLst>
          </p:cNvPr>
          <p:cNvCxnSpPr/>
          <p:nvPr/>
        </p:nvCxnSpPr>
        <p:spPr>
          <a:xfrm flipV="1">
            <a:off x="4868305" y="3225513"/>
            <a:ext cx="1852631" cy="24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8CD1AC-2CBB-473A-9BC2-2DA3F1308904}"/>
              </a:ext>
            </a:extLst>
          </p:cNvPr>
          <p:cNvCxnSpPr>
            <a:endCxn id="8" idx="2"/>
          </p:cNvCxnSpPr>
          <p:nvPr/>
        </p:nvCxnSpPr>
        <p:spPr>
          <a:xfrm>
            <a:off x="4868305" y="3469851"/>
            <a:ext cx="1852631" cy="1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9E33-3626-453B-BBC8-DF498F93921C}"/>
              </a:ext>
            </a:extLst>
          </p:cNvPr>
          <p:cNvSpPr/>
          <p:nvPr/>
        </p:nvSpPr>
        <p:spPr>
          <a:xfrm>
            <a:off x="3634948" y="338915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  <a:r>
              <a:rPr lang="en-US" baseline="30000" dirty="0"/>
              <a:t>N</a:t>
            </a:r>
            <a:endParaRPr lang="en-US" dirty="0"/>
          </a:p>
        </p:txBody>
      </p:sp>
      <p:sp>
        <p:nvSpPr>
          <p:cNvPr id="11" name="Donut 55">
            <a:extLst>
              <a:ext uri="{FF2B5EF4-FFF2-40B4-BE49-F238E27FC236}">
                <a16:creationId xmlns:a16="http://schemas.microsoft.com/office/drawing/2014/main" id="{6936E45A-F7BB-4253-811B-BFF48C79B120}"/>
              </a:ext>
            </a:extLst>
          </p:cNvPr>
          <p:cNvSpPr/>
          <p:nvPr/>
        </p:nvSpPr>
        <p:spPr>
          <a:xfrm>
            <a:off x="8305051" y="3343851"/>
            <a:ext cx="252000" cy="252000"/>
          </a:xfrm>
          <a:prstGeom prst="donut">
            <a:avLst>
              <a:gd name="adj" fmla="val 5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6B3D74-9927-42BD-8913-1842EFE79EFD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6972936" y="3225513"/>
            <a:ext cx="1332115" cy="24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4D09BC-3E7F-4D8B-A6B7-B1DDEF8BF6C4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6972936" y="3469851"/>
            <a:ext cx="1332115" cy="1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51">
                <a:extLst>
                  <a:ext uri="{FF2B5EF4-FFF2-40B4-BE49-F238E27FC236}">
                    <a16:creationId xmlns:a16="http://schemas.microsoft.com/office/drawing/2014/main" id="{4A97932F-FC68-438C-B0B2-F5577564712F}"/>
                  </a:ext>
                </a:extLst>
              </p:cNvPr>
              <p:cNvSpPr txBox="1"/>
              <p:nvPr/>
            </p:nvSpPr>
            <p:spPr>
              <a:xfrm>
                <a:off x="4731022" y="4133419"/>
                <a:ext cx="185909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51">
                <a:extLst>
                  <a:ext uri="{FF2B5EF4-FFF2-40B4-BE49-F238E27FC236}">
                    <a16:creationId xmlns:a16="http://schemas.microsoft.com/office/drawing/2014/main" id="{4A97932F-FC68-438C-B0B2-F5577564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22" y="4133419"/>
                <a:ext cx="1859099" cy="6528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6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A712-D3C6-457A-B199-EE13382D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18E93-256B-4F04-9BF9-C49ED905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02" y="2349304"/>
            <a:ext cx="6232726" cy="40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A712-D3C6-457A-B199-EE13382D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Layer Feed in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BDB686-92E5-46DB-B0BF-8C4F924D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97" y="2405588"/>
            <a:ext cx="6263406" cy="41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CA65-3829-40F3-817A-119D72B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134"/>
            <a:ext cx="7729728" cy="704087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86A0D60-7D12-4D3A-9B39-0559BF017F01}"/>
              </a:ext>
            </a:extLst>
          </p:cNvPr>
          <p:cNvSpPr txBox="1">
            <a:spLocks/>
          </p:cNvSpPr>
          <p:nvPr/>
        </p:nvSpPr>
        <p:spPr>
          <a:xfrm>
            <a:off x="7825740" y="5644047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Gradient Sign Method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879BA8E-30AA-47BB-BB80-939216B904E0}"/>
              </a:ext>
            </a:extLst>
          </p:cNvPr>
          <p:cNvSpPr txBox="1">
            <a:spLocks/>
          </p:cNvSpPr>
          <p:nvPr/>
        </p:nvSpPr>
        <p:spPr>
          <a:xfrm>
            <a:off x="2231137" y="5589456"/>
            <a:ext cx="4270248" cy="70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Mixing Method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642557"/>
            <a:ext cx="5575300" cy="37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35" y="1642557"/>
            <a:ext cx="5410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3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814" y="524854"/>
            <a:ext cx="7729728" cy="898832"/>
          </a:xfrm>
        </p:spPr>
        <p:txBody>
          <a:bodyPr/>
          <a:lstStyle/>
          <a:p>
            <a:r>
              <a:rPr lang="en-US" dirty="0"/>
              <a:t> Alternative Data Set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6" y="2375969"/>
            <a:ext cx="4940300" cy="35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094" y="1934396"/>
            <a:ext cx="2045629" cy="2021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244" y="4313627"/>
            <a:ext cx="2208675" cy="2182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094" y="4422318"/>
            <a:ext cx="1988707" cy="1965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207" y="1931557"/>
            <a:ext cx="2000750" cy="19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916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209</Words>
  <Application>Microsoft Office PowerPoint</Application>
  <PresentationFormat>Widescreen</PresentationFormat>
  <Paragraphs>44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AMGDT</vt:lpstr>
      <vt:lpstr>Arial</vt:lpstr>
      <vt:lpstr>Calibri</vt:lpstr>
      <vt:lpstr>Cambria Math</vt:lpstr>
      <vt:lpstr>Gill Sans MT</vt:lpstr>
      <vt:lpstr>Mangal</vt:lpstr>
      <vt:lpstr>Wingdings</vt:lpstr>
      <vt:lpstr>Parcel</vt:lpstr>
      <vt:lpstr>Entro.py Immuneural Network</vt:lpstr>
      <vt:lpstr>Ligand antagonism</vt:lpstr>
      <vt:lpstr>PowerPoint Presentation</vt:lpstr>
      <vt:lpstr>Adversarial Perturbations</vt:lpstr>
      <vt:lpstr>non-linear Preprocessing</vt:lpstr>
      <vt:lpstr>Stacked Model</vt:lpstr>
      <vt:lpstr>Hidden Layer Feed in Method</vt:lpstr>
      <vt:lpstr>Results</vt:lpstr>
      <vt:lpstr> Alternative Data Set </vt:lpstr>
      <vt:lpstr>Future Work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Entro.py Immuneural Network</dc:title>
  <dc:creator>Alev Orfi</dc:creator>
  <cp:lastModifiedBy>Alev Orfi</cp:lastModifiedBy>
  <cp:revision>5</cp:revision>
  <dcterms:created xsi:type="dcterms:W3CDTF">2018-11-04T17:12:21Z</dcterms:created>
  <dcterms:modified xsi:type="dcterms:W3CDTF">2018-11-04T22:04:36Z</dcterms:modified>
</cp:coreProperties>
</file>