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0" r:id="rId5"/>
    <p:sldId id="280" r:id="rId6"/>
    <p:sldId id="278" r:id="rId7"/>
    <p:sldId id="263" r:id="rId8"/>
    <p:sldId id="267" r:id="rId9"/>
    <p:sldId id="315" r:id="rId10"/>
    <p:sldId id="316" r:id="rId11"/>
    <p:sldId id="286" r:id="rId12"/>
    <p:sldId id="287" r:id="rId13"/>
    <p:sldId id="288" r:id="rId14"/>
    <p:sldId id="271" r:id="rId15"/>
    <p:sldId id="333" r:id="rId16"/>
    <p:sldId id="317" r:id="rId17"/>
    <p:sldId id="334" r:id="rId18"/>
    <p:sldId id="335" r:id="rId19"/>
    <p:sldId id="276" r:id="rId20"/>
    <p:sldId id="265" r:id="rId21"/>
    <p:sldId id="282" r:id="rId22"/>
    <p:sldId id="275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1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5C"/>
    <a:srgbClr val="333F50"/>
    <a:srgbClr val="006386"/>
    <a:srgbClr val="00B0F0"/>
    <a:srgbClr val="374457"/>
    <a:srgbClr val="46566E"/>
    <a:srgbClr val="7C7C7C"/>
    <a:srgbClr val="FF99FF"/>
    <a:srgbClr val="2C2C2C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10" y="62"/>
      </p:cViewPr>
      <p:guideLst>
        <p:guide orient="horz" pos="3339"/>
        <p:guide pos="1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08A465-77C3-4C93-B68C-E489943BD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6D1DA-41A7-4903-8629-5A10CC7CF0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07C-224C-4E8F-8956-7B14255FDD5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C4DB6-B0CB-4DF9-92A5-447BBC5C80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DD898-71E0-4F74-9A71-F346908CA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C433-A3A2-4090-857D-793DD27F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3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2~4</a:t>
            </a:r>
            <a:r>
              <a:rPr lang="zh-CN" altLang="en-US" dirty="0"/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7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张</a:t>
            </a:r>
            <a:r>
              <a:rPr lang="en-US" altLang="zh-CN" dirty="0"/>
              <a:t>-----</a:t>
            </a:r>
            <a:r>
              <a:rPr lang="zh-CN" altLang="en-US" dirty="0"/>
              <a:t>单词卡牌</a:t>
            </a:r>
            <a:r>
              <a:rPr lang="en-US" altLang="zh-CN" dirty="0"/>
              <a:t>+</a:t>
            </a:r>
            <a:r>
              <a:rPr lang="zh-CN" altLang="en-US"/>
              <a:t>翻转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2~4</a:t>
            </a:r>
            <a:r>
              <a:rPr lang="zh-CN" altLang="en-US" dirty="0"/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8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二选一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4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FA49-40E3-43BE-A71E-25B3B633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34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dao.com/w/eng/absence/#keyfrom=dict.basic.discriminate" TargetMode="External"/><Relationship Id="rId2" Type="http://schemas.openxmlformats.org/officeDocument/2006/relationships/hyperlink" Target="http://www.youdao.com/w/eng/shortage/#keyfrom=dict.basic.discriminat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dao.com/w/eng/want/#keyfrom=dict.basic.discriminate" TargetMode="External"/><Relationship Id="rId5" Type="http://schemas.openxmlformats.org/officeDocument/2006/relationships/hyperlink" Target="http://www.youdao.com/w/eng/lack/#keyfrom=dict.basic.discriminate" TargetMode="External"/><Relationship Id="rId4" Type="http://schemas.openxmlformats.org/officeDocument/2006/relationships/hyperlink" Target="http://www.youdao.com/w/eng/scarcity/#keyfrom=dict.basic.discriminat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linsdictionary.com/dictionary/english/immobilize" TargetMode="External"/><Relationship Id="rId13" Type="http://schemas.openxmlformats.org/officeDocument/2006/relationships/hyperlink" Target="https://grammar.collinsdictionary.com/grammar-pattern/adj-with-n_1" TargetMode="External"/><Relationship Id="rId3" Type="http://schemas.openxmlformats.org/officeDocument/2006/relationships/hyperlink" Target="https://www.collinsdictionary.com/dictionary/english/accident" TargetMode="External"/><Relationship Id="rId7" Type="http://schemas.openxmlformats.org/officeDocument/2006/relationships/hyperlink" Target="https://grammar.collinsdictionary.com/grammar-pattern/v-n_1" TargetMode="External"/><Relationship Id="rId12" Type="http://schemas.openxmlformats.org/officeDocument/2006/relationships/hyperlink" Target="https://www.collinsdictionary.com/dictionary/english-thesaurus/paralyse#paralyse__1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collinsdictionary.com/dictionary/english-thesaurus/paralysed#paralysed__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llinsdictionary.com/dictionary/english/unable" TargetMode="External"/><Relationship Id="rId11" Type="http://schemas.openxmlformats.org/officeDocument/2006/relationships/hyperlink" Target="https://www.collinsdictionary.com/dictionary/english/disable" TargetMode="External"/><Relationship Id="rId5" Type="http://schemas.openxmlformats.org/officeDocument/2006/relationships/hyperlink" Target="https://www.collinsdictionary.com/dictionary/english/feeling" TargetMode="External"/><Relationship Id="rId15" Type="http://schemas.openxmlformats.org/officeDocument/2006/relationships/hyperlink" Target="https://www.collinsdictionary.com/dictionary/english/incapacitated" TargetMode="External"/><Relationship Id="rId10" Type="http://schemas.openxmlformats.org/officeDocument/2006/relationships/hyperlink" Target="https://www.collinsdictionary.com/dictionary/english/halt" TargetMode="External"/><Relationship Id="rId4" Type="http://schemas.openxmlformats.org/officeDocument/2006/relationships/hyperlink" Target="https://www.collinsdictionary.com/dictionary/english/illness" TargetMode="External"/><Relationship Id="rId9" Type="http://schemas.openxmlformats.org/officeDocument/2006/relationships/hyperlink" Target="https://www.collinsdictionary.com/dictionary/english/freeze" TargetMode="External"/><Relationship Id="rId14" Type="http://schemas.openxmlformats.org/officeDocument/2006/relationships/hyperlink" Target="https://www.collinsdictionary.com/dictionary/english/hamstru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hyperlink" Target="http://www.youdao.com/w/eng/catastrophe/#keyfrom=dict.basic.discrimina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dao.com/w/eng/calamity/#keyfrom=dict.basic.discriminate" TargetMode="External"/><Relationship Id="rId5" Type="http://schemas.openxmlformats.org/officeDocument/2006/relationships/hyperlink" Target="http://www.youdao.com/w/eng/misfortune/#keyfrom=dict.basic.discriminate" TargetMode="External"/><Relationship Id="rId4" Type="http://schemas.openxmlformats.org/officeDocument/2006/relationships/hyperlink" Target="http://www.youdao.com/w/eng/disaster/#keyfrom=dict.basic.discrimin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dao.com/w/eng/intervene/#keyfrom=dict.basic.discriminate" TargetMode="External"/><Relationship Id="rId2" Type="http://schemas.openxmlformats.org/officeDocument/2006/relationships/hyperlink" Target="http://www.youdao.com/w/eng/meddle/#keyfrom=dict.basic.discriminat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dao.com/w/eng/interfere/#keyfrom=dict.basic.discrimin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3165790" y="2342049"/>
            <a:ext cx="6287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No Fear In My Heart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321396" y="3847332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Group</a:t>
            </a:r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ea typeface="方正基础像素" panose="02000604000000000000" pitchFamily="2" charset="2"/>
                <a:cs typeface="方正基础像素" panose="02000604000000000000" pitchFamily="2" charset="2"/>
              </a:rPr>
              <a:t>: Nexus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ea typeface="方正基础像素" panose="02000604000000000000" pitchFamily="2" charset="2"/>
              <a:cs typeface="方正基础像素" panose="02000604000000000000" pitchFamily="2" charset="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201DE-25DA-4666-99EC-F89BDA70AEA9}"/>
              </a:ext>
            </a:extLst>
          </p:cNvPr>
          <p:cNvSpPr/>
          <p:nvPr/>
        </p:nvSpPr>
        <p:spPr>
          <a:xfrm>
            <a:off x="-155640" y="-203200"/>
            <a:ext cx="6173820" cy="706120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ED5C08-A55B-4ACF-94DB-3C3A262CB26F}"/>
              </a:ext>
            </a:extLst>
          </p:cNvPr>
          <p:cNvSpPr/>
          <p:nvPr/>
        </p:nvSpPr>
        <p:spPr>
          <a:xfrm>
            <a:off x="6018179" y="-304800"/>
            <a:ext cx="6452615" cy="716279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 hidden="1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All the UI building blocks you need, from radio buttons to navigation controls.</a:t>
            </a:r>
          </a:p>
        </p:txBody>
      </p:sp>
      <p:sp>
        <p:nvSpPr>
          <p:cNvPr id="25" name="文本框 24" hidden="1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29" name="文本框 28" hidden="1"/>
          <p:cNvSpPr txBox="1"/>
          <p:nvPr/>
        </p:nvSpPr>
        <p:spPr>
          <a:xfrm>
            <a:off x="6558841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stand out with color, typography, acrylic, and reveal.</a:t>
            </a:r>
          </a:p>
        </p:txBody>
      </p:sp>
      <p:sp>
        <p:nvSpPr>
          <p:cNvPr id="30" name="文本框 29" hidden="1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51556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389160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BD9DDA-968E-4447-AE9E-609918C06291}"/>
              </a:ext>
            </a:extLst>
          </p:cNvPr>
          <p:cNvSpPr txBox="1"/>
          <p:nvPr/>
        </p:nvSpPr>
        <p:spPr>
          <a:xfrm>
            <a:off x="1557322" y="577026"/>
            <a:ext cx="251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Rescue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3F714E-FF67-4E43-9D2D-F08F4F4AAD5B}"/>
              </a:ext>
            </a:extLst>
          </p:cNvPr>
          <p:cNvSpPr txBox="1"/>
          <p:nvPr/>
        </p:nvSpPr>
        <p:spPr>
          <a:xfrm>
            <a:off x="6781855" y="786866"/>
            <a:ext cx="43917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2D050"/>
                </a:solidFill>
              </a:rPr>
              <a:t>【</a:t>
            </a:r>
            <a:r>
              <a:rPr lang="en-US" altLang="zh-CN" sz="2000" dirty="0">
                <a:solidFill>
                  <a:srgbClr val="92D05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E.g</a:t>
            </a:r>
            <a:r>
              <a:rPr lang="zh-CN" altLang="en-US" sz="2000" dirty="0">
                <a:solidFill>
                  <a:srgbClr val="92D050"/>
                </a:solidFill>
              </a:rPr>
              <a:t>】</a:t>
            </a:r>
            <a:endParaRPr lang="en-US" altLang="zh-CN" sz="2000" dirty="0">
              <a:solidFill>
                <a:srgbClr val="92D05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1. Helicopters rescued nearly 20 people from the roof of the burning building.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直升机从着火的楼顶救出来了将近二十个人。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2. A big rescue operation has been launched for a trawler missing in the North Atlantic.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为了一艘在北大西洋失踪的拖网渔船，已经开始了一项大的营救行动。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3. The 23-year-old's screams alerted a passerby who went to her rescue.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那名</a:t>
            </a:r>
            <a:r>
              <a:rPr lang="en-US" altLang="zh-CN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23</a:t>
            </a: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岁女孩的尖叫声引起了一个过路人的警觉，他救了她。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8C3A4C-22BB-4E13-9070-4FB816B699A6}"/>
              </a:ext>
            </a:extLst>
          </p:cNvPr>
          <p:cNvSpPr txBox="1"/>
          <p:nvPr/>
        </p:nvSpPr>
        <p:spPr>
          <a:xfrm>
            <a:off x="3321295" y="669359"/>
            <a:ext cx="1382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[ˈreskjuː]</a:t>
            </a:r>
            <a:endParaRPr lang="zh-CN" altLang="en-US" sz="2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E5C3B2A-BABA-4B11-B7AD-FAD3FF29E50C}"/>
              </a:ext>
            </a:extLst>
          </p:cNvPr>
          <p:cNvSpPr txBox="1"/>
          <p:nvPr/>
        </p:nvSpPr>
        <p:spPr>
          <a:xfrm>
            <a:off x="1018387" y="1413899"/>
            <a:ext cx="49158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1. V-T 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If you rescue someone, you get them out of a dangerous or unpleasant situation.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营救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2. N-UNCOUNT 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Rescue is help which gets someone out of a dangerous or unpleasant situation.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营救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3. 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PHRASE 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If you go to someone's rescue or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 come to their rescue, you help them when they are in danger or difficulty. 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营救某人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9C14899-2920-4338-902F-D7F71DF05D1F}"/>
              </a:ext>
            </a:extLst>
          </p:cNvPr>
          <p:cNvGrpSpPr/>
          <p:nvPr/>
        </p:nvGrpSpPr>
        <p:grpSpPr>
          <a:xfrm>
            <a:off x="763675" y="4868008"/>
            <a:ext cx="9994158" cy="1921833"/>
            <a:chOff x="560270" y="5175280"/>
            <a:chExt cx="10382385" cy="1503312"/>
          </a:xfrm>
          <a:solidFill>
            <a:schemeClr val="accent3">
              <a:lumMod val="50000"/>
            </a:schemeClr>
          </a:solidFill>
        </p:grpSpPr>
        <p:sp>
          <p:nvSpPr>
            <p:cNvPr id="44" name="卷形: 水平 43">
              <a:extLst>
                <a:ext uri="{FF2B5EF4-FFF2-40B4-BE49-F238E27FC236}">
                  <a16:creationId xmlns:a16="http://schemas.microsoft.com/office/drawing/2014/main" id="{63E04D56-1DCA-4AB1-BB0F-B4A1B5739F25}"/>
                </a:ext>
              </a:extLst>
            </p:cNvPr>
            <p:cNvSpPr/>
            <p:nvPr/>
          </p:nvSpPr>
          <p:spPr>
            <a:xfrm>
              <a:off x="663191" y="5175280"/>
              <a:ext cx="10279464" cy="1503312"/>
            </a:xfrm>
            <a:prstGeom prst="horizontalScroll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  <a:effectLst>
              <a:outerShdw blurRad="63500" dist="12700" dir="5400000" sx="101000" sy="101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b="1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2000" b="1" i="0" dirty="0">
                  <a:solidFill>
                    <a:srgbClr val="FF99FF"/>
                  </a:solidFill>
                  <a:effectLst/>
                  <a:latin typeface="Agency FB" panose="020B0503020202020204" pitchFamily="34" charset="0"/>
                  <a:ea typeface="幼圆" panose="02010509060101010101" pitchFamily="49" charset="-122"/>
                </a:rPr>
                <a:t>save, rescue</a:t>
              </a:r>
            </a:p>
            <a:p>
              <a:r>
                <a:rPr lang="zh-CN" altLang="en-US" sz="2000" i="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幼圆" panose="02010509060101010101" pitchFamily="49" charset="-122"/>
                </a:rPr>
                <a:t>这组词都有“营救、拯救、搭救”的意思，其区别是：</a:t>
              </a:r>
            </a:p>
            <a:p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save </a:t>
              </a:r>
              <a:r>
                <a:rPr lang="zh-CN" altLang="en-US" sz="2000" i="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幼圆" panose="02010509060101010101" pitchFamily="49" charset="-122"/>
                </a:rPr>
                <a:t>含义广泛，既可指营救某人使脱离危险，也可指精神或道德上的拯救。</a:t>
              </a:r>
            </a:p>
            <a:p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rescue </a:t>
              </a:r>
              <a:r>
                <a:rPr lang="zh-CN" altLang="en-US" sz="2000" i="0" dirty="0">
                  <a:solidFill>
                    <a:srgbClr val="FFFF00"/>
                  </a:solidFill>
                  <a:effectLst/>
                  <a:latin typeface="Agency FB" panose="020B0503020202020204" pitchFamily="34" charset="0"/>
                  <a:ea typeface="幼圆" panose="02010509060101010101" pitchFamily="49" charset="-122"/>
                </a:rPr>
                <a:t>多指营救某人脱离紧迫的危险。</a:t>
              </a:r>
            </a:p>
            <a:p>
              <a:endPara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06E3BBE-9636-4EE0-ACCF-3675AB0801E1}"/>
                </a:ext>
              </a:extLst>
            </p:cNvPr>
            <p:cNvSpPr txBox="1"/>
            <p:nvPr/>
          </p:nvSpPr>
          <p:spPr>
            <a:xfrm>
              <a:off x="560270" y="5616305"/>
              <a:ext cx="382307" cy="9692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b="1" i="0" dirty="0"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词义辨析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73D1D97-0645-4F77-BC5C-2A3DBD34E980}"/>
              </a:ext>
            </a:extLst>
          </p:cNvPr>
          <p:cNvSpPr txBox="1"/>
          <p:nvPr/>
        </p:nvSpPr>
        <p:spPr>
          <a:xfrm>
            <a:off x="1760220" y="298949"/>
            <a:ext cx="867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 I was paralyzed with fear, but I forced myself to move forward with this </a:t>
            </a:r>
            <a:r>
              <a:rPr lang="zh-CN" altLang="zh-CN" dirty="0">
                <a:solidFill>
                  <a:srgbClr val="000000"/>
                </a:solidFill>
                <a:highlight>
                  <a:srgbClr val="FFFF00"/>
                </a:highlight>
              </a:rPr>
              <a:t>impromptu rescue</a:t>
            </a:r>
            <a:endParaRPr lang="zh-CN" altLang="en-US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897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81412A-4EB4-4CB3-B68E-BF4470DB8170}"/>
              </a:ext>
            </a:extLst>
          </p:cNvPr>
          <p:cNvSpPr/>
          <p:nvPr/>
        </p:nvSpPr>
        <p:spPr>
          <a:xfrm>
            <a:off x="-207057" y="-375920"/>
            <a:ext cx="6225237" cy="723392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726545-E557-4EE5-8E47-B214EDECD2DF}"/>
              </a:ext>
            </a:extLst>
          </p:cNvPr>
          <p:cNvSpPr/>
          <p:nvPr/>
        </p:nvSpPr>
        <p:spPr>
          <a:xfrm>
            <a:off x="6018180" y="-476094"/>
            <a:ext cx="6559900" cy="7334094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 hidden="1"/>
          <p:cNvSpPr txBox="1"/>
          <p:nvPr/>
        </p:nvSpPr>
        <p:spPr>
          <a:xfrm>
            <a:off x="2033979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Motion</a:t>
            </a:r>
          </a:p>
        </p:txBody>
      </p:sp>
      <p:sp>
        <p:nvSpPr>
          <p:cNvPr id="19" name="文本框 18" hidden="1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Bring your app to life with animations and transitions.</a:t>
            </a:r>
          </a:p>
        </p:txBody>
      </p:sp>
      <p:sp>
        <p:nvSpPr>
          <p:cNvPr id="20" name="文本框 19" hidden="1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22" name="文本框 21" hidden="1"/>
          <p:cNvSpPr txBox="1"/>
          <p:nvPr/>
        </p:nvSpPr>
        <p:spPr>
          <a:xfrm>
            <a:off x="71715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Shell</a:t>
            </a:r>
          </a:p>
        </p:txBody>
      </p:sp>
      <p:sp>
        <p:nvSpPr>
          <p:cNvPr id="27" name="文本框 26" hidden="1"/>
          <p:cNvSpPr txBox="1"/>
          <p:nvPr/>
        </p:nvSpPr>
        <p:spPr>
          <a:xfrm>
            <a:off x="6558841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Create tiles for launching your app and display notifications.</a:t>
            </a:r>
          </a:p>
        </p:txBody>
      </p:sp>
      <p:sp>
        <p:nvSpPr>
          <p:cNvPr id="31" name="文本框 30" hidden="1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1556" y="6958175"/>
            <a:ext cx="4081806" cy="4336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F50"/>
                </a:solidFill>
              </a:rPr>
              <a:t>7</a:t>
            </a:r>
            <a:endParaRPr lang="zh-CN" altLang="en-US" dirty="0">
              <a:solidFill>
                <a:srgbClr val="333F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89160" y="6958175"/>
            <a:ext cx="4081806" cy="4336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F50"/>
                </a:solidFill>
              </a:rPr>
              <a:t>8</a:t>
            </a:r>
            <a:endParaRPr lang="zh-CN" altLang="en-US" dirty="0">
              <a:solidFill>
                <a:srgbClr val="333F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E48C16-FE67-4919-B889-DD90971B1DE8}"/>
              </a:ext>
            </a:extLst>
          </p:cNvPr>
          <p:cNvSpPr txBox="1"/>
          <p:nvPr/>
        </p:nvSpPr>
        <p:spPr>
          <a:xfrm>
            <a:off x="3740785" y="43990"/>
            <a:ext cx="471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That absence of fear was a </a:t>
            </a:r>
            <a:r>
              <a:rPr lang="zh-CN" altLang="zh-CN" dirty="0">
                <a:solidFill>
                  <a:srgbClr val="000000"/>
                </a:solidFill>
                <a:highlight>
                  <a:srgbClr val="FFFF00"/>
                </a:highlight>
              </a:rPr>
              <a:t>moment of triumph!</a:t>
            </a:r>
            <a:endParaRPr lang="zh-CN" altLang="en-US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589FF7-523E-4510-A370-E0E29DD95B9B}"/>
              </a:ext>
            </a:extLst>
          </p:cNvPr>
          <p:cNvSpPr txBox="1"/>
          <p:nvPr/>
        </p:nvSpPr>
        <p:spPr>
          <a:xfrm>
            <a:off x="1557322" y="478704"/>
            <a:ext cx="251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Absence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54ECD6-9C01-403C-BCF2-A294E168E7F9}"/>
              </a:ext>
            </a:extLst>
          </p:cNvPr>
          <p:cNvSpPr txBox="1"/>
          <p:nvPr/>
        </p:nvSpPr>
        <p:spPr>
          <a:xfrm>
            <a:off x="7213710" y="769618"/>
            <a:ext cx="4478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2D050"/>
                </a:solidFill>
              </a:rPr>
              <a:t>【</a:t>
            </a:r>
            <a:r>
              <a:rPr lang="en-US" altLang="zh-CN" sz="2400" dirty="0">
                <a:solidFill>
                  <a:srgbClr val="92D05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E.g</a:t>
            </a:r>
            <a:r>
              <a:rPr lang="zh-CN" altLang="en-US" sz="2400" dirty="0">
                <a:solidFill>
                  <a:srgbClr val="92D050"/>
                </a:solidFill>
              </a:rPr>
              <a:t>】</a:t>
            </a:r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1. ...a bundle of letters which had arrived for me in my absence.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r>
              <a:rPr lang="zh-CN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我不在的时候寄给我的一捆信。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2. The presence or absence of clouds can have an important impact on temperature.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云的有无对气温会产生重要影响。</a:t>
            </a:r>
          </a:p>
          <a:p>
            <a:endParaRPr lang="zh-CN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61D709-F2FF-4307-AEBB-8F4F561C917B}"/>
              </a:ext>
            </a:extLst>
          </p:cNvPr>
          <p:cNvSpPr txBox="1"/>
          <p:nvPr/>
        </p:nvSpPr>
        <p:spPr>
          <a:xfrm>
            <a:off x="2249205" y="877678"/>
            <a:ext cx="3650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rescuing, rescued, rescues 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122E00-F732-45EE-A173-D280E49CC3A2}"/>
              </a:ext>
            </a:extLst>
          </p:cNvPr>
          <p:cNvSpPr txBox="1"/>
          <p:nvPr/>
        </p:nvSpPr>
        <p:spPr>
          <a:xfrm>
            <a:off x="3321295" y="571037"/>
            <a:ext cx="138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[ˈæbsəns]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2AAB8E-3791-4004-94A9-3ABB5E226156}"/>
              </a:ext>
            </a:extLst>
          </p:cNvPr>
          <p:cNvSpPr txBox="1"/>
          <p:nvPr/>
        </p:nvSpPr>
        <p:spPr>
          <a:xfrm>
            <a:off x="1181984" y="1431676"/>
            <a:ext cx="46283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1. 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N-VAR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 Someone's absence from a place is the fact that they are not there.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缺席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2. N-SING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 The absence of something from a place is the fact that it is not there or does not exist.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不存在</a:t>
            </a:r>
            <a:r>
              <a: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8C0288-F261-451E-9306-0AAFF24E2329}"/>
              </a:ext>
            </a:extLst>
          </p:cNvPr>
          <p:cNvGrpSpPr/>
          <p:nvPr/>
        </p:nvGrpSpPr>
        <p:grpSpPr>
          <a:xfrm>
            <a:off x="927662" y="4595147"/>
            <a:ext cx="9994158" cy="1926203"/>
            <a:chOff x="763675" y="5481291"/>
            <a:chExt cx="9994158" cy="1308550"/>
          </a:xfrm>
          <a:solidFill>
            <a:schemeClr val="tx1"/>
          </a:solidFill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FA4D2E4-EE26-461F-AC9D-197BD8D7304F}"/>
                </a:ext>
              </a:extLst>
            </p:cNvPr>
            <p:cNvGrpSpPr/>
            <p:nvPr/>
          </p:nvGrpSpPr>
          <p:grpSpPr>
            <a:xfrm>
              <a:off x="763675" y="5481291"/>
              <a:ext cx="9994158" cy="1308550"/>
              <a:chOff x="560270" y="5175280"/>
              <a:chExt cx="10382385" cy="1503312"/>
            </a:xfrm>
            <a:grpFill/>
          </p:grpSpPr>
          <p:sp>
            <p:nvSpPr>
              <p:cNvPr id="34" name="卷形: 水平 33">
                <a:extLst>
                  <a:ext uri="{FF2B5EF4-FFF2-40B4-BE49-F238E27FC236}">
                    <a16:creationId xmlns:a16="http://schemas.microsoft.com/office/drawing/2014/main" id="{DB05E0E0-9303-4A21-B8A2-E861B2DC2E88}"/>
                  </a:ext>
                </a:extLst>
              </p:cNvPr>
              <p:cNvSpPr/>
              <p:nvPr/>
            </p:nvSpPr>
            <p:spPr>
              <a:xfrm>
                <a:off x="663190" y="5175280"/>
                <a:ext cx="10279465" cy="1503312"/>
              </a:xfrm>
              <a:prstGeom prst="horizontalScroll">
                <a:avLst/>
              </a:prstGeom>
              <a:grpFill/>
              <a:ln>
                <a:solidFill>
                  <a:srgbClr val="FFFFFF"/>
                </a:solidFill>
              </a:ln>
              <a:effectLst>
                <a:outerShdw blurRad="63500" dist="12700" dir="5400000" sx="101000" sy="101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400" b="1" i="0" dirty="0"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endPara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700F147-34E4-4F2C-AF63-F48C9004F246}"/>
                  </a:ext>
                </a:extLst>
              </p:cNvPr>
              <p:cNvSpPr txBox="1"/>
              <p:nvPr/>
            </p:nvSpPr>
            <p:spPr>
              <a:xfrm>
                <a:off x="560270" y="5616305"/>
                <a:ext cx="382307" cy="96926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b="1" i="0" dirty="0">
                    <a:solidFill>
                      <a:schemeClr val="bg1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词义辨析</a:t>
                </a: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58E982-C8F6-4E61-A7E0-A55894895FD0}"/>
                </a:ext>
              </a:extLst>
            </p:cNvPr>
            <p:cNvSpPr txBox="1"/>
            <p:nvPr/>
          </p:nvSpPr>
          <p:spPr>
            <a:xfrm>
              <a:off x="1173456" y="5665935"/>
              <a:ext cx="9242067" cy="8990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FF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shortage, absence, scarcity, lack, want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这组词都有“缺乏，不足”的意思，其区别是：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shortage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elvetica Neue"/>
                  <a:ea typeface="宋体" panose="02010600030101010101" pitchFamily="2" charset="-122"/>
                  <a:cs typeface="+mn-cs"/>
                </a:rPr>
                <a:t>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指不足，但侧重达不到规定的，需要的或已知应有的数量。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absence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elvetica Neue"/>
                  <a:ea typeface="宋体" panose="02010600030101010101" pitchFamily="2" charset="-122"/>
                  <a:cs typeface="+mn-cs"/>
                </a:rPr>
                <a:t>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指某物根本不存在或完全短缺，或某人虽存在，但未到现场。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A8C9D9A-2742-44E3-9664-334EEB18553E}"/>
              </a:ext>
            </a:extLst>
          </p:cNvPr>
          <p:cNvSpPr txBox="1"/>
          <p:nvPr/>
        </p:nvSpPr>
        <p:spPr>
          <a:xfrm>
            <a:off x="1337443" y="4904384"/>
            <a:ext cx="900853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scarcity</a:t>
            </a:r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 </a:t>
            </a:r>
            <a:r>
              <a:rPr lang="zh-CN" altLang="en-US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指产量不足或缺乏某物难以应付或满足需要。</a:t>
            </a:r>
          </a:p>
          <a:p>
            <a:pPr algn="l"/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lack</a:t>
            </a:r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普通用词，指部分或完全的不足。</a:t>
            </a:r>
          </a:p>
          <a:p>
            <a:pPr algn="l"/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宋体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want</a:t>
            </a:r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 </a:t>
            </a:r>
            <a:r>
              <a:rPr lang="zh-CN" altLang="en-US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指完全或短缺某物，侧重缺少之物是必需的东西。使用范围比</a:t>
            </a:r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lack</a:t>
            </a:r>
            <a:r>
              <a:rPr lang="zh-CN" altLang="en-US" sz="2000" dirty="0">
                <a:solidFill>
                  <a:srgbClr val="FFFF00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窄些。</a:t>
            </a:r>
            <a:endParaRPr lang="en-US" altLang="zh-CN" sz="2000" dirty="0">
              <a:solidFill>
                <a:srgbClr val="FFFF00"/>
              </a:solidFill>
              <a:latin typeface="Agency FB" panose="020B0503020202020204" pitchFamily="34" charset="0"/>
              <a:ea typeface="幼圆" panose="02010509060101010101" pitchFamily="49" charset="-122"/>
            </a:endParaRPr>
          </a:p>
          <a:p>
            <a:pPr algn="l"/>
            <a:endParaRPr lang="zh-CN" altLang="en-US" sz="2000" dirty="0">
              <a:solidFill>
                <a:srgbClr val="FFFF00"/>
              </a:solidFill>
              <a:latin typeface="Agency FB" panose="020B05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5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571D432-7115-4411-B2A0-6B507BFEECD1}"/>
              </a:ext>
            </a:extLst>
          </p:cNvPr>
          <p:cNvSpPr/>
          <p:nvPr/>
        </p:nvSpPr>
        <p:spPr>
          <a:xfrm>
            <a:off x="-267956" y="-487680"/>
            <a:ext cx="6286136" cy="73456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3ACCBB-8ABD-41EA-B670-33B0337582AC}"/>
              </a:ext>
            </a:extLst>
          </p:cNvPr>
          <p:cNvSpPr/>
          <p:nvPr/>
        </p:nvSpPr>
        <p:spPr>
          <a:xfrm>
            <a:off x="6018179" y="-487680"/>
            <a:ext cx="6675239" cy="73456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 hidden="1"/>
          <p:cNvSpPr txBox="1"/>
          <p:nvPr/>
        </p:nvSpPr>
        <p:spPr>
          <a:xfrm>
            <a:off x="2033979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Input and interactions</a:t>
            </a:r>
          </a:p>
        </p:txBody>
      </p:sp>
      <p:sp>
        <p:nvSpPr>
          <p:cNvPr id="41" name="文本框 40" hidden="1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Optimize your app for pen, Surface dial, and other input types.</a:t>
            </a:r>
          </a:p>
        </p:txBody>
      </p:sp>
      <p:sp>
        <p:nvSpPr>
          <p:cNvPr id="42" name="文本框 41" hidden="1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43" name="文本框 42" hidden="1"/>
          <p:cNvSpPr txBox="1"/>
          <p:nvPr/>
        </p:nvSpPr>
        <p:spPr>
          <a:xfrm>
            <a:off x="71715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Devices</a:t>
            </a:r>
          </a:p>
        </p:txBody>
      </p:sp>
      <p:sp>
        <p:nvSpPr>
          <p:cNvPr id="44" name="文本框 43" hidden="1"/>
          <p:cNvSpPr txBox="1"/>
          <p:nvPr/>
        </p:nvSpPr>
        <p:spPr>
          <a:xfrm>
            <a:off x="6558841" y="3495115"/>
            <a:ext cx="374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Learn about the spectrum of Windows 10 devices and how to optimize for them.</a:t>
            </a:r>
          </a:p>
        </p:txBody>
      </p:sp>
      <p:sp>
        <p:nvSpPr>
          <p:cNvPr id="45" name="文本框 44" hidden="1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0807" y="6932775"/>
            <a:ext cx="4081806" cy="4336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F50"/>
                </a:solidFill>
              </a:rPr>
              <a:t>13</a:t>
            </a:r>
            <a:endParaRPr lang="zh-CN" altLang="en-US" dirty="0">
              <a:solidFill>
                <a:srgbClr val="333F50"/>
              </a:solidFill>
            </a:endParaRPr>
          </a:p>
        </p:txBody>
      </p:sp>
      <p:sp>
        <p:nvSpPr>
          <p:cNvPr id="49" name="文本框 48" hidden="1"/>
          <p:cNvSpPr txBox="1"/>
          <p:nvPr/>
        </p:nvSpPr>
        <p:spPr>
          <a:xfrm>
            <a:off x="4923230" y="874448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Usability</a:t>
            </a:r>
          </a:p>
        </p:txBody>
      </p:sp>
      <p:sp>
        <p:nvSpPr>
          <p:cNvPr id="50" name="文本框 49" hidden="1"/>
          <p:cNvSpPr txBox="1"/>
          <p:nvPr/>
        </p:nvSpPr>
        <p:spPr>
          <a:xfrm>
            <a:off x="4310488" y="922109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inclusive and accessible to people around the world.</a:t>
            </a:r>
          </a:p>
        </p:txBody>
      </p:sp>
      <p:sp>
        <p:nvSpPr>
          <p:cNvPr id="51" name="文本框 50" hidden="1"/>
          <p:cNvSpPr txBox="1"/>
          <p:nvPr/>
        </p:nvSpPr>
        <p:spPr>
          <a:xfrm>
            <a:off x="5366289" y="1019893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52" name="Picture 2" descr="Usabil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0" y="7646613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5EB355-676C-4200-92C7-314E252DB72F}"/>
              </a:ext>
            </a:extLst>
          </p:cNvPr>
          <p:cNvGrpSpPr/>
          <p:nvPr/>
        </p:nvGrpSpPr>
        <p:grpSpPr>
          <a:xfrm>
            <a:off x="14311595" y="1485613"/>
            <a:ext cx="8655984" cy="3262059"/>
            <a:chOff x="1421237" y="1518523"/>
            <a:chExt cx="8655984" cy="326205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01285C-246D-4F86-B834-581381708BFC}"/>
                </a:ext>
              </a:extLst>
            </p:cNvPr>
            <p:cNvGrpSpPr/>
            <p:nvPr/>
          </p:nvGrpSpPr>
          <p:grpSpPr>
            <a:xfrm>
              <a:off x="1421237" y="1518523"/>
              <a:ext cx="8655984" cy="3262059"/>
              <a:chOff x="1421237" y="1518523"/>
              <a:chExt cx="8655984" cy="3262059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4172A5-805B-41BD-9B3D-6FDB57D4AAD9}"/>
                  </a:ext>
                </a:extLst>
              </p:cNvPr>
              <p:cNvSpPr txBox="1"/>
              <p:nvPr/>
            </p:nvSpPr>
            <p:spPr>
              <a:xfrm>
                <a:off x="1421237" y="1518523"/>
                <a:ext cx="2516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2276F1-5F55-4495-8EF4-DF47015CCF2A}"/>
                  </a:ext>
                </a:extLst>
              </p:cNvPr>
              <p:cNvSpPr txBox="1"/>
              <p:nvPr/>
            </p:nvSpPr>
            <p:spPr>
              <a:xfrm>
                <a:off x="7021439" y="2218512"/>
                <a:ext cx="30557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【</a:t>
                </a: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E.g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】</a:t>
                </a: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1.The snake uses its venom to stun or paralyze its victims.</a:t>
                </a:r>
                <a:br>
                  <a:rPr lang="en-US" altLang="zh-CN" dirty="0">
                    <a:solidFill>
                      <a:schemeClr val="bg1"/>
                    </a:solidFill>
                  </a:rPr>
                </a:b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蛇用其毒液使受害者失去知觉或瘫痪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。</a:t>
                </a:r>
                <a:br>
                  <a:rPr lang="zh-CN" altLang="en-US" dirty="0">
                    <a:solidFill>
                      <a:schemeClr val="bg1"/>
                    </a:solidFill>
                  </a:rPr>
                </a:b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2.She is paralyzed in the lower part of her body.</a:t>
                </a:r>
                <a:br>
                  <a:rPr lang="en-US" altLang="zh-CN" dirty="0">
                    <a:solidFill>
                      <a:schemeClr val="bg1"/>
                    </a:solidFill>
                  </a:rPr>
                </a:b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她下半身瘫痪。</a:t>
                </a:r>
                <a:endParaRPr lang="zh-CN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6150B8-F05D-47BE-88BC-5D51BD3DADC0}"/>
                  </a:ext>
                </a:extLst>
              </p:cNvPr>
              <p:cNvSpPr/>
              <p:nvPr/>
            </p:nvSpPr>
            <p:spPr>
              <a:xfrm>
                <a:off x="1765786" y="3026256"/>
                <a:ext cx="36501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paralytic</a:t>
                </a:r>
                <a:br>
                  <a:rPr lang="en-US" altLang="zh-CN" dirty="0">
                    <a:solidFill>
                      <a:schemeClr val="bg1"/>
                    </a:solidFill>
                  </a:rPr>
                </a:br>
                <a:r>
                  <a:rPr lang="zh-CN" altLang="en-US" dirty="0">
                    <a:solidFill>
                      <a:schemeClr val="bg1"/>
                    </a:solidFill>
                  </a:rPr>
                  <a:t>【</a:t>
                </a: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Tr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adj. 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麻痹的；瘫痪的；</a:t>
                </a:r>
                <a:br>
                  <a:rPr lang="zh-CN" altLang="en-US" dirty="0">
                    <a:solidFill>
                      <a:schemeClr val="bg1"/>
                    </a:solidFill>
                  </a:rPr>
                </a:br>
                <a:r>
                  <a:rPr lang="en-US" altLang="zh-CN" dirty="0">
                    <a:solidFill>
                      <a:schemeClr val="bg1"/>
                    </a:solidFill>
                  </a:rPr>
                  <a:t>n. 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中风患者；麻痹患者</a:t>
                </a:r>
                <a:br>
                  <a:rPr lang="zh-CN" altLang="en-US" dirty="0">
                    <a:solidFill>
                      <a:schemeClr val="bg1"/>
                    </a:solidFill>
                  </a:rPr>
                </a:b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paralysis</a:t>
                </a:r>
                <a:br>
                  <a:rPr lang="en-US" altLang="zh-CN" dirty="0">
                    <a:solidFill>
                      <a:schemeClr val="bg1"/>
                    </a:solidFill>
                  </a:rPr>
                </a:br>
                <a:r>
                  <a:rPr lang="zh-CN" altLang="en-US" dirty="0">
                    <a:solidFill>
                      <a:schemeClr val="bg1"/>
                    </a:solidFill>
                  </a:rPr>
                  <a:t>【</a:t>
                </a:r>
                <a:r>
                  <a:rPr lang="en-US" altLang="zh-CN" dirty="0">
                    <a:solidFill>
                      <a:schemeClr val="bg1"/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Tr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n. 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麻痹；无力；停顿</a:t>
                </a:r>
                <a:br>
                  <a:rPr lang="zh-CN" altLang="en-US" dirty="0">
                    <a:solidFill>
                      <a:schemeClr val="bg1"/>
                    </a:solidFill>
                  </a:rPr>
                </a:br>
                <a:endParaRPr lang="zh-CN" altLang="en-US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169E95-4433-46B0-BCCA-5B855731AA2A}"/>
                  </a:ext>
                </a:extLst>
              </p:cNvPr>
              <p:cNvSpPr txBox="1"/>
              <p:nvPr/>
            </p:nvSpPr>
            <p:spPr>
              <a:xfrm>
                <a:off x="3938194" y="1548340"/>
                <a:ext cx="1149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Agency FB" panose="020B0503020202020204" pitchFamily="34" charset="0"/>
                    <a:cs typeface="Agency FB" panose="020B0503020202020204" pitchFamily="34" charset="0"/>
                  </a:rPr>
                  <a:t>—paralyzed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F4617F-23D8-4640-8045-ECB99BEC4AEE}"/>
                  </a:ext>
                </a:extLst>
              </p:cNvPr>
              <p:cNvSpPr txBox="1"/>
              <p:nvPr/>
            </p:nvSpPr>
            <p:spPr>
              <a:xfrm>
                <a:off x="2336956" y="1941404"/>
                <a:ext cx="22845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adj. 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瘫痪的；麻痹的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73198D-C7E5-4F4C-8962-37A3881AC625}"/>
                  </a:ext>
                </a:extLst>
              </p:cNvPr>
              <p:cNvSpPr txBox="1"/>
              <p:nvPr/>
            </p:nvSpPr>
            <p:spPr>
              <a:xfrm>
                <a:off x="1848355" y="2345346"/>
                <a:ext cx="36501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v. 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使麻痹；使无力；使失去勇气</a:t>
                </a:r>
                <a:br>
                  <a:rPr lang="zh-CN" altLang="en-US" dirty="0">
                    <a:solidFill>
                      <a:schemeClr val="bg1"/>
                    </a:solidFill>
                  </a:rPr>
                </a:br>
                <a:endParaRPr lang="zh-CN" altLang="en-US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4A1499B-9857-4467-A185-25FE69E0FB34}"/>
                </a:ext>
              </a:extLst>
            </p:cNvPr>
            <p:cNvSpPr txBox="1"/>
            <p:nvPr/>
          </p:nvSpPr>
          <p:spPr>
            <a:xfrm>
              <a:off x="3066293" y="1554767"/>
              <a:ext cx="1026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Agency FB" panose="020B0503020202020204" pitchFamily="34" charset="0"/>
                  <a:cs typeface="Agency FB" panose="020B0503020202020204" pitchFamily="34" charset="0"/>
                </a:rPr>
                <a:t>—paralyzed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9E91930D-1B00-420D-BE3E-B434304D8D82}"/>
              </a:ext>
            </a:extLst>
          </p:cNvPr>
          <p:cNvSpPr txBox="1"/>
          <p:nvPr/>
        </p:nvSpPr>
        <p:spPr>
          <a:xfrm>
            <a:off x="1185533" y="266702"/>
            <a:ext cx="251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Paralyze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FCF8B1B-A21A-4789-945A-DC01CDD5F167}"/>
              </a:ext>
            </a:extLst>
          </p:cNvPr>
          <p:cNvSpPr txBox="1"/>
          <p:nvPr/>
        </p:nvSpPr>
        <p:spPr>
          <a:xfrm>
            <a:off x="6233789" y="872553"/>
            <a:ext cx="57471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92D050"/>
                </a:solidFill>
              </a:rPr>
              <a:t>【</a:t>
            </a:r>
            <a:r>
              <a:rPr lang="en-US" altLang="zh-CN" sz="2800" dirty="0">
                <a:solidFill>
                  <a:srgbClr val="92D05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E.g</a:t>
            </a:r>
            <a:r>
              <a:rPr lang="zh-CN" altLang="en-US" sz="2800" dirty="0">
                <a:solidFill>
                  <a:srgbClr val="92D050"/>
                </a:solidFill>
              </a:rPr>
              <a:t>】</a:t>
            </a:r>
            <a:endParaRPr lang="en-US" altLang="zh-CN" sz="2800" dirty="0">
              <a:solidFill>
                <a:srgbClr val="92D050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1. The drug paralyses the nerves so that there is no feeling or movement in the legs.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这种药物会麻痹神经使得腿部失去知觉或不能活动。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Airport workers in Spain have voted to call off strike action threatening to </a:t>
            </a:r>
            <a:r>
              <a:rPr lang="en-US" altLang="zh-CN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paralyse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 the country's airports over the Easter holiday.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西班牙机场工作人员举行投票，取消威胁在复活节期间使全国机场瘫痪的罢工活动。</a:t>
            </a:r>
            <a:endParaRPr lang="en-US" altLang="zh-CN" sz="2000" dirty="0">
              <a:solidFill>
                <a:schemeClr val="accent6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30365D-9D03-4D01-A1C3-77C24F4BF8B8}"/>
              </a:ext>
            </a:extLst>
          </p:cNvPr>
          <p:cNvSpPr txBox="1"/>
          <p:nvPr/>
        </p:nvSpPr>
        <p:spPr>
          <a:xfrm>
            <a:off x="1877416" y="665676"/>
            <a:ext cx="3650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paralyzes, paralyzing, paralyzed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9D381D-88A8-4649-BFF1-F96700C48626}"/>
              </a:ext>
            </a:extLst>
          </p:cNvPr>
          <p:cNvSpPr txBox="1"/>
          <p:nvPr/>
        </p:nvSpPr>
        <p:spPr>
          <a:xfrm>
            <a:off x="2826509" y="369041"/>
            <a:ext cx="1382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DDDDD"/>
                </a:solidFill>
                <a:latin typeface="Helvetica Neue"/>
              </a:rPr>
              <a:t> </a:t>
            </a:r>
            <a:r>
              <a:rPr lang="en-US" altLang="zh-CN" sz="2000" dirty="0">
                <a:solidFill>
                  <a:schemeClr val="bg1"/>
                </a:solidFill>
              </a:rPr>
              <a:t>['</a:t>
            </a:r>
            <a:r>
              <a:rPr lang="en-US" altLang="zh-CN" sz="2000" dirty="0" err="1">
                <a:solidFill>
                  <a:schemeClr val="bg1"/>
                </a:solidFill>
              </a:rPr>
              <a:t>pærəlaɪz</a:t>
            </a:r>
            <a:r>
              <a:rPr lang="en-US" altLang="zh-CN" sz="2000" dirty="0">
                <a:solidFill>
                  <a:schemeClr val="bg1"/>
                </a:solidFill>
              </a:rPr>
              <a:t>]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DEB28E9-96FF-4478-949C-EBE02335CA6B}"/>
              </a:ext>
            </a:extLst>
          </p:cNvPr>
          <p:cNvSpPr txBox="1"/>
          <p:nvPr/>
        </p:nvSpPr>
        <p:spPr>
          <a:xfrm>
            <a:off x="292996" y="1450106"/>
            <a:ext cx="56173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1. 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V-I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 If someone is paralysed by an accident or an illness, they have no feeling in their body, or in part of their body, and are unable to move.       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使丧失活动力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2. V-I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 If a person, place, or organization is paralysed by something, they become unable to act or function properly. 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使麻痹，使瘫痪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CC777C8-7AEE-4BDC-B577-F2672CB40C34}"/>
              </a:ext>
            </a:extLst>
          </p:cNvPr>
          <p:cNvGrpSpPr/>
          <p:nvPr/>
        </p:nvGrpSpPr>
        <p:grpSpPr>
          <a:xfrm>
            <a:off x="167635" y="4847710"/>
            <a:ext cx="11527838" cy="1706197"/>
            <a:chOff x="858490" y="5198463"/>
            <a:chExt cx="10452150" cy="1337866"/>
          </a:xfrm>
          <a:solidFill>
            <a:schemeClr val="tx1"/>
          </a:solidFill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24A70C7-7EDE-4A4F-BB6A-2932656DCED2}"/>
                </a:ext>
              </a:extLst>
            </p:cNvPr>
            <p:cNvGrpSpPr/>
            <p:nvPr/>
          </p:nvGrpSpPr>
          <p:grpSpPr>
            <a:xfrm>
              <a:off x="858490" y="5198463"/>
              <a:ext cx="9976146" cy="1337866"/>
              <a:chOff x="658768" y="4850359"/>
              <a:chExt cx="10363673" cy="1536992"/>
            </a:xfrm>
            <a:grpFill/>
          </p:grpSpPr>
          <p:sp>
            <p:nvSpPr>
              <p:cNvPr id="59" name="卷形: 水平 58">
                <a:extLst>
                  <a:ext uri="{FF2B5EF4-FFF2-40B4-BE49-F238E27FC236}">
                    <a16:creationId xmlns:a16="http://schemas.microsoft.com/office/drawing/2014/main" id="{BA58D536-08C5-4ECB-8788-CBCBD340011A}"/>
                  </a:ext>
                </a:extLst>
              </p:cNvPr>
              <p:cNvSpPr/>
              <p:nvPr/>
            </p:nvSpPr>
            <p:spPr>
              <a:xfrm>
                <a:off x="742976" y="4850359"/>
                <a:ext cx="10279465" cy="1503312"/>
              </a:xfrm>
              <a:prstGeom prst="horizontalScroll">
                <a:avLst/>
              </a:prstGeom>
              <a:grpFill/>
              <a:ln>
                <a:solidFill>
                  <a:srgbClr val="FFFFFF"/>
                </a:solidFill>
              </a:ln>
              <a:effectLst>
                <a:outerShdw blurRad="63500" dist="12700" dir="5400000" sx="101000" sy="101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400" b="1" i="0" dirty="0"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endPara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EB5D831-FA0F-47A3-90C9-824630CFB41D}"/>
                  </a:ext>
                </a:extLst>
              </p:cNvPr>
              <p:cNvSpPr txBox="1"/>
              <p:nvPr/>
            </p:nvSpPr>
            <p:spPr>
              <a:xfrm>
                <a:off x="658768" y="5418087"/>
                <a:ext cx="351705" cy="96926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b="1" i="0" dirty="0">
                    <a:solidFill>
                      <a:schemeClr val="bg1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</a:rPr>
                  <a:t>词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语用法</a:t>
                </a:r>
                <a:endParaRPr lang="zh-CN" altLang="en-US" sz="1000" b="1" i="0" dirty="0"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04192CE-46D9-4EE1-A6C6-2D04CCED86A3}"/>
                </a:ext>
              </a:extLst>
            </p:cNvPr>
            <p:cNvSpPr txBox="1"/>
            <p:nvPr/>
          </p:nvSpPr>
          <p:spPr>
            <a:xfrm>
              <a:off x="1170513" y="5423035"/>
              <a:ext cx="10140127" cy="7240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paralyse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的基本意思是指由于疾病引起瘫痪或麻痹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,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使人不能正常活动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,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引申可表示由于某种原因使铁路等不能正常运行。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gency FB" panose="020B0503020202020204" pitchFamily="34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paralyse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是及物动词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,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后接</a:t>
              </a:r>
              <a:r>
                <a:rPr kumimoji="0" lang="zh-CN" altLang="en-US" b="1" i="0" u="sng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名词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或</a:t>
              </a:r>
              <a:r>
                <a:rPr kumimoji="0" lang="zh-CN" altLang="en-US" b="1" i="0" u="sng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代词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作宾语。可用于被动结构。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paralyse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是英式拼法，美式拼法为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gency FB" panose="020B0503020202020204" pitchFamily="34" charset="0"/>
                  <a:ea typeface="幼圆" panose="02010509060101010101" pitchFamily="49" charset="-122"/>
                  <a:cs typeface="+mn-cs"/>
                </a:rPr>
                <a:t>paralyze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gency FB" panose="020B050302020202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BEDE4712-6D33-4939-8E9C-D03A9A681DD1}"/>
              </a:ext>
            </a:extLst>
          </p:cNvPr>
          <p:cNvSpPr txBox="1"/>
          <p:nvPr/>
        </p:nvSpPr>
        <p:spPr>
          <a:xfrm>
            <a:off x="13503350" y="5365624"/>
            <a:ext cx="112623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chemeClr val="bg1"/>
                </a:solidFill>
                <a:effectLst/>
                <a:latin typeface="Helvetica Neue"/>
              </a:rPr>
              <a:t>paralyse</a:t>
            </a:r>
            <a:endParaRPr lang="en-US" altLang="zh-CN" b="1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p</a:t>
            </a:r>
            <a:r>
              <a:rPr lang="en-US" altLang="zh-CN" b="0" i="0" u="sng" dirty="0" err="1">
                <a:solidFill>
                  <a:schemeClr val="bg1"/>
                </a:solidFill>
                <a:effectLst/>
                <a:latin typeface="Helvetica Neue"/>
              </a:rPr>
              <a:t>æ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rəlaɪz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)</a:t>
            </a: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Word forms: 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3rd person singular present tense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 paralyses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, present participle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altLang="zh-CN" b="1" i="0" dirty="0" err="1">
                <a:solidFill>
                  <a:schemeClr val="bg1"/>
                </a:solidFill>
                <a:effectLst/>
                <a:latin typeface="Helvetica Neue"/>
              </a:rPr>
              <a:t>paralysing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, past tense, past participle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 paralysed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altLang="zh-CN" b="1" i="0" cap="all" dirty="0">
                <a:solidFill>
                  <a:schemeClr val="bg1"/>
                </a:solidFill>
                <a:effectLst/>
                <a:latin typeface="Helvetica Neue"/>
              </a:rPr>
              <a:t>REGIONAL NOTE:  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in AM, use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paralyze1. 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verbIf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someone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is paralysed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by an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3" tooltip="Definition of accid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or an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4" tooltip="Definition of illn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illness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, they have no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5" tooltip="Definition of fe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feeling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in their body, or in part of their body, and are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6" tooltip="Definition of un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unable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to move.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Her married sister had been paralysed in a road accident.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altLang="zh-CN" b="0" i="1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b="0" i="0" u="none" strike="noStrike" cap="small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-ed]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...a virus which paralysed his legs.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altLang="zh-CN" b="0" i="0" u="none" strike="noStrike" cap="small" dirty="0">
                <a:solidFill>
                  <a:srgbClr val="0563C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noun]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paralysed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</a:t>
            </a:r>
            <a:r>
              <a:rPr lang="en-US" altLang="zh-CN" b="0" i="1" dirty="0" err="1">
                <a:solidFill>
                  <a:schemeClr val="bg1"/>
                </a:solidFill>
                <a:effectLst/>
                <a:latin typeface="Helvetica Neue"/>
              </a:rPr>
              <a:t>adjective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The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disease left him with a paralysed right arm.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...sports for people paralysed by illness or injury. </a:t>
            </a: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2. 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verbIf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a person, place, or organization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is paralysed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by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something, they become unable to act or function properly.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For weeks now the government has been paralysed by indecision.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altLang="zh-CN" b="0" i="1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b="0" i="0" u="none" strike="noStrike" cap="small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-ed]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He was suddenly paralysed by fear.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altLang="zh-CN" b="0" i="1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b="0" i="0" u="none" strike="noStrike" cap="small" dirty="0">
                <a:solidFill>
                  <a:srgbClr val="0563C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7" tooltip="Explanation of [be VERB-ed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-ed]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The strike has virtually paralysed the island.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altLang="zh-CN" b="0" i="0" u="none" strike="noStrike" cap="small" dirty="0">
                <a:solidFill>
                  <a:srgbClr val="0563C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7" tooltip="Explanation of [VERB noun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noun]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Synonyms: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8" tooltip="Definition of immobiliz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immobilize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,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9" tooltip="Definition of freez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freeze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,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10" tooltip="Definition of hal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halt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,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11" tooltip="Definition of dis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 </a:t>
            </a:r>
            <a:r>
              <a:rPr lang="en-US" altLang="zh-CN" b="1" i="0" u="none" strike="noStrike" dirty="0">
                <a:solidFill>
                  <a:srgbClr val="0563C1"/>
                </a:solidFill>
                <a:effectLst/>
                <a:latin typeface="Helvetica Neue"/>
                <a:hlinkClick r:id="rId12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Synonyms of </a:t>
            </a:r>
            <a:r>
              <a:rPr lang="en-US" altLang="zh-CN" b="1" i="0" u="none" strike="noStrike" dirty="0" err="1">
                <a:solidFill>
                  <a:schemeClr val="bg1"/>
                </a:solidFill>
                <a:effectLst/>
                <a:latin typeface="Helvetica Neue"/>
                <a:hlinkClick r:id="rId12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paralyse</a:t>
            </a:r>
            <a:endParaRPr lang="en-US" altLang="zh-C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paralysed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</a:t>
            </a:r>
            <a:r>
              <a:rPr lang="en-US" altLang="zh-CN" b="0" i="1" dirty="0" err="1">
                <a:solidFill>
                  <a:schemeClr val="bg1"/>
                </a:solidFill>
                <a:effectLst/>
                <a:latin typeface="Helvetica Neue"/>
              </a:rPr>
              <a:t>adjective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He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was absolutely paralysed with shock. </a:t>
            </a:r>
            <a:r>
              <a:rPr lang="en-US" altLang="zh-CN" b="0" i="0" u="none" strike="noStrike" dirty="0">
                <a:solidFill>
                  <a:srgbClr val="0563C1"/>
                </a:solidFill>
                <a:effectLst/>
                <a:latin typeface="Helvetica Neue"/>
                <a:hlinkClick r:id="rId13" tooltip="Explanation of [+ with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[+ </a:t>
            </a:r>
            <a:r>
              <a:rPr lang="en-US" altLang="zh-CN" b="0" i="1" u="none" strike="noStrike" dirty="0">
                <a:solidFill>
                  <a:srgbClr val="0563C1"/>
                </a:solidFill>
                <a:effectLst/>
                <a:latin typeface="Helvetica Neue"/>
                <a:hlinkClick r:id="rId13" tooltip="Explanation of [+ with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13" tooltip="Explanation of [+ with]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...an indefinite period of chaos, with disrupted air services and a paralysed civil service. </a:t>
            </a:r>
          </a:p>
          <a:p>
            <a:pPr algn="l"/>
            <a:r>
              <a:rPr lang="en-US" altLang="zh-CN" b="1" i="0" dirty="0">
                <a:solidFill>
                  <a:schemeClr val="bg1"/>
                </a:solidFill>
                <a:effectLst/>
                <a:latin typeface="Helvetica Neue"/>
              </a:rPr>
              <a:t>Synonyms: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14" tooltip="Definition of hamstru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hamstrung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, immobilized,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Helvetica Neue"/>
                <a:hlinkClick r:id="rId15" tooltip="Definition of incapacita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incapacitated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 </a:t>
            </a:r>
            <a:r>
              <a:rPr lang="en-US" altLang="zh-CN" b="1" i="0" u="none" strike="noStrike" dirty="0">
                <a:solidFill>
                  <a:srgbClr val="0563C1"/>
                </a:solidFill>
                <a:effectLst/>
                <a:latin typeface="Helvetica Neue"/>
                <a:hlinkClick r:id="rId16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Synonyms of </a:t>
            </a:r>
            <a:r>
              <a:rPr lang="en-US" altLang="zh-CN" b="1" i="0" u="none" strike="noStrike" dirty="0" err="1">
                <a:solidFill>
                  <a:schemeClr val="bg1"/>
                </a:solidFill>
                <a:effectLst/>
                <a:latin typeface="Helvetica Neue"/>
                <a:hlinkClick r:id="rId16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paralyse</a:t>
            </a:r>
            <a:endParaRPr lang="en-US" altLang="zh-C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chemeClr val="bg1"/>
                </a:solidFill>
                <a:effectLst/>
                <a:latin typeface="Helvetica Neue"/>
              </a:rPr>
              <a:t>paralysing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Helvetica Neue"/>
              </a:rPr>
              <a:t>adjective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[</a:t>
            </a:r>
            <a:r>
              <a:rPr lang="en-US" altLang="zh-CN" b="0" i="0" cap="small" dirty="0">
                <a:solidFill>
                  <a:schemeClr val="bg1"/>
                </a:solidFill>
                <a:effectLst/>
                <a:latin typeface="Helvetica Neue"/>
              </a:rPr>
              <a:t>ADJECTIVE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 noun]...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paralysing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shyness. </a:t>
            </a:r>
          </a:p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...a wave of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paralysing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 strikes. </a:t>
            </a:r>
          </a:p>
          <a:p>
            <a:pPr algn="l"/>
            <a:r>
              <a:rPr lang="en-US" altLang="zh-CN" b="1" i="0" u="none" strike="noStrike" dirty="0">
                <a:solidFill>
                  <a:srgbClr val="0563C1"/>
                </a:solidFill>
                <a:effectLst/>
                <a:latin typeface="Helvetica Neue"/>
                <a:hlinkClick r:id="rId12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Synonyms of </a:t>
            </a:r>
            <a:r>
              <a:rPr lang="en-US" altLang="zh-CN" b="1" i="0" u="none" strike="noStrike" dirty="0" err="1">
                <a:solidFill>
                  <a:schemeClr val="bg1"/>
                </a:solidFill>
                <a:effectLst/>
                <a:latin typeface="Helvetica Neue"/>
                <a:hlinkClick r:id="rId12" tooltip="Synonyms of paraly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paralyse</a:t>
            </a:r>
            <a:endParaRPr lang="en-US" altLang="zh-CN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172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F84CA1-1EB7-44B1-9D5F-7B96BFA224DE}"/>
              </a:ext>
            </a:extLst>
          </p:cNvPr>
          <p:cNvSpPr/>
          <p:nvPr/>
        </p:nvSpPr>
        <p:spPr>
          <a:xfrm>
            <a:off x="-217792" y="-518160"/>
            <a:ext cx="12639452" cy="73761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 hidden="1"/>
          <p:cNvSpPr txBox="1"/>
          <p:nvPr/>
        </p:nvSpPr>
        <p:spPr>
          <a:xfrm>
            <a:off x="4758130" y="295328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Usability</a:t>
            </a:r>
          </a:p>
        </p:txBody>
      </p:sp>
      <p:sp>
        <p:nvSpPr>
          <p:cNvPr id="22" name="文本框 21" hidden="1"/>
          <p:cNvSpPr txBox="1"/>
          <p:nvPr/>
        </p:nvSpPr>
        <p:spPr>
          <a:xfrm>
            <a:off x="4145388" y="342989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inclusive and accessible to people around the world.</a:t>
            </a:r>
          </a:p>
        </p:txBody>
      </p:sp>
      <p:sp>
        <p:nvSpPr>
          <p:cNvPr id="23" name="文本框 22" hidden="1"/>
          <p:cNvSpPr txBox="1"/>
          <p:nvPr/>
        </p:nvSpPr>
        <p:spPr>
          <a:xfrm>
            <a:off x="5201189" y="440773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417575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51629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647720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021484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921605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747599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31" name="矩形 30"/>
          <p:cNvSpPr/>
          <p:nvPr/>
        </p:nvSpPr>
        <p:spPr>
          <a:xfrm>
            <a:off x="-4247544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421660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文本框 32" hidden="1"/>
          <p:cNvSpPr txBox="1"/>
          <p:nvPr/>
        </p:nvSpPr>
        <p:spPr>
          <a:xfrm>
            <a:off x="-3465121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Input and interactions</a:t>
            </a:r>
          </a:p>
        </p:txBody>
      </p:sp>
      <p:sp>
        <p:nvSpPr>
          <p:cNvPr id="34" name="文本框 33" hidden="1"/>
          <p:cNvSpPr txBox="1"/>
          <p:nvPr/>
        </p:nvSpPr>
        <p:spPr>
          <a:xfrm>
            <a:off x="-4077863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Optimize your app for pen, Surface dial, and other input types.</a:t>
            </a:r>
          </a:p>
        </p:txBody>
      </p:sp>
      <p:sp>
        <p:nvSpPr>
          <p:cNvPr id="35" name="文本框 34" hidden="1"/>
          <p:cNvSpPr txBox="1"/>
          <p:nvPr/>
        </p:nvSpPr>
        <p:spPr>
          <a:xfrm>
            <a:off x="-302206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46" name="文本框 45" hidden="1"/>
          <p:cNvSpPr txBox="1"/>
          <p:nvPr/>
        </p:nvSpPr>
        <p:spPr>
          <a:xfrm>
            <a:off x="132040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Devices</a:t>
            </a:r>
          </a:p>
        </p:txBody>
      </p:sp>
      <p:sp>
        <p:nvSpPr>
          <p:cNvPr id="47" name="文本框 46" hidden="1"/>
          <p:cNvSpPr txBox="1"/>
          <p:nvPr/>
        </p:nvSpPr>
        <p:spPr>
          <a:xfrm>
            <a:off x="12591341" y="3495115"/>
            <a:ext cx="374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Learn about the spectrum of Windows 10 devices and how to optimize for them.</a:t>
            </a:r>
          </a:p>
        </p:txBody>
      </p:sp>
      <p:sp>
        <p:nvSpPr>
          <p:cNvPr id="48" name="文本框 47" hidden="1"/>
          <p:cNvSpPr txBox="1"/>
          <p:nvPr/>
        </p:nvSpPr>
        <p:spPr>
          <a:xfrm>
            <a:off x="136471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49" name="Picture 2" descr="Inpu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2894" y="1844610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Devic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310" y="1849818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8BC3A2F-153F-4D04-AA22-8E5AA852D4B1}"/>
              </a:ext>
            </a:extLst>
          </p:cNvPr>
          <p:cNvSpPr txBox="1"/>
          <p:nvPr/>
        </p:nvSpPr>
        <p:spPr>
          <a:xfrm>
            <a:off x="13021484" y="8162808"/>
            <a:ext cx="105803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( catastrophes )</a:t>
            </a:r>
          </a:p>
          <a:p>
            <a:pPr algn="l"/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英 美 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[</a:t>
            </a:r>
            <a:r>
              <a:rPr lang="en-US" altLang="zh-CN" b="0" i="0" dirty="0" err="1">
                <a:solidFill>
                  <a:srgbClr val="DDDDDD"/>
                </a:solidFill>
                <a:effectLst/>
                <a:latin typeface="Helvetica Neue"/>
              </a:rPr>
              <a:t>kəˈtæstrəfi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]CET6 TEM4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n. 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大灾难；大祸；惨败</a:t>
            </a:r>
          </a:p>
          <a:p>
            <a:pPr algn="l"/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[ 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复数 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]</a:t>
            </a:r>
          </a:p>
          <a:p>
            <a:pPr algn="l"/>
            <a:r>
              <a:rPr lang="zh-CN" altLang="en-US" b="1" i="0" dirty="0">
                <a:solidFill>
                  <a:srgbClr val="DDDDDD"/>
                </a:solidFill>
                <a:effectLst/>
                <a:latin typeface="Helvetica Neue"/>
              </a:rPr>
              <a:t>柯林斯英汉双解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1. 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例：</a:t>
            </a:r>
          </a:p>
          <a:p>
            <a:pPr algn="l"/>
            <a:r>
              <a:rPr lang="zh-CN" altLang="en-US" b="1" i="0" dirty="0">
                <a:solidFill>
                  <a:srgbClr val="DDDDDD"/>
                </a:solidFill>
                <a:effectLst/>
                <a:latin typeface="Helvetica Neue"/>
              </a:rPr>
              <a:t>词义辨析</a:t>
            </a:r>
          </a:p>
          <a:p>
            <a:pPr algn="l"/>
            <a:r>
              <a:rPr lang="en-US" altLang="zh-CN" b="1" i="0" dirty="0">
                <a:solidFill>
                  <a:srgbClr val="DDDDDD"/>
                </a:solidFill>
                <a:effectLst/>
                <a:latin typeface="Helvetica Neue"/>
              </a:rPr>
              <a:t>disaster, misfortune, calamity, catastrophe</a:t>
            </a:r>
          </a:p>
          <a:p>
            <a:pPr algn="l"/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这组词都有“灾难”的意思，其区别是：</a:t>
            </a:r>
          </a:p>
          <a:p>
            <a:pPr algn="l"/>
            <a:r>
              <a:rPr lang="en-US" altLang="zh-CN" b="0" i="0" u="none" strike="noStrike" dirty="0">
                <a:solidFill>
                  <a:srgbClr val="F9690E"/>
                </a:solidFill>
                <a:effectLst/>
                <a:latin typeface="Helvetica Neue"/>
                <a:hlinkClick r:id="rId4"/>
              </a:rPr>
              <a:t>disaster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普通用词，指大破坏、痛苦或伤亡。</a:t>
            </a:r>
          </a:p>
          <a:p>
            <a:pPr algn="l"/>
            <a:r>
              <a:rPr lang="en-US" altLang="zh-CN" b="0" i="0" u="none" strike="noStrike" dirty="0">
                <a:solidFill>
                  <a:srgbClr val="F9690E"/>
                </a:solidFill>
                <a:effectLst/>
                <a:latin typeface="Helvetica Neue"/>
                <a:hlinkClick r:id="rId5"/>
              </a:rPr>
              <a:t>misfortune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普通用词，多批较为严重的不幸，强调不幸多由外界因素所致。</a:t>
            </a:r>
          </a:p>
          <a:p>
            <a:pPr algn="l"/>
            <a:r>
              <a:rPr lang="en-US" altLang="zh-CN" b="0" i="0" u="none" strike="noStrike" dirty="0">
                <a:solidFill>
                  <a:srgbClr val="F9690E"/>
                </a:solidFill>
                <a:effectLst/>
                <a:latin typeface="Helvetica Neue"/>
                <a:hlinkClick r:id="rId6"/>
              </a:rPr>
              <a:t>calamity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多指个人的不幸，比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disaster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严重，强调灾难引起的悲痛以及对于损失的感觉。</a:t>
            </a:r>
          </a:p>
          <a:p>
            <a:pPr algn="l"/>
            <a:r>
              <a:rPr lang="en-US" altLang="zh-CN" b="0" i="0" u="none" strike="noStrike" dirty="0">
                <a:solidFill>
                  <a:srgbClr val="F9690E"/>
                </a:solidFill>
                <a:effectLst/>
                <a:latin typeface="Helvetica Neue"/>
                <a:hlinkClick r:id="rId7"/>
              </a:rPr>
              <a:t>catastrophe</a:t>
            </a:r>
            <a:r>
              <a:rPr lang="en-US" altLang="zh-CN" b="0" i="0" dirty="0">
                <a:solidFill>
                  <a:srgbClr val="DDDDDD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DDDDDD"/>
                </a:solidFill>
                <a:effectLst/>
                <a:latin typeface="Helvetica Neue"/>
              </a:rPr>
              <a:t>语气最强，指可怕的灾难，强调最终的结局。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E4CE08-DC40-4BEC-AB2E-3B4DEB37BBE3}"/>
              </a:ext>
            </a:extLst>
          </p:cNvPr>
          <p:cNvSpPr txBox="1"/>
          <p:nvPr/>
        </p:nvSpPr>
        <p:spPr>
          <a:xfrm>
            <a:off x="676411" y="466756"/>
            <a:ext cx="251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0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Catastrophe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F908DE-057F-43A3-A979-74F6B738BB7E}"/>
              </a:ext>
            </a:extLst>
          </p:cNvPr>
          <p:cNvSpPr txBox="1"/>
          <p:nvPr/>
        </p:nvSpPr>
        <p:spPr>
          <a:xfrm>
            <a:off x="1001024" y="1003505"/>
            <a:ext cx="365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catastrophes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155D6E-D0D9-4613-A6D9-96B5BCE189BB}"/>
              </a:ext>
            </a:extLst>
          </p:cNvPr>
          <p:cNvSpPr txBox="1"/>
          <p:nvPr/>
        </p:nvSpPr>
        <p:spPr>
          <a:xfrm>
            <a:off x="3246302" y="596110"/>
            <a:ext cx="2265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</a:rPr>
              <a:t>kəˈtæstrəfi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2E0AB-A933-4FA1-B31C-B23A37BC6A9F}"/>
              </a:ext>
            </a:extLst>
          </p:cNvPr>
          <p:cNvSpPr txBox="1"/>
          <p:nvPr/>
        </p:nvSpPr>
        <p:spPr>
          <a:xfrm>
            <a:off x="921118" y="1714743"/>
            <a:ext cx="45444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</a:rPr>
              <a:t>1. 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N-COUNT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 A catastrophe is an unexpected event that causes great suffering or damage.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灾难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8EFADC-5916-4B91-8470-674CB6307656}"/>
              </a:ext>
            </a:extLst>
          </p:cNvPr>
          <p:cNvSpPr txBox="1"/>
          <p:nvPr/>
        </p:nvSpPr>
        <p:spPr>
          <a:xfrm>
            <a:off x="783771" y="3224139"/>
            <a:ext cx="713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1. From all points of view, war would be a catastrophe.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从各个方面来看，战争都会是一场灾难。</a:t>
            </a:r>
            <a:endParaRPr lang="zh-CN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BA9ADE3-1071-4ADE-8879-49875600F120}"/>
              </a:ext>
            </a:extLst>
          </p:cNvPr>
          <p:cNvGrpSpPr/>
          <p:nvPr/>
        </p:nvGrpSpPr>
        <p:grpSpPr>
          <a:xfrm>
            <a:off x="568327" y="4010686"/>
            <a:ext cx="10973413" cy="2768763"/>
            <a:chOff x="600729" y="4548598"/>
            <a:chExt cx="10341926" cy="2129994"/>
          </a:xfrm>
          <a:solidFill>
            <a:schemeClr val="accent3">
              <a:lumMod val="50000"/>
            </a:schemeClr>
          </a:solidFill>
        </p:grpSpPr>
        <p:sp>
          <p:nvSpPr>
            <p:cNvPr id="43" name="卷形: 水平 42">
              <a:extLst>
                <a:ext uri="{FF2B5EF4-FFF2-40B4-BE49-F238E27FC236}">
                  <a16:creationId xmlns:a16="http://schemas.microsoft.com/office/drawing/2014/main" id="{0036B136-4D62-40FD-A768-4F5C9C301CAC}"/>
                </a:ext>
              </a:extLst>
            </p:cNvPr>
            <p:cNvSpPr/>
            <p:nvPr/>
          </p:nvSpPr>
          <p:spPr>
            <a:xfrm>
              <a:off x="663191" y="4548598"/>
              <a:ext cx="10279464" cy="2129994"/>
            </a:xfrm>
            <a:prstGeom prst="horizontalScroll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  <a:effectLst>
              <a:outerShdw blurRad="63500" dist="12700" dir="5400000" sx="101000" sy="101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F99FF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disaster, misfortune, calamity, catastrophe</a:t>
              </a:r>
            </a:p>
            <a:p>
              <a:pPr algn="l"/>
              <a:r>
                <a:rPr lang="zh-CN" altLang="en-US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这组词都有“灾难”的意思，其区别是：</a:t>
              </a:r>
            </a:p>
            <a:p>
              <a:pPr algn="l"/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disaster</a:t>
              </a:r>
              <a:r>
                <a:rPr lang="en-US" altLang="zh-CN" sz="2000" b="0" i="0" dirty="0">
                  <a:solidFill>
                    <a:srgbClr val="FFFF00"/>
                  </a:solidFill>
                  <a:effectLst/>
                  <a:latin typeface="Helvetica Neue"/>
                </a:rPr>
                <a:t>   </a:t>
              </a:r>
              <a:r>
                <a:rPr lang="zh-CN" altLang="en-US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普通用词，指大破坏、痛苦或伤亡。</a:t>
              </a:r>
            </a:p>
            <a:p>
              <a:pPr algn="l"/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misfortune</a:t>
              </a:r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 </a:t>
              </a:r>
              <a:r>
                <a:rPr lang="zh-CN" altLang="en-US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普通用词，多批较为严重的不幸，强调不幸多由外界因素所致。</a:t>
              </a:r>
            </a:p>
            <a:p>
              <a:pPr algn="l"/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calamity</a:t>
              </a:r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     </a:t>
              </a:r>
              <a:r>
                <a:rPr lang="zh-CN" altLang="en-US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多指个人的不幸，比</a:t>
              </a:r>
              <a:r>
                <a:rPr lang="en-US" altLang="zh-CN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disaster</a:t>
              </a:r>
              <a:r>
                <a:rPr lang="zh-CN" altLang="en-US" sz="2000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严重，强调灾难引起的悲痛以及对于损失的感觉。</a:t>
              </a:r>
            </a:p>
            <a:p>
              <a:pPr algn="l"/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catastrophe</a:t>
              </a:r>
              <a:r>
                <a:rPr lang="en-US" altLang="zh-CN" sz="2000" dirty="0">
                  <a:solidFill>
                    <a:srgbClr val="FFFF00"/>
                  </a:solidFill>
                  <a:latin typeface="Agency FB" panose="020B0503020202020204" pitchFamily="34" charset="0"/>
                  <a:ea typeface="幼圆" panose="02010509060101010101" pitchFamily="49" charset="-122"/>
                </a:rPr>
                <a:t> </a:t>
              </a:r>
              <a:r>
                <a:rPr lang="zh-CN" altLang="en-US" sz="2000" b="0" i="0" dirty="0">
                  <a:solidFill>
                    <a:srgbClr val="FFFF00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语气最强，指可怕的灾难，强调最终的结局</a:t>
              </a:r>
              <a:r>
                <a:rPr lang="zh-CN" altLang="en-US" sz="2000" b="0" i="0" dirty="0">
                  <a:solidFill>
                    <a:srgbClr val="FFFF00"/>
                  </a:solidFill>
                  <a:effectLst/>
                  <a:latin typeface="Helvetica Neue"/>
                </a:rPr>
                <a:t>。</a:t>
              </a:r>
              <a:endParaRPr lang="zh-CN" altLang="en-US" sz="2000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7CBCF4-B750-4DC4-8076-687FBECDAC02}"/>
                </a:ext>
              </a:extLst>
            </p:cNvPr>
            <p:cNvSpPr txBox="1"/>
            <p:nvPr/>
          </p:nvSpPr>
          <p:spPr>
            <a:xfrm>
              <a:off x="600729" y="5613595"/>
              <a:ext cx="406091" cy="9692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i="0" dirty="0">
                  <a:solidFill>
                    <a:schemeClr val="bg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词义辨析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CEC54BB0-FF98-4329-B7D4-581FA4DD0309}"/>
              </a:ext>
            </a:extLst>
          </p:cNvPr>
          <p:cNvSpPr txBox="1"/>
          <p:nvPr/>
        </p:nvSpPr>
        <p:spPr>
          <a:xfrm>
            <a:off x="290453" y="-889481"/>
            <a:ext cx="391884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词义辨析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2BA826-6DEE-4E90-8DCC-8536B6043C26}"/>
              </a:ext>
            </a:extLst>
          </p:cNvPr>
          <p:cNvGrpSpPr/>
          <p:nvPr/>
        </p:nvGrpSpPr>
        <p:grpSpPr>
          <a:xfrm>
            <a:off x="6859456" y="15160"/>
            <a:ext cx="4708926" cy="3106045"/>
            <a:chOff x="8322541" y="1071331"/>
            <a:chExt cx="3796631" cy="2504288"/>
          </a:xfrm>
        </p:grpSpPr>
        <p:pic>
          <p:nvPicPr>
            <p:cNvPr id="9" name="图片 8" descr="123">
              <a:extLst>
                <a:ext uri="{FF2B5EF4-FFF2-40B4-BE49-F238E27FC236}">
                  <a16:creationId xmlns:a16="http://schemas.microsoft.com/office/drawing/2014/main" id="{BF98FF15-1E63-48EA-8374-EE7E7D9C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5445" y="1198920"/>
              <a:ext cx="3343582" cy="2230080"/>
            </a:xfrm>
            <a:prstGeom prst="triangle">
              <a:avLst/>
            </a:prstGeom>
          </p:spPr>
        </p:pic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A1E51B4-A850-4BAB-86AA-00D01CA8A6AB}"/>
                </a:ext>
              </a:extLst>
            </p:cNvPr>
            <p:cNvSpPr/>
            <p:nvPr/>
          </p:nvSpPr>
          <p:spPr>
            <a:xfrm>
              <a:off x="8552686" y="1071331"/>
              <a:ext cx="3566486" cy="2357670"/>
            </a:xfrm>
            <a:prstGeom prst="triangle">
              <a:avLst>
                <a:gd name="adj" fmla="val 49788"/>
              </a:avLst>
            </a:prstGeom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EA31E44D-4E27-4B32-B71B-BE06D379D78D}"/>
                </a:ext>
              </a:extLst>
            </p:cNvPr>
            <p:cNvSpPr/>
            <p:nvPr/>
          </p:nvSpPr>
          <p:spPr>
            <a:xfrm>
              <a:off x="8322541" y="1071331"/>
              <a:ext cx="3566486" cy="2357670"/>
            </a:xfrm>
            <a:prstGeom prst="triangle">
              <a:avLst>
                <a:gd name="adj" fmla="val 49788"/>
              </a:avLst>
            </a:prstGeom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48616A27-876B-423B-9464-A8B4F138768E}"/>
                </a:ext>
              </a:extLst>
            </p:cNvPr>
            <p:cNvSpPr/>
            <p:nvPr/>
          </p:nvSpPr>
          <p:spPr>
            <a:xfrm>
              <a:off x="8435708" y="1217949"/>
              <a:ext cx="3566486" cy="2357670"/>
            </a:xfrm>
            <a:prstGeom prst="triangle">
              <a:avLst>
                <a:gd name="adj" fmla="val 49788"/>
              </a:avLst>
            </a:prstGeom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0C15F6E-BD8A-4B45-B9EC-46661C1306A4}"/>
              </a:ext>
            </a:extLst>
          </p:cNvPr>
          <p:cNvCxnSpPr/>
          <p:nvPr/>
        </p:nvCxnSpPr>
        <p:spPr>
          <a:xfrm>
            <a:off x="290453" y="3203640"/>
            <a:ext cx="8111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7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Culture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8097" y="3077603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The greatest test of courage on earth is to bear defeat without losing heart.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F2DAC2-C3FD-4BE5-83A4-7339A8225381}"/>
              </a:ext>
            </a:extLst>
          </p:cNvPr>
          <p:cNvSpPr/>
          <p:nvPr/>
        </p:nvSpPr>
        <p:spPr>
          <a:xfrm>
            <a:off x="6448097" y="4170553"/>
            <a:ext cx="430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Agency FB" panose="020B0503020202020204" pitchFamily="34" charset="0"/>
              </a:rPr>
              <a:t>Culture collector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: Guo Qiang 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43442" y="1272739"/>
            <a:ext cx="7905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04b_19" panose="00000400000000000000" pitchFamily="2" charset="0"/>
                <a:cs typeface="Aldhabi" panose="01000000000000000000" pitchFamily="2" charset="-78"/>
              </a:rPr>
              <a:t>There actually anything to be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latin typeface="04b_19" panose="00000400000000000000" pitchFamily="2" charset="0"/>
                <a:cs typeface="Aldhabi" panose="01000000000000000000" pitchFamily="2" charset="-78"/>
              </a:rPr>
              <a:t> scared of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latin typeface="04b_19" panose="00000400000000000000" pitchFamily="2" charset="0"/>
                <a:cs typeface="Aldhabi" panose="01000000000000000000" pitchFamily="2" charset="-78"/>
              </a:rPr>
              <a:t> here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6E8AF96-4689-CE73-134E-8AB366B87E6B}"/>
              </a:ext>
            </a:extLst>
          </p:cNvPr>
          <p:cNvSpPr txBox="1"/>
          <p:nvPr/>
        </p:nvSpPr>
        <p:spPr>
          <a:xfrm>
            <a:off x="5638800" y="2974258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D8BB6-E300-BDD2-04EE-10FFFAA57FD1}"/>
              </a:ext>
            </a:extLst>
          </p:cNvPr>
          <p:cNvSpPr txBox="1"/>
          <p:nvPr/>
        </p:nvSpPr>
        <p:spPr>
          <a:xfrm>
            <a:off x="2963863" y="434585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视频已去除</a:t>
            </a:r>
            <a:endParaRPr 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7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800530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216216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96185" y="332452"/>
            <a:ext cx="21996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50D534-C5DD-4EE5-9316-FCDF4566E543}"/>
              </a:ext>
            </a:extLst>
          </p:cNvPr>
          <p:cNvGrpSpPr/>
          <p:nvPr/>
        </p:nvGrpSpPr>
        <p:grpSpPr>
          <a:xfrm>
            <a:off x="3336148" y="1952417"/>
            <a:ext cx="5519704" cy="2953167"/>
            <a:chOff x="2835393" y="2200216"/>
            <a:chExt cx="5519704" cy="2953167"/>
          </a:xfrm>
        </p:grpSpPr>
        <p:grpSp>
          <p:nvGrpSpPr>
            <p:cNvPr id="9" name="组合 8"/>
            <p:cNvGrpSpPr/>
            <p:nvPr/>
          </p:nvGrpSpPr>
          <p:grpSpPr>
            <a:xfrm>
              <a:off x="2835393" y="2987039"/>
              <a:ext cx="5519704" cy="1379218"/>
              <a:chOff x="3292593" y="2987039"/>
              <a:chExt cx="5519704" cy="1379218"/>
            </a:xfrm>
          </p:grpSpPr>
          <p:sp>
            <p:nvSpPr>
              <p:cNvPr id="7" name="椭圆 6"/>
              <p:cNvSpPr/>
              <p:nvPr/>
            </p:nvSpPr>
            <p:spPr>
              <a:xfrm rot="2350162">
                <a:off x="3379700" y="2987039"/>
                <a:ext cx="5432597" cy="132588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19249838" flipH="1">
                <a:off x="3292593" y="3040377"/>
                <a:ext cx="5432597" cy="132588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928153" y="3419146"/>
              <a:ext cx="168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15211" y="2200216"/>
              <a:ext cx="11277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15211" y="4383942"/>
              <a:ext cx="11277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76046" y="2200216"/>
              <a:ext cx="11277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76046" y="4383942"/>
              <a:ext cx="11277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3331" y="1497435"/>
            <a:ext cx="397700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Revisit the damaging scenes.</a:t>
            </a:r>
            <a:endParaRPr lang="zh-CN" altLang="en-US" sz="3200" dirty="0">
              <a:solidFill>
                <a:srgbClr val="FFFF00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05253" y="4662152"/>
            <a:ext cx="369316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What sort of bear was it?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96365" y="1452032"/>
            <a:ext cx="2485363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What did it to us?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96364" y="4717098"/>
            <a:ext cx="2318567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How did we feel?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1" animBg="1"/>
      <p:bldP spid="16" grpId="2" animBg="1"/>
      <p:bldP spid="17" grpId="1" animBg="1"/>
      <p:bldP spid="17" grpId="2" animBg="1"/>
      <p:bldP spid="18" grpId="1" animBg="1"/>
      <p:bldP spid="1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05890" y="1577340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82090" y="165354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97330" y="15869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12429" y="2644170"/>
            <a:ext cx="2389001" cy="1736646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We need to find this terrible bear in our memory and drive it away.</a:t>
            </a:r>
          </a:p>
        </p:txBody>
      </p:sp>
      <p:sp>
        <p:nvSpPr>
          <p:cNvPr id="14" name="椭圆 13"/>
          <p:cNvSpPr/>
          <p:nvPr/>
        </p:nvSpPr>
        <p:spPr>
          <a:xfrm>
            <a:off x="4569504" y="1485882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5704" y="1562082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0944" y="149546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7733118" y="1394424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09318" y="147062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24558" y="140400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070548" y="2509520"/>
            <a:ext cx="2815259" cy="2936617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To get to know it as a spectre that happened to us at one point in one place</a:t>
            </a:r>
          </a:p>
          <a:p>
            <a:pPr algn="ctr"/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so that it can stop haunting us everywhere for all time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54925" y="2509520"/>
            <a:ext cx="3787140" cy="2553891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  <a:sym typeface="+mn-ea"/>
              </a:rPr>
              <a:t>That we were once very scared is our historical tragedy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  <a:sym typeface="+mn-ea"/>
              </a:rPr>
              <a:t>the challenge from now on is to stop giving ourselves every new reasons to ruin the rest of our lives with fear.</a:t>
            </a:r>
            <a:endParaRPr lang="zh-CN" altLang="en-US" sz="2400" dirty="0">
              <a:solidFill>
                <a:srgbClr val="FFFF00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330994" y="5144312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230942" y="1331566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1467" y="1212807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53204" y="1346788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975274" y="5074724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471177" y="4740709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342630" y="536575"/>
            <a:ext cx="309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SENTENCE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>
            <a:extLst>
              <a:ext uri="{FF2B5EF4-FFF2-40B4-BE49-F238E27FC236}">
                <a16:creationId xmlns:a16="http://schemas.microsoft.com/office/drawing/2014/main" id="{C1EE50D4-6871-446C-B59E-C9988E3EB011}"/>
              </a:ext>
            </a:extLst>
          </p:cNvPr>
          <p:cNvSpPr/>
          <p:nvPr/>
        </p:nvSpPr>
        <p:spPr>
          <a:xfrm rot="743306">
            <a:off x="1589575" y="1657011"/>
            <a:ext cx="3148313" cy="2998393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20">
            <a:extLst>
              <a:ext uri="{FF2B5EF4-FFF2-40B4-BE49-F238E27FC236}">
                <a16:creationId xmlns:a16="http://schemas.microsoft.com/office/drawing/2014/main" id="{23C579BC-42A3-4E3D-8F69-681F3530277C}"/>
              </a:ext>
            </a:extLst>
          </p:cNvPr>
          <p:cNvSpPr/>
          <p:nvPr/>
        </p:nvSpPr>
        <p:spPr>
          <a:xfrm rot="2790834">
            <a:off x="403547" y="3330181"/>
            <a:ext cx="1957963" cy="1864726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边形 23">
            <a:extLst>
              <a:ext uri="{FF2B5EF4-FFF2-40B4-BE49-F238E27FC236}">
                <a16:creationId xmlns:a16="http://schemas.microsoft.com/office/drawing/2014/main" id="{A84D6ED4-D257-49FA-8818-BC6F52FCDCC0}"/>
              </a:ext>
            </a:extLst>
          </p:cNvPr>
          <p:cNvSpPr/>
          <p:nvPr/>
        </p:nvSpPr>
        <p:spPr>
          <a:xfrm rot="6887275">
            <a:off x="3992961" y="6211281"/>
            <a:ext cx="325038" cy="309560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>
            <a:extLst>
              <a:ext uri="{FF2B5EF4-FFF2-40B4-BE49-F238E27FC236}">
                <a16:creationId xmlns:a16="http://schemas.microsoft.com/office/drawing/2014/main" id="{D89AF2E7-6C6F-461A-BE1D-2DEF184BAD3D}"/>
              </a:ext>
            </a:extLst>
          </p:cNvPr>
          <p:cNvSpPr/>
          <p:nvPr/>
        </p:nvSpPr>
        <p:spPr>
          <a:xfrm rot="20246394">
            <a:off x="2964590" y="211436"/>
            <a:ext cx="2063609" cy="1965342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29">
            <a:extLst>
              <a:ext uri="{FF2B5EF4-FFF2-40B4-BE49-F238E27FC236}">
                <a16:creationId xmlns:a16="http://schemas.microsoft.com/office/drawing/2014/main" id="{E7E9AA59-FE3F-491B-87D1-0FEC3480E984}"/>
              </a:ext>
            </a:extLst>
          </p:cNvPr>
          <p:cNvSpPr/>
          <p:nvPr/>
        </p:nvSpPr>
        <p:spPr>
          <a:xfrm rot="20229839" flipH="1">
            <a:off x="3507012" y="4311340"/>
            <a:ext cx="1209294" cy="1151709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>
            <a:extLst>
              <a:ext uri="{FF2B5EF4-FFF2-40B4-BE49-F238E27FC236}">
                <a16:creationId xmlns:a16="http://schemas.microsoft.com/office/drawing/2014/main" id="{4CB910EA-90A0-408B-8254-34F12EAAB1BE}"/>
              </a:ext>
            </a:extLst>
          </p:cNvPr>
          <p:cNvSpPr/>
          <p:nvPr/>
        </p:nvSpPr>
        <p:spPr>
          <a:xfrm rot="18182311" flipH="1">
            <a:off x="4485516" y="4822908"/>
            <a:ext cx="752071" cy="716257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边形 32">
            <a:extLst>
              <a:ext uri="{FF2B5EF4-FFF2-40B4-BE49-F238E27FC236}">
                <a16:creationId xmlns:a16="http://schemas.microsoft.com/office/drawing/2014/main" id="{3103DE7C-1CB2-460F-B90E-9FC4E1365BEE}"/>
              </a:ext>
            </a:extLst>
          </p:cNvPr>
          <p:cNvSpPr/>
          <p:nvPr/>
        </p:nvSpPr>
        <p:spPr>
          <a:xfrm rot="6314686" flipH="1">
            <a:off x="1677774" y="5262880"/>
            <a:ext cx="856983" cy="816174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D1E9C0F1-A58D-4FDC-836F-B07848D9F455}"/>
              </a:ext>
            </a:extLst>
          </p:cNvPr>
          <p:cNvSpPr/>
          <p:nvPr/>
        </p:nvSpPr>
        <p:spPr>
          <a:xfrm rot="4267158" flipH="1">
            <a:off x="1348107" y="5707044"/>
            <a:ext cx="532965" cy="507585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边形 34">
            <a:extLst>
              <a:ext uri="{FF2B5EF4-FFF2-40B4-BE49-F238E27FC236}">
                <a16:creationId xmlns:a16="http://schemas.microsoft.com/office/drawing/2014/main" id="{B5EA3626-2928-4166-8C4B-4CAAD46E3147}"/>
              </a:ext>
            </a:extLst>
          </p:cNvPr>
          <p:cNvSpPr/>
          <p:nvPr/>
        </p:nvSpPr>
        <p:spPr>
          <a:xfrm rot="6887275">
            <a:off x="4204076" y="5589794"/>
            <a:ext cx="575748" cy="548332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边形 35">
            <a:extLst>
              <a:ext uri="{FF2B5EF4-FFF2-40B4-BE49-F238E27FC236}">
                <a16:creationId xmlns:a16="http://schemas.microsoft.com/office/drawing/2014/main" id="{DCA1F730-62C4-4474-BB2C-7F71B6129270}"/>
              </a:ext>
            </a:extLst>
          </p:cNvPr>
          <p:cNvSpPr/>
          <p:nvPr/>
        </p:nvSpPr>
        <p:spPr>
          <a:xfrm rot="6887275">
            <a:off x="613002" y="5728625"/>
            <a:ext cx="325038" cy="309560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>
            <a:extLst>
              <a:ext uri="{FF2B5EF4-FFF2-40B4-BE49-F238E27FC236}">
                <a16:creationId xmlns:a16="http://schemas.microsoft.com/office/drawing/2014/main" id="{82478B5F-B4D3-4CC9-964D-3F255A5AFEE0}"/>
              </a:ext>
            </a:extLst>
          </p:cNvPr>
          <p:cNvSpPr/>
          <p:nvPr/>
        </p:nvSpPr>
        <p:spPr>
          <a:xfrm rot="6887275">
            <a:off x="3659669" y="5752890"/>
            <a:ext cx="325038" cy="309560"/>
          </a:xfrm>
          <a:prstGeom prst="pen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CE6CD4-A848-4023-8CBC-A80FBB00F797}"/>
              </a:ext>
            </a:extLst>
          </p:cNvPr>
          <p:cNvSpPr txBox="1"/>
          <p:nvPr/>
        </p:nvSpPr>
        <p:spPr>
          <a:xfrm>
            <a:off x="2188847" y="1424494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5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37B2B-539B-4264-9F2B-8001012561DD}"/>
              </a:ext>
            </a:extLst>
          </p:cNvPr>
          <p:cNvSpPr txBox="1"/>
          <p:nvPr/>
        </p:nvSpPr>
        <p:spPr>
          <a:xfrm>
            <a:off x="6448097" y="2494896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Summary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0C396E-9F96-4B07-9721-1A9B0744A08E}"/>
              </a:ext>
            </a:extLst>
          </p:cNvPr>
          <p:cNvSpPr txBox="1"/>
          <p:nvPr/>
        </p:nvSpPr>
        <p:spPr>
          <a:xfrm>
            <a:off x="6448097" y="3077603"/>
            <a:ext cx="4824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Conquering fear is riding the Roller Coaster high up </a:t>
            </a:r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into the Sky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. And experiencing the big drop down to the ground. </a:t>
            </a:r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The Adrenaline high,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 for flight, or fight.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F9E794-092F-4A04-8E93-DA646C0093A3}"/>
              </a:ext>
            </a:extLst>
          </p:cNvPr>
          <p:cNvSpPr/>
          <p:nvPr/>
        </p:nvSpPr>
        <p:spPr>
          <a:xfrm>
            <a:off x="6448097" y="4647263"/>
            <a:ext cx="4302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</a:rPr>
              <a:t>Summarizer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: Xin Yang Tian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30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4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16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1887" y="1171255"/>
            <a:ext cx="1954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gency FB" panose="020B0503020202020204" pitchFamily="34" charset="0"/>
              </a:rPr>
              <a:t>Beat your fear</a:t>
            </a:r>
            <a:endParaRPr lang="zh-CN" altLang="en-US" sz="2200" dirty="0">
              <a:latin typeface="Agency FB" panose="020B0503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30130" y="2981137"/>
            <a:ext cx="183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Key-word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30130" y="1956994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Discussion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30130" y="4038924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Culture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30130" y="5017962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Summary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DE1B67-5014-4970-8461-9AABEE886583}"/>
              </a:ext>
            </a:extLst>
          </p:cNvPr>
          <p:cNvCxnSpPr/>
          <p:nvPr/>
        </p:nvCxnSpPr>
        <p:spPr>
          <a:xfrm flipV="1">
            <a:off x="1874518" y="1435386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8A543EB4-BF42-49CF-A995-F1752EA4DC4B}"/>
              </a:ext>
            </a:extLst>
          </p:cNvPr>
          <p:cNvSpPr/>
          <p:nvPr/>
        </p:nvSpPr>
        <p:spPr>
          <a:xfrm>
            <a:off x="1558288" y="86198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D4400C-8CD0-4A5E-A32F-46E7B57A5DC4}"/>
              </a:ext>
            </a:extLst>
          </p:cNvPr>
          <p:cNvSpPr txBox="1"/>
          <p:nvPr/>
        </p:nvSpPr>
        <p:spPr>
          <a:xfrm>
            <a:off x="1691638" y="88280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03ED54-5503-46CB-91DE-0D00542D045D}"/>
              </a:ext>
            </a:extLst>
          </p:cNvPr>
          <p:cNvSpPr txBox="1"/>
          <p:nvPr/>
        </p:nvSpPr>
        <p:spPr>
          <a:xfrm>
            <a:off x="2530130" y="955818"/>
            <a:ext cx="236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Reading &amp; Extract 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B3D03F-6946-45BA-93A6-0D4BD80C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73" y="993743"/>
            <a:ext cx="2438611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  <p:bldP spid="32" grpId="0" animBg="1"/>
      <p:bldP spid="33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95590" y="2209800"/>
            <a:ext cx="238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Courage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2" name="等腰三角形 11"/>
          <p:cNvSpPr/>
          <p:nvPr/>
        </p:nvSpPr>
        <p:spPr>
          <a:xfrm rot="4431238">
            <a:off x="7180570" y="1674686"/>
            <a:ext cx="2441969" cy="191161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95590" y="2865120"/>
            <a:ext cx="3485770" cy="1203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68831" y="2877287"/>
            <a:ext cx="33563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Courage is fear holding on 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a minute longer.</a:t>
            </a:r>
          </a:p>
          <a:p>
            <a:pPr algn="r"/>
            <a:r>
              <a:rPr lang="en-US" altLang="zh-CN" sz="24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– General George Patton</a:t>
            </a:r>
            <a:endParaRPr lang="zh-CN" altLang="en-US" sz="2400" dirty="0">
              <a:solidFill>
                <a:srgbClr val="FFFF00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5" name="等腰三角形 14"/>
          <p:cNvSpPr/>
          <p:nvPr/>
        </p:nvSpPr>
        <p:spPr>
          <a:xfrm rot="4431238">
            <a:off x="7060531" y="4025275"/>
            <a:ext cx="2925888" cy="229044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04097" y="5286445"/>
            <a:ext cx="3485770" cy="120399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0324" y="5391024"/>
            <a:ext cx="335630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 “Don’t fear failure. Fear being in the exact same place next year as you are today.”  – Michael Hyatt</a:t>
            </a:r>
            <a:endParaRPr lang="zh-CN" altLang="en-US" sz="2000" dirty="0">
              <a:solidFill>
                <a:srgbClr val="FFFF00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50392" y="4603444"/>
            <a:ext cx="238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Transformation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339B68-236C-4E16-AFB7-DB3F69ABF02A}"/>
              </a:ext>
            </a:extLst>
          </p:cNvPr>
          <p:cNvGrpSpPr/>
          <p:nvPr/>
        </p:nvGrpSpPr>
        <p:grpSpPr>
          <a:xfrm>
            <a:off x="686436" y="1486545"/>
            <a:ext cx="5053777" cy="4910911"/>
            <a:chOff x="403124" y="1297860"/>
            <a:chExt cx="5708238" cy="554687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D148E5C-2754-4E4F-8485-CC1A27D7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64" y="1683623"/>
              <a:ext cx="4790899" cy="4790899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811B0F-8F4A-4944-8B2F-73D0FF7ECE36}"/>
                </a:ext>
              </a:extLst>
            </p:cNvPr>
            <p:cNvSpPr/>
            <p:nvPr/>
          </p:nvSpPr>
          <p:spPr>
            <a:xfrm>
              <a:off x="403124" y="1297860"/>
              <a:ext cx="5166340" cy="518157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rtlCol="0" anchor="ctr">
              <a:spAutoFit/>
            </a:bodyPr>
            <a:lstStyle/>
            <a:p>
              <a:pPr algn="l"/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92A210-F5F4-4245-A62E-5411C8B3C8AD}"/>
                </a:ext>
              </a:extLst>
            </p:cNvPr>
            <p:cNvSpPr/>
            <p:nvPr/>
          </p:nvSpPr>
          <p:spPr>
            <a:xfrm>
              <a:off x="783721" y="1663166"/>
              <a:ext cx="5327641" cy="5181565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l"/>
              <a:endPara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D7FEDA2-A807-4FEC-9DCF-4BBFCD9FD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0" y="5212219"/>
            <a:ext cx="990600" cy="12477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99D571A-3A08-4E27-89B0-179E51EE5401}"/>
              </a:ext>
            </a:extLst>
          </p:cNvPr>
          <p:cNvSpPr txBox="1"/>
          <p:nvPr/>
        </p:nvSpPr>
        <p:spPr>
          <a:xfrm>
            <a:off x="6674047" y="-2997336"/>
            <a:ext cx="335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cs typeface="Aldhabi" panose="01000000000000000000" pitchFamily="2" charset="-78"/>
              </a:rPr>
              <a:t>“Nothing happens until the pain of remaining the same outweighs the pain of change.” Arthur Burt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82249D-3A52-4999-9156-C59AE781B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52" y="470220"/>
            <a:ext cx="5041829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24B5AC-BB3A-4A43-BD97-459CE52C41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2" b="7822"/>
          <a:stretch/>
        </p:blipFill>
        <p:spPr>
          <a:xfrm>
            <a:off x="-934721" y="-342092"/>
            <a:ext cx="13408325" cy="75421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228DCF-5E5E-48B5-9338-9C88B2F6E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043" y="4727287"/>
            <a:ext cx="2194750" cy="499915"/>
          </a:xfrm>
          <a:prstGeom prst="rect">
            <a:avLst/>
          </a:prstGeom>
        </p:spPr>
      </p:pic>
      <p:pic>
        <p:nvPicPr>
          <p:cNvPr id="14" name="46">
            <a:hlinkClick r:id="" action="ppaction://media"/>
            <a:extLst>
              <a:ext uri="{FF2B5EF4-FFF2-40B4-BE49-F238E27FC236}">
                <a16:creationId xmlns:a16="http://schemas.microsoft.com/office/drawing/2014/main" id="{485BB9F5-9FA6-493B-AD01-4C81AA24EEE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6381" end="8011.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6587" y="-87819"/>
            <a:ext cx="487363" cy="4873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2D90CD-1AD4-42EC-A99F-AB63355B7032}"/>
              </a:ext>
            </a:extLst>
          </p:cNvPr>
          <p:cNvSpPr txBox="1"/>
          <p:nvPr/>
        </p:nvSpPr>
        <p:spPr>
          <a:xfrm>
            <a:off x="246587" y="183069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000" dirty="0">
                <a:solidFill>
                  <a:schemeClr val="bg1"/>
                </a:solidFill>
                <a:latin typeface="Ink Free" panose="03080402000500000000" pitchFamily="66" charset="0"/>
              </a:rPr>
            </a:b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FEAB9A-5692-4A86-A36C-9E82CA496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74" y="1364768"/>
            <a:ext cx="5054022" cy="45784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2B43BA-73FA-4569-B61F-B39034B84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856" y="365874"/>
            <a:ext cx="3664014" cy="7498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6697EF-E404-4701-B232-F277DBE12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1323" y="1006981"/>
            <a:ext cx="2572735" cy="4938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584894-599F-4E38-A379-CA93D4B72363}"/>
              </a:ext>
            </a:extLst>
          </p:cNvPr>
          <p:cNvSpPr txBox="1"/>
          <p:nvPr/>
        </p:nvSpPr>
        <p:spPr>
          <a:xfrm>
            <a:off x="7104682" y="741951"/>
            <a:ext cx="46068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你可害怕寒风凛冽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你可畏惧大雨滂沱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迎着风雨，努力拼搏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还你原始本色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如狼一样去经受饥寒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象鹤一般去跋涉河川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你的手掌变得厚实粗壮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你的脸庞晒得古铜发亮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纵衣衫褴褛，疲惫不堪，</a:t>
            </a:r>
            <a:endParaRPr lang="en-US" altLang="zh-CN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但你步履沉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稳</a:t>
            </a:r>
            <a:r>
              <a:rPr lang="zh-TW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，是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个</a:t>
            </a:r>
            <a:r>
              <a:rPr lang="zh-TW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堂堂男子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汉</a:t>
            </a:r>
            <a:r>
              <a:rPr lang="zh-TW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！</a:t>
            </a:r>
            <a:endParaRPr lang="zh-CN" altLang="en-US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5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3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17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454"/>
                                  </p:iterate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645081"/>
            <a:ext cx="5490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800" dirty="0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54605" y="3698839"/>
            <a:ext cx="387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latin typeface="Agency FB" panose="020B0503020202020204" pitchFamily="34" charset="0"/>
              </a:rPr>
              <a:t>See you next time</a:t>
            </a:r>
            <a:endParaRPr lang="zh-CN" altLang="en-US" sz="3600" dirty="0">
              <a:latin typeface="Agency FB" panose="020B0503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C3265E5-CBB4-45C4-A464-EC0E9C73BF7B}"/>
              </a:ext>
            </a:extLst>
          </p:cNvPr>
          <p:cNvSpPr txBox="1"/>
          <p:nvPr/>
        </p:nvSpPr>
        <p:spPr>
          <a:xfrm rot="1982386">
            <a:off x="4485088" y="4804102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Group</a:t>
            </a:r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ea typeface="方正基础像素" panose="02000604000000000000" pitchFamily="2" charset="2"/>
                <a:cs typeface="方正基础像素" panose="02000604000000000000" pitchFamily="2" charset="2"/>
              </a:rPr>
              <a:t>: Nexus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  <a:ea typeface="方正基础像素" panose="02000604000000000000" pitchFamily="2" charset="2"/>
              <a:cs typeface="方正基础像素" panose="02000604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Reading &amp; Extract </a:t>
            </a:r>
          </a:p>
          <a:p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285086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The Key of reading is to understand,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the  Appearance of understand is to extract.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C01125-FFF9-4947-AAD9-62AFB0FD2E86}"/>
              </a:ext>
            </a:extLst>
          </p:cNvPr>
          <p:cNvSpPr/>
          <p:nvPr/>
        </p:nvSpPr>
        <p:spPr>
          <a:xfrm>
            <a:off x="6448097" y="4221886"/>
            <a:ext cx="430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Agency FB" panose="020B0503020202020204" pitchFamily="34" charset="0"/>
              </a:rPr>
              <a:t>Passage Person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: Xin Yang Tian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33896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67086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1131" y="358507"/>
            <a:ext cx="3149738" cy="544789"/>
          </a:xfrm>
          <a:prstGeom prst="rect">
            <a:avLst/>
          </a:prstGeom>
          <a:noFill/>
        </p:spPr>
        <p:txBody>
          <a:bodyPr wrap="square" lIns="91440" tIns="2520" rIns="91440" bIns="4572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Swimming though fear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773680"/>
            <a:ext cx="4297680" cy="304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4297680" y="2760345"/>
            <a:ext cx="0" cy="2512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297680" y="5257800"/>
            <a:ext cx="3438611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28671" y="2796540"/>
            <a:ext cx="15240" cy="24688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43911" y="2804160"/>
            <a:ext cx="44480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71B3F7-F855-4533-95C8-49519C0BA417}"/>
              </a:ext>
            </a:extLst>
          </p:cNvPr>
          <p:cNvGrpSpPr/>
          <p:nvPr/>
        </p:nvGrpSpPr>
        <p:grpSpPr>
          <a:xfrm>
            <a:off x="533400" y="1935480"/>
            <a:ext cx="2676611" cy="701040"/>
            <a:chOff x="533400" y="1935480"/>
            <a:chExt cx="2676611" cy="701040"/>
          </a:xfrm>
        </p:grpSpPr>
        <p:sp>
          <p:nvSpPr>
            <p:cNvPr id="21" name="任意多边形 20"/>
            <p:cNvSpPr/>
            <p:nvPr/>
          </p:nvSpPr>
          <p:spPr>
            <a:xfrm flipV="1">
              <a:off x="533400" y="1935480"/>
              <a:ext cx="1432560" cy="701040"/>
            </a:xfrm>
            <a:custGeom>
              <a:avLst/>
              <a:gdLst>
                <a:gd name="connsiteX0" fmla="*/ 327660 w 1402080"/>
                <a:gd name="connsiteY0" fmla="*/ 0 h 822960"/>
                <a:gd name="connsiteX1" fmla="*/ 441960 w 1402080"/>
                <a:gd name="connsiteY1" fmla="*/ 228600 h 822960"/>
                <a:gd name="connsiteX2" fmla="*/ 1402080 w 1402080"/>
                <a:gd name="connsiteY2" fmla="*/ 228600 h 822960"/>
                <a:gd name="connsiteX3" fmla="*/ 1402080 w 1402080"/>
                <a:gd name="connsiteY3" fmla="*/ 822960 h 822960"/>
                <a:gd name="connsiteX4" fmla="*/ 0 w 1402080"/>
                <a:gd name="connsiteY4" fmla="*/ 822960 h 822960"/>
                <a:gd name="connsiteX5" fmla="*/ 0 w 1402080"/>
                <a:gd name="connsiteY5" fmla="*/ 228600 h 822960"/>
                <a:gd name="connsiteX6" fmla="*/ 213360 w 1402080"/>
                <a:gd name="connsiteY6" fmla="*/ 22860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822960">
                  <a:moveTo>
                    <a:pt x="327660" y="0"/>
                  </a:moveTo>
                  <a:lnTo>
                    <a:pt x="441960" y="228600"/>
                  </a:lnTo>
                  <a:lnTo>
                    <a:pt x="1402080" y="228600"/>
                  </a:lnTo>
                  <a:lnTo>
                    <a:pt x="1402080" y="822960"/>
                  </a:lnTo>
                  <a:lnTo>
                    <a:pt x="0" y="822960"/>
                  </a:lnTo>
                  <a:lnTo>
                    <a:pt x="0" y="228600"/>
                  </a:lnTo>
                  <a:lnTo>
                    <a:pt x="21336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1342" y="1957476"/>
              <a:ext cx="259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Nightmare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310" y="2804160"/>
            <a:ext cx="3243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“last summer</a:t>
            </a:r>
          </a:p>
          <a:p>
            <a:pPr algn="ctr"/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I'd </a:t>
            </a:r>
            <a:r>
              <a:rPr lang="zh-CN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hopped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from  height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diving board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hit the water 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with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an incredible impact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From then on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my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fear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wouldn't recede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absolutely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terrified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of water.”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B08796-9D73-41CB-A8A0-E73E14537BC8}"/>
              </a:ext>
            </a:extLst>
          </p:cNvPr>
          <p:cNvGrpSpPr/>
          <p:nvPr/>
        </p:nvGrpSpPr>
        <p:grpSpPr>
          <a:xfrm>
            <a:off x="3210011" y="3871853"/>
            <a:ext cx="2613493" cy="701040"/>
            <a:chOff x="3210011" y="3871853"/>
            <a:chExt cx="2613493" cy="701040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3210011" y="3871853"/>
              <a:ext cx="1432560" cy="701040"/>
            </a:xfrm>
            <a:custGeom>
              <a:avLst/>
              <a:gdLst>
                <a:gd name="connsiteX0" fmla="*/ 327660 w 1402080"/>
                <a:gd name="connsiteY0" fmla="*/ 0 h 822960"/>
                <a:gd name="connsiteX1" fmla="*/ 441960 w 1402080"/>
                <a:gd name="connsiteY1" fmla="*/ 228600 h 822960"/>
                <a:gd name="connsiteX2" fmla="*/ 1402080 w 1402080"/>
                <a:gd name="connsiteY2" fmla="*/ 228600 h 822960"/>
                <a:gd name="connsiteX3" fmla="*/ 1402080 w 1402080"/>
                <a:gd name="connsiteY3" fmla="*/ 822960 h 822960"/>
                <a:gd name="connsiteX4" fmla="*/ 0 w 1402080"/>
                <a:gd name="connsiteY4" fmla="*/ 822960 h 822960"/>
                <a:gd name="connsiteX5" fmla="*/ 0 w 1402080"/>
                <a:gd name="connsiteY5" fmla="*/ 228600 h 822960"/>
                <a:gd name="connsiteX6" fmla="*/ 213360 w 1402080"/>
                <a:gd name="connsiteY6" fmla="*/ 22860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822960">
                  <a:moveTo>
                    <a:pt x="327660" y="0"/>
                  </a:moveTo>
                  <a:lnTo>
                    <a:pt x="441960" y="228600"/>
                  </a:lnTo>
                  <a:lnTo>
                    <a:pt x="1402080" y="228600"/>
                  </a:lnTo>
                  <a:lnTo>
                    <a:pt x="1402080" y="822960"/>
                  </a:lnTo>
                  <a:lnTo>
                    <a:pt x="0" y="822960"/>
                  </a:lnTo>
                  <a:lnTo>
                    <a:pt x="0" y="228600"/>
                  </a:lnTo>
                  <a:lnTo>
                    <a:pt x="21336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24835" y="3881735"/>
              <a:ext cx="259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Catastrophe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657395" y="3527792"/>
            <a:ext cx="2970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Glimpsed a little boy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drowning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into the  Mediterranean Sea by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rip</a:t>
            </a:r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currents</a:t>
            </a:r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But no one was there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I was extremely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terrified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paralyzed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with fear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5FF04-33E5-4EB1-BE2E-68F5DC7C5F72}"/>
              </a:ext>
            </a:extLst>
          </p:cNvPr>
          <p:cNvGrpSpPr/>
          <p:nvPr/>
        </p:nvGrpSpPr>
        <p:grpSpPr>
          <a:xfrm>
            <a:off x="9835364" y="1996440"/>
            <a:ext cx="2731894" cy="701040"/>
            <a:chOff x="9835364" y="1996440"/>
            <a:chExt cx="2731894" cy="701040"/>
          </a:xfrm>
        </p:grpSpPr>
        <p:sp>
          <p:nvSpPr>
            <p:cNvPr id="27" name="任意多边形 26"/>
            <p:cNvSpPr/>
            <p:nvPr/>
          </p:nvSpPr>
          <p:spPr>
            <a:xfrm flipH="1" flipV="1">
              <a:off x="9835364" y="1996440"/>
              <a:ext cx="1432560" cy="701040"/>
            </a:xfrm>
            <a:custGeom>
              <a:avLst/>
              <a:gdLst>
                <a:gd name="connsiteX0" fmla="*/ 327660 w 1402080"/>
                <a:gd name="connsiteY0" fmla="*/ 0 h 822960"/>
                <a:gd name="connsiteX1" fmla="*/ 441960 w 1402080"/>
                <a:gd name="connsiteY1" fmla="*/ 228600 h 822960"/>
                <a:gd name="connsiteX2" fmla="*/ 1402080 w 1402080"/>
                <a:gd name="connsiteY2" fmla="*/ 228600 h 822960"/>
                <a:gd name="connsiteX3" fmla="*/ 1402080 w 1402080"/>
                <a:gd name="connsiteY3" fmla="*/ 822960 h 822960"/>
                <a:gd name="connsiteX4" fmla="*/ 0 w 1402080"/>
                <a:gd name="connsiteY4" fmla="*/ 822960 h 822960"/>
                <a:gd name="connsiteX5" fmla="*/ 0 w 1402080"/>
                <a:gd name="connsiteY5" fmla="*/ 228600 h 822960"/>
                <a:gd name="connsiteX6" fmla="*/ 213360 w 1402080"/>
                <a:gd name="connsiteY6" fmla="*/ 22860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822960">
                  <a:moveTo>
                    <a:pt x="327660" y="0"/>
                  </a:moveTo>
                  <a:lnTo>
                    <a:pt x="441960" y="228600"/>
                  </a:lnTo>
                  <a:lnTo>
                    <a:pt x="1402080" y="228600"/>
                  </a:lnTo>
                  <a:lnTo>
                    <a:pt x="1402080" y="822960"/>
                  </a:lnTo>
                  <a:lnTo>
                    <a:pt x="0" y="822960"/>
                  </a:lnTo>
                  <a:lnTo>
                    <a:pt x="0" y="228600"/>
                  </a:lnTo>
                  <a:lnTo>
                    <a:pt x="21336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968589" y="2005191"/>
              <a:ext cx="259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Sublime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019460" y="3619768"/>
            <a:ext cx="2970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I </a:t>
            </a:r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threw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myself into the water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grabbed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his arm 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Let him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Calm</a:t>
            </a:r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down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The rip current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dragging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us out to the sea.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I remembered what I'd learned 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Swim sideways and float to rest. 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We did that  and  made our way to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safety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FD16A2-C2FD-4DDF-8C69-05EF9990306E}"/>
              </a:ext>
            </a:extLst>
          </p:cNvPr>
          <p:cNvGrpSpPr/>
          <p:nvPr/>
        </p:nvGrpSpPr>
        <p:grpSpPr>
          <a:xfrm>
            <a:off x="7386169" y="3017103"/>
            <a:ext cx="2731894" cy="701457"/>
            <a:chOff x="7386169" y="3017103"/>
            <a:chExt cx="2731894" cy="701457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7386169" y="3017520"/>
              <a:ext cx="1432560" cy="701040"/>
            </a:xfrm>
            <a:custGeom>
              <a:avLst/>
              <a:gdLst>
                <a:gd name="connsiteX0" fmla="*/ 327660 w 1402080"/>
                <a:gd name="connsiteY0" fmla="*/ 0 h 822960"/>
                <a:gd name="connsiteX1" fmla="*/ 441960 w 1402080"/>
                <a:gd name="connsiteY1" fmla="*/ 228600 h 822960"/>
                <a:gd name="connsiteX2" fmla="*/ 1402080 w 1402080"/>
                <a:gd name="connsiteY2" fmla="*/ 228600 h 822960"/>
                <a:gd name="connsiteX3" fmla="*/ 1402080 w 1402080"/>
                <a:gd name="connsiteY3" fmla="*/ 822960 h 822960"/>
                <a:gd name="connsiteX4" fmla="*/ 0 w 1402080"/>
                <a:gd name="connsiteY4" fmla="*/ 822960 h 822960"/>
                <a:gd name="connsiteX5" fmla="*/ 0 w 1402080"/>
                <a:gd name="connsiteY5" fmla="*/ 228600 h 822960"/>
                <a:gd name="connsiteX6" fmla="*/ 213360 w 1402080"/>
                <a:gd name="connsiteY6" fmla="*/ 22860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822960">
                  <a:moveTo>
                    <a:pt x="327660" y="0"/>
                  </a:moveTo>
                  <a:lnTo>
                    <a:pt x="441960" y="228600"/>
                  </a:lnTo>
                  <a:lnTo>
                    <a:pt x="1402080" y="228600"/>
                  </a:lnTo>
                  <a:lnTo>
                    <a:pt x="1402080" y="822960"/>
                  </a:lnTo>
                  <a:lnTo>
                    <a:pt x="0" y="822960"/>
                  </a:lnTo>
                  <a:lnTo>
                    <a:pt x="0" y="228600"/>
                  </a:lnTo>
                  <a:lnTo>
                    <a:pt x="21336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19394" y="3017103"/>
              <a:ext cx="259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Salvation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655373" y="1280022"/>
            <a:ext cx="317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I was no longer afraid. That absence of fear was a moment of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triumph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! </a:t>
            </a:r>
            <a:r>
              <a:rPr lang="en-US" altLang="zh-C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leaving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behind the terrible fear that had gripped me for so long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śḻïḓè">
            <a:extLst>
              <a:ext uri="{FF2B5EF4-FFF2-40B4-BE49-F238E27FC236}">
                <a16:creationId xmlns:a16="http://schemas.microsoft.com/office/drawing/2014/main" id="{ADC6C036-9D2A-49FF-A318-0BDCBAC8B5F1}"/>
              </a:ext>
            </a:extLst>
          </p:cNvPr>
          <p:cNvSpPr/>
          <p:nvPr/>
        </p:nvSpPr>
        <p:spPr bwMode="auto">
          <a:xfrm flipH="1">
            <a:off x="669925" y="113041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46" name="ïṡ1iḍe">
            <a:extLst>
              <a:ext uri="{FF2B5EF4-FFF2-40B4-BE49-F238E27FC236}">
                <a16:creationId xmlns:a16="http://schemas.microsoft.com/office/drawing/2014/main" id="{8CA17E97-4856-4429-A05B-469E519176E4}"/>
              </a:ext>
            </a:extLst>
          </p:cNvPr>
          <p:cNvSpPr/>
          <p:nvPr/>
        </p:nvSpPr>
        <p:spPr bwMode="auto">
          <a:xfrm>
            <a:off x="1754898" y="1824243"/>
            <a:ext cx="4233920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A tourist who had fallen into the water and had a deep fear of the water</a:t>
            </a:r>
          </a:p>
        </p:txBody>
      </p:sp>
      <p:sp>
        <p:nvSpPr>
          <p:cNvPr id="47" name="í$1íḍè">
            <a:extLst>
              <a:ext uri="{FF2B5EF4-FFF2-40B4-BE49-F238E27FC236}">
                <a16:creationId xmlns:a16="http://schemas.microsoft.com/office/drawing/2014/main" id="{994EA931-078D-447A-9E98-7258C034DD7C}"/>
              </a:ext>
            </a:extLst>
          </p:cNvPr>
          <p:cNvSpPr txBox="1"/>
          <p:nvPr/>
        </p:nvSpPr>
        <p:spPr bwMode="auto">
          <a:xfrm>
            <a:off x="1754898" y="138243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</a:rPr>
              <a:t>Who</a:t>
            </a:r>
            <a:endParaRPr lang="en-US" altLang="zh-CN" sz="24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işļíḑè">
            <a:extLst>
              <a:ext uri="{FF2B5EF4-FFF2-40B4-BE49-F238E27FC236}">
                <a16:creationId xmlns:a16="http://schemas.microsoft.com/office/drawing/2014/main" id="{11301DEE-00C8-49E5-B250-20D6FE1C9D4D}"/>
              </a:ext>
            </a:extLst>
          </p:cNvPr>
          <p:cNvSpPr/>
          <p:nvPr/>
        </p:nvSpPr>
        <p:spPr bwMode="auto">
          <a:xfrm flipH="1">
            <a:off x="6799264" y="113041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40" name="íş1íḍé">
            <a:extLst>
              <a:ext uri="{FF2B5EF4-FFF2-40B4-BE49-F238E27FC236}">
                <a16:creationId xmlns:a16="http://schemas.microsoft.com/office/drawing/2014/main" id="{62C9E9B0-2D19-4871-8BB6-A996460517FA}"/>
              </a:ext>
            </a:extLst>
          </p:cNvPr>
          <p:cNvSpPr/>
          <p:nvPr/>
        </p:nvSpPr>
        <p:spPr bwMode="auto">
          <a:xfrm>
            <a:off x="7884237" y="1824243"/>
            <a:ext cx="3636251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On a tour of France with his friends</a:t>
            </a:r>
          </a:p>
        </p:txBody>
      </p:sp>
      <p:sp>
        <p:nvSpPr>
          <p:cNvPr id="41" name="îşľíḋé">
            <a:extLst>
              <a:ext uri="{FF2B5EF4-FFF2-40B4-BE49-F238E27FC236}">
                <a16:creationId xmlns:a16="http://schemas.microsoft.com/office/drawing/2014/main" id="{6AF4E64F-9EB4-497B-889D-71E353E0B57B}"/>
              </a:ext>
            </a:extLst>
          </p:cNvPr>
          <p:cNvSpPr txBox="1"/>
          <p:nvPr/>
        </p:nvSpPr>
        <p:spPr bwMode="auto">
          <a:xfrm>
            <a:off x="7884237" y="138243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FFFF00"/>
                </a:solidFill>
                <a:latin typeface="Agency FB" panose="020B0503020202020204" pitchFamily="34" charset="0"/>
              </a:rPr>
              <a:t>When</a:t>
            </a:r>
          </a:p>
        </p:txBody>
      </p:sp>
      <p:sp>
        <p:nvSpPr>
          <p:cNvPr id="28" name="îṥlïdè">
            <a:extLst>
              <a:ext uri="{FF2B5EF4-FFF2-40B4-BE49-F238E27FC236}">
                <a16:creationId xmlns:a16="http://schemas.microsoft.com/office/drawing/2014/main" id="{AC3FCE07-196C-46E4-8817-A4C046230A11}"/>
              </a:ext>
            </a:extLst>
          </p:cNvPr>
          <p:cNvSpPr/>
          <p:nvPr/>
        </p:nvSpPr>
        <p:spPr bwMode="auto">
          <a:xfrm flipH="1">
            <a:off x="669925" y="290745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32" name="îṣ1îďe">
            <a:extLst>
              <a:ext uri="{FF2B5EF4-FFF2-40B4-BE49-F238E27FC236}">
                <a16:creationId xmlns:a16="http://schemas.microsoft.com/office/drawing/2014/main" id="{F8EA984B-ED0C-4B3A-AFF2-A64AF253DC79}"/>
              </a:ext>
            </a:extLst>
          </p:cNvPr>
          <p:cNvSpPr/>
          <p:nvPr/>
        </p:nvSpPr>
        <p:spPr bwMode="auto">
          <a:xfrm>
            <a:off x="1754898" y="3601283"/>
            <a:ext cx="3636251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4400">
              <a:lnSpc>
                <a:spcPct val="120000"/>
              </a:lnSpc>
            </a:pPr>
            <a:r>
              <a:rPr lang="en-US" altLang="zh-CN" dirty="0">
                <a:solidFill>
                  <a:prstClr val="white"/>
                </a:solidFill>
                <a:latin typeface="Agency FB" panose="020B0503020202020204" pitchFamily="34" charset="0"/>
              </a:rPr>
              <a:t>The author overcomes the fear in his heart and saves a drowning boy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í$ḻîḓè">
            <a:extLst>
              <a:ext uri="{FF2B5EF4-FFF2-40B4-BE49-F238E27FC236}">
                <a16:creationId xmlns:a16="http://schemas.microsoft.com/office/drawing/2014/main" id="{259D4E6A-C4BE-4B9D-A6EF-6AAC444C1139}"/>
              </a:ext>
            </a:extLst>
          </p:cNvPr>
          <p:cNvSpPr txBox="1"/>
          <p:nvPr/>
        </p:nvSpPr>
        <p:spPr bwMode="auto">
          <a:xfrm>
            <a:off x="1754898" y="315947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FFFF00"/>
                </a:solidFill>
                <a:latin typeface="Agency FB" panose="020B0503020202020204" pitchFamily="34" charset="0"/>
              </a:rPr>
              <a:t>What</a:t>
            </a:r>
          </a:p>
        </p:txBody>
      </p:sp>
      <p:sp>
        <p:nvSpPr>
          <p:cNvPr id="22" name="iSḷíḓè">
            <a:extLst>
              <a:ext uri="{FF2B5EF4-FFF2-40B4-BE49-F238E27FC236}">
                <a16:creationId xmlns:a16="http://schemas.microsoft.com/office/drawing/2014/main" id="{398E7878-9B25-40F6-828D-7AFB9B82788F}"/>
              </a:ext>
            </a:extLst>
          </p:cNvPr>
          <p:cNvSpPr/>
          <p:nvPr/>
        </p:nvSpPr>
        <p:spPr bwMode="auto">
          <a:xfrm flipH="1">
            <a:off x="6799264" y="290745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26" name="işlidé">
            <a:extLst>
              <a:ext uri="{FF2B5EF4-FFF2-40B4-BE49-F238E27FC236}">
                <a16:creationId xmlns:a16="http://schemas.microsoft.com/office/drawing/2014/main" id="{4FDA4728-05C7-4917-B196-A87E3BFD0073}"/>
              </a:ext>
            </a:extLst>
          </p:cNvPr>
          <p:cNvSpPr/>
          <p:nvPr/>
        </p:nvSpPr>
        <p:spPr bwMode="auto">
          <a:xfrm>
            <a:off x="7884237" y="3601283"/>
            <a:ext cx="3636251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On a </a:t>
            </a:r>
            <a:r>
              <a:rPr lang="zh-CN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jetty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 in the Mediterranean</a:t>
            </a:r>
          </a:p>
        </p:txBody>
      </p:sp>
      <p:sp>
        <p:nvSpPr>
          <p:cNvPr id="27" name="îṧľíḑê">
            <a:extLst>
              <a:ext uri="{FF2B5EF4-FFF2-40B4-BE49-F238E27FC236}">
                <a16:creationId xmlns:a16="http://schemas.microsoft.com/office/drawing/2014/main" id="{B0ECFAB9-7581-47C3-9086-E3186DE23D27}"/>
              </a:ext>
            </a:extLst>
          </p:cNvPr>
          <p:cNvSpPr txBox="1"/>
          <p:nvPr/>
        </p:nvSpPr>
        <p:spPr bwMode="auto">
          <a:xfrm>
            <a:off x="7884237" y="315947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FFFF00"/>
                </a:solidFill>
                <a:latin typeface="Agency FB" panose="020B0503020202020204" pitchFamily="34" charset="0"/>
              </a:rPr>
              <a:t>Where</a:t>
            </a:r>
          </a:p>
        </p:txBody>
      </p:sp>
      <p:sp>
        <p:nvSpPr>
          <p:cNvPr id="14" name="îsḻíde">
            <a:extLst>
              <a:ext uri="{FF2B5EF4-FFF2-40B4-BE49-F238E27FC236}">
                <a16:creationId xmlns:a16="http://schemas.microsoft.com/office/drawing/2014/main" id="{E9B5BE31-BBB9-4E9F-A389-430821A607A1}"/>
              </a:ext>
            </a:extLst>
          </p:cNvPr>
          <p:cNvSpPr/>
          <p:nvPr/>
        </p:nvSpPr>
        <p:spPr bwMode="auto">
          <a:xfrm flipH="1">
            <a:off x="669925" y="4684491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8" name="ïś1íḍé">
            <a:extLst>
              <a:ext uri="{FF2B5EF4-FFF2-40B4-BE49-F238E27FC236}">
                <a16:creationId xmlns:a16="http://schemas.microsoft.com/office/drawing/2014/main" id="{98D0CA97-5C08-4194-B15A-D8B5CDF90596}"/>
              </a:ext>
            </a:extLst>
          </p:cNvPr>
          <p:cNvSpPr/>
          <p:nvPr/>
        </p:nvSpPr>
        <p:spPr bwMode="auto">
          <a:xfrm>
            <a:off x="1754898" y="5378324"/>
            <a:ext cx="3636251" cy="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Love for life</a:t>
            </a:r>
          </a:p>
        </p:txBody>
      </p:sp>
      <p:sp>
        <p:nvSpPr>
          <p:cNvPr id="19" name="işḻiḑe">
            <a:extLst>
              <a:ext uri="{FF2B5EF4-FFF2-40B4-BE49-F238E27FC236}">
                <a16:creationId xmlns:a16="http://schemas.microsoft.com/office/drawing/2014/main" id="{2CBB6A01-B1C7-42D2-870C-F80BA1BF2BA4}"/>
              </a:ext>
            </a:extLst>
          </p:cNvPr>
          <p:cNvSpPr txBox="1"/>
          <p:nvPr/>
        </p:nvSpPr>
        <p:spPr bwMode="auto">
          <a:xfrm>
            <a:off x="1754898" y="4936519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FFFF00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8" name="îś1íďe">
            <a:extLst>
              <a:ext uri="{FF2B5EF4-FFF2-40B4-BE49-F238E27FC236}">
                <a16:creationId xmlns:a16="http://schemas.microsoft.com/office/drawing/2014/main" id="{FDF240AD-E37F-4E28-8B97-5182116C5F72}"/>
              </a:ext>
            </a:extLst>
          </p:cNvPr>
          <p:cNvSpPr/>
          <p:nvPr/>
        </p:nvSpPr>
        <p:spPr bwMode="auto">
          <a:xfrm flipH="1">
            <a:off x="6799264" y="4684491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2" name="íŝḷîďê">
            <a:extLst>
              <a:ext uri="{FF2B5EF4-FFF2-40B4-BE49-F238E27FC236}">
                <a16:creationId xmlns:a16="http://schemas.microsoft.com/office/drawing/2014/main" id="{B6489FD2-2E7E-48E8-8D24-0EA70AB46098}"/>
              </a:ext>
            </a:extLst>
          </p:cNvPr>
          <p:cNvSpPr/>
          <p:nvPr/>
        </p:nvSpPr>
        <p:spPr bwMode="auto">
          <a:xfrm>
            <a:off x="7853162" y="5333507"/>
            <a:ext cx="3838571" cy="1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After constant hesitation, waiting, bite the bullet, </a:t>
            </a:r>
          </a:p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then dive into the water, find the boy</a:t>
            </a:r>
          </a:p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swim out of the rip currents,  return to the coast</a:t>
            </a:r>
          </a:p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 Finally overcoming the psychological barrier</a:t>
            </a:r>
          </a:p>
        </p:txBody>
      </p:sp>
      <p:sp>
        <p:nvSpPr>
          <p:cNvPr id="13" name="íś1íḋé">
            <a:extLst>
              <a:ext uri="{FF2B5EF4-FFF2-40B4-BE49-F238E27FC236}">
                <a16:creationId xmlns:a16="http://schemas.microsoft.com/office/drawing/2014/main" id="{E07EB05D-5A76-4B96-B517-82CE8FE65D19}"/>
              </a:ext>
            </a:extLst>
          </p:cNvPr>
          <p:cNvSpPr txBox="1"/>
          <p:nvPr/>
        </p:nvSpPr>
        <p:spPr bwMode="auto">
          <a:xfrm>
            <a:off x="7884237" y="4936519"/>
            <a:ext cx="3812044" cy="5581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FFFF00"/>
                </a:solidFill>
                <a:latin typeface="Agency FB" panose="020B0503020202020204" pitchFamily="34" charset="0"/>
              </a:rPr>
              <a:t>How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BDDBDE-17FC-49A8-A5DD-75673F3D2CCF}"/>
              </a:ext>
            </a:extLst>
          </p:cNvPr>
          <p:cNvSpPr txBox="1"/>
          <p:nvPr/>
        </p:nvSpPr>
        <p:spPr>
          <a:xfrm>
            <a:off x="791219" y="1045441"/>
            <a:ext cx="664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1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7DDA37F-D4E2-487A-9CAD-A1CA7112F253}"/>
              </a:ext>
            </a:extLst>
          </p:cNvPr>
          <p:cNvSpPr txBox="1"/>
          <p:nvPr/>
        </p:nvSpPr>
        <p:spPr>
          <a:xfrm>
            <a:off x="6929913" y="1045441"/>
            <a:ext cx="59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FCE76D5-8B2B-41D5-A80D-3BC62E80E734}"/>
              </a:ext>
            </a:extLst>
          </p:cNvPr>
          <p:cNvSpPr txBox="1"/>
          <p:nvPr/>
        </p:nvSpPr>
        <p:spPr>
          <a:xfrm>
            <a:off x="791219" y="2876029"/>
            <a:ext cx="923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9B430E-5F1C-4B26-9CF5-F75034121824}"/>
              </a:ext>
            </a:extLst>
          </p:cNvPr>
          <p:cNvSpPr txBox="1"/>
          <p:nvPr/>
        </p:nvSpPr>
        <p:spPr>
          <a:xfrm>
            <a:off x="791219" y="4617338"/>
            <a:ext cx="923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5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7DEB573-5F6D-4C02-8A75-21517FD371C4}"/>
              </a:ext>
            </a:extLst>
          </p:cNvPr>
          <p:cNvSpPr txBox="1"/>
          <p:nvPr/>
        </p:nvSpPr>
        <p:spPr>
          <a:xfrm>
            <a:off x="6929913" y="4617337"/>
            <a:ext cx="923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6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942557-B9F9-4CC2-9B2B-2C3FA5922894}"/>
              </a:ext>
            </a:extLst>
          </p:cNvPr>
          <p:cNvSpPr txBox="1"/>
          <p:nvPr/>
        </p:nvSpPr>
        <p:spPr>
          <a:xfrm>
            <a:off x="6960989" y="2836373"/>
            <a:ext cx="923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4</a:t>
            </a:r>
            <a:endParaRPr lang="zh-CN" altLang="en-US" sz="60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4F838A-245F-49C8-B4FD-AD5CC10BA89A}"/>
              </a:ext>
            </a:extLst>
          </p:cNvPr>
          <p:cNvSpPr txBox="1"/>
          <p:nvPr/>
        </p:nvSpPr>
        <p:spPr>
          <a:xfrm>
            <a:off x="5304634" y="20525"/>
            <a:ext cx="1582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Extract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6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47" grpId="0"/>
      <p:bldP spid="36" grpId="0" animBg="1"/>
      <p:bldP spid="40" grpId="0"/>
      <p:bldP spid="41" grpId="0"/>
      <p:bldP spid="28" grpId="0" animBg="1"/>
      <p:bldP spid="32" grpId="0"/>
      <p:bldP spid="33" grpId="0"/>
      <p:bldP spid="22" grpId="0" animBg="1"/>
      <p:bldP spid="26" grpId="0"/>
      <p:bldP spid="27" grpId="0"/>
      <p:bldP spid="14" grpId="0" animBg="1"/>
      <p:bldP spid="18" grpId="0"/>
      <p:bldP spid="19" grpId="0"/>
      <p:bldP spid="8" grpId="0" animBg="1"/>
      <p:bldP spid="12" grpId="0"/>
      <p:bldP spid="13" grpId="0"/>
      <p:bldP spid="48" grpId="0"/>
      <p:bldP spid="50" grpId="0"/>
      <p:bldP spid="51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AF9A5-A64A-49AC-B2B0-DE622DE2BD5D}"/>
              </a:ext>
            </a:extLst>
          </p:cNvPr>
          <p:cNvSpPr/>
          <p:nvPr/>
        </p:nvSpPr>
        <p:spPr>
          <a:xfrm>
            <a:off x="7611035" y="-8265"/>
            <a:ext cx="4580965" cy="6858000"/>
          </a:xfrm>
          <a:prstGeom prst="rect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797D36E9-AAB1-4CB5-9746-051414568219}"/>
              </a:ext>
            </a:extLst>
          </p:cNvPr>
          <p:cNvSpPr/>
          <p:nvPr/>
        </p:nvSpPr>
        <p:spPr>
          <a:xfrm>
            <a:off x="1207123" y="894849"/>
            <a:ext cx="166528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75">
            <a:extLst>
              <a:ext uri="{FF2B5EF4-FFF2-40B4-BE49-F238E27FC236}">
                <a16:creationId xmlns:a16="http://schemas.microsoft.com/office/drawing/2014/main" id="{F4729B40-BCCC-42EF-957C-99BBB7FC81E3}"/>
              </a:ext>
            </a:extLst>
          </p:cNvPr>
          <p:cNvSpPr txBox="1"/>
          <p:nvPr/>
        </p:nvSpPr>
        <p:spPr>
          <a:xfrm>
            <a:off x="7904379" y="1947114"/>
            <a:ext cx="4071616" cy="273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>
                <a:solidFill>
                  <a:schemeClr val="bg1"/>
                </a:solidFill>
                <a:latin typeface="Lato Regular"/>
                <a:cs typeface="Lato Regular"/>
              </a:rPr>
              <a:t>  I raced down the beach, out onto the jetty, and it hit me: Water! My palms got sweaty and my stomach felt sick, symptoms of my fear. I stopped short.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Lato Regular"/>
                <a:cs typeface="Lato Regular"/>
              </a:rPr>
              <a:t>--------------------------------------------------------------</a:t>
            </a:r>
          </a:p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200" b="1" dirty="0">
                <a:solidFill>
                  <a:schemeClr val="bg1"/>
                </a:solidFill>
                <a:latin typeface="Lato Regular"/>
                <a:cs typeface="Lato Regular"/>
              </a:rPr>
              <a:t>  Sucking in a deep breath, I threw myself into the water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Lato Regular"/>
                <a:cs typeface="Lato Regular"/>
              </a:rPr>
              <a:t>--------------------------------------------------------------</a:t>
            </a:r>
          </a:p>
          <a:p>
            <a:pPr marL="171450" indent="-171450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sz="1200" b="1" dirty="0">
                <a:solidFill>
                  <a:schemeClr val="bg1"/>
                </a:solidFill>
                <a:latin typeface="Lato Regular"/>
                <a:cs typeface="Lato Regular"/>
              </a:rPr>
              <a:t>  On the brink of collapse, I stopped fighting, just letting myself go. My hand hit the jetty. It was like an electric shock that brought me back to my senses. Someone grabbed for me.</a:t>
            </a:r>
            <a:endParaRPr lang="en-US" altLang="zh-CN" sz="12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16B92D1-E992-4733-AA34-540BD96593C0}"/>
              </a:ext>
            </a:extLst>
          </p:cNvPr>
          <p:cNvSpPr txBox="1"/>
          <p:nvPr/>
        </p:nvSpPr>
        <p:spPr>
          <a:xfrm>
            <a:off x="8917491" y="710183"/>
            <a:ext cx="2562206" cy="636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04b_19" panose="00000400000000000000" pitchFamily="2" charset="0"/>
              </a:rPr>
              <a:t>Sentence appreciation</a:t>
            </a:r>
            <a:endParaRPr lang="en-US" altLang="zh-CN" strike="sngStrike" dirty="0">
              <a:solidFill>
                <a:srgbClr val="FFFF00"/>
              </a:solidFill>
              <a:latin typeface="04b_19" panose="00000400000000000000" pitchFamily="2" charset="0"/>
              <a:cs typeface="+mn-ea"/>
              <a:sym typeface="+mn-lt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004F541B-16BD-46FC-8A65-85A2126E52D0}"/>
              </a:ext>
            </a:extLst>
          </p:cNvPr>
          <p:cNvSpPr txBox="1"/>
          <p:nvPr/>
        </p:nvSpPr>
        <p:spPr>
          <a:xfrm>
            <a:off x="1129167" y="433184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04b_19" panose="00000400000000000000" pitchFamily="2" charset="0"/>
              </a:rPr>
              <a:t>a superior sentence</a:t>
            </a:r>
            <a:endParaRPr lang="id-ID" sz="4400" spc="300" dirty="0">
              <a:solidFill>
                <a:srgbClr val="FFFF00"/>
              </a:solidFill>
              <a:latin typeface="04b_19" panose="00000400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FF4575-D063-462F-ADB7-B40307FF1773}"/>
              </a:ext>
            </a:extLst>
          </p:cNvPr>
          <p:cNvSpPr txBox="1"/>
          <p:nvPr/>
        </p:nvSpPr>
        <p:spPr>
          <a:xfrm>
            <a:off x="1007042" y="1525105"/>
            <a:ext cx="4907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I felt strong arms lift me. I ascended not only from the sea onto the secure rocks of the jetty – but also to my salvation, leaving behind the terrible fear that had gripped me for so long. I turned my head and saw the boy was hugged tightly by his mother. I looked out to the sea. Weary as I was, the water had never looked so beautiful. 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05344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5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17619" y="2148840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Discussion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2AEEF5-6930-4158-BAF8-5C939F912173}"/>
              </a:ext>
            </a:extLst>
          </p:cNvPr>
          <p:cNvSpPr/>
          <p:nvPr/>
        </p:nvSpPr>
        <p:spPr>
          <a:xfrm>
            <a:off x="6417619" y="4657189"/>
            <a:ext cx="4302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Agency FB" panose="020B0503020202020204" pitchFamily="34" charset="0"/>
              </a:rPr>
              <a:t>Discussion Leader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: Jing Kun Wang</a:t>
            </a:r>
          </a:p>
          <a:p>
            <a:r>
              <a:rPr lang="en-US" altLang="zh-CN" dirty="0">
                <a:solidFill>
                  <a:srgbClr val="FFFF00"/>
                </a:solidFill>
                <a:latin typeface="Agency FB" panose="020B0503020202020204" pitchFamily="34" charset="0"/>
              </a:rPr>
              <a:t>Connector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: Cheng Cheng Gao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0F4AA-5025-414C-A39D-1EF1FF4CAE88}"/>
              </a:ext>
            </a:extLst>
          </p:cNvPr>
          <p:cNvSpPr txBox="1"/>
          <p:nvPr/>
        </p:nvSpPr>
        <p:spPr>
          <a:xfrm>
            <a:off x="6366816" y="3011468"/>
            <a:ext cx="5012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"If you have an apple and I have an apple, and we exchange apples, we both still only have one apple. But if you have an idea and I have an idea, and we exchange ideas, we each now have two ideas. "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48097" y="2494896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Key-word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8097" y="3077603"/>
            <a:ext cx="482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Rome was not built in one day.</a:t>
            </a:r>
            <a:endParaRPr lang="zh-CN" altLang="en-US" sz="3200" strike="sngStrik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48B1E-03EA-4B5F-B789-E7C71CC6EEBF}"/>
              </a:ext>
            </a:extLst>
          </p:cNvPr>
          <p:cNvSpPr/>
          <p:nvPr/>
        </p:nvSpPr>
        <p:spPr>
          <a:xfrm>
            <a:off x="6448097" y="3608842"/>
            <a:ext cx="4302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Agency FB" panose="020B0503020202020204" pitchFamily="34" charset="0"/>
              </a:rPr>
              <a:t>Word Master</a:t>
            </a:r>
            <a:r>
              <a:rPr lang="en-US" altLang="zh-CN" sz="2000" dirty="0">
                <a:solidFill>
                  <a:schemeClr val="bg1"/>
                </a:solidFill>
                <a:latin typeface="Agency FB" panose="020B0503020202020204" pitchFamily="34" charset="0"/>
              </a:rPr>
              <a:t>: Zhao Kai He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55640" y="-111760"/>
            <a:ext cx="6173820" cy="69697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8180" y="-111760"/>
            <a:ext cx="6329458" cy="696975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51556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89160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76E23E-591A-4A8F-915C-E8939ABC644B}"/>
              </a:ext>
            </a:extLst>
          </p:cNvPr>
          <p:cNvSpPr txBox="1"/>
          <p:nvPr/>
        </p:nvSpPr>
        <p:spPr>
          <a:xfrm>
            <a:off x="1557322" y="521651"/>
            <a:ext cx="251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Intervene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12CB99-24FD-4DF4-B6EF-2EF055E89052}"/>
              </a:ext>
            </a:extLst>
          </p:cNvPr>
          <p:cNvSpPr txBox="1"/>
          <p:nvPr/>
        </p:nvSpPr>
        <p:spPr>
          <a:xfrm>
            <a:off x="6907271" y="521650"/>
            <a:ext cx="43956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2D050"/>
                </a:solidFill>
              </a:rPr>
              <a:t>【</a:t>
            </a:r>
            <a:r>
              <a:rPr lang="en-US" altLang="zh-CN" sz="2400" dirty="0">
                <a:solidFill>
                  <a:srgbClr val="92D050"/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E.g</a:t>
            </a:r>
            <a:r>
              <a:rPr lang="zh-CN" altLang="en-US" sz="2400" dirty="0">
                <a:solidFill>
                  <a:srgbClr val="92D050"/>
                </a:solidFill>
              </a:rPr>
              <a:t>】</a:t>
            </a:r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1.  The situation calmed down when police intervened.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警察干预后，局势平静了下来。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2.  Hernandez intervened and told me to stop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贺尔南德兹插话，不让我再说下去。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3.  The mailboat arrived on Friday mornings unless bad weather intervened.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除非受到恶劣天气的干扰，邮船于星期五上午到达。</a:t>
            </a:r>
          </a:p>
        </p:txBody>
      </p:sp>
      <p:sp>
        <p:nvSpPr>
          <p:cNvPr id="38" name="文本框 37" hidden="1">
            <a:extLst>
              <a:ext uri="{FF2B5EF4-FFF2-40B4-BE49-F238E27FC236}">
                <a16:creationId xmlns:a16="http://schemas.microsoft.com/office/drawing/2014/main" id="{B6787C09-4FA2-477A-8C27-43859AB9D849}"/>
              </a:ext>
            </a:extLst>
          </p:cNvPr>
          <p:cNvSpPr txBox="1"/>
          <p:nvPr/>
        </p:nvSpPr>
        <p:spPr>
          <a:xfrm>
            <a:off x="5306030" y="0"/>
            <a:ext cx="157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Key-word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19A70E7-3B93-4DC6-B490-4406AA6C2284}"/>
              </a:ext>
            </a:extLst>
          </p:cNvPr>
          <p:cNvSpPr txBox="1"/>
          <p:nvPr/>
        </p:nvSpPr>
        <p:spPr>
          <a:xfrm>
            <a:off x="1898523" y="991704"/>
            <a:ext cx="3650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  <a:cs typeface="Agency FB" panose="020B0503020202020204" pitchFamily="34" charset="0"/>
              </a:rPr>
              <a:t>intervening, intervened, intervenes 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3E9730-7459-4A3B-A77C-2054EA9CEF3D}"/>
              </a:ext>
            </a:extLst>
          </p:cNvPr>
          <p:cNvSpPr txBox="1"/>
          <p:nvPr/>
        </p:nvSpPr>
        <p:spPr>
          <a:xfrm>
            <a:off x="3321295" y="613984"/>
            <a:ext cx="1382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[ˌɪntəˈviːn]</a:t>
            </a:r>
            <a:endParaRPr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319054-8043-4CE1-9150-2E9BF98A89B2}"/>
              </a:ext>
            </a:extLst>
          </p:cNvPr>
          <p:cNvSpPr txBox="1"/>
          <p:nvPr/>
        </p:nvSpPr>
        <p:spPr>
          <a:xfrm>
            <a:off x="799047" y="1391814"/>
            <a:ext cx="51800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1. V-I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If you 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intervene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a situation, you become involved in it and try to change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干预</a:t>
            </a:r>
          </a:p>
          <a:p>
            <a:pPr algn="l"/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2. V-I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If you 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intervene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, you interrupt a conversation in order to add something to it.</a:t>
            </a: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 插话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3. V-I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If an event 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intervenes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, it happens suddenly in a way that stops, delays, or prevents something from happening.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干扰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卷形: 水平 42">
            <a:extLst>
              <a:ext uri="{FF2B5EF4-FFF2-40B4-BE49-F238E27FC236}">
                <a16:creationId xmlns:a16="http://schemas.microsoft.com/office/drawing/2014/main" id="{7AD8925F-77F1-459D-B239-CD2D91512A1D}"/>
              </a:ext>
            </a:extLst>
          </p:cNvPr>
          <p:cNvSpPr/>
          <p:nvPr/>
        </p:nvSpPr>
        <p:spPr>
          <a:xfrm>
            <a:off x="672456" y="4346464"/>
            <a:ext cx="10847087" cy="2703380"/>
          </a:xfrm>
          <a:prstGeom prst="horizontalScroll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i="0" dirty="0"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 i="0" dirty="0">
                <a:solidFill>
                  <a:srgbClr val="FF99FF"/>
                </a:solidFill>
                <a:effectLst/>
                <a:latin typeface="Agency FB" panose="020B0503020202020204" pitchFamily="34" charset="0"/>
                <a:ea typeface="幼圆" panose="02010509060101010101" pitchFamily="49" charset="-122"/>
              </a:rPr>
              <a:t>meddle, intervene, interfere</a:t>
            </a:r>
          </a:p>
          <a:p>
            <a:r>
              <a:rPr lang="zh-CN" altLang="en-US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这组词都有“干涉，干预”的意思，其区别是：</a:t>
            </a:r>
          </a:p>
          <a:p>
            <a:r>
              <a:rPr lang="en-US" altLang="zh-CN" sz="2000" b="0" i="0" u="none" strike="noStrike" dirty="0">
                <a:solidFill>
                  <a:srgbClr val="FFFF00"/>
                </a:solidFill>
                <a:effectLst/>
                <a:latin typeface="Agency FB" panose="020B0503020202020204" pitchFamily="34" charset="0"/>
                <a:ea typeface="幼圆" panose="020105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meddle</a:t>
            </a:r>
            <a:r>
              <a:rPr lang="en-US" altLang="zh-CN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指干预与自己毫不相关的事或不属于自己职责范围的事，隐含未经许可或授权。可与</a:t>
            </a:r>
            <a:r>
              <a:rPr lang="en-US" altLang="zh-CN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interfere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换用。</a:t>
            </a:r>
          </a:p>
          <a:p>
            <a:r>
              <a:rPr lang="en-US" altLang="zh-CN" sz="2000" b="0" i="0" u="none" strike="noStrike" dirty="0">
                <a:solidFill>
                  <a:srgbClr val="FFFF00"/>
                </a:solidFill>
                <a:effectLst/>
                <a:latin typeface="Agency FB" panose="020B0503020202020204" pitchFamily="34" charset="0"/>
                <a:ea typeface="幼圆" panose="020105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intervene</a:t>
            </a:r>
            <a:r>
              <a:rPr lang="en-US" altLang="zh-CN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书面用词，指介入争端，进行调停，也指干涉他人之事。</a:t>
            </a:r>
          </a:p>
          <a:p>
            <a:r>
              <a:rPr lang="en-US" altLang="zh-CN" sz="2000" b="0" i="0" u="none" strike="noStrike" dirty="0">
                <a:solidFill>
                  <a:srgbClr val="FFFF00"/>
                </a:solidFill>
                <a:effectLst/>
                <a:latin typeface="Agency FB" panose="020B0503020202020204" pitchFamily="34" charset="0"/>
                <a:ea typeface="幼圆" panose="02010509060101010101" pitchFamily="49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interfere</a:t>
            </a:r>
            <a:r>
              <a:rPr lang="en-US" altLang="zh-CN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侧重指无权或未获允许而妨碍、阻扰、干涉他人之事。</a:t>
            </a:r>
          </a:p>
          <a:p>
            <a:endParaRPr lang="zh-CN" altLang="en-US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3D28D9C-30E4-4324-8AE4-6E1480028EA0}"/>
              </a:ext>
            </a:extLst>
          </p:cNvPr>
          <p:cNvSpPr txBox="1"/>
          <p:nvPr/>
        </p:nvSpPr>
        <p:spPr>
          <a:xfrm>
            <a:off x="594201" y="5613614"/>
            <a:ext cx="391884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词义辨析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A2E9D1-D3A1-4878-A7FF-83E74605B8BD}"/>
              </a:ext>
            </a:extLst>
          </p:cNvPr>
          <p:cNvSpPr txBox="1"/>
          <p:nvPr/>
        </p:nvSpPr>
        <p:spPr>
          <a:xfrm>
            <a:off x="1082039" y="152318"/>
            <a:ext cx="1002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arial" panose="020B0604020202020204" pitchFamily="34" charset="0"/>
              </a:rPr>
              <a:t>His head popped up, then a wave crashed over him and he disappeared for a moment; I had to intervene.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1918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2800" dirty="0">
            <a:solidFill>
              <a:schemeClr val="bg1"/>
            </a:solidFill>
            <a:latin typeface="Agency FB" panose="020B0503020202020204" pitchFamily="34" charset="0"/>
          </a:defRPr>
        </a:defPPr>
      </a:lst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6000" dirty="0" smtClean="0">
            <a:solidFill>
              <a:schemeClr val="bg1"/>
            </a:solidFill>
            <a:latin typeface="+mj-lt"/>
            <a:ea typeface="幼圆" panose="020105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2657</Words>
  <Application>Microsoft Office PowerPoint</Application>
  <PresentationFormat>宽屏</PresentationFormat>
  <Paragraphs>315</Paragraphs>
  <Slides>22</Slides>
  <Notes>7</Notes>
  <HiddenSlides>5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04b_19</vt:lpstr>
      <vt:lpstr>Helvetica Neue</vt:lpstr>
      <vt:lpstr>Lato Regular</vt:lpstr>
      <vt:lpstr>幼圆</vt:lpstr>
      <vt:lpstr>等线</vt:lpstr>
      <vt:lpstr>Agency FB</vt:lpstr>
      <vt:lpstr>Arial</vt:lpstr>
      <vt:lpstr>Calibri</vt:lpstr>
      <vt:lpstr>Calibri Light</vt:lpstr>
      <vt:lpstr>Ink Free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Sion Tine</cp:lastModifiedBy>
  <cp:revision>156</cp:revision>
  <dcterms:created xsi:type="dcterms:W3CDTF">2015-07-27T07:00:14Z</dcterms:created>
  <dcterms:modified xsi:type="dcterms:W3CDTF">2023-05-15T14:03:17Z</dcterms:modified>
</cp:coreProperties>
</file>