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b6092082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4b6092082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e7fa056c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e7fa056c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b6092082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4b6092082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e7fa056c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e7fa056c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e7fa056c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e7fa056c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e7fa056c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e7fa056c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b6092082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4b6092082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e7fa056c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e7fa056c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b6092082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4b6092082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e7fa056c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e7fa056c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e7fa056c0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e7fa056c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1.png"/><Relationship Id="rId8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SQL ETL Project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Aldo Orozco - aldo.orozco.g@gmail.com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Future Work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1297500" y="1386775"/>
            <a:ext cx="7416000" cy="32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264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200"/>
              <a:t>Use a Cloud Provider (e.g., GCP, AWS)</a:t>
            </a:r>
            <a:endParaRPr sz="2200"/>
          </a:p>
          <a:p>
            <a:pPr indent="-32643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2200"/>
              <a:t>Managed SQL instances for the ORM</a:t>
            </a:r>
            <a:endParaRPr sz="2200"/>
          </a:p>
          <a:p>
            <a:pPr indent="-32643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2200"/>
              <a:t>Data warehouse to store aggregations and report data.</a:t>
            </a:r>
            <a:endParaRPr sz="2200"/>
          </a:p>
          <a:p>
            <a:pPr indent="-32643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2200"/>
              <a:t>Apache Airflow either on Kubernetes or managed service (e.g., Composer, MWAA).</a:t>
            </a:r>
            <a:endParaRPr sz="2200"/>
          </a:p>
          <a:p>
            <a:pPr indent="-32643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2200"/>
              <a:t>Apache Spark either on Kubernetes or managed service (e.g., Dataproc, EMR).</a:t>
            </a:r>
            <a:endParaRPr sz="2200"/>
          </a:p>
          <a:p>
            <a:pPr indent="-3264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200"/>
              <a:t>Robust data quality checks using Great Expectations on Airflow.</a:t>
            </a:r>
            <a:endParaRPr sz="2200"/>
          </a:p>
          <a:p>
            <a:pPr indent="-3264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200"/>
              <a:t>Weblog streaming ingestion either through Spark Streaming or Apache Kafka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07850"/>
            <a:ext cx="5100600" cy="3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s" sz="2200"/>
              <a:t>Project Description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s" sz="2200"/>
              <a:t>Data Model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s" sz="2200"/>
              <a:t>Data Location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s" sz="2200"/>
              <a:t>Workflows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s" sz="2200"/>
              <a:t>Orchestration Interface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s" sz="2200"/>
              <a:t>Getting Started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s" sz="2200"/>
              <a:t>Limitations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s" sz="2200"/>
              <a:t>Demo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s" sz="2200"/>
              <a:t>Future Work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s" sz="2200"/>
              <a:t>Q&amp;A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Description 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386775"/>
            <a:ext cx="7038900" cy="31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SQL ETL system that generates reports off multiple sources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Data sources: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B2B - Transactional system where companies sell to customers [Manually created, Generated]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Welog - Logs representing web server activity in combined format [Generated]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Ip2geo - Table with ip number ranges mapping to countries [Downloaded]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Output data: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Reports in readable format (CSV)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Model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650" y="798025"/>
            <a:ext cx="5717924" cy="427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Location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386775"/>
            <a:ext cx="7038900" cy="31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Data can also be found in postgres. The table name is identical to the model name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Sources (Data Lake/Warehouse)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B2B / Ip2geo: </a:t>
            </a:r>
            <a:r>
              <a:rPr i="1" lang="es" sz="1800"/>
              <a:t>sources/(data|ddl)/&lt;model&gt;.(csv|sql)</a:t>
            </a:r>
            <a:endParaRPr i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Web logs: </a:t>
            </a:r>
            <a:r>
              <a:rPr i="1" lang="es" sz="1800"/>
              <a:t>apache-logs/</a:t>
            </a:r>
            <a:endParaRPr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Destination (Datamart / Reports)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s" sz="1800"/>
              <a:t>reports/&lt;report_name&gt;/date=&lt;execution_date&gt;/report.csv</a:t>
            </a:r>
            <a:endParaRPr i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Workflows / DAGs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990375" y="1386775"/>
            <a:ext cx="73461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Located under [dags]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b2b</a:t>
            </a:r>
            <a:r>
              <a:rPr lang="es" sz="1800"/>
              <a:t> - Creates and populates b2b tables, plus generates orders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ip2geo</a:t>
            </a:r>
            <a:r>
              <a:rPr lang="es" sz="1800"/>
              <a:t> -  Creates and populates the ip2geo table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weblog</a:t>
            </a:r>
            <a:r>
              <a:rPr lang="es" sz="1800"/>
              <a:t> - Generates traces in combined log format, and loads them into the data lake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monthly-sales</a:t>
            </a:r>
            <a:r>
              <a:rPr lang="es" sz="1800"/>
              <a:t> - B2B sales displayed monthly for the last year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popular-devices</a:t>
            </a:r>
            <a:r>
              <a:rPr lang="es" sz="1800"/>
              <a:t> - Top N popular devices for B2B clients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popular-products</a:t>
            </a:r>
            <a:r>
              <a:rPr lang="es" sz="1800"/>
              <a:t> - Most popular products in the country from which most users log into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Orchestration Interface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75" y="1485525"/>
            <a:ext cx="8774477" cy="34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/>
          <p:nvPr/>
        </p:nvSpPr>
        <p:spPr>
          <a:xfrm>
            <a:off x="295500" y="2667600"/>
            <a:ext cx="910500" cy="1821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407400" y="4444350"/>
            <a:ext cx="7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DAGs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3395025" y="2667600"/>
            <a:ext cx="526500" cy="1821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3259000" y="4444350"/>
            <a:ext cx="91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Cadence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Getting Started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025" y="2702662"/>
            <a:ext cx="1501700" cy="15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825" y="1962188"/>
            <a:ext cx="994226" cy="99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8825" y="3304372"/>
            <a:ext cx="1188213" cy="122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35575" y="1962200"/>
            <a:ext cx="1156899" cy="99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06772" y="3165000"/>
            <a:ext cx="1344401" cy="13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73925" y="2157200"/>
            <a:ext cx="1934750" cy="24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96900" y="530075"/>
            <a:ext cx="2082950" cy="10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 txBox="1"/>
          <p:nvPr/>
        </p:nvSpPr>
        <p:spPr>
          <a:xfrm>
            <a:off x="1188650" y="1445475"/>
            <a:ext cx="311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docker compose up -d</a:t>
            </a:r>
            <a:endParaRPr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DETAILS IN THE README</a:t>
            </a:r>
            <a:endParaRPr b="1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Limitations</a:t>
            </a:r>
            <a:endParaRPr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1297500" y="1386775"/>
            <a:ext cx="7416000" cy="3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109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29"/>
              <a:buChar char="●"/>
            </a:pPr>
            <a:r>
              <a:rPr lang="es" sz="1929"/>
              <a:t>Lack of real-world data.</a:t>
            </a:r>
            <a:endParaRPr sz="1929"/>
          </a:p>
          <a:p>
            <a:pPr indent="-35109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29"/>
              <a:buChar char="●"/>
            </a:pPr>
            <a:r>
              <a:rPr lang="es" sz="1929"/>
              <a:t>Data in CSV format for human readability. Binary formats </a:t>
            </a:r>
            <a:r>
              <a:rPr lang="es" sz="1929"/>
              <a:t>(e.g., Avro, Parquet) </a:t>
            </a:r>
            <a:r>
              <a:rPr lang="es" sz="1929"/>
              <a:t>would help improve performance.</a:t>
            </a:r>
            <a:endParaRPr sz="1929"/>
          </a:p>
          <a:p>
            <a:pPr indent="-35109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29"/>
              <a:buChar char="●"/>
            </a:pPr>
            <a:r>
              <a:rPr lang="es" sz="1929"/>
              <a:t>Single point of failure, as all containers run on the same host.</a:t>
            </a:r>
            <a:endParaRPr sz="1929"/>
          </a:p>
          <a:p>
            <a:pPr indent="-35109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29"/>
              <a:buChar char="●"/>
            </a:pPr>
            <a:r>
              <a:rPr lang="es" sz="1929"/>
              <a:t>Although ETLs and DAGs use highly-scalable tools, they are not as performant, given the 1 container limitation.</a:t>
            </a:r>
            <a:endParaRPr sz="192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