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14"/>
  </p:notesMasterIdLst>
  <p:sldIdLst>
    <p:sldId id="256" r:id="rId2"/>
    <p:sldId id="257" r:id="rId3"/>
    <p:sldId id="261" r:id="rId4"/>
    <p:sldId id="266" r:id="rId5"/>
    <p:sldId id="267" r:id="rId6"/>
    <p:sldId id="270" r:id="rId7"/>
    <p:sldId id="269" r:id="rId8"/>
    <p:sldId id="272" r:id="rId9"/>
    <p:sldId id="276" r:id="rId10"/>
    <p:sldId id="280" r:id="rId11"/>
    <p:sldId id="27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6"/>
    <p:restoredTop sz="73589"/>
  </p:normalViewPr>
  <p:slideViewPr>
    <p:cSldViewPr snapToGrid="0" snapToObjects="1" showGuides="1">
      <p:cViewPr varScale="1">
        <p:scale>
          <a:sx n="63" d="100"/>
          <a:sy n="63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0FC8-C6C1-5141-A650-343C1A26711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288EC-05A8-1C47-B9DA-DEB3DFA3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288EC-05A8-1C47-B9DA-DEB3DFA3C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288EC-05A8-1C47-B9DA-DEB3DFA3C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288EC-05A8-1C47-B9DA-DEB3DFA3C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9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Decided to exclude the 4 outliers with </a:t>
            </a:r>
            <a:r>
              <a:rPr lang="en-US" dirty="0" err="1"/>
              <a:t>VeteranDisability</a:t>
            </a:r>
            <a:r>
              <a:rPr lang="en-US" dirty="0"/>
              <a:t> rates of less than 0.24 but the bootstrap interval still included positive and negative values so was still not meaningful.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288EC-05A8-1C47-B9DA-DEB3DFA3C5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8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Possibly alleviate the opioid crisis in the long-term by conducting detailed research on and monitoring of veterans using prescription opioids.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288EC-05A8-1C47-B9DA-DEB3DFA3C5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Possibly alleviate the opioid crisis in the long-term by conducting detailed research on and monitoring of veterans using prescription opioids.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288EC-05A8-1C47-B9DA-DEB3DFA3C5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477D-D713-D644-B51A-8C34A6F34783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DD3C1B-99AE-AE42-9BFD-ED17AF48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8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404" y="2404534"/>
            <a:ext cx="8226599" cy="1646302"/>
          </a:xfrm>
        </p:spPr>
        <p:txBody>
          <a:bodyPr/>
          <a:lstStyle/>
          <a:p>
            <a:r>
              <a:rPr lang="en-US" dirty="0" err="1"/>
              <a:t>opioIDENTITY</a:t>
            </a:r>
            <a:r>
              <a:rPr lang="en-US" dirty="0"/>
              <a:t> of </a:t>
            </a:r>
            <a:r>
              <a:rPr lang="en-US" dirty="0" smtClean="0"/>
              <a:t>America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Simple Linear Regression</a:t>
            </a:r>
          </a:p>
          <a:p>
            <a:r>
              <a:rPr lang="en-US" sz="2000" dirty="0" err="1" smtClean="0"/>
              <a:t>Ashira</a:t>
            </a:r>
            <a:r>
              <a:rPr lang="en-US" sz="2000" dirty="0" smtClean="0"/>
              <a:t> </a:t>
            </a:r>
            <a:r>
              <a:rPr lang="en-US" sz="2000" dirty="0" err="1"/>
              <a:t>Mawji</a:t>
            </a:r>
            <a:r>
              <a:rPr lang="en-US" sz="2000" dirty="0"/>
              <a:t>, Alison Ortiz Dimas, </a:t>
            </a:r>
            <a:r>
              <a:rPr lang="en-US" sz="2000" dirty="0" err="1"/>
              <a:t>Chae</a:t>
            </a:r>
            <a:r>
              <a:rPr lang="en-US" sz="2000" dirty="0"/>
              <a:t> Young </a:t>
            </a:r>
            <a:r>
              <a:rPr lang="en-US" sz="2000" dirty="0" smtClean="0"/>
              <a:t>Seo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9" r="27440" b="51667"/>
          <a:stretch/>
        </p:blipFill>
        <p:spPr>
          <a:xfrm>
            <a:off x="10896461" y="5552903"/>
            <a:ext cx="1245664" cy="1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F05F08A-5669-AD43-95D3-0B53C10B3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87281"/>
              </p:ext>
            </p:extLst>
          </p:nvPr>
        </p:nvGraphicFramePr>
        <p:xfrm>
          <a:off x="0" y="-2"/>
          <a:ext cx="1214212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70">
                  <a:extLst>
                    <a:ext uri="{9D8B030D-6E8A-4147-A177-3AD203B41FA5}">
                      <a16:colId xmlns:a16="http://schemas.microsoft.com/office/drawing/2014/main" xmlns="" val="2205122878"/>
                    </a:ext>
                  </a:extLst>
                </a:gridCol>
                <a:gridCol w="2088967">
                  <a:extLst>
                    <a:ext uri="{9D8B030D-6E8A-4147-A177-3AD203B41FA5}">
                      <a16:colId xmlns:a16="http://schemas.microsoft.com/office/drawing/2014/main" xmlns="" val="109811158"/>
                    </a:ext>
                  </a:extLst>
                </a:gridCol>
                <a:gridCol w="2437129">
                  <a:extLst>
                    <a:ext uri="{9D8B030D-6E8A-4147-A177-3AD203B41FA5}">
                      <a16:colId xmlns:a16="http://schemas.microsoft.com/office/drawing/2014/main" xmlns="" val="2400401965"/>
                    </a:ext>
                  </a:extLst>
                </a:gridCol>
                <a:gridCol w="2437129">
                  <a:extLst>
                    <a:ext uri="{9D8B030D-6E8A-4147-A177-3AD203B41FA5}">
                      <a16:colId xmlns:a16="http://schemas.microsoft.com/office/drawing/2014/main" xmlns="" val="3830027468"/>
                    </a:ext>
                  </a:extLst>
                </a:gridCol>
                <a:gridCol w="2437129">
                  <a:extLst>
                    <a:ext uri="{9D8B030D-6E8A-4147-A177-3AD203B41FA5}">
                      <a16:colId xmlns:a16="http://schemas.microsoft.com/office/drawing/2014/main" xmlns="" val="1393499285"/>
                    </a:ext>
                  </a:extLst>
                </a:gridCol>
              </a:tblGrid>
              <a:tr h="441317">
                <a:tc>
                  <a:txBody>
                    <a:bodyPr/>
                    <a:lstStyle/>
                    <a:p>
                      <a:r>
                        <a:rPr lang="en-US" sz="2000" dirty="0"/>
                        <a:t>CORRELATION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log.Total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/>
                        <a:t>Veterans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log.Unemployed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/>
                        <a:t>Veterans (%)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Impoverished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Veterans (%)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Disabled Veterans</a:t>
                      </a:r>
                    </a:p>
                    <a:p>
                      <a:r>
                        <a:rPr lang="en-US" sz="2000" dirty="0" smtClean="0"/>
                        <a:t>(%)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8733264"/>
                  </a:ext>
                </a:extLst>
              </a:tr>
              <a:tr h="6979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Log(Opioid-Related Deaths)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dirty="0" smtClean="0"/>
                        <a:t>0.04410374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2000" dirty="0" smtClean="0"/>
                        <a:t>0.2322802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-0.05005902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dirty="0" smtClean="0"/>
                        <a:t>0.08607311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2843139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7309B135-B1DE-9B41-A9CF-6DB81574B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9" r="27440" b="51667"/>
          <a:stretch/>
        </p:blipFill>
        <p:spPr>
          <a:xfrm>
            <a:off x="10896461" y="5552903"/>
            <a:ext cx="1245664" cy="12552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584209"/>
            <a:ext cx="8186420" cy="506651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C1E3B85-B24B-584A-BD56-C253741AC23F}"/>
              </a:ext>
            </a:extLst>
          </p:cNvPr>
          <p:cNvSpPr/>
          <p:nvPr/>
        </p:nvSpPr>
        <p:spPr>
          <a:xfrm>
            <a:off x="774700" y="2710583"/>
            <a:ext cx="1455955" cy="3940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C1E3B85-B24B-584A-BD56-C253741AC23F}"/>
              </a:ext>
            </a:extLst>
          </p:cNvPr>
          <p:cNvSpPr/>
          <p:nvPr/>
        </p:nvSpPr>
        <p:spPr>
          <a:xfrm rot="5400000">
            <a:off x="1610892" y="3414026"/>
            <a:ext cx="2533258" cy="3940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C1E3B85-B24B-584A-BD56-C253741AC23F}"/>
              </a:ext>
            </a:extLst>
          </p:cNvPr>
          <p:cNvSpPr/>
          <p:nvPr/>
        </p:nvSpPr>
        <p:spPr>
          <a:xfrm rot="5400000">
            <a:off x="2183545" y="3262478"/>
            <a:ext cx="1137656" cy="1440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C1E3B85-B24B-584A-BD56-C253741AC23F}"/>
              </a:ext>
            </a:extLst>
          </p:cNvPr>
          <p:cNvSpPr/>
          <p:nvPr/>
        </p:nvSpPr>
        <p:spPr>
          <a:xfrm rot="5400000">
            <a:off x="3567898" y="3833647"/>
            <a:ext cx="1560589" cy="353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C1E3B85-B24B-584A-BD56-C253741AC23F}"/>
              </a:ext>
            </a:extLst>
          </p:cNvPr>
          <p:cNvSpPr/>
          <p:nvPr/>
        </p:nvSpPr>
        <p:spPr>
          <a:xfrm rot="5400000">
            <a:off x="5025221" y="4290713"/>
            <a:ext cx="1010722" cy="353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C867D93F-E9C9-3447-925B-96477774107C}"/>
              </a:ext>
            </a:extLst>
          </p:cNvPr>
          <p:cNvSpPr/>
          <p:nvPr/>
        </p:nvSpPr>
        <p:spPr>
          <a:xfrm rot="20002398">
            <a:off x="2368970" y="2119348"/>
            <a:ext cx="892150" cy="34094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C867D93F-E9C9-3447-925B-96477774107C}"/>
              </a:ext>
            </a:extLst>
          </p:cNvPr>
          <p:cNvSpPr/>
          <p:nvPr/>
        </p:nvSpPr>
        <p:spPr>
          <a:xfrm rot="20002398">
            <a:off x="5084507" y="2119349"/>
            <a:ext cx="892150" cy="34094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C867D93F-E9C9-3447-925B-96477774107C}"/>
              </a:ext>
            </a:extLst>
          </p:cNvPr>
          <p:cNvSpPr/>
          <p:nvPr/>
        </p:nvSpPr>
        <p:spPr>
          <a:xfrm rot="20371670">
            <a:off x="6306721" y="2139669"/>
            <a:ext cx="892150" cy="34094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867D93F-E9C9-3447-925B-96477774107C}"/>
              </a:ext>
            </a:extLst>
          </p:cNvPr>
          <p:cNvSpPr/>
          <p:nvPr/>
        </p:nvSpPr>
        <p:spPr>
          <a:xfrm rot="20002398">
            <a:off x="7600022" y="2119348"/>
            <a:ext cx="892150" cy="34094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C867D93F-E9C9-3447-925B-96477774107C}"/>
              </a:ext>
            </a:extLst>
          </p:cNvPr>
          <p:cNvSpPr/>
          <p:nvPr/>
        </p:nvSpPr>
        <p:spPr>
          <a:xfrm rot="20002398">
            <a:off x="7602310" y="2892422"/>
            <a:ext cx="892150" cy="34094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C867D93F-E9C9-3447-925B-96477774107C}"/>
              </a:ext>
            </a:extLst>
          </p:cNvPr>
          <p:cNvSpPr/>
          <p:nvPr/>
        </p:nvSpPr>
        <p:spPr>
          <a:xfrm rot="20710437">
            <a:off x="6214405" y="2931873"/>
            <a:ext cx="892150" cy="34094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C867D93F-E9C9-3447-925B-96477774107C}"/>
              </a:ext>
            </a:extLst>
          </p:cNvPr>
          <p:cNvSpPr/>
          <p:nvPr/>
        </p:nvSpPr>
        <p:spPr>
          <a:xfrm rot="20002398">
            <a:off x="5081981" y="2939437"/>
            <a:ext cx="683709" cy="3179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C867D93F-E9C9-3447-925B-96477774107C}"/>
              </a:ext>
            </a:extLst>
          </p:cNvPr>
          <p:cNvSpPr/>
          <p:nvPr/>
        </p:nvSpPr>
        <p:spPr>
          <a:xfrm rot="21053096">
            <a:off x="3741224" y="2891780"/>
            <a:ext cx="908911" cy="35315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867D93F-E9C9-3447-925B-96477774107C}"/>
              </a:ext>
            </a:extLst>
          </p:cNvPr>
          <p:cNvSpPr/>
          <p:nvPr/>
        </p:nvSpPr>
        <p:spPr>
          <a:xfrm rot="20660214">
            <a:off x="3720873" y="2103077"/>
            <a:ext cx="892150" cy="34094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A6F18EA-774D-7F40-A595-F5453E81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logDeathRate</a:t>
            </a:r>
            <a:r>
              <a:rPr lang="en-US" sz="2000" dirty="0" smtClean="0">
                <a:solidFill>
                  <a:schemeClr val="tx1"/>
                </a:solidFill>
              </a:rPr>
              <a:t> = 2.3393 + 0.3562(</a:t>
            </a:r>
            <a:r>
              <a:rPr lang="en-US" sz="2000" dirty="0" err="1" smtClean="0">
                <a:solidFill>
                  <a:schemeClr val="tx1"/>
                </a:solidFill>
              </a:rPr>
              <a:t>logVeteranUnemp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Intercept: p-value = 1.15e-07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Slope coefficient: p-value = 0.105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Correlation = </a:t>
            </a:r>
            <a:r>
              <a:rPr lang="en-US" sz="2000" dirty="0" smtClean="0">
                <a:solidFill>
                  <a:schemeClr val="tx1"/>
                </a:solidFill>
              </a:rPr>
              <a:t>0.232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Bootstrap </a:t>
            </a:r>
            <a:r>
              <a:rPr lang="en-US" sz="2000" dirty="0" smtClean="0">
                <a:solidFill>
                  <a:schemeClr val="tx1"/>
                </a:solidFill>
              </a:rPr>
              <a:t>Interval (-0.075, 0.4983)</a:t>
            </a:r>
            <a:endParaRPr lang="cs-CZ" dirty="0" smtClean="0"/>
          </a:p>
          <a:p>
            <a:r>
              <a:rPr lang="en-US" sz="2000" dirty="0" smtClean="0">
                <a:solidFill>
                  <a:schemeClr val="tx1"/>
                </a:solidFill>
              </a:rPr>
              <a:t>Exclude outliers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Correlation = 0.081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Bootstrap Interval (-0.225, 0.380)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Limitations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Very small sample size (n=50)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Predicting human behavior</a:t>
            </a:r>
          </a:p>
          <a:p>
            <a:pPr lvl="1"/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4E7535F7-1754-5443-8DE8-DAAAEFC1A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9" r="27440" b="51667"/>
          <a:stretch/>
        </p:blipFill>
        <p:spPr>
          <a:xfrm>
            <a:off x="10896461" y="5552903"/>
            <a:ext cx="1245664" cy="1255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90" y="2662610"/>
            <a:ext cx="4046412" cy="279544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41AD8BA9-7A91-0548-B293-A9C669C37742}"/>
              </a:ext>
            </a:extLst>
          </p:cNvPr>
          <p:cNvSpPr/>
          <p:nvPr/>
        </p:nvSpPr>
        <p:spPr>
          <a:xfrm rot="1210208">
            <a:off x="5866258" y="4703250"/>
            <a:ext cx="1054713" cy="433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1AD8BA9-7A91-0548-B293-A9C669C37742}"/>
              </a:ext>
            </a:extLst>
          </p:cNvPr>
          <p:cNvSpPr/>
          <p:nvPr/>
        </p:nvSpPr>
        <p:spPr>
          <a:xfrm rot="1210208">
            <a:off x="5493197" y="3749973"/>
            <a:ext cx="557568" cy="479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Informed </a:t>
            </a:r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2178A5-2B7B-8A41-89B9-2DB4595CA24B}"/>
              </a:ext>
            </a:extLst>
          </p:cNvPr>
          <p:cNvSpPr txBox="1"/>
          <p:nvPr/>
        </p:nvSpPr>
        <p:spPr>
          <a:xfrm>
            <a:off x="677334" y="2359442"/>
            <a:ext cx="26273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INFORMATION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4808AE-2D40-F34C-A1D9-8657350C3DB0}"/>
              </a:ext>
            </a:extLst>
          </p:cNvPr>
          <p:cNvSpPr txBox="1"/>
          <p:nvPr/>
        </p:nvSpPr>
        <p:spPr>
          <a:xfrm>
            <a:off x="677334" y="3429000"/>
            <a:ext cx="26273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KNOWLEDGE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B0365C-68E8-A645-B9F3-A9688139B4D6}"/>
              </a:ext>
            </a:extLst>
          </p:cNvPr>
          <p:cNvSpPr txBox="1"/>
          <p:nvPr/>
        </p:nvSpPr>
        <p:spPr>
          <a:xfrm>
            <a:off x="677335" y="4524519"/>
            <a:ext cx="262733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POWER</a:t>
            </a:r>
            <a:endParaRPr lang="en-US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330E97A2-E4DC-BC4B-904E-7B2C9340015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991004" y="2882662"/>
            <a:ext cx="0" cy="546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FE04A85-6E6E-D84C-A10C-C89F06E606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91004" y="3952220"/>
            <a:ext cx="1" cy="572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96683A7-CC34-9747-B557-66045883DFEC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3304674" y="2330510"/>
            <a:ext cx="772222" cy="290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7F885C-230F-F842-AAEB-923C8D665C8C}"/>
              </a:ext>
            </a:extLst>
          </p:cNvPr>
          <p:cNvSpPr txBox="1"/>
          <p:nvPr/>
        </p:nvSpPr>
        <p:spPr>
          <a:xfrm>
            <a:off x="4076896" y="1868845"/>
            <a:ext cx="5067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Collect more data on number of veterans suffering from the misuse of and addiction to opioids.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E4438C3-3AAF-AF47-A322-8CCBA2FB7D00}"/>
              </a:ext>
            </a:extLst>
          </p:cNvPr>
          <p:cNvSpPr txBox="1"/>
          <p:nvPr/>
        </p:nvSpPr>
        <p:spPr>
          <a:xfrm>
            <a:off x="4076895" y="3090445"/>
            <a:ext cx="5067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Conduct greater </a:t>
            </a:r>
            <a:r>
              <a:rPr lang="en-US" dirty="0"/>
              <a:t>research on opioid and veteran statistics in order to efficiently allocate their resources in a more informed manner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4E7535F7-1754-5443-8DE8-DAAAEFC1A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9" r="27440" b="51667"/>
          <a:stretch/>
        </p:blipFill>
        <p:spPr>
          <a:xfrm>
            <a:off x="10896461" y="5552903"/>
            <a:ext cx="1245664" cy="125522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EAE40C44-C010-0E4D-B1A7-58632E4AA621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3304674" y="3690610"/>
            <a:ext cx="772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6EA92B-C589-E84B-871F-516D616894B5}"/>
              </a:ext>
            </a:extLst>
          </p:cNvPr>
          <p:cNvSpPr txBox="1"/>
          <p:nvPr/>
        </p:nvSpPr>
        <p:spPr>
          <a:xfrm>
            <a:off x="4076895" y="4921717"/>
            <a:ext cx="4810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Focus resources (treatments, rehabilitation) on veterans to mitigate and hopefully resolve the crisis.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048DF3B2-8A75-5443-949F-8E5355653691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3304674" y="4786129"/>
            <a:ext cx="772221" cy="59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Opioid Crisis: Defying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000" b="1" dirty="0">
                <a:solidFill>
                  <a:schemeClr val="accent3"/>
                </a:solidFill>
              </a:rPr>
              <a:t>“a public health emergency”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Economic cost of </a:t>
            </a:r>
            <a:r>
              <a:rPr lang="en-US" sz="3000" b="1" dirty="0">
                <a:solidFill>
                  <a:schemeClr val="accent3"/>
                </a:solidFill>
              </a:rPr>
              <a:t>$504 billion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 a year (2015)</a:t>
            </a:r>
          </a:p>
          <a:p>
            <a:pPr marL="0" indent="0" algn="r">
              <a:buNone/>
            </a:pPr>
            <a:endParaRPr lang="en-US" sz="2800" b="1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3000" b="1" dirty="0">
                <a:solidFill>
                  <a:schemeClr val="accent3"/>
                </a:solidFill>
              </a:rPr>
              <a:t>42,249</a:t>
            </a:r>
            <a:r>
              <a:rPr lang="en-US" sz="28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deaths from opioid-related overdoses (2016-17)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chemeClr val="accent3"/>
                </a:solidFill>
              </a:rPr>
              <a:t>2.1 million </a:t>
            </a:r>
            <a:r>
              <a:rPr lang="en-US" sz="2000" dirty="0">
                <a:solidFill>
                  <a:schemeClr val="tx1"/>
                </a:solidFill>
              </a:rPr>
              <a:t>people with opioid use disorders (2016-17)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9" r="27440" b="51667"/>
          <a:stretch/>
        </p:blipFill>
        <p:spPr>
          <a:xfrm>
            <a:off x="10896461" y="5552903"/>
            <a:ext cx="1245664" cy="1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Plan: Operation Overlooked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>
                <a:solidFill>
                  <a:schemeClr val="accent3"/>
                </a:solidFill>
              </a:rPr>
              <a:t>Identify</a:t>
            </a:r>
            <a:r>
              <a:rPr lang="en-US" sz="3000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overlooked variables </a:t>
            </a:r>
            <a:endParaRPr lang="en-US" sz="3000" dirty="0">
              <a:solidFill>
                <a:schemeClr val="accent3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solidFill>
                  <a:schemeClr val="accent3"/>
                </a:solidFill>
              </a:rPr>
              <a:t>	</a:t>
            </a:r>
            <a:r>
              <a:rPr lang="en-US" sz="3200" b="1" dirty="0">
                <a:solidFill>
                  <a:schemeClr val="accent3"/>
                </a:solidFill>
              </a:rPr>
              <a:t>Evaluate</a:t>
            </a:r>
            <a:r>
              <a:rPr lang="en-US" sz="3000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their relationship with the opioid crisis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solidFill>
                  <a:schemeClr val="accent3"/>
                </a:solidFill>
              </a:rPr>
              <a:t>		</a:t>
            </a:r>
            <a:r>
              <a:rPr lang="en-US" sz="3200" b="1" dirty="0">
                <a:solidFill>
                  <a:schemeClr val="accent3"/>
                </a:solidFill>
              </a:rPr>
              <a:t>Analyze</a:t>
            </a:r>
            <a:r>
              <a:rPr lang="en-US" sz="3000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their effect on specific </a:t>
            </a:r>
            <a:r>
              <a:rPr lang="en-US" sz="2000" dirty="0" smtClean="0">
                <a:solidFill>
                  <a:schemeClr val="tx1"/>
                </a:solidFill>
              </a:rPr>
              <a:t>subpopulations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5A3027-1C46-ED49-9D94-BCAF43FF8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9" r="27440" b="51667"/>
          <a:stretch/>
        </p:blipFill>
        <p:spPr>
          <a:xfrm>
            <a:off x="10896461" y="5552903"/>
            <a:ext cx="1245664" cy="1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0CDF1-16B2-8E49-A813-AF2DBADB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Identify </a:t>
            </a:r>
            <a:r>
              <a:rPr lang="en-US" dirty="0" smtClean="0"/>
              <a:t>overlooked explanatory </a:t>
            </a:r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C647F8-0F91-044D-8BAF-53888EB3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16587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Political </a:t>
            </a:r>
            <a:r>
              <a:rPr lang="en-US" sz="2000" dirty="0"/>
              <a:t>party in power </a:t>
            </a:r>
            <a:r>
              <a:rPr lang="en-US" sz="2000" dirty="0" smtClean="0"/>
              <a:t>(# of Democrats/Republicans </a:t>
            </a:r>
            <a:r>
              <a:rPr lang="en-US" sz="2000" dirty="0"/>
              <a:t>in the </a:t>
            </a:r>
            <a:r>
              <a:rPr lang="en-US" sz="2000" dirty="0" smtClean="0"/>
              <a:t>state-level House </a:t>
            </a:r>
            <a:r>
              <a:rPr lang="en-US" sz="2000" dirty="0"/>
              <a:t>of Representative)</a:t>
            </a:r>
          </a:p>
          <a:p>
            <a:r>
              <a:rPr lang="en-US" sz="2000" dirty="0"/>
              <a:t>Altitude (feet)</a:t>
            </a:r>
          </a:p>
          <a:p>
            <a:r>
              <a:rPr lang="en-US" sz="2000" dirty="0"/>
              <a:t>Minimum wage (USD)</a:t>
            </a:r>
          </a:p>
          <a:p>
            <a:r>
              <a:rPr lang="en-US" sz="2000" dirty="0"/>
              <a:t>Veterans: total (count), disabled (%), unemployed (%), impoverished (%)</a:t>
            </a:r>
          </a:p>
          <a:p>
            <a:r>
              <a:rPr lang="en-US" sz="2000" dirty="0"/>
              <a:t>Veterinarians (count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0121D2-EB08-E148-83D5-C24654216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9" r="27440" b="51667"/>
          <a:stretch/>
        </p:blipFill>
        <p:spPr>
          <a:xfrm>
            <a:off x="10896461" y="5552903"/>
            <a:ext cx="1245664" cy="12552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32C647F8-0F91-044D-8BAF-53888EB3B172}"/>
              </a:ext>
            </a:extLst>
          </p:cNvPr>
          <p:cNvSpPr txBox="1">
            <a:spLocks/>
          </p:cNvSpPr>
          <p:nvPr/>
        </p:nvSpPr>
        <p:spPr>
          <a:xfrm>
            <a:off x="4693920" y="2160588"/>
            <a:ext cx="401658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Hospitalizations &amp; ER</a:t>
            </a:r>
          </a:p>
          <a:p>
            <a:r>
              <a:rPr lang="en-US" sz="2000" dirty="0" smtClean="0"/>
              <a:t>Military Compensation &amp; Pension</a:t>
            </a:r>
          </a:p>
          <a:p>
            <a:r>
              <a:rPr lang="en-US" sz="2000" dirty="0" smtClean="0"/>
              <a:t>Place of Death</a:t>
            </a:r>
          </a:p>
          <a:p>
            <a:r>
              <a:rPr lang="en-US" sz="2000" dirty="0" smtClean="0"/>
              <a:t>Primary Insurance Payer</a:t>
            </a:r>
          </a:p>
          <a:p>
            <a:r>
              <a:rPr lang="en-US" sz="2000" dirty="0" smtClean="0"/>
              <a:t>Education</a:t>
            </a:r>
          </a:p>
          <a:p>
            <a:r>
              <a:rPr lang="en-US" sz="2000" dirty="0" smtClean="0"/>
              <a:t>Abundance of Treatment Resources</a:t>
            </a:r>
          </a:p>
          <a:p>
            <a:r>
              <a:rPr lang="en-US" sz="2000" dirty="0" smtClean="0"/>
              <a:t>Crime Rates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16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F8DC6-29F2-2747-907A-A13BD475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Evaluate their potential influence on the opioid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4EC45E-4895-2E47-A2EA-A213C111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Democratic/Republican Ratio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>
                <a:sym typeface="Wingdings" pitchFamily="2" charset="2"/>
              </a:rPr>
              <a:t>political party in power in states influences policies on healthcare</a:t>
            </a:r>
            <a:endParaRPr lang="en-US" sz="2000" dirty="0"/>
          </a:p>
          <a:p>
            <a:r>
              <a:rPr lang="en-US" sz="2000" dirty="0"/>
              <a:t>Altitude </a:t>
            </a:r>
            <a:r>
              <a:rPr lang="en-US" sz="2000" dirty="0">
                <a:sym typeface="Wingdings" pitchFamily="2" charset="2"/>
              </a:rPr>
              <a:t> respiratory depression </a:t>
            </a:r>
            <a:r>
              <a:rPr lang="en-US" sz="2000" dirty="0" smtClean="0">
                <a:sym typeface="Wingdings" pitchFamily="2" charset="2"/>
              </a:rPr>
              <a:t>(direct </a:t>
            </a:r>
            <a:r>
              <a:rPr lang="en-US" sz="2000" dirty="0">
                <a:sym typeface="Wingdings" pitchFamily="2" charset="2"/>
              </a:rPr>
              <a:t>cause of opioid-related deaths)</a:t>
            </a:r>
            <a:endParaRPr lang="en-US" sz="2000" dirty="0"/>
          </a:p>
          <a:p>
            <a:r>
              <a:rPr lang="en-US" sz="2000" dirty="0"/>
              <a:t>Minimum wage </a:t>
            </a:r>
            <a:r>
              <a:rPr lang="en-US" sz="2000" dirty="0">
                <a:sym typeface="Wingdings" pitchFamily="2" charset="2"/>
              </a:rPr>
              <a:t> ability to purchase opioids </a:t>
            </a:r>
          </a:p>
          <a:p>
            <a:r>
              <a:rPr lang="en-US" sz="2000" dirty="0"/>
              <a:t>Veterans: </a:t>
            </a:r>
            <a:r>
              <a:rPr lang="en-US" sz="2000" dirty="0" smtClean="0"/>
              <a:t>total, disabled</a:t>
            </a:r>
            <a:r>
              <a:rPr lang="en-US" sz="2000" dirty="0"/>
              <a:t>, unemployed, impoverished </a:t>
            </a:r>
            <a:r>
              <a:rPr lang="en-US" sz="2000" dirty="0">
                <a:sym typeface="Wingdings" pitchFamily="2" charset="2"/>
              </a:rPr>
              <a:t> source of prescription opioids</a:t>
            </a:r>
            <a:endParaRPr lang="en-US" sz="2000" dirty="0"/>
          </a:p>
          <a:p>
            <a:r>
              <a:rPr lang="en-US" sz="2000" dirty="0"/>
              <a:t>Veterinarians </a:t>
            </a:r>
            <a:r>
              <a:rPr lang="en-US" sz="2000" dirty="0">
                <a:sym typeface="Wingdings" pitchFamily="2" charset="2"/>
              </a:rPr>
              <a:t> source of synthetic </a:t>
            </a:r>
            <a:r>
              <a:rPr lang="en-US" sz="2000" dirty="0" smtClean="0">
                <a:sym typeface="Wingdings" pitchFamily="2" charset="2"/>
              </a:rPr>
              <a:t>opioids (fentanyl)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00D722-E7B3-B74B-888E-803547FE9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9" r="27440" b="51667"/>
          <a:stretch/>
        </p:blipFill>
        <p:spPr>
          <a:xfrm>
            <a:off x="10896461" y="5552903"/>
            <a:ext cx="1245664" cy="1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F8DC6-29F2-2747-907A-A13BD475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Univariate </a:t>
            </a:r>
            <a:r>
              <a:rPr lang="en-US" dirty="0" smtClean="0"/>
              <a:t>Analysis of Our </a:t>
            </a:r>
            <a:r>
              <a:rPr lang="en-US" dirty="0"/>
              <a:t>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4EC45E-4895-2E47-A2EA-A213C111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Overdose death rate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b="1" dirty="0" smtClean="0">
                <a:sym typeface="Wingdings"/>
              </a:rPr>
              <a:t>log(Death Rate)</a:t>
            </a:r>
            <a:endParaRPr lang="en-US" sz="2000" b="1" dirty="0" smtClean="0"/>
          </a:p>
          <a:p>
            <a:r>
              <a:rPr lang="en-US" sz="2000" dirty="0" smtClean="0"/>
              <a:t>Political party in power </a:t>
            </a:r>
          </a:p>
          <a:p>
            <a:pPr lvl="1"/>
            <a:r>
              <a:rPr lang="en-US" dirty="0" smtClean="0"/>
              <a:t>Democrats </a:t>
            </a:r>
            <a:r>
              <a:rPr lang="en-US" b="1" dirty="0" smtClean="0">
                <a:sym typeface="Wingdings"/>
              </a:rPr>
              <a:t> </a:t>
            </a:r>
            <a:r>
              <a:rPr lang="en-US" b="1" dirty="0" err="1" smtClean="0">
                <a:sym typeface="Wingdings"/>
              </a:rPr>
              <a:t>sqrt</a:t>
            </a:r>
            <a:r>
              <a:rPr lang="en-US" b="1" dirty="0" smtClean="0">
                <a:sym typeface="Wingdings"/>
              </a:rPr>
              <a:t>(</a:t>
            </a:r>
            <a:r>
              <a:rPr lang="en-US" b="1" dirty="0" err="1" smtClean="0">
                <a:sym typeface="Wingdings"/>
              </a:rPr>
              <a:t>DemRatio</a:t>
            </a:r>
            <a:r>
              <a:rPr lang="en-US" b="1" dirty="0" smtClean="0">
                <a:sym typeface="Wingdings"/>
              </a:rPr>
              <a:t>)</a:t>
            </a:r>
            <a:endParaRPr lang="en-US" b="1" dirty="0" smtClean="0"/>
          </a:p>
          <a:p>
            <a:pPr lvl="1"/>
            <a:r>
              <a:rPr lang="en-US" dirty="0" smtClean="0"/>
              <a:t>Republicans</a:t>
            </a:r>
          </a:p>
          <a:p>
            <a:r>
              <a:rPr lang="en-US" sz="2000" dirty="0" smtClean="0"/>
              <a:t>Altitude </a:t>
            </a:r>
            <a:r>
              <a:rPr lang="en-US" sz="2000" b="1" dirty="0" smtClean="0">
                <a:sym typeface="Wingdings"/>
              </a:rPr>
              <a:t>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b="1" dirty="0" smtClean="0">
                <a:sym typeface="Wingdings"/>
              </a:rPr>
              <a:t>log(Altitude)</a:t>
            </a:r>
            <a:endParaRPr lang="en-US" sz="2000" b="1" dirty="0"/>
          </a:p>
          <a:p>
            <a:r>
              <a:rPr lang="en-US" sz="2000" dirty="0" smtClean="0"/>
              <a:t>Veterans</a:t>
            </a:r>
          </a:p>
          <a:p>
            <a:pPr lvl="1"/>
            <a:r>
              <a:rPr lang="en-US" dirty="0" smtClean="0"/>
              <a:t>Total (count) </a:t>
            </a:r>
            <a:r>
              <a:rPr lang="en-US" b="1" dirty="0" smtClean="0">
                <a:sym typeface="Wingdings"/>
              </a:rPr>
              <a:t> log(</a:t>
            </a:r>
            <a:r>
              <a:rPr lang="en-US" b="1" dirty="0" err="1" smtClean="0">
                <a:sym typeface="Wingdings"/>
              </a:rPr>
              <a:t>VeteranPopu</a:t>
            </a:r>
            <a:r>
              <a:rPr lang="en-US" b="1" dirty="0" smtClean="0">
                <a:sym typeface="Wingdings"/>
              </a:rPr>
              <a:t>)</a:t>
            </a:r>
            <a:endParaRPr lang="en-US" b="1" dirty="0" smtClean="0"/>
          </a:p>
          <a:p>
            <a:pPr lvl="1"/>
            <a:r>
              <a:rPr lang="en-US" dirty="0" smtClean="0"/>
              <a:t>Disabled </a:t>
            </a:r>
            <a:r>
              <a:rPr lang="en-US" dirty="0" smtClean="0"/>
              <a:t>(%)</a:t>
            </a:r>
          </a:p>
          <a:p>
            <a:pPr lvl="1"/>
            <a:r>
              <a:rPr lang="en-US" dirty="0" smtClean="0"/>
              <a:t>Impoverished (%)</a:t>
            </a:r>
            <a:endParaRPr lang="en-US" dirty="0" smtClean="0"/>
          </a:p>
          <a:p>
            <a:r>
              <a:rPr lang="en-US" sz="2000" dirty="0" smtClean="0"/>
              <a:t>Bimodal, and therefore excluded: Minimum Wage, </a:t>
            </a:r>
            <a:r>
              <a:rPr lang="en-US" sz="2000" dirty="0" smtClean="0"/>
              <a:t>Veterinarians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00D722-E7B3-B74B-888E-803547FE9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9" r="27440" b="51667"/>
          <a:stretch/>
        </p:blipFill>
        <p:spPr>
          <a:xfrm>
            <a:off x="10896461" y="5552903"/>
            <a:ext cx="1245664" cy="1255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94" y="1486807"/>
            <a:ext cx="3596808" cy="26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0E2AF6-3973-6441-A2BA-E3407A32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1" t="11238" r="26600" b="8117"/>
          <a:stretch/>
        </p:blipFill>
        <p:spPr>
          <a:xfrm>
            <a:off x="5101389" y="2092051"/>
            <a:ext cx="4052037" cy="2872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0FE27-9CCB-284B-828F-26180D2F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Analyze their effect on the opioid crisis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2640EC-091B-AD49-A526-F645C9A6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1656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Correlation with:</a:t>
            </a:r>
          </a:p>
          <a:p>
            <a:r>
              <a:rPr lang="en-US" sz="2000" b="1" dirty="0"/>
              <a:t>Total overdose death rate </a:t>
            </a:r>
            <a:br>
              <a:rPr lang="en-US" sz="2000" b="1" dirty="0"/>
            </a:br>
            <a:r>
              <a:rPr lang="en-US" sz="2000" b="1" dirty="0"/>
              <a:t>(per 100,000 deaths)</a:t>
            </a:r>
          </a:p>
          <a:p>
            <a:pPr lvl="1"/>
            <a:r>
              <a:rPr lang="en-US" dirty="0"/>
              <a:t>Opioid-related overdose death rate (per 100,000 deaths)</a:t>
            </a:r>
          </a:p>
          <a:p>
            <a:pPr lvl="1"/>
            <a:r>
              <a:rPr lang="en-US" dirty="0"/>
              <a:t>Heroin-related overdose death rate (per 100,000 deaths)</a:t>
            </a:r>
          </a:p>
          <a:p>
            <a:pPr lvl="1"/>
            <a:r>
              <a:rPr lang="en-US" dirty="0"/>
              <a:t>Synthetic opioid-related death rate (per 100,000 deaths)</a:t>
            </a:r>
          </a:p>
          <a:p>
            <a:pPr lvl="1"/>
            <a:r>
              <a:rPr lang="en-US" dirty="0"/>
              <a:t>Opioid prescription rate </a:t>
            </a:r>
            <a:br>
              <a:rPr lang="en-US" dirty="0"/>
            </a:br>
            <a:r>
              <a:rPr lang="en-US" dirty="0"/>
              <a:t>(per 100 people)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AB829D5-B1B4-D74C-B067-6D2A63BC1E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9" r="27440" b="51667"/>
          <a:stretch/>
        </p:blipFill>
        <p:spPr>
          <a:xfrm>
            <a:off x="10896461" y="5552903"/>
            <a:ext cx="1245664" cy="1255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3346CAD-651D-324B-9962-316E95697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87" t="49446" r="2065" b="8162"/>
          <a:stretch/>
        </p:blipFill>
        <p:spPr>
          <a:xfrm>
            <a:off x="8799602" y="2879947"/>
            <a:ext cx="1077135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D22EB-4C15-924E-85E4-29C92D2C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Analyze their effect on the opioid crisis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670F2A-6D94-374D-9FDE-40BDF304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</a:rPr>
              <a:t>Visualize associations with scatter </a:t>
            </a:r>
            <a:r>
              <a:rPr lang="en-US" sz="2000" dirty="0" smtClean="0">
                <a:solidFill>
                  <a:schemeClr val="tx1"/>
                </a:solidFill>
              </a:rPr>
              <a:t>plots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>
                <a:solidFill>
                  <a:schemeClr val="tx1"/>
                </a:solidFill>
              </a:rPr>
              <a:t>Examine </a:t>
            </a:r>
            <a:r>
              <a:rPr lang="en-US" sz="2000" dirty="0" smtClean="0">
                <a:solidFill>
                  <a:schemeClr val="tx1"/>
                </a:solidFill>
              </a:rPr>
              <a:t>correlation </a:t>
            </a:r>
            <a:r>
              <a:rPr lang="en-US" sz="2000" dirty="0">
                <a:solidFill>
                  <a:schemeClr val="tx1"/>
                </a:solidFill>
              </a:rPr>
              <a:t>values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>
                <a:solidFill>
                  <a:schemeClr val="tx1"/>
                </a:solidFill>
              </a:rPr>
              <a:t>Create </a:t>
            </a:r>
            <a:r>
              <a:rPr lang="en-US" sz="2000" dirty="0" smtClean="0">
                <a:solidFill>
                  <a:schemeClr val="tx1"/>
                </a:solidFill>
              </a:rPr>
              <a:t>simple </a:t>
            </a:r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inear </a:t>
            </a:r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egression</a:t>
            </a:r>
            <a:endParaRPr lang="en-US" sz="2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</a:rPr>
              <a:t>Remove outliers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>
                <a:solidFill>
                  <a:schemeClr val="tx1"/>
                </a:solidFill>
              </a:rPr>
              <a:t>Test for significance using bootstrapping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369CA17A-7E44-B14E-92E9-E0D7DDE03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07084"/>
              </p:ext>
            </p:extLst>
          </p:nvPr>
        </p:nvGraphicFramePr>
        <p:xfrm>
          <a:off x="0" y="0"/>
          <a:ext cx="12192000" cy="140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2051228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34657042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0981115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7442085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088838711"/>
                    </a:ext>
                  </a:extLst>
                </a:gridCol>
              </a:tblGrid>
              <a:tr h="432841">
                <a:tc>
                  <a:txBody>
                    <a:bodyPr/>
                    <a:lstStyle/>
                    <a:p>
                      <a:r>
                        <a:rPr lang="en-US" sz="2000" dirty="0"/>
                        <a:t>CORRELATION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sqrt.Democrats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/>
                        <a:t>(Proportion)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Republicans (Proportion)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log.Altitude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log.Opioid</a:t>
                      </a:r>
                      <a:r>
                        <a:rPr lang="en-US" sz="2000" baseline="0" dirty="0" smtClean="0"/>
                        <a:t> Rx Rate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8733264"/>
                  </a:ext>
                </a:extLst>
              </a:tr>
              <a:tr h="7064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Log(Opioid-Related Deaths)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dirty="0" smtClean="0"/>
                        <a:t>0.2322226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-</a:t>
                      </a:r>
                      <a:r>
                        <a:rPr lang="is-IS" sz="2000" b="1" dirty="0" smtClean="0"/>
                        <a:t>0.211807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-</a:t>
                      </a:r>
                      <a:r>
                        <a:rPr lang="nb-NO" sz="2000" b="1" dirty="0" smtClean="0"/>
                        <a:t>0.3569911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0.1162814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284313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ED9841-0CA0-E94C-ADB5-7B1338427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9" r="27440" b="51667"/>
          <a:stretch/>
        </p:blipFill>
        <p:spPr>
          <a:xfrm>
            <a:off x="10896461" y="5552903"/>
            <a:ext cx="1245664" cy="1255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18" y="1429675"/>
            <a:ext cx="4042611" cy="263291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9DC1EA4-70C0-8843-A60B-EAC8EA367660}"/>
              </a:ext>
            </a:extLst>
          </p:cNvPr>
          <p:cNvSpPr/>
          <p:nvPr/>
        </p:nvSpPr>
        <p:spPr>
          <a:xfrm rot="1634460">
            <a:off x="5503426" y="1892056"/>
            <a:ext cx="2455516" cy="110613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4" y="4062594"/>
            <a:ext cx="4240891" cy="2744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1429675"/>
            <a:ext cx="4086036" cy="267367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xmlns="" id="{F385B367-98B2-7341-A85B-330EA3341860}"/>
              </a:ext>
            </a:extLst>
          </p:cNvPr>
          <p:cNvSpPr/>
          <p:nvPr/>
        </p:nvSpPr>
        <p:spPr>
          <a:xfrm rot="19338178">
            <a:off x="518583" y="1993421"/>
            <a:ext cx="2295181" cy="110916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94" y="4169850"/>
            <a:ext cx="4110225" cy="25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3380</TotalTime>
  <Words>538</Words>
  <Application>Microsoft Macintosh PowerPoint</Application>
  <PresentationFormat>Widescreen</PresentationFormat>
  <Paragraphs>107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Trebuchet MS</vt:lpstr>
      <vt:lpstr>Wingdings</vt:lpstr>
      <vt:lpstr>Wingdings 3</vt:lpstr>
      <vt:lpstr>Arial</vt:lpstr>
      <vt:lpstr>Facet</vt:lpstr>
      <vt:lpstr>opioIDENTITY of America</vt:lpstr>
      <vt:lpstr>The Opioid Crisis: Defying Gravity</vt:lpstr>
      <vt:lpstr>Game Plan: Operation Overlooked</vt:lpstr>
      <vt:lpstr>Step 1: Identify overlooked explanatory variables</vt:lpstr>
      <vt:lpstr>Step 2: Evaluate their potential influence on the opioid crisis</vt:lpstr>
      <vt:lpstr>Univariate Analysis of Our Variables </vt:lpstr>
      <vt:lpstr>Step 3: Analyze their effect on the opioid crisis by state</vt:lpstr>
      <vt:lpstr>Step 3: Analyze their effect on the opioid crisis by state</vt:lpstr>
      <vt:lpstr>PowerPoint Presentation</vt:lpstr>
      <vt:lpstr>PowerPoint Presentation</vt:lpstr>
      <vt:lpstr>Simple Linear Regression</vt:lpstr>
      <vt:lpstr>Informed Recommendations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Seo</dc:creator>
  <cp:lastModifiedBy>Clara Seo</cp:lastModifiedBy>
  <cp:revision>97</cp:revision>
  <dcterms:created xsi:type="dcterms:W3CDTF">2018-10-19T22:34:38Z</dcterms:created>
  <dcterms:modified xsi:type="dcterms:W3CDTF">2018-12-11T18:18:36Z</dcterms:modified>
</cp:coreProperties>
</file>