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17"/>
  </p:handoutMasterIdLst>
  <p:sldIdLst>
    <p:sldId id="543" r:id="rId4"/>
    <p:sldId id="553" r:id="rId6"/>
    <p:sldId id="544" r:id="rId7"/>
    <p:sldId id="542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  <a:srgbClr val="CCFF99"/>
    <a:srgbClr val="FFCC00"/>
    <a:srgbClr val="99CCFF"/>
    <a:srgbClr val="FF9999"/>
    <a:srgbClr val="CC99FF"/>
    <a:srgbClr val="FFCC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2" autoAdjust="0"/>
    <p:restoredTop sz="88489" autoAdjust="0"/>
  </p:normalViewPr>
  <p:slideViewPr>
    <p:cSldViewPr>
      <p:cViewPr varScale="1">
        <p:scale>
          <a:sx n="100" d="100"/>
          <a:sy n="100" d="100"/>
        </p:scale>
        <p:origin x="-2124" y="-96"/>
      </p:cViewPr>
      <p:guideLst>
        <p:guide orient="horz" pos="2258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70D882-29D1-4818-A60A-27FA8E7BD8C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8C4E21-8357-4311-B478-F6ACA36DAB9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73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单击此处编辑母版文本样式</a:t>
            </a:r>
            <a:endParaRPr lang="zh-CN" altLang="zh-CN" noProof="0"/>
          </a:p>
          <a:p>
            <a:pPr lvl="1"/>
            <a:r>
              <a:rPr lang="zh-CN" altLang="zh-CN" noProof="0"/>
              <a:t>第二级</a:t>
            </a:r>
            <a:endParaRPr lang="zh-CN" altLang="zh-CN" noProof="0"/>
          </a:p>
          <a:p>
            <a:pPr lvl="2"/>
            <a:r>
              <a:rPr lang="zh-CN" altLang="zh-CN" noProof="0"/>
              <a:t>第三级</a:t>
            </a:r>
            <a:endParaRPr lang="zh-CN" altLang="zh-CN" noProof="0"/>
          </a:p>
          <a:p>
            <a:pPr lvl="3"/>
            <a:r>
              <a:rPr lang="zh-CN" altLang="zh-CN" noProof="0"/>
              <a:t>第四级</a:t>
            </a:r>
            <a:endParaRPr lang="zh-CN" altLang="zh-CN" noProof="0"/>
          </a:p>
          <a:p>
            <a:pPr lvl="4"/>
            <a:r>
              <a:rPr lang="zh-CN" altLang="zh-CN" noProof="0"/>
              <a:t>第五级</a:t>
            </a:r>
            <a:endParaRPr lang="zh-CN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E7FAF6-CCE6-4577-9627-246E544E97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1C292F9-2948-4C2E-80E6-A10A4A269EE2}" type="slidenum">
              <a:rPr lang="zh-CN" altLang="zh-CN" smtClean="0">
                <a:latin typeface="Arial" panose="020B0604020202020204" pitchFamily="34" charset="0"/>
              </a:rPr>
            </a:fld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1C292F9-2948-4C2E-80E6-A10A4A269EE2}" type="slidenum">
              <a:rPr lang="zh-CN" altLang="zh-CN" smtClean="0">
                <a:latin typeface="Arial" panose="020B0604020202020204" pitchFamily="34" charset="0"/>
              </a:rPr>
            </a:fld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857250"/>
            <a:ext cx="9142730" cy="514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2" y="457278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1D8FD-1CAE-4FF6-B773-3CEF527F25AF}" type="datetime1">
              <a:rPr lang="zh-CN" altLang="en-US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4A627-8FFA-4566-BD78-8882A24952A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7998F-8F74-4B5F-A027-A9DB40B8026B}" type="datetime1">
              <a:rPr lang="zh-CN" altLang="en-US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0973A-18DD-4B59-8B93-C42D9FE3CFF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A0C18-C8C2-4C46-8670-CECDFEBDB2C6}" type="datetime1">
              <a:rPr lang="zh-CN" altLang="en-US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4C63-DCBA-493B-A0B0-71BE877EA8A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25B1-1968-4CA0-8385-B7031540BAF1}" type="datetime1">
              <a:rPr lang="zh-CN" altLang="en-US"/>
            </a:fld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642A9-75A1-4613-8E18-2D111CAE330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025100-A4FC-4914-9555-AE084CC159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8E2BC30-321D-4D05-B622-3A28D388A4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68374C-3F97-4DAD-875B-2D0E7C4356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B8E6A-5732-44E6-8C4A-55A4E2AF64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B8BAA2-53C1-4B3D-8BEB-E919FB057B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EB7284-6F44-49BB-B19A-453093F01A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246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025C2-C94E-434B-93E7-30B187016D77}" type="datetime1">
              <a:rPr lang="zh-CN" altLang="en-US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81200" cy="24447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FCB0B8-854D-4233-9DB6-C020BA8900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CCAFCE-8C56-4D6C-BCCC-5DAFDD7EF0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DF97BB-2836-4FB3-8697-DFC6139417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819B-963C-4A01-A8D0-BB7A8D11AF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7EF672-D243-436D-9746-DCA8C4B63F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1535-B27D-470E-88BB-B719987F3E24}" type="datetime1">
              <a:rPr lang="zh-CN" altLang="en-US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98400-BEDC-4219-86E4-ABDA03D9E4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4F6BC-3280-4EFC-905B-3D2AEB88FC1D}" type="datetime1">
              <a:rPr lang="zh-CN" altLang="en-US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2579F-42F4-4664-84CD-C620BC41ABA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4F207-ED51-4231-9EBC-E123DC832A26}" type="datetime1">
              <a:rPr lang="zh-CN" altLang="en-US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46EC9-B93C-4297-851F-213426DB35F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CBB48-84B2-43B9-B30C-39F987D36E75}" type="datetime1">
              <a:rPr lang="zh-CN" altLang="en-US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1BA22-B1D8-4864-B1C5-C70271CBD65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210CF-2E51-482E-9E5F-C5E3E35510ED}" type="datetime1">
              <a:rPr lang="zh-CN" altLang="en-US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F6B58-116B-4B91-B57F-60F542945CF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FC532-6558-4B31-8C15-33B457DE6F07}" type="datetime1">
              <a:rPr lang="zh-CN" altLang="en-US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FF2E5-DE2B-4BF6-914D-E0B4A00E2D7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9856-F8A8-43F1-BB88-F7A6CBF28167}" type="datetime1">
              <a:rPr lang="zh-CN" altLang="en-US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34B1D-0C7D-4ECB-AE00-844AD222F9E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90099"/>
          </a:solidFill>
          <a:ln w="9525" cap="flat" cmpd="sng">
            <a:solidFill>
              <a:srgbClr val="0000FF"/>
            </a:solidFill>
            <a:miter lim="800000"/>
          </a:ln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7000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680D5F-98F9-489A-822B-5052095035F3}" type="datetime1">
              <a:rPr lang="zh-CN" altLang="en-US"/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b="1" smtClean="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pic>
        <p:nvPicPr>
          <p:cNvPr id="1032" name="Picture 15" descr="重庆邮电大学校徽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0"/>
            <a:ext cx="1147762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4"/>
          <p:cNvGrpSpPr/>
          <p:nvPr userDrawn="1"/>
        </p:nvGrpSpPr>
        <p:grpSpPr bwMode="auto">
          <a:xfrm flipH="1">
            <a:off x="8231080" y="6400722"/>
            <a:ext cx="455612" cy="422275"/>
            <a:chOff x="7019085" y="157473"/>
            <a:chExt cx="3868830" cy="3952255"/>
          </a:xfrm>
          <a:noFill/>
        </p:grpSpPr>
        <p:sp>
          <p:nvSpPr>
            <p:cNvPr id="11" name="椭圆 10"/>
            <p:cNvSpPr/>
            <p:nvPr/>
          </p:nvSpPr>
          <p:spPr>
            <a:xfrm>
              <a:off x="8636716" y="157473"/>
              <a:ext cx="633568" cy="624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542857">
              <a:off x="9364650" y="320907"/>
              <a:ext cx="620092" cy="624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3085714">
              <a:off x="9942323" y="783487"/>
              <a:ext cx="624040" cy="62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7714286">
              <a:off x="9942323" y="2863622"/>
              <a:ext cx="624040" cy="62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4628572">
              <a:off x="10265849" y="1452097"/>
              <a:ext cx="624040" cy="62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9257143">
              <a:off x="9364650" y="3322244"/>
              <a:ext cx="620092" cy="624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6171428">
              <a:off x="10265849" y="2195002"/>
              <a:ext cx="624040" cy="62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0800000">
              <a:off x="8636716" y="3485688"/>
              <a:ext cx="633568" cy="624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2342857">
              <a:off x="7922258" y="3322244"/>
              <a:ext cx="620092" cy="624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3885714">
              <a:off x="7340637" y="2863622"/>
              <a:ext cx="624040" cy="62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0057142">
              <a:off x="7922258" y="320907"/>
              <a:ext cx="620092" cy="624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5428571">
              <a:off x="7017111" y="2195002"/>
              <a:ext cx="624040" cy="62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6971429">
              <a:off x="7017111" y="1452097"/>
              <a:ext cx="624040" cy="62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8514286">
              <a:off x="7340637" y="783487"/>
              <a:ext cx="624040" cy="62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358188" y="6465888"/>
            <a:ext cx="219075" cy="284162"/>
          </a:xfrm>
          <a:prstGeom prst="rect">
            <a:avLst/>
          </a:prstGeom>
        </p:spPr>
        <p:txBody>
          <a:bodyPr vert="horz" wrap="square" lIns="91440" tIns="45720" rIns="91440" bIns="45720" numCol="1" anchor="ctr" anchorCtr="1" compatLnSpc="1"/>
          <a:lstStyle>
            <a:lvl1pPr>
              <a:defRPr sz="9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4EC428-231A-451D-820F-24740BD7F95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7000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2DFC56-F06A-4996-A1BF-770D5585E4B7}" type="datetime1">
              <a:rPr lang="zh-CN" altLang="en-US"/>
            </a:fld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b="1" smtClean="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重庆邮电大学硕士学位论文终期答辩</a:t>
            </a:r>
            <a:endParaRPr lang="zh-CN" altLang="en-US"/>
          </a:p>
        </p:txBody>
      </p:sp>
      <p:pic>
        <p:nvPicPr>
          <p:cNvPr id="2052" name="Picture 15" descr="重庆邮电大学校徽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4188"/>
            <a:ext cx="9636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 descr="C:\Users\rhsteak\Desktop\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b="19009"/>
          <a:stretch>
            <a:fillRect/>
          </a:stretch>
        </p:blipFill>
        <p:spPr bwMode="auto">
          <a:xfrm>
            <a:off x="1752600" y="625475"/>
            <a:ext cx="26431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901021350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advTm="518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文本框 1"/>
          <p:cNvSpPr txBox="1">
            <a:spLocks noChangeArrowheads="1"/>
          </p:cNvSpPr>
          <p:nvPr/>
        </p:nvSpPr>
        <p:spPr bwMode="auto">
          <a:xfrm>
            <a:off x="685800" y="13716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/>
              <a:t>2.3</a:t>
            </a:r>
            <a:r>
              <a:rPr kumimoji="1" lang="zh-CN" altLang="en-US" sz="2800" dirty="0"/>
              <a:t>元组的常用函数</a:t>
            </a:r>
            <a:endParaRPr kumimoji="1"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85800" y="2133634"/>
            <a:ext cx="7924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元组的常用函数与列表类似，除了那些会违反不变性的函数。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00278" y="3581709"/>
          <a:ext cx="6248236" cy="26666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91116"/>
                <a:gridCol w="3557120"/>
              </a:tblGrid>
              <a:tr h="44443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语</a:t>
                      </a:r>
                      <a:r>
                        <a:rPr lang="en-US" sz="1800" kern="1000" dirty="0">
                          <a:effectLst/>
                        </a:rPr>
                        <a:t>  </a:t>
                      </a:r>
                      <a:r>
                        <a:rPr lang="zh-CN" sz="1800" kern="1000" dirty="0">
                          <a:effectLst/>
                        </a:rPr>
                        <a:t>法</a:t>
                      </a:r>
                      <a:endParaRPr lang="zh-CN" sz="1800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描</a:t>
                      </a:r>
                      <a:r>
                        <a:rPr lang="en-US" sz="1800" kern="1000" dirty="0">
                          <a:effectLst/>
                        </a:rPr>
                        <a:t>  </a:t>
                      </a:r>
                      <a:r>
                        <a:rPr lang="zh-CN" sz="1800" kern="1000" dirty="0">
                          <a:effectLst/>
                        </a:rPr>
                        <a:t>述</a:t>
                      </a:r>
                      <a:endParaRPr lang="zh-CN" sz="1800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4443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cmp</a:t>
                      </a:r>
                      <a:r>
                        <a:rPr lang="en-US" sz="1800" kern="1000" dirty="0">
                          <a:effectLst/>
                        </a:rPr>
                        <a:t>(tuple1, tuple2)</a:t>
                      </a:r>
                      <a:endParaRPr lang="zh-CN" sz="1800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比较两个元组元素</a:t>
                      </a:r>
                      <a:endParaRPr lang="zh-CN" sz="1800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4443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len(tuple)</a:t>
                      </a:r>
                      <a:endParaRPr lang="zh-CN" sz="1800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计算元组元素个数</a:t>
                      </a:r>
                      <a:endParaRPr lang="zh-CN" sz="1800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4443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max(tuple)</a:t>
                      </a:r>
                      <a:endParaRPr lang="zh-CN" sz="1800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返回元组中元素最大值</a:t>
                      </a:r>
                      <a:endParaRPr lang="zh-CN" sz="1800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4443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min(tuple)</a:t>
                      </a:r>
                      <a:endParaRPr lang="zh-CN" sz="1800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返回元组中元素最小值</a:t>
                      </a:r>
                      <a:endParaRPr lang="zh-CN" sz="1800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4443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tuple(seq)</a:t>
                      </a:r>
                      <a:endParaRPr lang="zh-CN" sz="1800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将列表转换为元组</a:t>
                      </a:r>
                      <a:endParaRPr lang="zh-CN" sz="1800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2258" y="3130784"/>
            <a:ext cx="10730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527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0" algn="ctr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3-1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元组的常用函数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792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代码练习题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237" y="4343376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答案：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info_tuple.index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"))</a:t>
            </a:r>
            <a:endParaRPr lang="en-US" altLang="zh-CN" sz="2400" dirty="0"/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info_tuple.count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"))</a:t>
            </a:r>
            <a:endParaRPr lang="en-US" altLang="zh-CN" sz="2400" dirty="0"/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info_tuple</a:t>
            </a:r>
            <a:r>
              <a:rPr lang="en-US" altLang="zh-CN" sz="2400" dirty="0"/>
              <a:t>))</a:t>
            </a:r>
            <a:endParaRPr lang="zh-CN" altLang="en-US" sz="2400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3506" y="1447852"/>
            <a:ext cx="8076988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400" dirty="0"/>
              <a:t>已知元组</a:t>
            </a:r>
            <a:r>
              <a:rPr lang="en-US" altLang="zh-CN" sz="2400" dirty="0" err="1"/>
              <a:t>info_tuple</a:t>
            </a:r>
            <a:r>
              <a:rPr lang="en-US" altLang="zh-CN" sz="2400" dirty="0"/>
              <a:t> = ("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", 18, 1.75, 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")</a:t>
            </a:r>
            <a:endParaRPr lang="en-US" altLang="zh-CN" sz="2400" dirty="0"/>
          </a:p>
          <a:p>
            <a:pPr lvl="0"/>
            <a:r>
              <a:rPr lang="zh-CN" altLang="en-US" sz="2400" dirty="0"/>
              <a:t>请打印出如下信息：</a:t>
            </a:r>
            <a:endParaRPr lang="en-US" altLang="zh-CN" sz="2400" dirty="0"/>
          </a:p>
          <a:p>
            <a:pPr lvl="0"/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”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”</a:t>
            </a:r>
            <a:r>
              <a:rPr lang="zh-CN" altLang="en-US" sz="2400" dirty="0"/>
              <a:t>的索引；</a:t>
            </a:r>
            <a:endParaRPr lang="en-US" altLang="zh-CN" sz="2400" dirty="0"/>
          </a:p>
          <a:p>
            <a:pPr lvl="0"/>
            <a:r>
              <a:rPr lang="en-US" altLang="zh-CN" sz="2400" dirty="0"/>
              <a:t>2</a:t>
            </a:r>
            <a:r>
              <a:rPr lang="zh-CN" altLang="en-US" sz="2400" dirty="0"/>
              <a:t>、统计</a:t>
            </a:r>
            <a:r>
              <a:rPr lang="en-US" altLang="zh-CN" sz="2400" dirty="0"/>
              <a:t>”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”</a:t>
            </a:r>
            <a:r>
              <a:rPr lang="zh-CN" altLang="en-US" sz="2400" dirty="0"/>
              <a:t>出现的次数；</a:t>
            </a:r>
            <a:endParaRPr lang="en-US" altLang="zh-CN" sz="2400" dirty="0"/>
          </a:p>
          <a:p>
            <a:pPr lvl="0"/>
            <a:r>
              <a:rPr lang="en-US" altLang="zh-CN" sz="2400" dirty="0"/>
              <a:t>3</a:t>
            </a:r>
            <a:r>
              <a:rPr lang="zh-CN" altLang="en-US" sz="2400" dirty="0"/>
              <a:t>、统计元组元素的个数。</a:t>
            </a:r>
            <a:endParaRPr lang="en-US" altLang="zh-CN" sz="2400" dirty="0"/>
          </a:p>
        </p:txBody>
      </p:sp>
    </p:spTree>
  </p:cSld>
  <p:clrMapOvr>
    <a:masterClrMapping/>
  </p:clrMapOvr>
  <p:transition spd="slow" advTm="7922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代码练习题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0" y="2967335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答案：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my_info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info_tuple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r>
              <a:rPr lang="en-US" altLang="zh-CN" sz="2400" dirty="0"/>
              <a:t>	print(</a:t>
            </a:r>
            <a:r>
              <a:rPr lang="en-US" altLang="zh-CN" sz="2400" dirty="0" err="1"/>
              <a:t>my_info</a:t>
            </a:r>
            <a:r>
              <a:rPr lang="en-US" altLang="zh-CN" sz="2400"/>
              <a:t>)</a:t>
            </a:r>
            <a:endParaRPr lang="zh-CN" altLang="en-US" sz="2400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85800" y="1462467"/>
            <a:ext cx="7581685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400" dirty="0"/>
              <a:t>打印元组</a:t>
            </a:r>
            <a:r>
              <a:rPr lang="en-US" altLang="zh-CN" sz="2400" dirty="0" err="1"/>
              <a:t>info_tuple</a:t>
            </a:r>
            <a:r>
              <a:rPr lang="en-US" altLang="zh-CN" sz="2400" dirty="0"/>
              <a:t> = (“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”, 18, 1.75)</a:t>
            </a:r>
            <a:r>
              <a:rPr lang="zh-CN" altLang="en-US" sz="2400" dirty="0"/>
              <a:t>中所有元素。</a:t>
            </a:r>
            <a:endParaRPr lang="en-US" altLang="zh-CN" sz="2400" dirty="0"/>
          </a:p>
          <a:p>
            <a:pPr lvl="0"/>
            <a:endParaRPr lang="zh-CN" altLang="zh-CN" sz="2400" dirty="0"/>
          </a:p>
        </p:txBody>
      </p:sp>
    </p:spTree>
  </p:cSld>
  <p:clrMapOvr>
    <a:masterClrMapping/>
  </p:clrMapOvr>
  <p:transition spd="slow" advTm="792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4"/>
          <p:cNvSpPr/>
          <p:nvPr/>
        </p:nvSpPr>
        <p:spPr bwMode="auto">
          <a:xfrm>
            <a:off x="681023" y="2200010"/>
            <a:ext cx="7091375" cy="42864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lIns="68583" tIns="102880" rIns="68583" bIns="102880"/>
          <a:lstStyle/>
          <a:p>
            <a:pPr marL="345440" indent="-345440" defTabSz="68516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1"/>
              </a:buBlip>
              <a:defRPr/>
            </a:pP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/>
              <a:ea typeface="宋体" panose="02010600030101010101" pitchFamily="2" charset="-122"/>
            </a:endParaRPr>
          </a:p>
        </p:txBody>
      </p:sp>
      <p:sp>
        <p:nvSpPr>
          <p:cNvPr id="27650" name="Rectangle 39"/>
          <p:cNvSpPr>
            <a:spLocks noGrp="1" noChangeArrowheads="1"/>
          </p:cNvSpPr>
          <p:nvPr>
            <p:ph type="ctrTitle" idx="4294967295"/>
          </p:nvPr>
        </p:nvSpPr>
        <p:spPr>
          <a:xfrm>
            <a:off x="623888" y="250825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隶书" panose="02010509060101010101" pitchFamily="49" charset="-122"/>
              </a:rPr>
              <a:t>知识点</a:t>
            </a:r>
            <a:endParaRPr lang="zh-CN" altLang="zh-CN" b="1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27664" name="Rectangle 5"/>
          <p:cNvSpPr txBox="1">
            <a:spLocks noChangeArrowheads="1"/>
          </p:cNvSpPr>
          <p:nvPr/>
        </p:nvSpPr>
        <p:spPr bwMode="auto">
          <a:xfrm>
            <a:off x="7772400" y="6477000"/>
            <a:ext cx="1196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44" name="Rectangle 64"/>
          <p:cNvSpPr/>
          <p:nvPr/>
        </p:nvSpPr>
        <p:spPr bwMode="auto">
          <a:xfrm>
            <a:off x="681023" y="1245159"/>
            <a:ext cx="7091375" cy="42864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lIns="68583" tIns="102880" rIns="68583" bIns="102880"/>
          <a:lstStyle/>
          <a:p>
            <a:pPr marL="345440" indent="-345440" defTabSz="685165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1"/>
              </a:buBlip>
              <a:defRPr/>
            </a:pP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/>
              <a:ea typeface="宋体" panose="02010600030101010101" pitchFamily="2" charset="-122"/>
            </a:endParaRPr>
          </a:p>
        </p:txBody>
      </p:sp>
      <p:sp>
        <p:nvSpPr>
          <p:cNvPr id="30731" name="Title 1"/>
          <p:cNvSpPr txBox="1"/>
          <p:nvPr/>
        </p:nvSpPr>
        <p:spPr bwMode="auto">
          <a:xfrm>
            <a:off x="2438400" y="1323975"/>
            <a:ext cx="397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元组和列表的区别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32" name="Title 1"/>
          <p:cNvSpPr txBox="1"/>
          <p:nvPr/>
        </p:nvSpPr>
        <p:spPr bwMode="auto">
          <a:xfrm>
            <a:off x="2432050" y="2286018"/>
            <a:ext cx="397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元组的常用操作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33" name="文本框 1"/>
          <p:cNvSpPr txBox="1">
            <a:spLocks noChangeArrowheads="1"/>
          </p:cNvSpPr>
          <p:nvPr/>
        </p:nvSpPr>
        <p:spPr bwMode="auto">
          <a:xfrm>
            <a:off x="7772400" y="6334125"/>
            <a:ext cx="83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</p:spTree>
  </p:cSld>
  <p:clrMapOvr>
    <a:masterClrMapping/>
  </p:clrMapOvr>
  <p:transition advTm="518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0" y="2438426"/>
            <a:ext cx="7772400" cy="1677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元组（</a:t>
            </a:r>
            <a:r>
              <a:rPr lang="en-US" altLang="zh-CN" sz="2400" dirty="0"/>
              <a:t>tuple</a:t>
            </a:r>
            <a:r>
              <a:rPr lang="zh-CN" altLang="en-US" sz="2400" dirty="0"/>
              <a:t>）是值的一个序列。其中的值可以是任何类型，并且按照整数下标索引，与列表类似。但元组中的元素不能修改，列表中的元素可以修改。</a:t>
            </a:r>
            <a:endParaRPr lang="zh-CN" altLang="en-US" sz="2400" dirty="0"/>
          </a:p>
        </p:txBody>
      </p:sp>
    </p:spTree>
  </p:cSld>
  <p:clrMapOvr>
    <a:masterClrMapping/>
  </p:clrMapOvr>
  <p:transition spd="slow" advTm="792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文本框 1"/>
          <p:cNvSpPr txBox="1">
            <a:spLocks noChangeArrowheads="1"/>
          </p:cNvSpPr>
          <p:nvPr/>
        </p:nvSpPr>
        <p:spPr bwMode="auto">
          <a:xfrm>
            <a:off x="685800" y="13716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/>
              <a:t>2.1</a:t>
            </a:r>
            <a:r>
              <a:rPr kumimoji="1" lang="zh-CN" altLang="en-US" sz="2800" dirty="0"/>
              <a:t>元组与列表的区别</a:t>
            </a:r>
            <a:endParaRPr kumimoji="1"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81110" y="2057436"/>
            <a:ext cx="79246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元组基本上都是不可改变的列表。元组几乎具有列表所有的特性，除开那些违反不变性的特征。也就是说，没有函数和方法可以改变元组。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不可变的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tuple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有什么意义？</a:t>
            </a:r>
            <a:r>
              <a:rPr lang="zh-CN" altLang="en-US" sz="2400" dirty="0"/>
              <a:t>因为</a:t>
            </a:r>
            <a:r>
              <a:rPr lang="en-US" altLang="zh-CN" sz="2400" dirty="0"/>
              <a:t>tuple</a:t>
            </a:r>
            <a:r>
              <a:rPr lang="zh-CN" altLang="en-US" sz="2400" dirty="0"/>
              <a:t>不可变，所以代码更安全。如果可能，能用</a:t>
            </a:r>
            <a:r>
              <a:rPr lang="en-US" altLang="zh-CN" sz="2400" dirty="0"/>
              <a:t>tuple</a:t>
            </a:r>
            <a:r>
              <a:rPr lang="zh-CN" altLang="en-US" sz="2400" dirty="0"/>
              <a:t>代替</a:t>
            </a:r>
            <a:r>
              <a:rPr lang="en-US" altLang="zh-CN" sz="2400" dirty="0"/>
              <a:t>list</a:t>
            </a:r>
            <a:r>
              <a:rPr lang="zh-CN" altLang="en-US" sz="2400" dirty="0"/>
              <a:t>就尽量用</a:t>
            </a:r>
            <a:r>
              <a:rPr lang="en-US" altLang="zh-CN" sz="2400" dirty="0"/>
              <a:t>tuple</a:t>
            </a:r>
            <a:r>
              <a:rPr lang="zh-CN" altLang="en-US" sz="2400" dirty="0"/>
              <a:t>。当后续介绍字典类型时，会发现字典的键必须是不可变的，因此元组可以用作字典的键，但列表不能。</a:t>
            </a:r>
            <a:endParaRPr lang="zh-CN" altLang="en-US" sz="2400" dirty="0"/>
          </a:p>
        </p:txBody>
      </p:sp>
    </p:spTree>
  </p:cSld>
  <p:clrMapOvr>
    <a:masterClrMapping/>
  </p:clrMapOvr>
  <p:transition spd="slow" advTm="792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文本框 1"/>
          <p:cNvSpPr txBox="1">
            <a:spLocks noChangeArrowheads="1"/>
          </p:cNvSpPr>
          <p:nvPr/>
        </p:nvSpPr>
        <p:spPr bwMode="auto">
          <a:xfrm>
            <a:off x="685800" y="13716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/>
              <a:t>2.1</a:t>
            </a:r>
            <a:r>
              <a:rPr kumimoji="1" lang="zh-CN" altLang="en-US" sz="2800" dirty="0"/>
              <a:t>元组与列表的区别</a:t>
            </a:r>
            <a:endParaRPr kumimoji="1"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81110" y="2057436"/>
            <a:ext cx="7924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语法上，元组就是用逗号分隔的一列值，使用“</a:t>
            </a:r>
            <a:r>
              <a:rPr lang="en-US" altLang="zh-CN" sz="2400" dirty="0"/>
              <a:t>=”</a:t>
            </a:r>
            <a:r>
              <a:rPr lang="zh-CN" altLang="en-US" sz="2400" dirty="0"/>
              <a:t>将元组赋给变量。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85035" y="2988188"/>
            <a:ext cx="7924694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en-US" altLang="zh-CN" dirty="0"/>
              <a:t>&gt;&gt;&gt; tuple1='a','1','boy'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81110" y="3607040"/>
            <a:ext cx="7924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虽然并不必需，但元组常常用括号括起来。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81110" y="4127152"/>
            <a:ext cx="7924694" cy="10156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en-US" altLang="zh-CN" dirty="0"/>
              <a:t>&gt;&gt;&gt; tuple1=('a','1','boy')</a:t>
            </a:r>
            <a:endParaRPr lang="en-US" altLang="zh-CN" dirty="0"/>
          </a:p>
          <a:p>
            <a:pPr algn="just"/>
            <a:r>
              <a:rPr lang="en-US" altLang="zh-CN" dirty="0"/>
              <a:t>	&gt;&gt;&gt; tuple1</a:t>
            </a:r>
            <a:endParaRPr lang="en-US" altLang="zh-CN" dirty="0"/>
          </a:p>
          <a:p>
            <a:pPr algn="just"/>
            <a:r>
              <a:rPr lang="en-US" altLang="zh-CN" dirty="0"/>
              <a:t>	('a', '1', 'boy')</a:t>
            </a:r>
            <a:endParaRPr lang="en-US" altLang="zh-CN" dirty="0"/>
          </a:p>
        </p:txBody>
      </p:sp>
    </p:spTree>
  </p:cSld>
  <p:clrMapOvr>
    <a:masterClrMapping/>
  </p:clrMapOvr>
  <p:transition spd="slow" advTm="792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文本框 1"/>
          <p:cNvSpPr txBox="1">
            <a:spLocks noChangeArrowheads="1"/>
          </p:cNvSpPr>
          <p:nvPr/>
        </p:nvSpPr>
        <p:spPr bwMode="auto">
          <a:xfrm>
            <a:off x="685800" y="13716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/>
              <a:t>2.1</a:t>
            </a:r>
            <a:r>
              <a:rPr kumimoji="1" lang="zh-CN" altLang="en-US" sz="2800" dirty="0"/>
              <a:t>元组与列表的区别</a:t>
            </a:r>
            <a:endParaRPr kumimoji="1"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81110" y="2057436"/>
            <a:ext cx="7924694" cy="112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zh-CN" sz="2400" dirty="0"/>
              <a:t>新建元组的另一种形式是使用内置函数</a:t>
            </a:r>
            <a:r>
              <a:rPr lang="fr-FR" altLang="zh-CN" sz="2400" dirty="0"/>
              <a:t>tuple</a:t>
            </a:r>
            <a:r>
              <a:rPr lang="zh-CN" altLang="zh-CN" sz="2400" dirty="0"/>
              <a:t>。不带参数时，它会新建一个空元组。</a:t>
            </a:r>
            <a:endParaRPr lang="zh-CN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381110" y="3384489"/>
            <a:ext cx="7924694" cy="1015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en-US" altLang="zh-CN" dirty="0"/>
              <a:t>&gt;&gt;&gt; t=tuple()</a:t>
            </a:r>
            <a:endParaRPr lang="zh-CN" altLang="zh-CN" dirty="0"/>
          </a:p>
          <a:p>
            <a:r>
              <a:rPr lang="en-US" altLang="zh-CN" dirty="0"/>
              <a:t>	&gt;&gt;&gt; t</a:t>
            </a:r>
            <a:endParaRPr lang="zh-CN" altLang="zh-CN" dirty="0"/>
          </a:p>
          <a:p>
            <a:r>
              <a:rPr lang="en-US" altLang="zh-CN" dirty="0"/>
              <a:t>	()</a:t>
            </a:r>
            <a:endParaRPr lang="zh-CN" altLang="zh-CN" dirty="0"/>
          </a:p>
        </p:txBody>
      </p:sp>
    </p:spTree>
  </p:cSld>
  <p:clrMapOvr>
    <a:masterClrMapping/>
  </p:clrMapOvr>
  <p:transition spd="slow" advTm="792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文本框 1"/>
          <p:cNvSpPr txBox="1">
            <a:spLocks noChangeArrowheads="1"/>
          </p:cNvSpPr>
          <p:nvPr/>
        </p:nvSpPr>
        <p:spPr bwMode="auto">
          <a:xfrm>
            <a:off x="685800" y="13716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/>
              <a:t>2.1</a:t>
            </a:r>
            <a:r>
              <a:rPr kumimoji="1" lang="zh-CN" altLang="en-US" sz="2800" dirty="0"/>
              <a:t>元组与列表的区别</a:t>
            </a:r>
            <a:endParaRPr kumimoji="1"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47700" y="3574837"/>
            <a:ext cx="7924694" cy="183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zh-CN" dirty="0"/>
              <a:t>则定义的不是</a:t>
            </a:r>
            <a:r>
              <a:rPr lang="fr-FR" altLang="zh-CN" dirty="0"/>
              <a:t>tuple</a:t>
            </a:r>
            <a:r>
              <a:rPr lang="zh-CN" altLang="zh-CN" dirty="0"/>
              <a:t>，是</a:t>
            </a:r>
            <a:r>
              <a:rPr lang="fr-FR" altLang="zh-CN" dirty="0"/>
              <a:t>1</a:t>
            </a:r>
            <a:r>
              <a:rPr lang="zh-CN" altLang="zh-CN" dirty="0"/>
              <a:t>这个数！这是因为括号</a:t>
            </a:r>
            <a:r>
              <a:rPr lang="fr-FR" altLang="zh-CN" dirty="0"/>
              <a:t>()</a:t>
            </a:r>
            <a:r>
              <a:rPr lang="zh-CN" altLang="zh-CN" dirty="0"/>
              <a:t>既可以表示</a:t>
            </a:r>
            <a:r>
              <a:rPr lang="fr-FR" altLang="zh-CN" dirty="0"/>
              <a:t>tuple</a:t>
            </a:r>
            <a:r>
              <a:rPr lang="zh-CN" altLang="zh-CN" dirty="0"/>
              <a:t>，又可以表示数学公式中的小括号，这就产生了歧义。因此，</a:t>
            </a:r>
            <a:r>
              <a:rPr lang="fr-FR" altLang="zh-CN" dirty="0"/>
              <a:t>Python</a:t>
            </a:r>
            <a:r>
              <a:rPr lang="zh-CN" altLang="zh-CN" dirty="0"/>
              <a:t>规定，这种情况下，按小括号进行计算，计算结果自然是</a:t>
            </a:r>
            <a:r>
              <a:rPr lang="fr-FR" altLang="zh-CN" dirty="0"/>
              <a:t>1</a:t>
            </a:r>
            <a:r>
              <a:rPr lang="zh-CN" altLang="zh-CN" dirty="0"/>
              <a:t>。所以，只有一个元素的</a:t>
            </a:r>
            <a:r>
              <a:rPr lang="fr-FR" altLang="zh-CN" dirty="0"/>
              <a:t>tuple</a:t>
            </a:r>
            <a:r>
              <a:rPr lang="zh-CN" altLang="zh-CN" dirty="0"/>
              <a:t>定义时必须加一个逗号“</a:t>
            </a:r>
            <a:r>
              <a:rPr lang="fr-FR" altLang="zh-CN" dirty="0"/>
              <a:t>,</a:t>
            </a:r>
            <a:r>
              <a:rPr lang="zh-CN" altLang="zh-CN" dirty="0"/>
              <a:t>”来消除歧义，即：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685800" y="5410148"/>
            <a:ext cx="7924694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	&gt;&gt;&gt; t = (1,)</a:t>
            </a:r>
            <a:endParaRPr lang="zh-CN" altLang="zh-CN" dirty="0"/>
          </a:p>
          <a:p>
            <a:r>
              <a:rPr lang="en-US" altLang="zh-CN" dirty="0"/>
              <a:t>	&gt;&gt;&gt; t</a:t>
            </a:r>
            <a:endParaRPr lang="zh-CN" altLang="zh-CN" dirty="0"/>
          </a:p>
          <a:p>
            <a:r>
              <a:rPr lang="en-US" altLang="zh-CN" dirty="0"/>
              <a:t>	(1,)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609653" y="2015368"/>
            <a:ext cx="7924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zh-CN" dirty="0"/>
              <a:t>但是，要定义一个只有一个元素的</a:t>
            </a:r>
            <a:r>
              <a:rPr lang="fr-FR" altLang="zh-CN" dirty="0"/>
              <a:t>tuple</a:t>
            </a:r>
            <a:r>
              <a:rPr lang="zh-CN" altLang="zh-CN" dirty="0"/>
              <a:t>，例如：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66750" y="2596926"/>
            <a:ext cx="7924694" cy="10156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en-US" altLang="zh-CN" dirty="0"/>
              <a:t>&gt;&gt;&gt; t = (1)</a:t>
            </a:r>
            <a:endParaRPr lang="zh-CN" altLang="zh-CN" dirty="0"/>
          </a:p>
          <a:p>
            <a:r>
              <a:rPr lang="en-US" altLang="zh-CN" dirty="0"/>
              <a:t>	&gt;&gt;&gt; t</a:t>
            </a:r>
            <a:endParaRPr lang="zh-CN" altLang="zh-CN" dirty="0"/>
          </a:p>
          <a:p>
            <a:r>
              <a:rPr lang="en-US" altLang="zh-CN" dirty="0"/>
              <a:t>	1</a:t>
            </a:r>
            <a:endParaRPr lang="zh-CN" altLang="zh-CN" dirty="0"/>
          </a:p>
        </p:txBody>
      </p:sp>
    </p:spTree>
  </p:cSld>
  <p:clrMapOvr>
    <a:masterClrMapping/>
  </p:clrMapOvr>
  <p:transition spd="slow" advTm="792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文本框 1"/>
          <p:cNvSpPr txBox="1">
            <a:spLocks noChangeArrowheads="1"/>
          </p:cNvSpPr>
          <p:nvPr/>
        </p:nvSpPr>
        <p:spPr bwMode="auto">
          <a:xfrm>
            <a:off x="685800" y="13716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/>
              <a:t>2.1</a:t>
            </a:r>
            <a:r>
              <a:rPr kumimoji="1" lang="zh-CN" altLang="en-US" sz="2800" dirty="0"/>
              <a:t>元组与列表的区别</a:t>
            </a:r>
            <a:endParaRPr kumimoji="1"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85800" y="2133634"/>
            <a:ext cx="79246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其他序列（列表和字符串）的操作都可用于元组，除了那些会违反不变性的列表运算符。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“</a:t>
            </a:r>
            <a:r>
              <a:rPr lang="en-US" altLang="zh-CN" sz="2400" dirty="0"/>
              <a:t>+”</a:t>
            </a:r>
            <a:r>
              <a:rPr lang="zh-CN" altLang="en-US" sz="2400" dirty="0"/>
              <a:t>和“*”运算符同样适用于元组。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成员操作（</a:t>
            </a:r>
            <a:r>
              <a:rPr lang="en-US" altLang="zh-CN" sz="2400" dirty="0"/>
              <a:t>in</a:t>
            </a:r>
            <a:r>
              <a:rPr lang="zh-CN" altLang="en-US" sz="2400" dirty="0"/>
              <a:t>）和</a:t>
            </a:r>
            <a:r>
              <a:rPr lang="en-US" altLang="zh-CN" sz="2400" dirty="0"/>
              <a:t>for</a:t>
            </a:r>
            <a:r>
              <a:rPr lang="zh-CN" altLang="en-US" sz="2400" dirty="0"/>
              <a:t>循环同样适用于元组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长度（</a:t>
            </a:r>
            <a:r>
              <a:rPr lang="en-US" altLang="zh-CN" sz="2400" dirty="0" err="1"/>
              <a:t>len</a:t>
            </a:r>
            <a:r>
              <a:rPr lang="zh-CN" altLang="en-US" sz="2400" dirty="0"/>
              <a:t>）、最大（</a:t>
            </a:r>
            <a:r>
              <a:rPr lang="en-US" altLang="zh-CN" sz="2400" dirty="0"/>
              <a:t>max</a:t>
            </a:r>
            <a:r>
              <a:rPr lang="zh-CN" altLang="en-US" sz="2400" dirty="0"/>
              <a:t>）和最小（</a:t>
            </a:r>
            <a:r>
              <a:rPr lang="en-US" altLang="zh-CN" sz="2400" dirty="0"/>
              <a:t>min</a:t>
            </a:r>
            <a:r>
              <a:rPr lang="zh-CN" altLang="en-US" sz="2400" dirty="0"/>
              <a:t>）同样适用于元组。</a:t>
            </a:r>
            <a:endParaRPr lang="zh-CN" altLang="en-US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没有任何的操作能更改元组。例如</a:t>
            </a:r>
            <a:r>
              <a:rPr lang="en-US" altLang="zh-CN" sz="2400" dirty="0"/>
              <a:t>append</a:t>
            </a:r>
            <a:r>
              <a:rPr lang="zh-CN" altLang="en-US" sz="2400" dirty="0"/>
              <a:t>、</a:t>
            </a:r>
            <a:r>
              <a:rPr lang="en-US" altLang="zh-CN" sz="2400" dirty="0"/>
              <a:t>extend</a:t>
            </a:r>
            <a:r>
              <a:rPr lang="zh-CN" altLang="en-US" sz="2400" dirty="0"/>
              <a:t>、</a:t>
            </a:r>
            <a:r>
              <a:rPr lang="en-US" altLang="zh-CN" sz="2400" dirty="0"/>
              <a:t>insert</a:t>
            </a:r>
            <a:r>
              <a:rPr lang="zh-CN" altLang="en-US" sz="2400" dirty="0"/>
              <a:t>、</a:t>
            </a:r>
            <a:r>
              <a:rPr lang="en-US" altLang="zh-CN" sz="2400" dirty="0"/>
              <a:t>remove</a:t>
            </a:r>
            <a:r>
              <a:rPr lang="zh-CN" altLang="en-US" sz="2400" dirty="0"/>
              <a:t>、</a:t>
            </a:r>
            <a:r>
              <a:rPr lang="en-US" altLang="zh-CN" sz="2400" dirty="0"/>
              <a:t>pop</a:t>
            </a:r>
            <a:r>
              <a:rPr lang="zh-CN" altLang="en-US" sz="2400" dirty="0"/>
              <a:t>、</a:t>
            </a:r>
            <a:r>
              <a:rPr lang="en-US" altLang="zh-CN" sz="2400" dirty="0"/>
              <a:t>reverse</a:t>
            </a:r>
            <a:r>
              <a:rPr lang="zh-CN" altLang="en-US" sz="2400" dirty="0"/>
              <a:t>和</a:t>
            </a:r>
            <a:r>
              <a:rPr lang="en-US" altLang="zh-CN" sz="2400" dirty="0"/>
              <a:t>sort</a:t>
            </a:r>
            <a:r>
              <a:rPr lang="zh-CN" altLang="en-US" sz="2400" dirty="0"/>
              <a:t>不能用于元组。</a:t>
            </a:r>
            <a:endParaRPr lang="zh-CN" altLang="en-US" sz="2400" dirty="0"/>
          </a:p>
        </p:txBody>
      </p:sp>
    </p:spTree>
  </p:cSld>
  <p:clrMapOvr>
    <a:masterClrMapping/>
  </p:clrMapOvr>
  <p:transition spd="slow" advTm="792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文本框 1"/>
          <p:cNvSpPr txBox="1">
            <a:spLocks noChangeArrowheads="1"/>
          </p:cNvSpPr>
          <p:nvPr/>
        </p:nvSpPr>
        <p:spPr bwMode="auto">
          <a:xfrm>
            <a:off x="685800" y="13716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/>
              <a:t>2.2</a:t>
            </a:r>
            <a:r>
              <a:rPr kumimoji="1" lang="zh-CN" altLang="en-US" sz="2800" dirty="0"/>
              <a:t>元组的常用操作</a:t>
            </a:r>
            <a:endParaRPr kumimoji="1"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09653" y="1862854"/>
            <a:ext cx="7924694" cy="4447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由于元组和列表比较相似，使得对列表的很多操作如“</a:t>
            </a:r>
            <a:r>
              <a:rPr lang="en-US" altLang="zh-CN" sz="2400" dirty="0"/>
              <a:t>+</a:t>
            </a:r>
            <a:r>
              <a:rPr lang="zh-CN" altLang="en-US" sz="2400" dirty="0"/>
              <a:t>”、“</a:t>
            </a:r>
            <a:r>
              <a:rPr lang="en-US" altLang="zh-CN" sz="2400" dirty="0"/>
              <a:t>*</a:t>
            </a:r>
            <a:r>
              <a:rPr lang="zh-CN" altLang="en-US" sz="2400" dirty="0"/>
              <a:t>”等运算符以及长度（</a:t>
            </a:r>
            <a:r>
              <a:rPr lang="en-US" altLang="zh-CN" sz="2400" dirty="0" err="1"/>
              <a:t>len</a:t>
            </a:r>
            <a:r>
              <a:rPr lang="zh-CN" altLang="en-US" sz="2400" dirty="0"/>
              <a:t>）、最大（</a:t>
            </a:r>
            <a:r>
              <a:rPr lang="en-US" altLang="zh-CN" sz="2400" dirty="0"/>
              <a:t>max</a:t>
            </a:r>
            <a:r>
              <a:rPr lang="zh-CN" altLang="en-US" sz="2400" dirty="0"/>
              <a:t>）、最小（</a:t>
            </a:r>
            <a:r>
              <a:rPr lang="en-US" altLang="zh-CN" sz="2400" dirty="0"/>
              <a:t>min</a:t>
            </a:r>
            <a:r>
              <a:rPr lang="zh-CN" altLang="en-US" sz="2400" dirty="0"/>
              <a:t>）等运算都适用于元组。而那些如</a:t>
            </a:r>
            <a:r>
              <a:rPr lang="en-US" altLang="zh-CN" sz="2400" dirty="0"/>
              <a:t>append</a:t>
            </a:r>
            <a:r>
              <a:rPr lang="zh-CN" altLang="en-US" sz="2400" dirty="0"/>
              <a:t>、</a:t>
            </a:r>
            <a:r>
              <a:rPr lang="en-US" altLang="zh-CN" sz="2400" dirty="0"/>
              <a:t>extend</a:t>
            </a:r>
            <a:r>
              <a:rPr lang="zh-CN" altLang="en-US" sz="2400" dirty="0"/>
              <a:t>、</a:t>
            </a:r>
            <a:r>
              <a:rPr lang="en-US" altLang="zh-CN" sz="2400" dirty="0"/>
              <a:t>insert</a:t>
            </a:r>
            <a:r>
              <a:rPr lang="zh-CN" altLang="en-US" sz="2400" dirty="0"/>
              <a:t>、</a:t>
            </a:r>
            <a:r>
              <a:rPr lang="en-US" altLang="zh-CN" sz="2400" dirty="0"/>
              <a:t>remove</a:t>
            </a:r>
            <a:r>
              <a:rPr lang="zh-CN" altLang="en-US" sz="2400" dirty="0"/>
              <a:t>、</a:t>
            </a:r>
            <a:r>
              <a:rPr lang="en-US" altLang="zh-CN" sz="2400" dirty="0"/>
              <a:t>pop</a:t>
            </a:r>
            <a:r>
              <a:rPr lang="zh-CN" altLang="en-US" sz="2400" dirty="0"/>
              <a:t>、</a:t>
            </a:r>
            <a:r>
              <a:rPr lang="en-US" altLang="zh-CN" sz="2400" dirty="0"/>
              <a:t>reverse</a:t>
            </a:r>
            <a:r>
              <a:rPr lang="zh-CN" altLang="en-US" sz="2400" dirty="0"/>
              <a:t>和</a:t>
            </a:r>
            <a:r>
              <a:rPr lang="en-US" altLang="zh-CN" sz="2400" dirty="0"/>
              <a:t>sort</a:t>
            </a:r>
            <a:r>
              <a:rPr lang="zh-CN" altLang="en-US" sz="2400" dirty="0"/>
              <a:t>等能改变元素的操作都不能直接操作元组。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然而，当元组中存在列表元素项时，就可以使用上述如</a:t>
            </a:r>
            <a:r>
              <a:rPr lang="en-US" altLang="zh-CN" sz="2400" dirty="0"/>
              <a:t>append</a:t>
            </a:r>
            <a:r>
              <a:rPr lang="zh-CN" altLang="en-US" sz="2400" dirty="0"/>
              <a:t>等方法修改</a:t>
            </a:r>
            <a:r>
              <a:rPr lang="en-US" altLang="zh-CN" sz="2400" dirty="0"/>
              <a:t>list</a:t>
            </a:r>
            <a:r>
              <a:rPr lang="zh-CN" altLang="en-US" sz="2400" dirty="0"/>
              <a:t>中的元素，达到间接修改元组元素的目的。</a:t>
            </a:r>
            <a:endParaRPr lang="zh-CN" altLang="en-US" sz="2400" dirty="0"/>
          </a:p>
        </p:txBody>
      </p:sp>
    </p:spTree>
  </p:cSld>
  <p:clrMapOvr>
    <a:masterClrMapping/>
  </p:clrMapOvr>
  <p:transition spd="slow" advTm="7922"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WPS 演示</Application>
  <PresentationFormat>全屏显示(4:3)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Verdana</vt:lpstr>
      <vt:lpstr>Calibri</vt:lpstr>
      <vt:lpstr>Segoe UI</vt:lpstr>
      <vt:lpstr>隶书</vt:lpstr>
      <vt:lpstr>微软雅黑</vt:lpstr>
      <vt:lpstr>黑体</vt:lpstr>
      <vt:lpstr>Times New Roman</vt:lpstr>
      <vt:lpstr>方正书宋简体</vt:lpstr>
      <vt:lpstr>Arial Unicode MS</vt:lpstr>
      <vt:lpstr>Profile</vt:lpstr>
      <vt:lpstr>1_自定义设计方案</vt:lpstr>
      <vt:lpstr>PowerPoint 演示文稿</vt:lpstr>
      <vt:lpstr>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模块十四 系统分析</dc:title>
  <dc:creator>Office</dc:creator>
  <cp:lastModifiedBy>Admin</cp:lastModifiedBy>
  <cp:revision>64</cp:revision>
  <dcterms:created xsi:type="dcterms:W3CDTF">2016-06-06T00:16:00Z</dcterms:created>
  <dcterms:modified xsi:type="dcterms:W3CDTF">2019-01-02T05:52:05Z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2052-11.1.0.8214</vt:lpwstr>
  </property>
</Properties>
</file>