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Noto Sans Regular"/>
              </a:rPr>
              <a:t>&lt;date/time&gt;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Noto Sans Regular"/>
              </a:rPr>
              <a:t>&lt;footer&gt;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5086D5E-285B-4805-96EA-8A7B08F38AAD}" type="slidenum">
              <a:rPr b="0" lang="en-US" sz="1400" spc="-1" strike="noStrike">
                <a:latin typeface="Noto Sans Regular"/>
              </a:rPr>
              <a:t>&lt;number&gt;</a:t>
            </a:fld>
            <a:r>
              <a:rPr b="0" lang="en-US" sz="1400" spc="-1" strike="noStrike">
                <a:latin typeface="Noto Sans Regular"/>
              </a:rPr>
              <a:t> / </a:t>
            </a:r>
            <a:fld id="{D4621B93-1F44-45CA-B991-552AA0AE7F11}" type="slidecount">
              <a:rPr b="0" lang="en-US" sz="1400" spc="-1" strike="noStrike">
                <a:latin typeface="Noto Sans Regular"/>
              </a:rPr>
              <a:t>12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Noto Sans Regular"/>
              </a:rPr>
              <a:t> 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Noto Sans Regular"/>
              </a:rPr>
              <a:t> 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6903A2F-58FA-49D9-9EAA-7B318ABB37AC}" type="slidenum">
              <a:rPr b="0" lang="en-US" sz="1400" spc="-1" strike="noStrike">
                <a:latin typeface="Noto Sans Regular"/>
              </a:rPr>
              <a:t>1</a:t>
            </a:fld>
            <a:r>
              <a:rPr b="0" lang="en-US" sz="1400" spc="-1" strike="noStrike">
                <a:latin typeface="Noto Sans Regular"/>
              </a:rPr>
              <a:t> / </a:t>
            </a:r>
            <a:fld id="{8FD4BF5E-0884-40B3-9107-EDAF202E7550}" type="slidecount">
              <a:rPr b="0" lang="en-US" sz="1400" spc="-1" strike="noStrike">
                <a:latin typeface="Noto Sans Regular"/>
              </a:rPr>
              <a:t>12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hyperlink" Target="https://towardsdatascience.com/how-to-perform-image-restoration-absolutely-dataset-free-d08da1a1e96d" TargetMode="External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linkedin.com/in/andrey-osetrov-phd/" TargetMode="External"/><Relationship Id="rId2" Type="http://schemas.openxmlformats.org/officeDocument/2006/relationships/hyperlink" Target="https://github.com/aosetrov/AI_Workshop_Computer_Vision_Tools" TargetMode="External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Computer_vision" TargetMode="External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towardsdatascience.com/10-papers-you-should-read-to-understand-image-classification-in-the-deep-learning-era-4b9d792f45a7" TargetMode="External"/><Relationship Id="rId3" Type="http://schemas.openxmlformats.org/officeDocument/2006/relationships/hyperlink" Target="https://d2l.ai/chapter_linear-networks/image-classification-dataset.html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www.researchgate.net/figure/Object-detection-in-a-dense-scene_fig4_329217107" TargetMode="External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hyperlink" Target="https://aidetic.in/blog/2020/10/05/object-tracking-in-videos-introduction-and-common-techniques/" TargetMode="External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www.researchgate.net/figure/Example-of-2D-semantic-segmentation-Top-input-image-Bottom-prediction_fig3_326875064" TargetMode="External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blog.usejournal.com/3d-human-pose-estimation-ce1259979306" TargetMode="External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www.groundai.com/project/semantic-aware-scene-recognition/1" TargetMode="External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Computer Vision: intro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Noto Sans Regular"/>
              </a:rPr>
              <a:t>@ Andrey Osetrov, 2021</a:t>
            </a:r>
            <a:endParaRPr b="0" lang="en-US" sz="3200" spc="-1" strike="noStrike">
              <a:latin typeface="Noto Sans Regular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Image restoration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725840" y="1387440"/>
            <a:ext cx="6667200" cy="4809600"/>
          </a:xfrm>
          <a:prstGeom prst="rect">
            <a:avLst/>
          </a:prstGeom>
          <a:ln>
            <a:noFill/>
          </a:ln>
        </p:spPr>
      </p:pic>
      <p:sp>
        <p:nvSpPr>
          <p:cNvPr id="112" name="TextShape 2"/>
          <p:cNvSpPr txBox="1"/>
          <p:nvPr/>
        </p:nvSpPr>
        <p:spPr>
          <a:xfrm>
            <a:off x="151920" y="6406920"/>
            <a:ext cx="87400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* - </a:t>
            </a:r>
            <a:r>
              <a:rPr b="0" lang="en-US" sz="1800" spc="-1" strike="noStrike">
                <a:latin typeface="Arial"/>
                <a:hlinkClick r:id="rId2"/>
              </a:rPr>
              <a:t>https://towardsdatascience.com/how-to-perform-image-restoration-absolutely-dataset-free-d08da1a1e96d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54120" y="30841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Let’s make our hands dirty now ...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Contacts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82880" y="2160000"/>
            <a:ext cx="941832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LI: 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  <a:hlinkClick r:id="rId1"/>
              </a:rPr>
              <a:t>https://www.linkedin.com/in/andrey-osetrov-phd/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GitHub: 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  <a:hlinkClick r:id="rId2"/>
              </a:rPr>
              <a:t>https://github.com/aosetrov/AI_Workshop_Computer_Vision_Tools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Basic definition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40080" y="2194560"/>
            <a:ext cx="8640000" cy="274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Computer vision - is an interdisciplinary scientific field that deals with how computers can gain high-level understanding from digital images or videos *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1005840" y="6602760"/>
            <a:ext cx="61264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* - </a:t>
            </a:r>
            <a:r>
              <a:rPr b="0" lang="en-US" sz="1800" spc="-1" strike="noStrike">
                <a:latin typeface="Arial"/>
                <a:hlinkClick r:id="rId1"/>
              </a:rPr>
              <a:t>https://en.wikipedia.org/wiki/Computer_vision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Sub-fields examples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Image classification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Object detection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Object tracking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Semantic segmentation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Human pose estimation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Scene recognition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Image restoration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548000" y="684720"/>
            <a:ext cx="6667200" cy="3742920"/>
          </a:xfrm>
          <a:prstGeom prst="rect">
            <a:avLst/>
          </a:prstGeom>
          <a:ln>
            <a:noFill/>
          </a:ln>
        </p:spPr>
      </p:pic>
      <p:sp>
        <p:nvSpPr>
          <p:cNvPr id="9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Image classification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49760" y="6310800"/>
            <a:ext cx="900504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* - </a:t>
            </a:r>
            <a:r>
              <a:rPr b="0" lang="en-US" sz="1800" spc="-1" strike="noStrike">
                <a:latin typeface="Arial"/>
                <a:hlinkClick r:id="rId2"/>
              </a:rPr>
              <a:t>https://towardsdatascience.com/10-papers-you-should-read-to-understand-image-classification-in-the-deep-learning-era-4b9d792f45a7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** - </a:t>
            </a:r>
            <a:r>
              <a:rPr b="0" lang="en-US" sz="1800" spc="-1" strike="noStrike">
                <a:latin typeface="Arial"/>
                <a:hlinkClick r:id="rId3"/>
              </a:rPr>
              <a:t>https://d2l.ai/chapter_linear-networks/image-classification-dataset.html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4"/>
          <a:stretch/>
        </p:blipFill>
        <p:spPr>
          <a:xfrm>
            <a:off x="149760" y="3987720"/>
            <a:ext cx="9733320" cy="243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Object detection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011240" y="1341360"/>
            <a:ext cx="8096040" cy="5333760"/>
          </a:xfrm>
          <a:prstGeom prst="rect">
            <a:avLst/>
          </a:prstGeom>
          <a:ln>
            <a:noFill/>
          </a:ln>
        </p:spPr>
      </p:pic>
      <p:sp>
        <p:nvSpPr>
          <p:cNvPr id="97" name="TextShape 2"/>
          <p:cNvSpPr txBox="1"/>
          <p:nvPr/>
        </p:nvSpPr>
        <p:spPr>
          <a:xfrm>
            <a:off x="84240" y="6583680"/>
            <a:ext cx="90792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* - </a:t>
            </a:r>
            <a:r>
              <a:rPr b="0" lang="en-US" sz="1800" spc="-1" strike="noStrike">
                <a:latin typeface="Arial"/>
                <a:hlinkClick r:id="rId2"/>
              </a:rPr>
              <a:t>https://www.researchgate.net/figure/Object-detection-in-a-dense-scene_fig4_329217107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Object tracking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194560" y="1753920"/>
            <a:ext cx="5703840" cy="3752280"/>
          </a:xfrm>
          <a:prstGeom prst="rect">
            <a:avLst/>
          </a:prstGeom>
          <a:ln>
            <a:noFill/>
          </a:ln>
        </p:spPr>
      </p:pic>
      <p:sp>
        <p:nvSpPr>
          <p:cNvPr id="100" name="TextShape 2"/>
          <p:cNvSpPr txBox="1"/>
          <p:nvPr/>
        </p:nvSpPr>
        <p:spPr>
          <a:xfrm>
            <a:off x="265320" y="6237360"/>
            <a:ext cx="86698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* - </a:t>
            </a:r>
            <a:r>
              <a:rPr b="0" lang="en-US" sz="1800" spc="-1" strike="noStrike">
                <a:latin typeface="Arial"/>
                <a:hlinkClick r:id="rId2"/>
              </a:rPr>
              <a:t>https://aidetic.in/blog/2020/10/05/object-tracking-in-videos-introduction-and-common-techniques/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Semantic segmentation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299240" y="1285560"/>
            <a:ext cx="7035480" cy="5479200"/>
          </a:xfrm>
          <a:prstGeom prst="rect">
            <a:avLst/>
          </a:prstGeom>
          <a:ln>
            <a:noFill/>
          </a:ln>
        </p:spPr>
      </p:pic>
      <p:sp>
        <p:nvSpPr>
          <p:cNvPr id="103" name="TextShape 2"/>
          <p:cNvSpPr txBox="1"/>
          <p:nvPr/>
        </p:nvSpPr>
        <p:spPr>
          <a:xfrm>
            <a:off x="91440" y="6548400"/>
            <a:ext cx="89611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* - </a:t>
            </a:r>
            <a:r>
              <a:rPr b="0" lang="en-US" sz="1800" spc="-1" strike="noStrike">
                <a:latin typeface="Arial"/>
                <a:hlinkClick r:id="rId2"/>
              </a:rPr>
              <a:t>https://www.researchgate.net/figure/Example-of-2D-semantic-segmentation-Top-input-image-Bottom-prediction_fig3_326875064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Human pose estimation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097360" y="2125440"/>
            <a:ext cx="5924160" cy="3333240"/>
          </a:xfrm>
          <a:prstGeom prst="rect">
            <a:avLst/>
          </a:prstGeom>
          <a:ln>
            <a:noFill/>
          </a:ln>
        </p:spPr>
      </p:pic>
      <p:sp>
        <p:nvSpPr>
          <p:cNvPr id="106" name="TextShape 2"/>
          <p:cNvSpPr txBox="1"/>
          <p:nvPr/>
        </p:nvSpPr>
        <p:spPr>
          <a:xfrm>
            <a:off x="782280" y="6511320"/>
            <a:ext cx="72644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* - </a:t>
            </a:r>
            <a:r>
              <a:rPr b="0" lang="en-US" sz="1800" spc="-1" strike="noStrike">
                <a:latin typeface="Arial"/>
                <a:hlinkClick r:id="rId2"/>
              </a:rPr>
              <a:t>https://blog.usejournal.com/3d-human-pose-estimation-ce1259979306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Scene recognition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14560" y="1692720"/>
            <a:ext cx="9552960" cy="3840480"/>
          </a:xfrm>
          <a:prstGeom prst="rect">
            <a:avLst/>
          </a:prstGeom>
          <a:ln>
            <a:noFill/>
          </a:ln>
        </p:spPr>
      </p:pic>
      <p:sp>
        <p:nvSpPr>
          <p:cNvPr id="109" name="TextShape 2"/>
          <p:cNvSpPr txBox="1"/>
          <p:nvPr/>
        </p:nvSpPr>
        <p:spPr>
          <a:xfrm>
            <a:off x="699120" y="6463080"/>
            <a:ext cx="7713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* - </a:t>
            </a:r>
            <a:r>
              <a:rPr b="0" lang="en-US" sz="1800" spc="-1" strike="noStrike">
                <a:latin typeface="Arial"/>
                <a:hlinkClick r:id="rId2"/>
              </a:rPr>
              <a:t>https://www.groundai.com/project/semantic-aware-scene-recognition/1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2021-02-12T14:05:00Z</dcterms:created>
  <dc:creator/>
  <dc:description/>
  <dc:language>en-US</dc:language>
  <cp:lastModifiedBy/>
  <dcterms:modified xsi:type="dcterms:W3CDTF">2021-02-12T16:15:06Z</dcterms:modified>
  <cp:revision>13</cp:revision>
  <dc:subject/>
  <dc:title>Impress</dc:title>
</cp:coreProperties>
</file>