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74" r:id="rId8"/>
    <p:sldId id="275" r:id="rId9"/>
    <p:sldId id="269" r:id="rId10"/>
    <p:sldId id="270" r:id="rId11"/>
    <p:sldId id="272" r:id="rId12"/>
    <p:sldId id="273" r:id="rId13"/>
    <p:sldId id="276" r:id="rId14"/>
    <p:sldId id="260" r:id="rId15"/>
    <p:sldId id="261" r:id="rId16"/>
    <p:sldId id="264" r:id="rId17"/>
    <p:sldId id="265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86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8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2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8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7367-26B8-4E68-A6B2-5D8927C005A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7693-3350-44B7-A334-672680EF2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1173631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Netty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6701" y="263136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款高性能网络应用框架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2672" y="5008098"/>
            <a:ext cx="11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杨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、引导类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、服务端引导（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Server</a:t>
            </a:r>
            <a:r>
              <a:rPr lang="en-US" altLang="zh-CN" sz="1800" b="1" dirty="0" smtClean="0">
                <a:solidFill>
                  <a:schemeClr val="bg1"/>
                </a:solidFill>
                <a:latin typeface="+mn-ea"/>
              </a:rPr>
              <a:t>Bootstrap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、客户端引导（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</a:rPr>
              <a:t>Bootstrap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引导类是用来组织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的各个结构（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pipeline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handler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eventloop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），并使它们运转起来的结构。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、事件循环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、事件循环组（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EventLoopGroup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、事件循环（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EventLoop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一般情况下，服务端会有两个事件循环组（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boss , work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客户端有一个事件循环组。一个事件循环组有多个线程（默认线程数为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CUP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核心数 * 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），每个线程内有一个事件循环。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boss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负责监听客户端的连接，当一个新的连接建立后，由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work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来进行处理。客户端只有一个事件循环组，用来与处理与服务端的通信。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服务端只用一个事件循环组在功能上是没有什么问题的，但是性能上（吞吐量）会有所降低。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10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2.3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、数据通道（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Channel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JDK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中的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是通讯的载体，而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中的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在此基础上进行封装从而赋予了</a:t>
            </a: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Channel</a:t>
            </a:r>
          </a:p>
          <a:p>
            <a:pPr marL="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更多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的能力，用户可以使用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进行以下操作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：</a:t>
            </a:r>
            <a:endParaRPr lang="zh-CN" altLang="en-US" sz="21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、查询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的状态。</a:t>
            </a: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、配置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的参数。</a:t>
            </a: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、进行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支持的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I/O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操作（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read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write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connect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bind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）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1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、获取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对应的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ChannelPipeline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，从而可以自定义处理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I/O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事件或者其他请求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1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1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	Channel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包含注册（</a:t>
            </a: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Registered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）、活跃（</a:t>
            </a: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Actived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）、非活跃</a:t>
            </a: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(Inactived)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、非注册</a:t>
            </a:r>
            <a:endParaRPr lang="en-US" altLang="zh-CN" sz="21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(Unregistered)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四个状态。</a:t>
            </a:r>
            <a:endParaRPr lang="en-US" altLang="zh-CN" sz="21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一旦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用户端连接成功，将新建一个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同该用户端进行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绑定。</a:t>
            </a:r>
            <a:endParaRPr lang="zh-CN" altLang="en-US" sz="21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	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从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EventLoopGroup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获得一个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EventLoop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，并注册到该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EventLoop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生命周期内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都</a:t>
            </a:r>
            <a:endParaRPr lang="en-US" altLang="zh-CN" sz="21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和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该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EventLoop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在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一起。</a:t>
            </a:r>
            <a:endParaRPr lang="en-US" altLang="zh-CN" sz="21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	channel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同用户端进行网络连接、关闭和读写，生成相对应的</a:t>
            </a: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event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触发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eventloop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调度线程进行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执行。</a:t>
            </a:r>
            <a:endParaRPr lang="zh-CN" altLang="en-US" sz="21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如果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是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读写事件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，执行线程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调度</a:t>
            </a: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pipeline</a:t>
            </a:r>
            <a:r>
              <a:rPr lang="zh-CN" altLang="en-US" sz="2100" dirty="0">
                <a:solidFill>
                  <a:schemeClr val="bg1"/>
                </a:solidFill>
                <a:latin typeface="+mn-ea"/>
              </a:rPr>
              <a:t>来处理用户业务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逻辑。</a:t>
            </a:r>
            <a:endParaRPr lang="zh-CN" altLang="en-US" sz="21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	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ChannelPipeline 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和 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ChannelHandler 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	Netty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Channel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过滤器实现原理与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Servlet Filter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机制一致，它将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Channel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的数据管道抽象为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ChannelPipeline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，消息在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ChannelPipeline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中流动和传递。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ChannelPipeline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持有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I/O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事件拦截器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ChannelHandler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的链表，由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ChannelHandler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来对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I/O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事件进行具体的拦截和处理，可以方便地通过新增和删除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ChannelHandler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来实现不同业务逻辑的定制，</a:t>
            </a:r>
            <a:r>
              <a:rPr lang="zh-CN" altLang="en-US" sz="1800" b="1" dirty="0">
                <a:solidFill>
                  <a:schemeClr val="bg1"/>
                </a:solidFill>
                <a:latin typeface="+mn-ea"/>
              </a:rPr>
              <a:t>能够实现对修改封闭和对扩展到支持</a:t>
            </a:r>
            <a:r>
              <a:rPr lang="zh-CN" altLang="en-US" sz="1800" b="1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2.5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、数据容器（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ByteBuf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缓冲区是不同的通道之间传递数据的中介，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JDK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中的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ByteBuffer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操作复杂，而且没有经过优化，所以在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中实现了一个更加强大的缓冲区 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</a:rPr>
              <a:t>ByteBuf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 用于表示字节序列。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JDK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中的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Buffer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类型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 有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heapBuffer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directBuffer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两种类型，但是在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中除了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heap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direct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类型外，还有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composite Buffer(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复合缓冲区类型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1800" dirty="0">
                <a:solidFill>
                  <a:schemeClr val="bg1"/>
                </a:solidFill>
              </a:rPr>
              <a:t>ByteBuf </a:t>
            </a:r>
            <a:r>
              <a:rPr lang="zh-CN" altLang="en-US" sz="1800" dirty="0">
                <a:solidFill>
                  <a:schemeClr val="bg1"/>
                </a:solidFill>
              </a:rPr>
              <a:t>与</a:t>
            </a:r>
            <a:r>
              <a:rPr lang="en-US" altLang="zh-CN" sz="1800" dirty="0">
                <a:solidFill>
                  <a:schemeClr val="bg1"/>
                </a:solidFill>
              </a:rPr>
              <a:t>JDK</a:t>
            </a:r>
            <a:r>
              <a:rPr lang="zh-CN" altLang="en-US" sz="1800" dirty="0" smtClean="0">
                <a:solidFill>
                  <a:schemeClr val="bg1"/>
                </a:solidFill>
              </a:rPr>
              <a:t>中的 </a:t>
            </a:r>
            <a:r>
              <a:rPr lang="en-US" altLang="zh-CN" sz="1800" dirty="0">
                <a:solidFill>
                  <a:schemeClr val="bg1"/>
                </a:solidFill>
              </a:rPr>
              <a:t>ByteBuffer </a:t>
            </a:r>
            <a:r>
              <a:rPr lang="zh-CN" altLang="en-US" sz="1800" dirty="0">
                <a:solidFill>
                  <a:schemeClr val="bg1"/>
                </a:solidFill>
              </a:rPr>
              <a:t>的最大区别之一就是： </a:t>
            </a:r>
            <a:r>
              <a:rPr lang="en-US" altLang="zh-CN" sz="1800" dirty="0">
                <a:solidFill>
                  <a:schemeClr val="bg1"/>
                </a:solidFill>
              </a:rPr>
              <a:t>netty</a:t>
            </a:r>
            <a:r>
              <a:rPr lang="zh-CN" altLang="en-US" sz="1800" dirty="0">
                <a:solidFill>
                  <a:schemeClr val="bg1"/>
                </a:solidFill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</a:rPr>
              <a:t>ByteBuf</a:t>
            </a:r>
            <a:r>
              <a:rPr lang="zh-CN" altLang="en-US" sz="1800" dirty="0">
                <a:solidFill>
                  <a:schemeClr val="bg1"/>
                </a:solidFill>
              </a:rPr>
              <a:t>采用了读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zh-CN" altLang="en-US" sz="1800" dirty="0">
                <a:solidFill>
                  <a:schemeClr val="bg1"/>
                </a:solidFill>
              </a:rPr>
              <a:t>写索引</a:t>
            </a:r>
            <a:r>
              <a:rPr lang="zh-CN" altLang="en-US" sz="1800" dirty="0" smtClean="0">
                <a:solidFill>
                  <a:schemeClr val="bg1"/>
                </a:solidFill>
              </a:rPr>
              <a:t>分离。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通过</a:t>
            </a:r>
            <a:r>
              <a:rPr lang="en-US" altLang="zh-CN" sz="1800" dirty="0" smtClean="0">
                <a:solidFill>
                  <a:schemeClr val="bg1"/>
                </a:solidFill>
              </a:rPr>
              <a:t>CompositeByteBuf</a:t>
            </a:r>
            <a:r>
              <a:rPr lang="zh-CN" altLang="en-US" sz="1800" dirty="0" smtClean="0">
                <a:solidFill>
                  <a:schemeClr val="bg1"/>
                </a:solidFill>
              </a:rPr>
              <a:t>将多个</a:t>
            </a:r>
            <a:r>
              <a:rPr lang="en-US" altLang="zh-CN" sz="1800" dirty="0" smtClean="0">
                <a:solidFill>
                  <a:schemeClr val="bg1"/>
                </a:solidFill>
              </a:rPr>
              <a:t>ByteBuf</a:t>
            </a:r>
            <a:r>
              <a:rPr lang="zh-CN" altLang="en-US" sz="1800" dirty="0" smtClean="0">
                <a:solidFill>
                  <a:schemeClr val="bg1"/>
                </a:solidFill>
              </a:rPr>
              <a:t>合并到一起，只是逻辑上的合并，因此实现了零拷贝。</a:t>
            </a:r>
            <a:r>
              <a:rPr lang="en-US" altLang="zh-CN" sz="1800" dirty="0" smtClean="0">
                <a:solidFill>
                  <a:schemeClr val="bg1"/>
                </a:solidFill>
              </a:rPr>
              <a:t>ByteBuf</a:t>
            </a:r>
            <a:r>
              <a:rPr lang="zh-CN" altLang="en-US" sz="1800" dirty="0" smtClean="0">
                <a:solidFill>
                  <a:schemeClr val="bg1"/>
                </a:solidFill>
              </a:rPr>
              <a:t>的</a:t>
            </a:r>
            <a:r>
              <a:rPr lang="en-US" altLang="zh-CN" sz="1800" dirty="0" smtClean="0">
                <a:solidFill>
                  <a:schemeClr val="bg1"/>
                </a:solidFill>
              </a:rPr>
              <a:t>slice</a:t>
            </a:r>
            <a:r>
              <a:rPr lang="zh-CN" altLang="en-US" sz="1800" dirty="0" smtClean="0">
                <a:solidFill>
                  <a:schemeClr val="bg1"/>
                </a:solidFill>
              </a:rPr>
              <a:t>方法将一个</a:t>
            </a:r>
            <a:r>
              <a:rPr lang="en-US" altLang="zh-CN" sz="1800" dirty="0" smtClean="0">
                <a:solidFill>
                  <a:schemeClr val="bg1"/>
                </a:solidFill>
              </a:rPr>
              <a:t>ByteBuf</a:t>
            </a:r>
            <a:r>
              <a:rPr lang="zh-CN" altLang="en-US" sz="1800" dirty="0" smtClean="0">
                <a:solidFill>
                  <a:schemeClr val="bg1"/>
                </a:solidFill>
              </a:rPr>
              <a:t>分割为多个也是同理。而</a:t>
            </a:r>
            <a:r>
              <a:rPr lang="en-US" altLang="zh-CN" sz="1800" dirty="0" smtClean="0">
                <a:solidFill>
                  <a:schemeClr val="bg1"/>
                </a:solidFill>
              </a:rPr>
              <a:t>wrap</a:t>
            </a:r>
            <a:r>
              <a:rPr lang="zh-CN" altLang="en-US" sz="1800" dirty="0" smtClean="0">
                <a:solidFill>
                  <a:schemeClr val="bg1"/>
                </a:solidFill>
              </a:rPr>
              <a:t>操作（</a:t>
            </a:r>
            <a:r>
              <a:rPr lang="en-US" altLang="zh-CN" sz="1800" dirty="0" smtClean="0">
                <a:solidFill>
                  <a:schemeClr val="bg1"/>
                </a:solidFill>
              </a:rPr>
              <a:t>Unpooled.wrappedBuffer</a:t>
            </a:r>
            <a:r>
              <a:rPr lang="zh-CN" altLang="en-US" sz="1800" dirty="0" smtClean="0">
                <a:solidFill>
                  <a:schemeClr val="bg1"/>
                </a:solidFill>
              </a:rPr>
              <a:t>）可以将一个</a:t>
            </a:r>
            <a:r>
              <a:rPr lang="en-US" altLang="zh-CN" sz="1800" dirty="0" smtClean="0">
                <a:solidFill>
                  <a:schemeClr val="bg1"/>
                </a:solidFill>
              </a:rPr>
              <a:t>byte[]</a:t>
            </a:r>
            <a:r>
              <a:rPr lang="zh-CN" altLang="en-US" sz="1800" dirty="0" smtClean="0">
                <a:solidFill>
                  <a:schemeClr val="bg1"/>
                </a:solidFill>
              </a:rPr>
              <a:t>包装为一个</a:t>
            </a:r>
            <a:r>
              <a:rPr lang="en-US" altLang="zh-CN" sz="1800" dirty="0" smtClean="0">
                <a:solidFill>
                  <a:schemeClr val="bg1"/>
                </a:solidFill>
              </a:rPr>
              <a:t>ByteBuf</a:t>
            </a:r>
            <a:r>
              <a:rPr lang="zh-CN" altLang="en-US" sz="1800" dirty="0" smtClean="0">
                <a:solidFill>
                  <a:schemeClr val="bg1"/>
                </a:solidFill>
              </a:rPr>
              <a:t>容器，同样没有任何拷贝操作。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5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2.6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、编解码器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解码器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：负责将消息从字节或其他序列形式转成指定的消息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对象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。</a:t>
            </a:r>
            <a:br>
              <a:rPr lang="zh-CN" altLang="en-US" sz="1800" dirty="0">
                <a:solidFill>
                  <a:schemeClr val="bg1"/>
                </a:solidFill>
                <a:latin typeface="+mn-ea"/>
              </a:rPr>
            </a:b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编码器：将消息对象转成字节或其他序列形式在网络上传输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编解码器，其实都是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ChannelHandler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的一种实现。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常见的内置编解码器有：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String </a:t>
            </a:r>
            <a:r>
              <a:rPr lang="en-US" altLang="zh-CN" sz="1800" dirty="0" smtClean="0">
                <a:solidFill>
                  <a:schemeClr val="bg1"/>
                </a:solidFill>
              </a:rPr>
              <a:t>StringDecoder</a:t>
            </a:r>
            <a:r>
              <a:rPr lang="zh-CN" altLang="en-US" sz="1800" dirty="0" smtClean="0">
                <a:solidFill>
                  <a:schemeClr val="bg1"/>
                </a:solidFill>
              </a:rPr>
              <a:t>和</a:t>
            </a:r>
            <a:r>
              <a:rPr lang="en-US" altLang="zh-CN" sz="1800" dirty="0" smtClean="0">
                <a:solidFill>
                  <a:schemeClr val="bg1"/>
                </a:solidFill>
              </a:rPr>
              <a:t>StringEncoder </a:t>
            </a:r>
            <a:r>
              <a:rPr lang="zh-CN" altLang="en-US" sz="1800" dirty="0" smtClean="0">
                <a:solidFill>
                  <a:schemeClr val="bg1"/>
                </a:solidFill>
              </a:rPr>
              <a:t>提供从字节码到字符串之间的编解码工作。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Protobuf 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 ProtobufDecoder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ProtobufEncoder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提供基于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Protobuf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序列化的编解码工作。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Base64 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 Base64Decoder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Base64Encoder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要在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String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编解码的基础上工作。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Object </a:t>
            </a:r>
            <a:r>
              <a:rPr lang="en-US" altLang="zh-CN" sz="1800" dirty="0" smtClean="0">
                <a:solidFill>
                  <a:schemeClr val="bg1"/>
                </a:solidFill>
              </a:rPr>
              <a:t>ObjectDecoder</a:t>
            </a:r>
            <a:r>
              <a:rPr lang="zh-CN" altLang="en-US" sz="1800" dirty="0" smtClean="0">
                <a:solidFill>
                  <a:schemeClr val="bg1"/>
                </a:solidFill>
              </a:rPr>
              <a:t>和</a:t>
            </a:r>
            <a:r>
              <a:rPr lang="en-US" altLang="zh-CN" sz="1800" dirty="0" smtClean="0">
                <a:solidFill>
                  <a:schemeClr val="bg1"/>
                </a:solidFill>
              </a:rPr>
              <a:t>ObjectEncoder </a:t>
            </a:r>
            <a:r>
              <a:rPr lang="zh-CN" altLang="en-US" sz="1800" dirty="0" smtClean="0">
                <a:solidFill>
                  <a:schemeClr val="bg1"/>
                </a:solidFill>
              </a:rPr>
              <a:t>提供基于</a:t>
            </a:r>
            <a:r>
              <a:rPr lang="en-US" altLang="zh-CN" sz="1800" dirty="0" smtClean="0">
                <a:solidFill>
                  <a:schemeClr val="bg1"/>
                </a:solidFill>
              </a:rPr>
              <a:t>JDK</a:t>
            </a:r>
            <a:r>
              <a:rPr lang="zh-CN" altLang="en-US" sz="1800" dirty="0" smtClean="0">
                <a:solidFill>
                  <a:schemeClr val="bg1"/>
                </a:solidFill>
              </a:rPr>
              <a:t>对象序列化传输的编解码工作。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等等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...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90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838200" y="2391507"/>
            <a:ext cx="10515600" cy="174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8000" dirty="0">
                <a:solidFill>
                  <a:schemeClr val="bg1"/>
                </a:solidFill>
              </a:rPr>
              <a:t>3</a:t>
            </a:r>
            <a:r>
              <a:rPr lang="zh-CN" altLang="en-US" sz="8000" dirty="0" smtClean="0">
                <a:solidFill>
                  <a:schemeClr val="bg1"/>
                </a:solidFill>
              </a:rPr>
              <a:t>、</a:t>
            </a:r>
            <a:r>
              <a:rPr lang="en-US" altLang="zh-CN" sz="8000" dirty="0" smtClean="0">
                <a:solidFill>
                  <a:schemeClr val="bg1"/>
                </a:solidFill>
              </a:rPr>
              <a:t>Netty</a:t>
            </a:r>
            <a:r>
              <a:rPr lang="zh-CN" altLang="en-US" sz="8000" dirty="0" smtClean="0">
                <a:solidFill>
                  <a:schemeClr val="bg1"/>
                </a:solidFill>
              </a:rPr>
              <a:t>使用流程</a:t>
            </a:r>
            <a:endParaRPr lang="en-US" altLang="zh-CN" sz="80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543464"/>
            <a:ext cx="10515600" cy="563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、创建引导对象（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 Server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</a:rPr>
              <a:t>Bootstrap </a:t>
            </a:r>
            <a:r>
              <a:rPr lang="zh-CN" altLang="en-US" sz="1800" b="1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  <a:latin typeface="+mn-ea"/>
              </a:rPr>
              <a:t>Bootstrap </a:t>
            </a:r>
            <a:r>
              <a:rPr lang="zh-CN" altLang="en-US" sz="1800" dirty="0" smtClean="0">
                <a:solidFill>
                  <a:schemeClr val="bg1"/>
                </a:solidFill>
              </a:rPr>
              <a:t>）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、创建事件循环组（</a:t>
            </a:r>
            <a:r>
              <a:rPr lang="en-US" altLang="zh-CN" sz="1800" dirty="0" smtClean="0">
                <a:solidFill>
                  <a:schemeClr val="bg1"/>
                </a:solidFill>
              </a:rPr>
              <a:t>EventLoopGroup</a:t>
            </a:r>
            <a:r>
              <a:rPr lang="zh-CN" altLang="en-US" sz="1800" dirty="0" smtClean="0">
                <a:solidFill>
                  <a:schemeClr val="bg1"/>
                </a:solidFill>
              </a:rPr>
              <a:t>）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</a:rPr>
              <a:t>、创建编解码器（</a:t>
            </a:r>
            <a:r>
              <a:rPr lang="en-US" altLang="zh-CN" sz="1800" dirty="0" smtClean="0">
                <a:solidFill>
                  <a:schemeClr val="bg1"/>
                </a:solidFill>
              </a:rPr>
              <a:t>Encoder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</a:rPr>
              <a:t>Decoder</a:t>
            </a:r>
            <a:r>
              <a:rPr lang="zh-CN" altLang="en-US" sz="1800" dirty="0" smtClean="0">
                <a:solidFill>
                  <a:schemeClr val="bg1"/>
                </a:solidFill>
              </a:rPr>
              <a:t>）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4</a:t>
            </a:r>
            <a:r>
              <a:rPr lang="zh-CN" altLang="en-US" sz="1800" dirty="0" smtClean="0">
                <a:solidFill>
                  <a:schemeClr val="bg1"/>
                </a:solidFill>
              </a:rPr>
              <a:t>、创建</a:t>
            </a:r>
            <a:r>
              <a:rPr lang="en-US" altLang="zh-CN" sz="1800" dirty="0" smtClean="0">
                <a:solidFill>
                  <a:schemeClr val="bg1"/>
                </a:solidFill>
              </a:rPr>
              <a:t>ChannelHandler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5</a:t>
            </a:r>
            <a:r>
              <a:rPr lang="zh-CN" altLang="en-US" sz="1800" dirty="0">
                <a:solidFill>
                  <a:schemeClr val="bg1"/>
                </a:solidFill>
              </a:rPr>
              <a:t>、创建初始化器（</a:t>
            </a:r>
            <a:r>
              <a:rPr lang="en-US" altLang="zh-CN" sz="1800" dirty="0">
                <a:solidFill>
                  <a:schemeClr val="bg1"/>
                </a:solidFill>
              </a:rPr>
              <a:t>ChannelInitializer</a:t>
            </a:r>
            <a:r>
              <a:rPr lang="zh-CN" altLang="en-US" sz="1800" dirty="0">
                <a:solidFill>
                  <a:schemeClr val="bg1"/>
                </a:solidFill>
              </a:rPr>
              <a:t>），编排解码器、</a:t>
            </a:r>
            <a:r>
              <a:rPr lang="en-US" altLang="zh-CN" sz="1800" dirty="0" smtClean="0">
                <a:solidFill>
                  <a:schemeClr val="bg1"/>
                </a:solidFill>
              </a:rPr>
              <a:t>ChannelHandler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6</a:t>
            </a:r>
            <a:r>
              <a:rPr lang="zh-CN" altLang="en-US" sz="1800" dirty="0" smtClean="0">
                <a:solidFill>
                  <a:schemeClr val="bg1"/>
                </a:solidFill>
              </a:rPr>
              <a:t>、引导启动服务端</a:t>
            </a:r>
            <a:r>
              <a:rPr lang="en-US" altLang="zh-CN" sz="1800" dirty="0" smtClean="0">
                <a:solidFill>
                  <a:schemeClr val="bg1"/>
                </a:solidFill>
              </a:rPr>
              <a:t>/</a:t>
            </a:r>
            <a:r>
              <a:rPr lang="zh-CN" altLang="en-US" sz="1800" dirty="0" smtClean="0">
                <a:solidFill>
                  <a:schemeClr val="bg1"/>
                </a:solidFill>
              </a:rPr>
              <a:t>客户端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04" y="2888138"/>
            <a:ext cx="57816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838200" y="2391507"/>
            <a:ext cx="10515600" cy="174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8000" dirty="0" smtClean="0">
                <a:solidFill>
                  <a:schemeClr val="bg1"/>
                </a:solidFill>
              </a:rPr>
              <a:t>4</a:t>
            </a:r>
            <a:r>
              <a:rPr lang="zh-CN" altLang="en-US" sz="8000" dirty="0" smtClean="0">
                <a:solidFill>
                  <a:schemeClr val="bg1"/>
                </a:solidFill>
              </a:rPr>
              <a:t>、</a:t>
            </a:r>
            <a:r>
              <a:rPr lang="en-US" altLang="zh-CN" sz="8000" dirty="0" smtClean="0">
                <a:solidFill>
                  <a:schemeClr val="bg1"/>
                </a:solidFill>
              </a:rPr>
              <a:t>Netty</a:t>
            </a:r>
            <a:r>
              <a:rPr lang="zh-CN" altLang="en-US" sz="8000" dirty="0" smtClean="0">
                <a:solidFill>
                  <a:schemeClr val="bg1"/>
                </a:solidFill>
              </a:rPr>
              <a:t>案例分析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4.1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HTTP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案例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4.2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Websocket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案例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4.3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Socket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聊天案例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9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614"/>
            <a:ext cx="10515600" cy="1589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</a:rPr>
              <a:t>谢谢观看！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55" y="2071415"/>
            <a:ext cx="36004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7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2197"/>
            <a:ext cx="10515600" cy="53047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Netty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Netty</a:t>
            </a:r>
            <a:r>
              <a:rPr lang="zh-CN" altLang="en-US" dirty="0" smtClean="0">
                <a:solidFill>
                  <a:schemeClr val="bg1"/>
                </a:solidFill>
              </a:rPr>
              <a:t>核心概念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Netty</a:t>
            </a:r>
            <a:r>
              <a:rPr lang="zh-CN" altLang="en-US" dirty="0" smtClean="0">
                <a:solidFill>
                  <a:schemeClr val="bg1"/>
                </a:solidFill>
              </a:rPr>
              <a:t>使用流程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Netty</a:t>
            </a:r>
            <a:r>
              <a:rPr lang="zh-CN" altLang="en-US" dirty="0" smtClean="0">
                <a:solidFill>
                  <a:schemeClr val="bg1"/>
                </a:solidFill>
              </a:rPr>
              <a:t>案例分析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1507"/>
            <a:ext cx="10515600" cy="174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000" dirty="0" smtClean="0">
                <a:solidFill>
                  <a:schemeClr val="bg1"/>
                </a:solidFill>
              </a:rPr>
              <a:t>1</a:t>
            </a:r>
            <a:r>
              <a:rPr lang="zh-CN" altLang="en-US" sz="8000" dirty="0" smtClean="0">
                <a:solidFill>
                  <a:schemeClr val="bg1"/>
                </a:solidFill>
              </a:rPr>
              <a:t>、</a:t>
            </a:r>
            <a:r>
              <a:rPr lang="en-US" altLang="zh-CN" sz="8000" dirty="0" smtClean="0">
                <a:solidFill>
                  <a:schemeClr val="bg1"/>
                </a:solidFill>
              </a:rPr>
              <a:t>Netty</a:t>
            </a:r>
            <a:r>
              <a:rPr lang="zh-CN" altLang="en-US" sz="8000" dirty="0" smtClean="0">
                <a:solidFill>
                  <a:schemeClr val="bg1"/>
                </a:solidFill>
              </a:rPr>
              <a:t>简介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600" dirty="0" smtClean="0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r>
              <a:rPr lang="zh-CN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600" dirty="0" smtClean="0">
                <a:solidFill>
                  <a:schemeClr val="bg1"/>
                </a:solidFill>
                <a:latin typeface="+mj-ea"/>
                <a:ea typeface="+mj-ea"/>
              </a:rPr>
              <a:t>Netty</a:t>
            </a:r>
            <a:r>
              <a:rPr lang="zh-CN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是什么</a:t>
            </a:r>
            <a:endParaRPr lang="en-US" altLang="zh-CN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是一个异步的、基于事件驱动的网络应用框架。</a:t>
            </a:r>
            <a:endParaRPr lang="en-US" altLang="zh-CN" sz="19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600" dirty="0">
                <a:solidFill>
                  <a:schemeClr val="bg1"/>
                </a:solidFill>
                <a:latin typeface="+mj-ea"/>
                <a:ea typeface="+mj-ea"/>
              </a:rPr>
              <a:t>Netty</a:t>
            </a:r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</a:rPr>
              <a:t>版本选择</a:t>
            </a:r>
            <a:endParaRPr lang="en-US" altLang="zh-CN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目前，官方推荐的最新的是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4.x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版本。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5.x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已经被官方废弃掉了，不建议使用。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4.x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相对于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3.x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版本有了很大的改变，从包名、接口、到一些核心的概念都做了非常大的改变。</a:t>
            </a:r>
            <a:endParaRPr lang="en-US" altLang="zh-CN" sz="19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+mj-ea"/>
                <a:ea typeface="+mj-ea"/>
              </a:rPr>
              <a:t>1.3</a:t>
            </a:r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600" dirty="0">
                <a:solidFill>
                  <a:schemeClr val="bg1"/>
                </a:solidFill>
                <a:latin typeface="+mj-ea"/>
                <a:ea typeface="+mj-ea"/>
              </a:rPr>
              <a:t>Netty</a:t>
            </a:r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</a:rPr>
              <a:t>能为我们做什么</a:t>
            </a:r>
            <a:endParaRPr lang="en-US" altLang="zh-CN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有了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，你可以实现自己的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HTTP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服务器，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FTP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服务器，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UDP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服务器，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RPC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服务器，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WebSocket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服务器，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Redis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Proxy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服务器，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MySQL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Proxy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服务器等等。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	HTTP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服务器之所以称为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HTTP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服务器，是因为编码解码协议是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HTTP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协议，如果协议是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Redis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协议，那它就成了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Redis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服务器，如果协议是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WebSocket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，那它就成了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WebSocket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服务器，等等。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你就可以定制编解码协议，实现自己的特定协议的服务器。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1.4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Netty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Mina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Grizzly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的简单对比</a:t>
            </a:r>
            <a:endParaRPr lang="en-US" altLang="zh-CN" sz="2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 Mina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为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ApacheDirectory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服务器的底层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NIO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框架。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 Netty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为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JBoss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NIO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框架。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 Grizzly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是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GlassFish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服务器的底层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NIO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框架。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首先，从设计的理念上来看，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Mina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的设计理念是最为优雅的。当然，由于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的主导作者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与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Mina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的主导作者是同一人，出自同一人之手的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在设计理念上与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Mina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基本上是一致的。而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Grizzly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在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设计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理念上就较差了点，几乎是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JavaNIO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的简单封装。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其次，从项目的出身来看，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Mina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出身于开源界的大牛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Apache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组织，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出身于商业开源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大亨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Jboss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，而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Grizzly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则出身于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公司。到目前为止，业界使用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Mina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的企业有很多，而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Grizzly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则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似乎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只有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自已的项目使用了。 最后，从入门的文档来说，由于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Mina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见世时间相对较长，官方以及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民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间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的文档与入门示例都相当的多。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的官方文档也做得很好，而民间文档就要相对于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Mina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少一些了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至于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Grizzly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，不管是官方还是民间，都很少见到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其文档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4"/>
            <a:ext cx="10515600" cy="5851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1.5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、基于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Netty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的知名框架</a:t>
            </a:r>
            <a:endParaRPr lang="en-US" altLang="zh-CN" sz="2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dubbo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gRPC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 RocketMQ </a:t>
            </a:r>
          </a:p>
          <a:p>
            <a:pPr marL="0" indent="0">
              <a:buNone/>
            </a:pP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阿里分布式服务框架 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Dubbo 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的 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RPC 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框架使用 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Dubbo 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协议进行节点间通信，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Dubbo 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协议默认使用 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Netty 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作为基础通信组件，用于实现各进程节点之间的内部通信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9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	gRPC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是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google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新开源的一个基于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protobuf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rpc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框架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，网络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通信层基于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netty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实现。</a:t>
            </a:r>
            <a:endParaRPr lang="en-US" altLang="zh-CN" sz="19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1.6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Netty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三大优势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、并发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高</a:t>
            </a:r>
            <a:endParaRPr lang="en-US" altLang="zh-CN" sz="19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	Netty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基于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NIO,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相比于传统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BIO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并发性能得到了很大的提升。</a:t>
            </a:r>
            <a:endParaRPr lang="en-US" altLang="zh-CN" sz="19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	2</a:t>
            </a:r>
            <a:r>
              <a:rPr lang="zh-CN" altLang="en-US" sz="1900" dirty="0">
                <a:solidFill>
                  <a:schemeClr val="bg1"/>
                </a:solidFill>
                <a:latin typeface="+mn-ea"/>
              </a:rPr>
              <a:t>、传输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快</a:t>
            </a:r>
            <a:endParaRPr lang="en-US" altLang="zh-CN" sz="19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	Netty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提供的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ByteBuf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数据容器，实现了零拷贝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(zero-copy)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，极大的提高了传输性能。</a:t>
            </a:r>
            <a:endParaRPr lang="en-US" altLang="zh-CN" sz="19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	3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、封装好</a:t>
            </a:r>
            <a:endParaRPr lang="en-US" altLang="zh-CN" sz="19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	Netty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封装的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API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极为简单易用，服务端与客户端、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NIO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 sz="1900" dirty="0" smtClean="0">
                <a:solidFill>
                  <a:schemeClr val="bg1"/>
                </a:solidFill>
                <a:latin typeface="+mn-ea"/>
              </a:rPr>
              <a:t>OIO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、不同的传输协议在开发流程以及代码层次上几乎完全一样。</a:t>
            </a:r>
            <a:endParaRPr lang="en-US" altLang="zh-CN" sz="19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0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1.7 Netty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架构模式（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Reactor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线程</a:t>
            </a:r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模型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28" y="1201002"/>
            <a:ext cx="8488908" cy="48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1.8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何为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Reactor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线程模型？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Reactor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模式是事件驱动的，有一个或多个并发输入源，有一个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Service Handler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，有多个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Request Handlers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；这个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Service Handler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会同步的将输入的请求（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Event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）多路复用的分发给相应的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Request 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Handler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从结构上，这有点类似生产者消费者模式，即有一个或多个生产者将事件放入一个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Queue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中，而一个或多个消费者主动的从这个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Queue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中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Poll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事件来处理；而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Reactor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模式则并没有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Queue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来做缓冲，每当一个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Event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输入到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Service Handler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之后，该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Service Handler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会立刻的根据不同的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Event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类型将其分发给对应的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Request Handler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来处理。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27" y="2934267"/>
            <a:ext cx="8177777" cy="31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41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1507"/>
            <a:ext cx="10515600" cy="174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000" dirty="0">
                <a:solidFill>
                  <a:schemeClr val="bg1"/>
                </a:solidFill>
              </a:rPr>
              <a:t>2</a:t>
            </a:r>
            <a:r>
              <a:rPr lang="zh-CN" altLang="en-US" sz="8000" dirty="0" smtClean="0">
                <a:solidFill>
                  <a:schemeClr val="bg1"/>
                </a:solidFill>
              </a:rPr>
              <a:t>、</a:t>
            </a:r>
            <a:r>
              <a:rPr lang="en-US" altLang="zh-CN" sz="8000" dirty="0" smtClean="0">
                <a:solidFill>
                  <a:schemeClr val="bg1"/>
                </a:solidFill>
              </a:rPr>
              <a:t>Netty</a:t>
            </a:r>
            <a:r>
              <a:rPr lang="zh-CN" altLang="en-US" sz="8000" dirty="0" smtClean="0">
                <a:solidFill>
                  <a:schemeClr val="bg1"/>
                </a:solidFill>
              </a:rPr>
              <a:t>核心概念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206</Words>
  <Application>Microsoft Office PowerPoint</Application>
  <PresentationFormat>宽屏</PresentationFormat>
  <Paragraphs>111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Netty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Netty</dc:title>
  <dc:creator>歆 沣</dc:creator>
  <cp:lastModifiedBy>lx</cp:lastModifiedBy>
  <cp:revision>213</cp:revision>
  <dcterms:created xsi:type="dcterms:W3CDTF">2018-09-09T12:29:29Z</dcterms:created>
  <dcterms:modified xsi:type="dcterms:W3CDTF">2018-09-12T07:22:00Z</dcterms:modified>
</cp:coreProperties>
</file>