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9C30"/>
    <a:srgbClr val="204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0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E37-0D9E-B943-BD30-F1AFACB4F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09D5E-55CF-F048-B5B1-FD483BA7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DC36-FB6C-184E-96B0-D0768705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DC3D-B29B-1644-A4D5-0317430B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9C19-A65A-E240-9BF6-0DB175BC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0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F6CF-62AD-4F43-A389-A9A79D70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2C44F-CC86-5448-961E-3247D0A89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EC1-53BE-E440-A178-06A77E35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A3D3-E64F-FB4A-9444-2A0CD559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6B88-F008-2143-890E-70E76D75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837D5-81F7-D448-8A32-28B3980F1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5E147-96CD-1C4D-8F5E-9B9F4822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6BE91-7C97-7A4B-8053-793B99E8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1AE-8B7F-6D43-9527-E0AA1FF3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16DB-EB37-6341-B590-8DCEEFE7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8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D0D3-E6FF-724D-B160-70DA1510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7606-973A-4B48-8987-AEA59AE2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9D42-A678-E647-B270-925839A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F9D3-1E9A-9247-8073-3F552C1F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B907-BF74-6C44-BD91-C449600B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BED6-D976-9649-B10A-32493423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63C-95BD-2248-A5B3-D1D5B9F3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E31C-9AAC-C049-9D09-74A43CB3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FFB8-29B8-5141-902C-84BE15EC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D3C9-D1B4-CF45-A521-CE70B094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6F36-3933-EF48-AECF-73A3E332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45F3-25D8-6841-B3E6-5E63E469F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CD645-363D-834D-8291-92E4BC4A9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B740A-2D70-5049-8F86-6D4A7910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9A24-07AF-204C-81F0-B4514FAB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6801A-A23A-6B44-AE09-8F6B746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6140-09E0-AB43-8883-93043ECF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CC2A-1816-C14B-9C60-E73A8705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E955-02E1-A94A-9996-E9F4FFA8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22667-E659-B44A-8A09-E8E3AB90C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2C5F9-39B0-0C4A-B07D-33429AF57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707EB-3C21-F948-AD62-8D47CA6F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3F19B-FBD3-5E4B-BA3F-5EFB106D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89A1F-F6A7-3149-98DC-165849F6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22EE-090C-B343-BDAD-1981C8A8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E4B68-661F-E249-91A7-FDD5A11B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CE5E2-EC9D-1147-A36C-8E22AA00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CDD39-8C1A-ED4E-A586-1C79E76E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9CBDA-1AED-EA46-A94D-5A2CB2EE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2A319-EBE6-C047-A240-71E06B9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33C62-AFB1-1B44-B8F0-568B3C3F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5759-E89B-854C-8CEA-382B5569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B581-D265-9742-BCCF-AFF784069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F098-F712-9043-8E14-72FE5BF6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918CC-5F6D-214F-B5E1-7D078250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1DE75-5457-2642-893F-B8D89376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DD62-67C9-BF4E-B6A4-7981C6A8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345B-50F2-D84D-8D93-AA65AECC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35114-2CCD-5E4D-BE55-6A67574A3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2C0F-2A9A-5F4A-AB2E-E9989813E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4E096-CAF8-C54E-A3A9-A10DCC6B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D0FB-EB67-FC4E-82E8-8C9F2F22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BE1C-D446-8146-9A74-75EEE9A6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C3690-A067-DB42-95D1-15203B83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98AD-360D-0945-ACAC-BE12DC8F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B731-DCAE-8C48-BD41-A69B9BD4C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49DB9-220C-CE40-A1E2-D2C502619BF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AAE1-FE35-9B43-B41B-FB5E111C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8091-226E-6042-9BD8-F0416B415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99D1-8499-454D-9C8F-41B68643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2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42E1675-EDE3-5247-96ED-2621C3EA3A41}"/>
              </a:ext>
            </a:extLst>
          </p:cNvPr>
          <p:cNvSpPr/>
          <p:nvPr/>
        </p:nvSpPr>
        <p:spPr>
          <a:xfrm>
            <a:off x="230047" y="2303360"/>
            <a:ext cx="1421757" cy="4152848"/>
          </a:xfrm>
          <a:prstGeom prst="rect">
            <a:avLst/>
          </a:prstGeom>
          <a:solidFill>
            <a:srgbClr val="20425A"/>
          </a:solidFill>
          <a:ln w="38100">
            <a:solidFill>
              <a:srgbClr val="EC9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0BF6B-EAD0-4347-A9C0-E3B261330F0F}"/>
              </a:ext>
            </a:extLst>
          </p:cNvPr>
          <p:cNvSpPr/>
          <p:nvPr/>
        </p:nvSpPr>
        <p:spPr>
          <a:xfrm>
            <a:off x="279028" y="2915185"/>
            <a:ext cx="1323794" cy="3453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90CC7A-6D4B-E54B-9BBB-6B0A72129013}"/>
              </a:ext>
            </a:extLst>
          </p:cNvPr>
          <p:cNvSpPr/>
          <p:nvPr/>
        </p:nvSpPr>
        <p:spPr>
          <a:xfrm>
            <a:off x="1863521" y="4133810"/>
            <a:ext cx="5416960" cy="2266223"/>
          </a:xfrm>
          <a:prstGeom prst="roundRect">
            <a:avLst/>
          </a:prstGeom>
          <a:noFill/>
          <a:ln w="57150">
            <a:solidFill>
              <a:srgbClr val="EC9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50759-1038-E048-8807-4D9582A4885D}"/>
              </a:ext>
            </a:extLst>
          </p:cNvPr>
          <p:cNvSpPr/>
          <p:nvPr/>
        </p:nvSpPr>
        <p:spPr>
          <a:xfrm>
            <a:off x="7407798" y="4068044"/>
            <a:ext cx="4545656" cy="2407501"/>
          </a:xfrm>
          <a:prstGeom prst="rect">
            <a:avLst/>
          </a:prstGeom>
          <a:solidFill>
            <a:srgbClr val="204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610C7-65D0-6B4C-B625-84800F859FF0}"/>
              </a:ext>
            </a:extLst>
          </p:cNvPr>
          <p:cNvSpPr/>
          <p:nvPr/>
        </p:nvSpPr>
        <p:spPr>
          <a:xfrm>
            <a:off x="0" y="6541311"/>
            <a:ext cx="12192000" cy="102558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4400" b="1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DB625-6E98-EF47-8E6C-DA090A41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" y="44684"/>
            <a:ext cx="1713053" cy="2067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C0FA91-7D49-054A-BEC1-7E2095174675}"/>
              </a:ext>
            </a:extLst>
          </p:cNvPr>
          <p:cNvSpPr txBox="1"/>
          <p:nvPr/>
        </p:nvSpPr>
        <p:spPr>
          <a:xfrm>
            <a:off x="1770923" y="85195"/>
            <a:ext cx="1023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2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haracterizing </a:t>
            </a:r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32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ealth </a:t>
            </a:r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ssociated </a:t>
            </a:r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2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isks, and </a:t>
            </a:r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32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2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aseline </a:t>
            </a:r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2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isease </a:t>
            </a:r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ARS-COV-2 </a:t>
            </a:r>
            <a:r>
              <a:rPr lang="en-US" sz="32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(CHARYBDIS)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B2FC0-AB95-4746-A5DA-3019002C0E13}"/>
              </a:ext>
            </a:extLst>
          </p:cNvPr>
          <p:cNvSpPr txBox="1"/>
          <p:nvPr/>
        </p:nvSpPr>
        <p:spPr>
          <a:xfrm>
            <a:off x="1782500" y="1263597"/>
            <a:ext cx="10232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Objectives: 1)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 the baseline demographic, clinical characteristics, treatments and outcomes of interest among individuals tested for SARS-CoV-2 and/or diagnosed with COVID-19 overall and stratified by sex, age and specific comorbidities; </a:t>
            </a:r>
            <a:r>
              <a:rPr lang="en-US" sz="20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 characteristics and outcomes of hospitalized influenza patients between September 2017 and April 2018 compared to the COVID-19 population.</a:t>
            </a:r>
          </a:p>
          <a:p>
            <a:endParaRPr lang="en-US" sz="1600" b="1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Sources: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OHDSI studies around COVID-19 currently leverage datasets from Asia, Europe and North America. We are actively looking for data partners to join the journey! </a:t>
            </a:r>
            <a:b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IRB / 1 Study Package = Dozens of studies &amp; papers that will be submitted for peer review!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A38BA5-CF28-BF44-B166-1D69AC35DEC6}"/>
              </a:ext>
            </a:extLst>
          </p:cNvPr>
          <p:cNvSpPr/>
          <p:nvPr/>
        </p:nvSpPr>
        <p:spPr>
          <a:xfrm>
            <a:off x="1863521" y="1170305"/>
            <a:ext cx="10328479" cy="7112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4400" b="1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7AEC15-D6CA-4B4B-B045-4FD8DBC5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76" y="4133810"/>
            <a:ext cx="2793355" cy="1995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012AA-6350-F24E-9C79-B564B0D95CA8}"/>
              </a:ext>
            </a:extLst>
          </p:cNvPr>
          <p:cNvSpPr txBox="1"/>
          <p:nvPr/>
        </p:nvSpPr>
        <p:spPr>
          <a:xfrm>
            <a:off x="8966854" y="6133043"/>
            <a:ext cx="30978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www.ohdsi.org</a:t>
            </a:r>
            <a:r>
              <a:rPr lang="en-US" sz="1500" b="1" dirty="0">
                <a:solidFill>
                  <a:srgbClr val="EC9C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/Covid-19-Updates</a:t>
            </a:r>
            <a:endParaRPr lang="en-US" sz="1500" dirty="0">
              <a:solidFill>
                <a:srgbClr val="EC9C3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8DA08B-0215-3142-A5EC-CA2A03A843A7}"/>
              </a:ext>
            </a:extLst>
          </p:cNvPr>
          <p:cNvSpPr txBox="1"/>
          <p:nvPr/>
        </p:nvSpPr>
        <p:spPr>
          <a:xfrm>
            <a:off x="7392532" y="4095381"/>
            <a:ext cx="18021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OHDSI research into COVID-19 has generated many studies, including two currently in the peer-review process. Our baseline characterization of hospitalized COVID-19 patients is available </a:t>
            </a:r>
          </a:p>
          <a:p>
            <a:r>
              <a:rPr lang="en-US" sz="1350" dirty="0">
                <a:solidFill>
                  <a:schemeClr val="bg1"/>
                </a:solidFill>
              </a:rPr>
              <a:t>on </a:t>
            </a:r>
            <a:r>
              <a:rPr lang="en-US" sz="1350" dirty="0" err="1">
                <a:solidFill>
                  <a:schemeClr val="bg1"/>
                </a:solidFill>
              </a:rPr>
              <a:t>MedRxiv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86A7D-B70D-CB49-9DD0-530B554B281B}"/>
              </a:ext>
            </a:extLst>
          </p:cNvPr>
          <p:cNvSpPr txBox="1"/>
          <p:nvPr/>
        </p:nvSpPr>
        <p:spPr>
          <a:xfrm>
            <a:off x="1979272" y="4169183"/>
            <a:ext cx="517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425A"/>
                </a:solidFill>
              </a:rPr>
              <a:t>Study Topics: </a:t>
            </a:r>
            <a:r>
              <a:rPr lang="en-US" sz="2800" b="1" dirty="0">
                <a:solidFill>
                  <a:srgbClr val="EC9C30"/>
                </a:solidFill>
              </a:rPr>
              <a:t>COVID-19 </a:t>
            </a:r>
            <a:r>
              <a:rPr lang="en-US" sz="2800" b="1" dirty="0">
                <a:solidFill>
                  <a:srgbClr val="20425A"/>
                </a:solidFill>
              </a:rPr>
              <a:t>and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64543E-BAEF-BE48-93C4-2E12656BE605}"/>
              </a:ext>
            </a:extLst>
          </p:cNvPr>
          <p:cNvSpPr txBox="1"/>
          <p:nvPr/>
        </p:nvSpPr>
        <p:spPr>
          <a:xfrm>
            <a:off x="1943709" y="4634859"/>
            <a:ext cx="21282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C9C30"/>
                </a:solidFill>
              </a:rPr>
              <a:t>• Asthma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Cancer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Cardiac Outcomes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Chronic Kidney Disease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COPD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Elderly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End-Stage Renal Disease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76B7E-185B-6E4F-A9B8-3B0F6DB08E5F}"/>
              </a:ext>
            </a:extLst>
          </p:cNvPr>
          <p:cNvSpPr txBox="1"/>
          <p:nvPr/>
        </p:nvSpPr>
        <p:spPr>
          <a:xfrm>
            <a:off x="3981512" y="4634859"/>
            <a:ext cx="17867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C9C30"/>
                </a:solidFill>
              </a:rPr>
              <a:t>• Gender Differences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Heart Disease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Hepatitis C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HIV infection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Hypertension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Immune Disorders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Obesity</a:t>
            </a:r>
            <a:endParaRPr lang="en-US" sz="1400" i="1" dirty="0">
              <a:solidFill>
                <a:srgbClr val="EC9C30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E7AF2F-001D-49E9-8CCB-C134E563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96035"/>
              </p:ext>
            </p:extLst>
          </p:nvPr>
        </p:nvGraphicFramePr>
        <p:xfrm>
          <a:off x="230047" y="2322697"/>
          <a:ext cx="1421757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57">
                  <a:extLst>
                    <a:ext uri="{9D8B030D-6E8A-4147-A177-3AD203B41FA5}">
                      <a16:colId xmlns:a16="http://schemas.microsoft.com/office/drawing/2014/main" val="3920456119"/>
                    </a:ext>
                  </a:extLst>
                </a:gridCol>
              </a:tblGrid>
              <a:tr h="5575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EC9C30"/>
                          </a:solidFill>
                        </a:rPr>
                        <a:t>COVID-19</a:t>
                      </a:r>
                    </a:p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EC9C30"/>
                          </a:solidFill>
                        </a:rPr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27328"/>
                  </a:ext>
                </a:extLst>
              </a:tr>
            </a:tbl>
          </a:graphicData>
        </a:graphic>
      </p:graphicFrame>
      <p:pic>
        <p:nvPicPr>
          <p:cNvPr id="1028" name="Picture 4" descr="Columbia University Logo PNG Transparent Columbia University Logo ...">
            <a:extLst>
              <a:ext uri="{FF2B5EF4-FFF2-40B4-BE49-F238E27FC236}">
                <a16:creationId xmlns:a16="http://schemas.microsoft.com/office/drawing/2014/main" id="{81ADAC0B-DD48-4447-9CE3-ED822A2D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7" y="3323638"/>
            <a:ext cx="1284214" cy="1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terans Affairs Medical Center (Oregon) - Wikipedia">
            <a:extLst>
              <a:ext uri="{FF2B5EF4-FFF2-40B4-BE49-F238E27FC236}">
                <a16:creationId xmlns:a16="http://schemas.microsoft.com/office/drawing/2014/main" id="{0165D4CE-7B3D-454A-AE55-08FAFEC0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10" y="5963838"/>
            <a:ext cx="481806" cy="32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DIAP on Twitter: &quot;The Information System for Research in Primary ...">
            <a:extLst>
              <a:ext uri="{FF2B5EF4-FFF2-40B4-BE49-F238E27FC236}">
                <a16:creationId xmlns:a16="http://schemas.microsoft.com/office/drawing/2014/main" id="{0B7CB3DC-7BCE-4170-9B9D-1F91E16CA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4" b="33208"/>
          <a:stretch/>
        </p:blipFill>
        <p:spPr bwMode="auto">
          <a:xfrm>
            <a:off x="209814" y="5408271"/>
            <a:ext cx="842477" cy="28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linical Practice Research Datalink | CPRD">
            <a:extLst>
              <a:ext uri="{FF2B5EF4-FFF2-40B4-BE49-F238E27FC236}">
                <a16:creationId xmlns:a16="http://schemas.microsoft.com/office/drawing/2014/main" id="{207B143D-DC12-48CB-8499-89ACBB45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5" y="3635064"/>
            <a:ext cx="846214" cy="2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QuintilesIMS Rebrands as IQVIA | North Carolina Biotechnology Center">
            <a:extLst>
              <a:ext uri="{FF2B5EF4-FFF2-40B4-BE49-F238E27FC236}">
                <a16:creationId xmlns:a16="http://schemas.microsoft.com/office/drawing/2014/main" id="{13FEEB0B-81AE-49A0-BF43-41FF1AE1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6" y="4460032"/>
            <a:ext cx="904547" cy="3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W logos | UW Brand">
            <a:extLst>
              <a:ext uri="{FF2B5EF4-FFF2-40B4-BE49-F238E27FC236}">
                <a16:creationId xmlns:a16="http://schemas.microsoft.com/office/drawing/2014/main" id="{11727D91-0BFC-4A2B-A99C-C5706C68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1" y="6093588"/>
            <a:ext cx="542003" cy="1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M HOSPITAL GROUP: The Luxury of Healthy Travel">
            <a:extLst>
              <a:ext uri="{FF2B5EF4-FFF2-40B4-BE49-F238E27FC236}">
                <a16:creationId xmlns:a16="http://schemas.microsoft.com/office/drawing/2014/main" id="{07B0B8AA-75A6-4127-926A-68649DC6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9" y="4526276"/>
            <a:ext cx="450109" cy="3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ile:Colorado Buffaloes wordmark.svg - Wikimedia Commons">
            <a:extLst>
              <a:ext uri="{FF2B5EF4-FFF2-40B4-BE49-F238E27FC236}">
                <a16:creationId xmlns:a16="http://schemas.microsoft.com/office/drawing/2014/main" id="{957A903B-C558-476E-8547-E56C1E4C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99" y="3636939"/>
            <a:ext cx="296141" cy="2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aine Medical Center | Portland, ME">
            <a:extLst>
              <a:ext uri="{FF2B5EF4-FFF2-40B4-BE49-F238E27FC236}">
                <a16:creationId xmlns:a16="http://schemas.microsoft.com/office/drawing/2014/main" id="{683EE981-3670-4D30-883C-07BFC924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5" y="5152825"/>
            <a:ext cx="814657" cy="2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Janssen Expands Research &amp; Development Presence with Major ...">
            <a:extLst>
              <a:ext uri="{FF2B5EF4-FFF2-40B4-BE49-F238E27FC236}">
                <a16:creationId xmlns:a16="http://schemas.microsoft.com/office/drawing/2014/main" id="{1EB26D9A-2BA9-4DA0-ADFA-965B425F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8" y="4687064"/>
            <a:ext cx="959041" cy="50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Value Based Health Care at the Erasmus MC, Care that goes way ...">
            <a:extLst>
              <a:ext uri="{FF2B5EF4-FFF2-40B4-BE49-F238E27FC236}">
                <a16:creationId xmlns:a16="http://schemas.microsoft.com/office/drawing/2014/main" id="{C51EDDEA-077A-4073-864E-C92FE90D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72" y="3993750"/>
            <a:ext cx="638241" cy="25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HDEN">
            <a:extLst>
              <a:ext uri="{FF2B5EF4-FFF2-40B4-BE49-F238E27FC236}">
                <a16:creationId xmlns:a16="http://schemas.microsoft.com/office/drawing/2014/main" id="{41C60205-CF6A-4717-985C-299AEF55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9" y="4031830"/>
            <a:ext cx="589823" cy="15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Master Logo | Identity | Stanford Medicine">
            <a:extLst>
              <a:ext uri="{FF2B5EF4-FFF2-40B4-BE49-F238E27FC236}">
                <a16:creationId xmlns:a16="http://schemas.microsoft.com/office/drawing/2014/main" id="{D7975F2A-9EAA-42A2-8FD5-1B15B7BE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18" y="5433022"/>
            <a:ext cx="815461" cy="2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Tufts Medical Center | Boston Hospital and Academic Medical Center">
            <a:extLst>
              <a:ext uri="{FF2B5EF4-FFF2-40B4-BE49-F238E27FC236}">
                <a16:creationId xmlns:a16="http://schemas.microsoft.com/office/drawing/2014/main" id="{5CFD6D09-AC90-4B05-B9FC-E7F8A70FB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2" b="29101"/>
          <a:stretch/>
        </p:blipFill>
        <p:spPr bwMode="auto">
          <a:xfrm>
            <a:off x="327262" y="5737699"/>
            <a:ext cx="606991" cy="2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국제적으로 코로나바이러스감염증-19(이하 코로나19) 관련 연구용 임상데이터 수요가 급증함에 따라 정부는 지난달 27일 건강보험심사평가원이 축적한 자료를 공유하는 누리집 #opendata4covid(https://covid19data.hira.or.kr)를 열었다. ">
            <a:extLst>
              <a:ext uri="{FF2B5EF4-FFF2-40B4-BE49-F238E27FC236}">
                <a16:creationId xmlns:a16="http://schemas.microsoft.com/office/drawing/2014/main" id="{6330A351-586E-4DF7-96C8-A348B53DF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0" t="79722" r="17302" b="4336"/>
          <a:stretch/>
        </p:blipFill>
        <p:spPr bwMode="auto">
          <a:xfrm>
            <a:off x="546927" y="4203226"/>
            <a:ext cx="874905" cy="34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0" descr="Bill-Melinda-Gates-Foundation-Logo.svg_ – USGLC">
            <a:extLst>
              <a:ext uri="{FF2B5EF4-FFF2-40B4-BE49-F238E27FC236}">
                <a16:creationId xmlns:a16="http://schemas.microsoft.com/office/drawing/2014/main" id="{869C47F0-E185-4312-A1B9-5F342FB2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3" y="3010300"/>
            <a:ext cx="990240" cy="2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4" descr="University of Oxford - Short Term Programs">
            <a:extLst>
              <a:ext uri="{FF2B5EF4-FFF2-40B4-BE49-F238E27FC236}">
                <a16:creationId xmlns:a16="http://schemas.microsoft.com/office/drawing/2014/main" id="{E92F2CA9-942D-482F-9DA7-BCC14D59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04" y="5660602"/>
            <a:ext cx="659005" cy="34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CEDA44A-A77B-4BD2-84A6-A7F4B66EAA22}"/>
              </a:ext>
            </a:extLst>
          </p:cNvPr>
          <p:cNvSpPr txBox="1"/>
          <p:nvPr/>
        </p:nvSpPr>
        <p:spPr>
          <a:xfrm>
            <a:off x="5677752" y="4634859"/>
            <a:ext cx="1597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C9C30"/>
                </a:solidFill>
              </a:rPr>
              <a:t>• Pediatrics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Pregnant Women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Testing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Tuberculosis</a:t>
            </a:r>
          </a:p>
          <a:p>
            <a:r>
              <a:rPr lang="en-US" sz="1400" dirty="0">
                <a:solidFill>
                  <a:srgbClr val="EC9C30"/>
                </a:solidFill>
              </a:rPr>
              <a:t>• Type 2 Diabetes</a:t>
            </a:r>
          </a:p>
          <a:p>
            <a:endParaRPr lang="en-US" sz="1400" dirty="0">
              <a:solidFill>
                <a:srgbClr val="EC9C30"/>
              </a:solidFill>
            </a:endParaRPr>
          </a:p>
          <a:p>
            <a:r>
              <a:rPr lang="en-US" sz="1400" i="1" dirty="0">
                <a:solidFill>
                  <a:srgbClr val="EC9C30"/>
                </a:solidFill>
              </a:rPr>
              <a:t>… And more!</a:t>
            </a:r>
          </a:p>
          <a:p>
            <a:endParaRPr lang="en-US" sz="1400" i="1" dirty="0">
              <a:solidFill>
                <a:srgbClr val="EC9C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93920-A748-40DF-880E-12E3B3ED83FF}"/>
              </a:ext>
            </a:extLst>
          </p:cNvPr>
          <p:cNvSpPr txBox="1"/>
          <p:nvPr/>
        </p:nvSpPr>
        <p:spPr>
          <a:xfrm>
            <a:off x="457654" y="1984892"/>
            <a:ext cx="2074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0425A"/>
                </a:solidFill>
              </a:rPr>
              <a:t>#OHDSICOVID19</a:t>
            </a:r>
          </a:p>
        </p:txBody>
      </p:sp>
      <p:pic>
        <p:nvPicPr>
          <p:cNvPr id="1068" name="Picture 44" descr="Free Twitter Bird Transparent Background, Download Free Clip Art ...">
            <a:extLst>
              <a:ext uri="{FF2B5EF4-FFF2-40B4-BE49-F238E27FC236}">
                <a16:creationId xmlns:a16="http://schemas.microsoft.com/office/drawing/2014/main" id="{C07A0272-931C-49BE-876A-1517DC0AF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" y="1996354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EDEF4F-F8C2-478B-8EEA-7C4E7D3E2A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4985" y="4852624"/>
            <a:ext cx="517414" cy="3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4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206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Sachson, Craig</dc:creator>
  <cp:lastModifiedBy>Kostka, Kristin</cp:lastModifiedBy>
  <cp:revision>23</cp:revision>
  <dcterms:created xsi:type="dcterms:W3CDTF">2020-05-05T19:06:01Z</dcterms:created>
  <dcterms:modified xsi:type="dcterms:W3CDTF">2020-05-08T14:38:55Z</dcterms:modified>
</cp:coreProperties>
</file>