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70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92486"/>
  </p:normalViewPr>
  <p:slideViewPr>
    <p:cSldViewPr snapToGrid="0" snapToObjects="1">
      <p:cViewPr varScale="1">
        <p:scale>
          <a:sx n="51" d="100"/>
          <a:sy n="51" d="100"/>
        </p:scale>
        <p:origin x="20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9562-DF20-B145-8807-28694440D1B6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33CBD-EF2E-0D42-A01E-C009AC0A9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0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self : undergrad, math/cs, Ta in the past for CMSC250, taught course last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33CBD-EF2E-0D42-A01E-C009AC0A93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5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class: readings and short answer questions</a:t>
            </a:r>
          </a:p>
          <a:p>
            <a:r>
              <a:rPr lang="en-US" dirty="0"/>
              <a:t>Beginning of class: short lecture</a:t>
            </a:r>
          </a:p>
          <a:p>
            <a:r>
              <a:rPr lang="en-US" dirty="0"/>
              <a:t>Main part of class: group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33CBD-EF2E-0D42-A01E-C009AC0A93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ostuni@umd.edu" TargetMode="External"/><Relationship Id="rId2" Type="http://schemas.openxmlformats.org/officeDocument/2006/relationships/hyperlink" Target="https://github.com/aostuni/Ethics-of-AI-ML/blob/master/README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vm.edu/~pass/tignor/filmseries_files/groundrules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u.edu/ethics/ethics-resources/ethical-decision-making/what-is-ethi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blicdomainpictures.net/en/view-image.php?image=56145&amp;picture=male-teacher-cartoon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meeting-conference-people-table-152506/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www.dailyclipart.net/clipart/category/school-clip-art/page/2/" TargetMode="External"/><Relationship Id="rId4" Type="http://schemas.openxmlformats.org/officeDocument/2006/relationships/hyperlink" Target="http://ipkitten.blogspot.com/2011/08/monday-miscellany.html" TargetMode="External"/><Relationship Id="rId9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0CC8-FD6E-7347-B26A-D3B07B96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Ethics of Artificial Intelligence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DA661-A588-9242-9528-AFB3082217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Ostuni</a:t>
            </a:r>
          </a:p>
        </p:txBody>
      </p:sp>
    </p:spTree>
    <p:extLst>
      <p:ext uri="{BB962C8B-B14F-4D97-AF65-F5344CB8AC3E}">
        <p14:creationId xmlns:p14="http://schemas.microsoft.com/office/powerpoint/2010/main" val="1257726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AB7C-30E6-6747-B0A6-592BFAF7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12D290-1B31-BB41-A297-0D6AC86EB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53777"/>
              </p:ext>
            </p:extLst>
          </p:nvPr>
        </p:nvGraphicFramePr>
        <p:xfrm>
          <a:off x="1685471" y="2598964"/>
          <a:ext cx="8821058" cy="2829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529">
                  <a:extLst>
                    <a:ext uri="{9D8B030D-6E8A-4147-A177-3AD203B41FA5}">
                      <a16:colId xmlns:a16="http://schemas.microsoft.com/office/drawing/2014/main" val="2428742064"/>
                    </a:ext>
                  </a:extLst>
                </a:gridCol>
                <a:gridCol w="4410529">
                  <a:extLst>
                    <a:ext uri="{9D8B030D-6E8A-4147-A177-3AD203B41FA5}">
                      <a16:colId xmlns:a16="http://schemas.microsoft.com/office/drawing/2014/main" val="2021794569"/>
                    </a:ext>
                  </a:extLst>
                </a:gridCol>
              </a:tblGrid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527551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Weekly Short-Answer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430826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03237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First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347706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Second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14523"/>
                  </a:ext>
                </a:extLst>
              </a:tr>
              <a:tr h="471533">
                <a:tc>
                  <a:txBody>
                    <a:bodyPr/>
                    <a:lstStyle/>
                    <a:p>
                      <a:r>
                        <a:rPr lang="en-US" dirty="0"/>
                        <a:t>ML / AI Guidelines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041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795CE7-3EAA-D04E-8217-A3D27296D64C}"/>
              </a:ext>
            </a:extLst>
          </p:cNvPr>
          <p:cNvSpPr txBox="1"/>
          <p:nvPr/>
        </p:nvSpPr>
        <p:spPr>
          <a:xfrm>
            <a:off x="4290542" y="6488668"/>
            <a:ext cx="36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Letter grade breakdowns on syllabus</a:t>
            </a:r>
          </a:p>
        </p:txBody>
      </p:sp>
    </p:spTree>
    <p:extLst>
      <p:ext uri="{BB962C8B-B14F-4D97-AF65-F5344CB8AC3E}">
        <p14:creationId xmlns:p14="http://schemas.microsoft.com/office/powerpoint/2010/main" val="270926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EE25-439D-CB4A-BDEE-428900B5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2C45-412C-9248-B75D-FB1FF8CC7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 and questions will be found on course webpage and submitted on ELMS</a:t>
            </a:r>
          </a:p>
          <a:p>
            <a:r>
              <a:rPr lang="en-US" dirty="0"/>
              <a:t>You are responsible for everything on course syllabus: </a:t>
            </a:r>
            <a:r>
              <a:rPr lang="en-US" dirty="0">
                <a:hlinkClick r:id="rId2"/>
              </a:rPr>
              <a:t>https://github.com/aostuni/Ethics-of-AI-ML/blob/master/README.md</a:t>
            </a:r>
            <a:endParaRPr lang="en-US" dirty="0"/>
          </a:p>
          <a:p>
            <a:r>
              <a:rPr lang="en-US" dirty="0"/>
              <a:t>Second time offered </a:t>
            </a:r>
            <a:r>
              <a:rPr lang="en-US" dirty="0">
                <a:sym typeface="Wingdings" pitchFamily="2" charset="2"/>
              </a:rPr>
              <a:t> feedback!</a:t>
            </a:r>
          </a:p>
          <a:p>
            <a:r>
              <a:rPr lang="en-US" dirty="0">
                <a:sym typeface="Wingdings" pitchFamily="2" charset="2"/>
              </a:rPr>
              <a:t>Contact at </a:t>
            </a:r>
            <a:r>
              <a:rPr lang="en-US" dirty="0">
                <a:sym typeface="Wingdings" pitchFamily="2" charset="2"/>
                <a:hlinkClick r:id="rId3"/>
              </a:rPr>
              <a:t>aostuni@umd.edu</a:t>
            </a:r>
            <a:r>
              <a:rPr lang="en-US" dirty="0">
                <a:sym typeface="Wingdings" pitchFamily="2" charset="2"/>
              </a:rPr>
              <a:t> with [CMSC389V] in subject line</a:t>
            </a:r>
          </a:p>
          <a:p>
            <a:r>
              <a:rPr lang="en-US" dirty="0">
                <a:sym typeface="Wingdings" pitchFamily="2" charset="2"/>
              </a:rPr>
              <a:t>You MUST have a working camera and microphone </a:t>
            </a:r>
            <a:r>
              <a:rPr lang="en-US">
                <a:sym typeface="Wingdings" pitchFamily="2" charset="2"/>
              </a:rPr>
              <a:t>for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5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716A-2C0B-E34C-9FC0-B1C47459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12D6-C285-0B45-A44A-4E727453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Zoom video on</a:t>
            </a:r>
          </a:p>
          <a:p>
            <a:r>
              <a:rPr lang="en-US" dirty="0"/>
              <a:t>No tolerance for name calling, verbal attacks, sarcasm, or similar </a:t>
            </a:r>
          </a:p>
          <a:p>
            <a:r>
              <a:rPr lang="en-US" dirty="0"/>
              <a:t>Goal is to generate greater understanding about different topics</a:t>
            </a:r>
          </a:p>
          <a:p>
            <a:r>
              <a:rPr lang="en-US" dirty="0"/>
              <a:t>Focus on </a:t>
            </a:r>
            <a:r>
              <a:rPr lang="en-US" b="1" dirty="0"/>
              <a:t>both </a:t>
            </a:r>
            <a:r>
              <a:rPr lang="en-US" dirty="0"/>
              <a:t>sharing views and </a:t>
            </a:r>
            <a:r>
              <a:rPr lang="en-US" b="1" dirty="0"/>
              <a:t>listening</a:t>
            </a:r>
            <a:r>
              <a:rPr lang="en-US" dirty="0"/>
              <a:t> to others’ views</a:t>
            </a:r>
          </a:p>
          <a:p>
            <a:r>
              <a:rPr lang="en-US" dirty="0"/>
              <a:t>Center on the topic / ideas, </a:t>
            </a:r>
            <a:r>
              <a:rPr lang="en-US" b="1" dirty="0"/>
              <a:t>not </a:t>
            </a:r>
            <a:r>
              <a:rPr lang="en-US" dirty="0"/>
              <a:t>the individuals</a:t>
            </a:r>
          </a:p>
          <a:p>
            <a:r>
              <a:rPr lang="en-US" dirty="0"/>
              <a:t>It is ok to disagree with one another (just please do so respectfully)</a:t>
            </a:r>
          </a:p>
          <a:p>
            <a:r>
              <a:rPr lang="en-US" dirty="0"/>
              <a:t>Everyone is expected to share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71072-46C4-964B-B6FF-D59176D2EA56}"/>
              </a:ext>
            </a:extLst>
          </p:cNvPr>
          <p:cNvSpPr txBox="1"/>
          <p:nvPr/>
        </p:nvSpPr>
        <p:spPr>
          <a:xfrm>
            <a:off x="2231136" y="6039993"/>
            <a:ext cx="722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Rules: </a:t>
            </a:r>
            <a:r>
              <a:rPr lang="en-US" dirty="0">
                <a:hlinkClick r:id="rId2"/>
              </a:rPr>
              <a:t>http://www.uvm.edu/~pass/tignor/filmseries_files/groundrules.pdf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D5C6-EDB7-C342-80AE-61C6C4C7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94B7-3A9A-9846-9AED-3F146B30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Definition?</a:t>
            </a:r>
          </a:p>
          <a:p>
            <a:pPr lvl="1"/>
            <a:r>
              <a:rPr lang="en-US" dirty="0"/>
              <a:t>“well-founded standards of right and wrong that prescribe what humans ought to do, usually in terms of rights, obligations, benefits to society, fairness, or specific virtues.”</a:t>
            </a:r>
          </a:p>
          <a:p>
            <a:pPr lvl="2"/>
            <a:r>
              <a:rPr lang="en-US" dirty="0">
                <a:hlinkClick r:id="rId2"/>
              </a:rPr>
              <a:t>https://www.scu.edu/ethics/ethics-resources/ethical-decision-making/what-is-ethics/</a:t>
            </a:r>
            <a:endParaRPr lang="en-US" dirty="0"/>
          </a:p>
          <a:p>
            <a:r>
              <a:rPr lang="en-US" dirty="0"/>
              <a:t>What is it not?</a:t>
            </a:r>
          </a:p>
          <a:p>
            <a:pPr lvl="1"/>
            <a:r>
              <a:rPr lang="en-US" dirty="0"/>
              <a:t>Religion </a:t>
            </a:r>
            <a:r>
              <a:rPr lang="en-US" dirty="0">
                <a:sym typeface="Wingdings" pitchFamily="2" charset="2"/>
              </a:rPr>
              <a:t> while often intertwined, ethics applies to more than just religious people</a:t>
            </a:r>
          </a:p>
          <a:p>
            <a:pPr lvl="1"/>
            <a:r>
              <a:rPr lang="en-US" dirty="0">
                <a:sym typeface="Wingdings" pitchFamily="2" charset="2"/>
              </a:rPr>
              <a:t>Law  laws may disagree with what is considered ethical (ex: slavery)</a:t>
            </a:r>
          </a:p>
          <a:p>
            <a:pPr lvl="1"/>
            <a:r>
              <a:rPr lang="en-US" dirty="0">
                <a:sym typeface="Wingdings" pitchFamily="2" charset="2"/>
              </a:rPr>
              <a:t>Feelings  possible to “do what is right” but feel uncomfortable doing 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8884-6DD5-BD46-AD34-1A56E479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/ artificial intelligence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7EDCE1-2399-D64B-B8D0-9B6103089B52}"/>
              </a:ext>
            </a:extLst>
          </p:cNvPr>
          <p:cNvSpPr/>
          <p:nvPr/>
        </p:nvSpPr>
        <p:spPr>
          <a:xfrm>
            <a:off x="607287" y="2866329"/>
            <a:ext cx="3247697" cy="30269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Intelligence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2F8B7E-D4EA-E549-BDCE-5475CB57ECFE}"/>
              </a:ext>
            </a:extLst>
          </p:cNvPr>
          <p:cNvSpPr/>
          <p:nvPr/>
        </p:nvSpPr>
        <p:spPr>
          <a:xfrm>
            <a:off x="1227397" y="4508939"/>
            <a:ext cx="2007476" cy="127175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BB6F9-9FF5-274F-8BEC-6204F58C996A}"/>
              </a:ext>
            </a:extLst>
          </p:cNvPr>
          <p:cNvSpPr/>
          <p:nvPr/>
        </p:nvSpPr>
        <p:spPr>
          <a:xfrm>
            <a:off x="4475094" y="2866329"/>
            <a:ext cx="1212112" cy="274766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53A59EB-8076-6E42-8F2E-13085680B0CA}"/>
              </a:ext>
            </a:extLst>
          </p:cNvPr>
          <p:cNvSpPr/>
          <p:nvPr/>
        </p:nvSpPr>
        <p:spPr>
          <a:xfrm>
            <a:off x="6069978" y="3891516"/>
            <a:ext cx="1084521" cy="61742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666218-D5CB-174A-BE8D-DB7B5EBCF141}"/>
              </a:ext>
            </a:extLst>
          </p:cNvPr>
          <p:cNvSpPr/>
          <p:nvPr/>
        </p:nvSpPr>
        <p:spPr>
          <a:xfrm>
            <a:off x="7537271" y="2866329"/>
            <a:ext cx="1212112" cy="27476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Model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81D113-E3DC-E349-B37B-E091120C7415}"/>
              </a:ext>
            </a:extLst>
          </p:cNvPr>
          <p:cNvSpPr/>
          <p:nvPr/>
        </p:nvSpPr>
        <p:spPr>
          <a:xfrm>
            <a:off x="9132155" y="3891516"/>
            <a:ext cx="1084521" cy="617423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82F7E-3268-1445-8BD9-6BBB892B3FAE}"/>
              </a:ext>
            </a:extLst>
          </p:cNvPr>
          <p:cNvSpPr/>
          <p:nvPr/>
        </p:nvSpPr>
        <p:spPr>
          <a:xfrm>
            <a:off x="10599448" y="2866329"/>
            <a:ext cx="1212112" cy="27476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108659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9F65B-0CAF-534C-ABBA-2573D58FC597}"/>
              </a:ext>
            </a:extLst>
          </p:cNvPr>
          <p:cNvSpPr txBox="1"/>
          <p:nvPr/>
        </p:nvSpPr>
        <p:spPr>
          <a:xfrm>
            <a:off x="3873660" y="2828835"/>
            <a:ext cx="444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004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8ED-2BD5-DD4B-BBD2-E491AFD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A688-057F-1442-9790-B6EB5F8F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Discussion-based class, so try to get to know those around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9ADDB-D92E-1148-8856-FE62D0FEA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691" y="3845091"/>
            <a:ext cx="3448618" cy="260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7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3053-9984-A04F-B21D-07F45263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5349-9B18-BA4A-9387-EE6ECAE191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Privacy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Bias</a:t>
            </a:r>
          </a:p>
          <a:p>
            <a:r>
              <a:rPr lang="en-US" dirty="0"/>
              <a:t>Automated Military Systems</a:t>
            </a:r>
          </a:p>
          <a:p>
            <a:r>
              <a:rPr lang="en-US" dirty="0"/>
              <a:t>Future of Labor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789EE-49CA-8A48-8CA8-6BD25DDBCF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Consciousness and Rights</a:t>
            </a:r>
          </a:p>
          <a:p>
            <a:r>
              <a:rPr lang="en-US" dirty="0"/>
              <a:t>Control / Singularity</a:t>
            </a:r>
          </a:p>
          <a:p>
            <a:r>
              <a:rPr lang="en-US" dirty="0"/>
              <a:t>Unequal Access</a:t>
            </a:r>
          </a:p>
          <a:p>
            <a:r>
              <a:rPr lang="en-US" dirty="0"/>
              <a:t>Interaction / Affections</a:t>
            </a:r>
          </a:p>
          <a:p>
            <a:r>
              <a:rPr lang="en-US" dirty="0"/>
              <a:t>Artificial Creativity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E9D0F-AD20-E14F-81FC-3E1E4EA989DC}"/>
              </a:ext>
            </a:extLst>
          </p:cNvPr>
          <p:cNvSpPr txBox="1"/>
          <p:nvPr/>
        </p:nvSpPr>
        <p:spPr>
          <a:xfrm>
            <a:off x="917944" y="6039992"/>
            <a:ext cx="1035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Topics 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360996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8C6B-411F-7B49-BCF3-D75DF046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3721-C637-B146-9027-ADD76DB6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 and tech companies increasingly in a policy-making role</a:t>
            </a:r>
          </a:p>
          <a:p>
            <a:r>
              <a:rPr lang="en-US" dirty="0"/>
              <a:t>Those in policy roles often out of touch with current technology</a:t>
            </a:r>
          </a:p>
          <a:p>
            <a:pPr lvl="1"/>
            <a:r>
              <a:rPr lang="en-US" dirty="0"/>
              <a:t>Think recent tech-related court hearings</a:t>
            </a:r>
          </a:p>
          <a:p>
            <a:r>
              <a:rPr lang="en-US" dirty="0"/>
              <a:t>Technology = moral benefit?</a:t>
            </a:r>
          </a:p>
        </p:txBody>
      </p:sp>
    </p:spTree>
    <p:extLst>
      <p:ext uri="{BB962C8B-B14F-4D97-AF65-F5344CB8AC3E}">
        <p14:creationId xmlns:p14="http://schemas.microsoft.com/office/powerpoint/2010/main" val="133939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8B5E-1C04-8148-9B86-A7C3A9C8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3C34-4FD4-A843-910E-9214DD320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Interest in the subject!</a:t>
            </a:r>
          </a:p>
          <a:p>
            <a:r>
              <a:rPr lang="en-US" dirty="0"/>
              <a:t>No background of machine learning or artificial intelligence expected</a:t>
            </a:r>
          </a:p>
        </p:txBody>
      </p:sp>
    </p:spTree>
    <p:extLst>
      <p:ext uri="{BB962C8B-B14F-4D97-AF65-F5344CB8AC3E}">
        <p14:creationId xmlns:p14="http://schemas.microsoft.com/office/powerpoint/2010/main" val="137325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E906-8DD8-554D-AE23-466DFDC5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pic>
        <p:nvPicPr>
          <p:cNvPr id="5" name="Picture 4" descr="Monday miscellany - The IPKat">
            <a:extLst>
              <a:ext uri="{FF2B5EF4-FFF2-40B4-BE49-F238E27FC236}">
                <a16:creationId xmlns:a16="http://schemas.microsoft.com/office/drawing/2014/main" id="{8FE2EC52-AC90-674B-BA8A-836E59092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5049" y="2395706"/>
            <a:ext cx="1976087" cy="2016415"/>
          </a:xfrm>
          <a:prstGeom prst="rect">
            <a:avLst/>
          </a:prstGeom>
        </p:spPr>
      </p:pic>
      <p:pic>
        <p:nvPicPr>
          <p:cNvPr id="8" name="Picture 7" descr="Meeting Conference People · Free vector graphic on Pixabay">
            <a:extLst>
              <a:ext uri="{FF2B5EF4-FFF2-40B4-BE49-F238E27FC236}">
                <a16:creationId xmlns:a16="http://schemas.microsoft.com/office/drawing/2014/main" id="{CFC4867B-9A3E-F945-9F26-2CB202E8A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68062" y="4592470"/>
            <a:ext cx="2479964" cy="1823807"/>
          </a:xfrm>
          <a:prstGeom prst="rect">
            <a:avLst/>
          </a:prstGeom>
        </p:spPr>
      </p:pic>
      <p:pic>
        <p:nvPicPr>
          <p:cNvPr id="10" name="Picture 9" descr="Male Teacher Cartoon Free Stock Photo - Public Domain Pictures">
            <a:extLst>
              <a:ext uri="{FF2B5EF4-FFF2-40B4-BE49-F238E27FC236}">
                <a16:creationId xmlns:a16="http://schemas.microsoft.com/office/drawing/2014/main" id="{3413237B-57D6-EF46-93F6-B2B66E579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23027" y="2341640"/>
            <a:ext cx="2834821" cy="2022234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EC71375D-E51A-B642-B94F-A95523FDCE56}"/>
              </a:ext>
            </a:extLst>
          </p:cNvPr>
          <p:cNvSpPr/>
          <p:nvPr/>
        </p:nvSpPr>
        <p:spPr>
          <a:xfrm rot="2332939">
            <a:off x="1391548" y="4927655"/>
            <a:ext cx="1509280" cy="61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08ADB87-9539-634A-86F5-E791900F42C2}"/>
              </a:ext>
            </a:extLst>
          </p:cNvPr>
          <p:cNvSpPr/>
          <p:nvPr/>
        </p:nvSpPr>
        <p:spPr>
          <a:xfrm rot="2274001">
            <a:off x="7626844" y="4842338"/>
            <a:ext cx="1509280" cy="61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chool clip art">
            <a:extLst>
              <a:ext uri="{FF2B5EF4-FFF2-40B4-BE49-F238E27FC236}">
                <a16:creationId xmlns:a16="http://schemas.microsoft.com/office/drawing/2014/main" id="{3878AB2B-281E-324B-AD31-7CC121C9C1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027206" y="4663531"/>
            <a:ext cx="2159000" cy="176530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84E000B7-7712-4E48-BA04-5F99CF943CB6}"/>
              </a:ext>
            </a:extLst>
          </p:cNvPr>
          <p:cNvSpPr/>
          <p:nvPr/>
        </p:nvSpPr>
        <p:spPr>
          <a:xfrm rot="18949423">
            <a:off x="5279892" y="4842338"/>
            <a:ext cx="1509280" cy="611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DECA-C311-154C-B8E9-1156D972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Absence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7971-ABBD-AA40-876A-D6CF6761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already know you will miss a particular class, EMAIL ME</a:t>
            </a:r>
          </a:p>
          <a:p>
            <a:r>
              <a:rPr lang="en-US" dirty="0"/>
              <a:t>Excused absences will be given an alternative assignment</a:t>
            </a:r>
          </a:p>
          <a:p>
            <a:r>
              <a:rPr lang="en-US" dirty="0"/>
              <a:t>Unexcused absences will lose participation points</a:t>
            </a:r>
          </a:p>
        </p:txBody>
      </p:sp>
    </p:spTree>
    <p:extLst>
      <p:ext uri="{BB962C8B-B14F-4D97-AF65-F5344CB8AC3E}">
        <p14:creationId xmlns:p14="http://schemas.microsoft.com/office/powerpoint/2010/main" val="25161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2005-9E49-FD46-B704-D7983869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E4156-5A8B-A643-A82B-0FF6D458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1</a:t>
            </a:r>
          </a:p>
          <a:p>
            <a:r>
              <a:rPr lang="en-US" dirty="0"/>
              <a:t>Paper 2</a:t>
            </a:r>
          </a:p>
          <a:p>
            <a:r>
              <a:rPr lang="en-US" dirty="0"/>
              <a:t>ML / AI Guideline Creation</a:t>
            </a:r>
          </a:p>
        </p:txBody>
      </p:sp>
    </p:spTree>
    <p:extLst>
      <p:ext uri="{BB962C8B-B14F-4D97-AF65-F5344CB8AC3E}">
        <p14:creationId xmlns:p14="http://schemas.microsoft.com/office/powerpoint/2010/main" val="428917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7A85-81BB-3748-8CD5-F40FBB3B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D0AD-6D6C-9C46-B5D6-421276B6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ALL examples of plagiarism or academic dishonesty and will NOT be tolerated.</a:t>
            </a:r>
          </a:p>
          <a:p>
            <a:pPr lvl="1"/>
            <a:r>
              <a:rPr lang="en-US" dirty="0"/>
              <a:t>Copying information (even if reworded) from an external source without citation</a:t>
            </a:r>
          </a:p>
          <a:p>
            <a:pPr lvl="1"/>
            <a:r>
              <a:rPr lang="en-US" dirty="0"/>
              <a:t>Resubmitting an assignment you’ve written for another course without permission (even if modified)</a:t>
            </a:r>
          </a:p>
          <a:p>
            <a:pPr lvl="1"/>
            <a:r>
              <a:rPr lang="en-US" dirty="0"/>
              <a:t>Allowing others to copy your work</a:t>
            </a:r>
          </a:p>
          <a:p>
            <a:r>
              <a:rPr lang="en-US" dirty="0"/>
              <a:t>If you have any questions about what constitutes plagiarism, do not hesitate to ask!</a:t>
            </a:r>
          </a:p>
        </p:txBody>
      </p:sp>
    </p:spTree>
    <p:extLst>
      <p:ext uri="{BB962C8B-B14F-4D97-AF65-F5344CB8AC3E}">
        <p14:creationId xmlns:p14="http://schemas.microsoft.com/office/powerpoint/2010/main" val="27736856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1464</TotalTime>
  <Words>564</Words>
  <Application>Microsoft Macintosh PowerPoint</Application>
  <PresentationFormat>Widescreen</PresentationFormat>
  <Paragraphs>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Ethics of Artificial Intelligence and Machine Learning</vt:lpstr>
      <vt:lpstr>Introductions</vt:lpstr>
      <vt:lpstr>Course Topics</vt:lpstr>
      <vt:lpstr>Course purpose</vt:lpstr>
      <vt:lpstr>prerequisites</vt:lpstr>
      <vt:lpstr>Course Structure</vt:lpstr>
      <vt:lpstr>Absence policy</vt:lpstr>
      <vt:lpstr>Major assignments</vt:lpstr>
      <vt:lpstr>plagiarism</vt:lpstr>
      <vt:lpstr>Grading</vt:lpstr>
      <vt:lpstr>Miscellaneous</vt:lpstr>
      <vt:lpstr>Discussion Rules</vt:lpstr>
      <vt:lpstr>Ethics</vt:lpstr>
      <vt:lpstr>Machine learning / artificial intelligence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Ostuni</dc:creator>
  <cp:lastModifiedBy>Anthony Ostuni</cp:lastModifiedBy>
  <cp:revision>38</cp:revision>
  <dcterms:created xsi:type="dcterms:W3CDTF">2020-01-22T18:25:50Z</dcterms:created>
  <dcterms:modified xsi:type="dcterms:W3CDTF">2020-09-04T16:42:37Z</dcterms:modified>
</cp:coreProperties>
</file>