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15"/>
    <p:restoredTop sz="70927"/>
  </p:normalViewPr>
  <p:slideViewPr>
    <p:cSldViewPr snapToGrid="0" snapToObjects="1">
      <p:cViewPr varScale="1">
        <p:scale>
          <a:sx n="86" d="100"/>
          <a:sy n="8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0F3B-5211-5146-B9A6-CBDD123A8F50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2449-1342-7149-B350-5473BCE6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just call and ask, but obvious issue of people lying in fear of getting found out or looked down upon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2449-1342-7149-B350-5473BCE6E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commons.wikimedia.org/wiki/File:Question_mark_alternat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hyperlink" Target="https://womentakingastand.blogspot.com/2011/11/answering-cal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2990-F9EE-164A-BC43-AD9B2F035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Privacy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2CF6-777C-BA42-B7D1-58C01D675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9736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C51B-9C2D-FF45-AA9F-EC5AF0B2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EABF-2C3E-8B49-90DA-2D20F857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issues pertaining toward balancing privacy, big data, bias, and societal benefits</a:t>
            </a:r>
          </a:p>
          <a:p>
            <a:pPr lvl="1"/>
            <a:r>
              <a:rPr lang="en-US" sz="1800" dirty="0"/>
              <a:t>China’s “citizen score”</a:t>
            </a:r>
          </a:p>
          <a:p>
            <a:pPr lvl="1"/>
            <a:r>
              <a:rPr lang="en-US" sz="1800" dirty="0"/>
              <a:t>Using AI in hiring</a:t>
            </a:r>
          </a:p>
        </p:txBody>
      </p:sp>
    </p:spTree>
    <p:extLst>
      <p:ext uri="{BB962C8B-B14F-4D97-AF65-F5344CB8AC3E}">
        <p14:creationId xmlns:p14="http://schemas.microsoft.com/office/powerpoint/2010/main" val="27222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01CB-0E0B-564C-B10F-CC5717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93CF-2198-0E42-A991-48967839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formulation of the following goal:</a:t>
            </a:r>
          </a:p>
          <a:p>
            <a:pPr lvl="1"/>
            <a:r>
              <a:rPr lang="en-US" sz="1800" dirty="0"/>
              <a:t>Nothing about an individual should be learnable from a dataset that cannot be learned from the same dataset but with that individual’s data removed.</a:t>
            </a:r>
          </a:p>
          <a:p>
            <a:r>
              <a:rPr lang="en-US" dirty="0"/>
              <a:t>Involves intentionally adding noise to a computation</a:t>
            </a:r>
          </a:p>
          <a:p>
            <a:pPr lvl="1"/>
            <a:r>
              <a:rPr lang="en-US" sz="1800" dirty="0"/>
              <a:t>The amount of noise is some tunable parameter </a:t>
            </a:r>
          </a:p>
          <a:p>
            <a:r>
              <a:rPr lang="en-US" dirty="0"/>
              <a:t>Apple and Google (among other tech companies) both collect user statistics using differential privacy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03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D520-AC68-C743-8BA5-103585C6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E5D2-9EEE-A04D-A935-5252E81C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(Disclaimer: technically an example of a random response protocol, which is an older technique, but fulfills the differential privacy guarantees)</a:t>
            </a:r>
          </a:p>
          <a:p>
            <a:r>
              <a:rPr lang="en-US" dirty="0"/>
              <a:t>Want to conduct a poll on what percentage of men cheat on their partners</a:t>
            </a:r>
          </a:p>
        </p:txBody>
      </p:sp>
      <p:pic>
        <p:nvPicPr>
          <p:cNvPr id="5" name="Picture 4" descr="WOMEN TAKING A STAND: Answering the call!">
            <a:extLst>
              <a:ext uri="{FF2B5EF4-FFF2-40B4-BE49-F238E27FC236}">
                <a16:creationId xmlns:a16="http://schemas.microsoft.com/office/drawing/2014/main" id="{179B4988-BD43-BD4A-BA19-F5256281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17009" y="4207196"/>
            <a:ext cx="1512660" cy="168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9584F-944F-2641-BC2E-97A98BBAD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042" y="3857069"/>
            <a:ext cx="3663949" cy="2434753"/>
          </a:xfrm>
          <a:prstGeom prst="rect">
            <a:avLst/>
          </a:prstGeom>
        </p:spPr>
      </p:pic>
      <p:pic>
        <p:nvPicPr>
          <p:cNvPr id="9" name="Picture 8" descr="File:Question mark alternate.png">
            <a:extLst>
              <a:ext uri="{FF2B5EF4-FFF2-40B4-BE49-F238E27FC236}">
                <a16:creationId xmlns:a16="http://schemas.microsoft.com/office/drawing/2014/main" id="{331E754A-9F57-724E-85E4-8DF699C5D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84005" y="3898013"/>
            <a:ext cx="1090900" cy="1411941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D0D05F33-B5C9-4D4B-B2A1-2FDBD7530E81}"/>
              </a:ext>
            </a:extLst>
          </p:cNvPr>
          <p:cNvSpPr/>
          <p:nvPr/>
        </p:nvSpPr>
        <p:spPr>
          <a:xfrm rot="20420235">
            <a:off x="7517378" y="3837402"/>
            <a:ext cx="1076160" cy="7395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17814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CBB8-0D44-AC46-9446-75A0A5CB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0328-B85E-7848-8ECC-3DEBB04E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Flip a fair coin</a:t>
            </a:r>
          </a:p>
          <a:p>
            <a:pPr marL="571500" lvl="1" indent="-342900">
              <a:buFont typeface="+mj-lt"/>
              <a:buAutoNum type="alphaUcPeriod"/>
            </a:pPr>
            <a:r>
              <a:rPr lang="en-US" sz="1800" dirty="0"/>
              <a:t>If heads, give the true answer</a:t>
            </a:r>
          </a:p>
          <a:p>
            <a:pPr marL="571500" lvl="1" indent="-342900">
              <a:buFont typeface="+mj-lt"/>
              <a:buAutoNum type="alphaUcPeriod"/>
            </a:pPr>
            <a:r>
              <a:rPr lang="en-US" sz="1800" dirty="0"/>
              <a:t>If tails, reflip the coin</a:t>
            </a:r>
          </a:p>
          <a:p>
            <a:pPr marL="800100" lvl="2" indent="-342900">
              <a:buFont typeface="+mj-lt"/>
              <a:buAutoNum type="alphaLcParenR"/>
            </a:pPr>
            <a:r>
              <a:rPr lang="en-US" sz="1800" dirty="0"/>
              <a:t>If heads, say yes</a:t>
            </a:r>
          </a:p>
          <a:p>
            <a:pPr marL="800100" lvl="2" indent="-342900">
              <a:buFont typeface="+mj-lt"/>
              <a:buAutoNum type="alphaLcParenR"/>
            </a:pPr>
            <a:r>
              <a:rPr lang="en-US" sz="1800" dirty="0"/>
              <a:t>If tails, say no</a:t>
            </a:r>
          </a:p>
          <a:p>
            <a:r>
              <a:rPr lang="en-US" dirty="0"/>
              <a:t>The true answer is given ¾ of the time</a:t>
            </a:r>
          </a:p>
          <a:p>
            <a:pPr lvl="1"/>
            <a:r>
              <a:rPr lang="en-US" dirty="0"/>
              <a:t>Since we know how the noise was introduced, easier to remove to obtain the truth</a:t>
            </a:r>
          </a:p>
          <a:p>
            <a:r>
              <a:rPr lang="en-US" dirty="0"/>
              <a:t>No incriminating evidence collected</a:t>
            </a:r>
          </a:p>
        </p:txBody>
      </p:sp>
    </p:spTree>
    <p:extLst>
      <p:ext uri="{BB962C8B-B14F-4D97-AF65-F5344CB8AC3E}">
        <p14:creationId xmlns:p14="http://schemas.microsoft.com/office/powerpoint/2010/main" val="107300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7712"/>
            <a:ext cx="7729728" cy="4590288"/>
          </a:xfrm>
        </p:spPr>
        <p:txBody>
          <a:bodyPr>
            <a:normAutofit/>
          </a:bodyPr>
          <a:lstStyle/>
          <a:p>
            <a:r>
              <a:rPr lang="en-US" dirty="0"/>
              <a:t>What are your thoughts on a citizen score? </a:t>
            </a:r>
          </a:p>
          <a:p>
            <a:r>
              <a:rPr lang="en-US" dirty="0"/>
              <a:t>Would they change if your score could only improve for good actions, and would not be affected by bad? </a:t>
            </a:r>
          </a:p>
          <a:p>
            <a:r>
              <a:rPr lang="en-US" dirty="0"/>
              <a:t>How do you view this system in relation to other commonplace ones, such as credit scores?</a:t>
            </a:r>
          </a:p>
          <a:p>
            <a:r>
              <a:rPr lang="en-US" dirty="0"/>
              <a:t>What would be the effects of flaws or bias in such a system? In the case of in hiring?</a:t>
            </a:r>
          </a:p>
          <a:p>
            <a:r>
              <a:rPr lang="en-US" dirty="0"/>
              <a:t>What role, if any, do you think machine learning and artificial intelligence should have in hiring?</a:t>
            </a:r>
          </a:p>
          <a:p>
            <a:r>
              <a:rPr lang="en-US" dirty="0"/>
              <a:t>Do you believe the government has a responsibility to put restrictions on their usage in that area? </a:t>
            </a:r>
          </a:p>
          <a:p>
            <a:r>
              <a:rPr lang="en-US" dirty="0"/>
              <a:t>How do we keep these algorithms from using private information to make their decisions?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960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480</TotalTime>
  <Words>343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Data Privacy III</vt:lpstr>
      <vt:lpstr>readings</vt:lpstr>
      <vt:lpstr>Differential privacy</vt:lpstr>
      <vt:lpstr>Polling Example</vt:lpstr>
      <vt:lpstr>protocol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Privacy II</dc:title>
  <dc:creator>Anthony Ostuni</dc:creator>
  <cp:lastModifiedBy>Anthony Ostuni</cp:lastModifiedBy>
  <cp:revision>43</cp:revision>
  <dcterms:created xsi:type="dcterms:W3CDTF">2020-02-10T00:35:37Z</dcterms:created>
  <dcterms:modified xsi:type="dcterms:W3CDTF">2020-09-25T16:30:18Z</dcterms:modified>
</cp:coreProperties>
</file>