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8"/>
  </p:notesMasterIdLst>
  <p:sldIdLst>
    <p:sldId id="256" r:id="rId2"/>
    <p:sldId id="271" r:id="rId3"/>
    <p:sldId id="268" r:id="rId4"/>
    <p:sldId id="269" r:id="rId5"/>
    <p:sldId id="270"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9"/>
    <p:restoredTop sz="70927"/>
  </p:normalViewPr>
  <p:slideViewPr>
    <p:cSldViewPr snapToGrid="0" snapToObjects="1">
      <p:cViewPr varScale="1">
        <p:scale>
          <a:sx n="55" d="100"/>
          <a:sy n="55" d="100"/>
        </p:scale>
        <p:origin x="216"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C0F3B-5211-5146-B9A6-CBDD123A8F50}" type="datetimeFigureOut">
              <a:rPr lang="en-US" smtClean="0"/>
              <a:t>10/1/20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2449-1342-7149-B350-5473BCE6ECD2}" type="slidenum">
              <a:rPr lang="en-US" smtClean="0"/>
              <a:t>‹#›</a:t>
            </a:fld>
            <a:endParaRPr lang="en-US"/>
          </a:p>
        </p:txBody>
      </p:sp>
    </p:spTree>
    <p:extLst>
      <p:ext uri="{BB962C8B-B14F-4D97-AF65-F5344CB8AC3E}">
        <p14:creationId xmlns:p14="http://schemas.microsoft.com/office/powerpoint/2010/main" val="3668354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42449-1342-7149-B350-5473BCE6ECD2}" type="slidenum">
              <a:rPr lang="en-US" smtClean="0"/>
              <a:t>2</a:t>
            </a:fld>
            <a:endParaRPr lang="en-US"/>
          </a:p>
        </p:txBody>
      </p:sp>
    </p:spTree>
    <p:extLst>
      <p:ext uri="{BB962C8B-B14F-4D97-AF65-F5344CB8AC3E}">
        <p14:creationId xmlns:p14="http://schemas.microsoft.com/office/powerpoint/2010/main" val="317089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Equally happy if the least qualified of each of the two groups were accepted as if the most qualified were</a:t>
            </a:r>
          </a:p>
          <a:p>
            <a:endParaRPr lang="en-US" dirty="0"/>
          </a:p>
          <a:p>
            <a:r>
              <a:rPr lang="en-US" dirty="0"/>
              <a:t>Random lending is sometimes a good idea to gain information in the first place</a:t>
            </a:r>
          </a:p>
        </p:txBody>
      </p:sp>
      <p:sp>
        <p:nvSpPr>
          <p:cNvPr id="4" name="Slide Number Placeholder 3"/>
          <p:cNvSpPr>
            <a:spLocks noGrp="1"/>
          </p:cNvSpPr>
          <p:nvPr>
            <p:ph type="sldNum" sz="quarter" idx="5"/>
          </p:nvPr>
        </p:nvSpPr>
        <p:spPr/>
        <p:txBody>
          <a:bodyPr/>
          <a:lstStyle/>
          <a:p>
            <a:fld id="{44942449-1342-7149-B350-5473BCE6ECD2}" type="slidenum">
              <a:rPr lang="en-US" smtClean="0"/>
              <a:t>4</a:t>
            </a:fld>
            <a:endParaRPr lang="en-US"/>
          </a:p>
        </p:txBody>
      </p:sp>
    </p:spTree>
    <p:extLst>
      <p:ext uri="{BB962C8B-B14F-4D97-AF65-F5344CB8AC3E}">
        <p14:creationId xmlns:p14="http://schemas.microsoft.com/office/powerpoint/2010/main" val="374987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2990-F9EE-164A-BC43-AD9B2F0351BB}"/>
              </a:ext>
            </a:extLst>
          </p:cNvPr>
          <p:cNvSpPr>
            <a:spLocks noGrp="1"/>
          </p:cNvSpPr>
          <p:nvPr>
            <p:ph type="ctrTitle"/>
          </p:nvPr>
        </p:nvSpPr>
        <p:spPr/>
        <p:txBody>
          <a:bodyPr/>
          <a:lstStyle/>
          <a:p>
            <a:r>
              <a:rPr lang="en-US" dirty="0"/>
              <a:t>Fairness I</a:t>
            </a:r>
          </a:p>
        </p:txBody>
      </p:sp>
      <p:sp>
        <p:nvSpPr>
          <p:cNvPr id="3" name="Subtitle 2">
            <a:extLst>
              <a:ext uri="{FF2B5EF4-FFF2-40B4-BE49-F238E27FC236}">
                <a16:creationId xmlns:a16="http://schemas.microsoft.com/office/drawing/2014/main" id="{A2482CF6-777C-BA42-B7D1-58C01D675F81}"/>
              </a:ext>
            </a:extLst>
          </p:cNvPr>
          <p:cNvSpPr>
            <a:spLocks noGrp="1"/>
          </p:cNvSpPr>
          <p:nvPr>
            <p:ph type="subTitle" idx="1"/>
          </p:nvPr>
        </p:nvSpPr>
        <p:spPr/>
        <p:txBody>
          <a:bodyPr/>
          <a:lstStyle/>
          <a:p>
            <a:r>
              <a:rPr lang="en-US" dirty="0"/>
              <a:t>Anthony Ostuni</a:t>
            </a:r>
          </a:p>
        </p:txBody>
      </p:sp>
    </p:spTree>
    <p:extLst>
      <p:ext uri="{BB962C8B-B14F-4D97-AF65-F5344CB8AC3E}">
        <p14:creationId xmlns:p14="http://schemas.microsoft.com/office/powerpoint/2010/main" val="197361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7F2A6-E7E1-DF4C-9D75-5645653B53A8}"/>
              </a:ext>
            </a:extLst>
          </p:cNvPr>
          <p:cNvSpPr>
            <a:spLocks noGrp="1"/>
          </p:cNvSpPr>
          <p:nvPr>
            <p:ph type="title"/>
          </p:nvPr>
        </p:nvSpPr>
        <p:spPr/>
        <p:txBody>
          <a:bodyPr/>
          <a:lstStyle/>
          <a:p>
            <a:r>
              <a:rPr lang="en-US" dirty="0"/>
              <a:t>Readings</a:t>
            </a:r>
          </a:p>
        </p:txBody>
      </p:sp>
      <p:sp>
        <p:nvSpPr>
          <p:cNvPr id="3" name="Content Placeholder 2">
            <a:extLst>
              <a:ext uri="{FF2B5EF4-FFF2-40B4-BE49-F238E27FC236}">
                <a16:creationId xmlns:a16="http://schemas.microsoft.com/office/drawing/2014/main" id="{BEA606DC-4370-A04C-AA57-B2F8B18BDA61}"/>
              </a:ext>
            </a:extLst>
          </p:cNvPr>
          <p:cNvSpPr>
            <a:spLocks noGrp="1"/>
          </p:cNvSpPr>
          <p:nvPr>
            <p:ph idx="1"/>
          </p:nvPr>
        </p:nvSpPr>
        <p:spPr/>
        <p:txBody>
          <a:bodyPr/>
          <a:lstStyle/>
          <a:p>
            <a:r>
              <a:rPr lang="en-US" dirty="0"/>
              <a:t>Issue with fairly unremarkable information by itself combining into a unique collection of features that can identify an individual</a:t>
            </a:r>
          </a:p>
          <a:p>
            <a:r>
              <a:rPr lang="en-US" dirty="0"/>
              <a:t>“Using public anonymous data from the 1990 census, Latanya Sweeney found that 87 percent of the population in the United States, 216 million of 248 million, could likely be uniquely identified by their five-digit ZIP code, combined with their gender and date of birth.”</a:t>
            </a:r>
          </a:p>
          <a:p>
            <a:r>
              <a:rPr lang="en-US" dirty="0"/>
              <a:t>Issue of multiple databases / cross-referencing</a:t>
            </a:r>
          </a:p>
          <a:p>
            <a:endParaRPr lang="en-US" dirty="0"/>
          </a:p>
        </p:txBody>
      </p:sp>
    </p:spTree>
    <p:extLst>
      <p:ext uri="{BB962C8B-B14F-4D97-AF65-F5344CB8AC3E}">
        <p14:creationId xmlns:p14="http://schemas.microsoft.com/office/powerpoint/2010/main" val="414898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71B3-FC67-2F4F-A97E-5082E934919F}"/>
              </a:ext>
            </a:extLst>
          </p:cNvPr>
          <p:cNvSpPr>
            <a:spLocks noGrp="1"/>
          </p:cNvSpPr>
          <p:nvPr>
            <p:ph type="title"/>
          </p:nvPr>
        </p:nvSpPr>
        <p:spPr/>
        <p:txBody>
          <a:bodyPr/>
          <a:lstStyle/>
          <a:p>
            <a:r>
              <a:rPr lang="en-US" dirty="0"/>
              <a:t>Defining Fairness</a:t>
            </a:r>
          </a:p>
        </p:txBody>
      </p:sp>
      <p:sp>
        <p:nvSpPr>
          <p:cNvPr id="3" name="Content Placeholder 2">
            <a:extLst>
              <a:ext uri="{FF2B5EF4-FFF2-40B4-BE49-F238E27FC236}">
                <a16:creationId xmlns:a16="http://schemas.microsoft.com/office/drawing/2014/main" id="{94355B14-D9CE-BD4D-9EB8-59F10E6597C3}"/>
              </a:ext>
            </a:extLst>
          </p:cNvPr>
          <p:cNvSpPr>
            <a:spLocks noGrp="1"/>
          </p:cNvSpPr>
          <p:nvPr>
            <p:ph idx="1"/>
          </p:nvPr>
        </p:nvSpPr>
        <p:spPr/>
        <p:txBody>
          <a:bodyPr/>
          <a:lstStyle/>
          <a:p>
            <a:r>
              <a:rPr lang="en-US" dirty="0"/>
              <a:t>How would you define fairness?</a:t>
            </a:r>
          </a:p>
          <a:p>
            <a:r>
              <a:rPr lang="en-US" dirty="0"/>
              <a:t>Several valid definitions, we’ll begin by looking at </a:t>
            </a:r>
            <a:r>
              <a:rPr lang="en-US" i="1" dirty="0"/>
              <a:t>statistical parity</a:t>
            </a:r>
            <a:endParaRPr lang="en-US" dirty="0"/>
          </a:p>
          <a:p>
            <a:pPr lvl="1"/>
            <a:r>
              <a:rPr lang="en-US" sz="1800" dirty="0"/>
              <a:t>Informally: ”things” happen to different groups at the same (or extremely similar) rates</a:t>
            </a:r>
          </a:p>
          <a:p>
            <a:pPr lvl="1"/>
            <a:r>
              <a:rPr lang="en-US" sz="1800" dirty="0"/>
              <a:t>Ex: Loan applications of two groups</a:t>
            </a:r>
          </a:p>
        </p:txBody>
      </p:sp>
    </p:spTree>
    <p:extLst>
      <p:ext uri="{BB962C8B-B14F-4D97-AF65-F5344CB8AC3E}">
        <p14:creationId xmlns:p14="http://schemas.microsoft.com/office/powerpoint/2010/main" val="27150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14FC-2D55-FA4A-BBAE-EA780730AA3C}"/>
              </a:ext>
            </a:extLst>
          </p:cNvPr>
          <p:cNvSpPr>
            <a:spLocks noGrp="1"/>
          </p:cNvSpPr>
          <p:nvPr>
            <p:ph type="title"/>
          </p:nvPr>
        </p:nvSpPr>
        <p:spPr/>
        <p:txBody>
          <a:bodyPr/>
          <a:lstStyle/>
          <a:p>
            <a:r>
              <a:rPr lang="en-US" dirty="0"/>
              <a:t>Flaws of definition</a:t>
            </a:r>
          </a:p>
        </p:txBody>
      </p:sp>
      <p:sp>
        <p:nvSpPr>
          <p:cNvPr id="3" name="Content Placeholder 2">
            <a:extLst>
              <a:ext uri="{FF2B5EF4-FFF2-40B4-BE49-F238E27FC236}">
                <a16:creationId xmlns:a16="http://schemas.microsoft.com/office/drawing/2014/main" id="{D49373E8-A07F-3A48-9DD4-A6EF3975C296}"/>
              </a:ext>
            </a:extLst>
          </p:cNvPr>
          <p:cNvSpPr>
            <a:spLocks noGrp="1"/>
          </p:cNvSpPr>
          <p:nvPr>
            <p:ph idx="1"/>
          </p:nvPr>
        </p:nvSpPr>
        <p:spPr/>
        <p:txBody>
          <a:bodyPr/>
          <a:lstStyle/>
          <a:p>
            <a:r>
              <a:rPr lang="en-US" dirty="0"/>
              <a:t>Makes no restriction on how equal percentages are enacted</a:t>
            </a:r>
          </a:p>
          <a:p>
            <a:pPr lvl="1"/>
            <a:r>
              <a:rPr lang="en-US" sz="1800" dirty="0"/>
              <a:t>Ex: Loan application qualifications</a:t>
            </a:r>
          </a:p>
          <a:p>
            <a:pPr lvl="1"/>
            <a:r>
              <a:rPr lang="en-US" sz="1800" dirty="0"/>
              <a:t>Not a large issue when viewed as a restriction on models rather than ”model” itself</a:t>
            </a:r>
          </a:p>
          <a:p>
            <a:pPr lvl="1"/>
            <a:r>
              <a:rPr lang="en-US" sz="1800" dirty="0"/>
              <a:t>Note that random lending satisfies statistical parity, so this definition can always be satisfied</a:t>
            </a:r>
          </a:p>
          <a:p>
            <a:r>
              <a:rPr lang="en-US" dirty="0"/>
              <a:t>Ignores underlying qualities of groups (if one groups statistically differs from the other, the model’s accuracy will decrease)</a:t>
            </a:r>
          </a:p>
        </p:txBody>
      </p:sp>
    </p:spTree>
    <p:extLst>
      <p:ext uri="{BB962C8B-B14F-4D97-AF65-F5344CB8AC3E}">
        <p14:creationId xmlns:p14="http://schemas.microsoft.com/office/powerpoint/2010/main" val="424986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D507-F767-2141-9D7C-FB5F27508A83}"/>
              </a:ext>
            </a:extLst>
          </p:cNvPr>
          <p:cNvSpPr>
            <a:spLocks noGrp="1"/>
          </p:cNvSpPr>
          <p:nvPr>
            <p:ph type="title"/>
          </p:nvPr>
        </p:nvSpPr>
        <p:spPr/>
        <p:txBody>
          <a:bodyPr/>
          <a:lstStyle/>
          <a:p>
            <a:r>
              <a:rPr lang="en-US" dirty="0"/>
              <a:t>Equality of false negatives</a:t>
            </a:r>
          </a:p>
        </p:txBody>
      </p:sp>
      <p:sp>
        <p:nvSpPr>
          <p:cNvPr id="3" name="Content Placeholder 2">
            <a:extLst>
              <a:ext uri="{FF2B5EF4-FFF2-40B4-BE49-F238E27FC236}">
                <a16:creationId xmlns:a16="http://schemas.microsoft.com/office/drawing/2014/main" id="{731BD043-B89A-2E41-9A79-FA66D3EB0486}"/>
              </a:ext>
            </a:extLst>
          </p:cNvPr>
          <p:cNvSpPr>
            <a:spLocks noGrp="1"/>
          </p:cNvSpPr>
          <p:nvPr>
            <p:ph idx="1"/>
          </p:nvPr>
        </p:nvSpPr>
        <p:spPr/>
        <p:txBody>
          <a:bodyPr/>
          <a:lstStyle/>
          <a:p>
            <a:r>
              <a:rPr lang="en-US" dirty="0"/>
              <a:t>Definition for fairness that incorporates “merit”</a:t>
            </a:r>
          </a:p>
          <a:p>
            <a:r>
              <a:rPr lang="en-US" dirty="0"/>
              <a:t>Focuses on even rates of mistakes</a:t>
            </a:r>
          </a:p>
          <a:p>
            <a:r>
              <a:rPr lang="en-US" dirty="0"/>
              <a:t>Lending Example: the rate of false rejections between groups is equal, so both groups are “harmed” equally</a:t>
            </a:r>
          </a:p>
          <a:p>
            <a:r>
              <a:rPr lang="en-US" dirty="0"/>
              <a:t>Flaws?</a:t>
            </a:r>
          </a:p>
          <a:p>
            <a:pPr lvl="1"/>
            <a:r>
              <a:rPr lang="en-US" sz="1800" dirty="0"/>
              <a:t>Not obvious to figure out mistakes (need to get feedback and learn from it)</a:t>
            </a:r>
          </a:p>
          <a:p>
            <a:pPr lvl="1"/>
            <a:r>
              <a:rPr lang="en-US" sz="1800" dirty="0"/>
              <a:t>Not comforting knowing you were wrongly rejected because someone in a different group was</a:t>
            </a:r>
          </a:p>
        </p:txBody>
      </p:sp>
    </p:spTree>
    <p:extLst>
      <p:ext uri="{BB962C8B-B14F-4D97-AF65-F5344CB8AC3E}">
        <p14:creationId xmlns:p14="http://schemas.microsoft.com/office/powerpoint/2010/main" val="3949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8568-ED3F-214F-9CAB-231234038388}"/>
              </a:ext>
            </a:extLst>
          </p:cNvPr>
          <p:cNvSpPr>
            <a:spLocks noGrp="1"/>
          </p:cNvSpPr>
          <p:nvPr>
            <p:ph type="title"/>
          </p:nvPr>
        </p:nvSpPr>
        <p:spPr/>
        <p:txBody>
          <a:bodyPr/>
          <a:lstStyle/>
          <a:p>
            <a:r>
              <a:rPr lang="en-US" dirty="0"/>
              <a:t>Suggested questions</a:t>
            </a:r>
          </a:p>
        </p:txBody>
      </p:sp>
      <p:sp>
        <p:nvSpPr>
          <p:cNvPr id="3" name="Content Placeholder 2">
            <a:extLst>
              <a:ext uri="{FF2B5EF4-FFF2-40B4-BE49-F238E27FC236}">
                <a16:creationId xmlns:a16="http://schemas.microsoft.com/office/drawing/2014/main" id="{8A2C5AAA-5417-5544-9C02-F299F69ED810}"/>
              </a:ext>
            </a:extLst>
          </p:cNvPr>
          <p:cNvSpPr>
            <a:spLocks noGrp="1"/>
          </p:cNvSpPr>
          <p:nvPr>
            <p:ph idx="1"/>
          </p:nvPr>
        </p:nvSpPr>
        <p:spPr>
          <a:xfrm>
            <a:off x="2231136" y="2638044"/>
            <a:ext cx="7729728" cy="4219956"/>
          </a:xfrm>
        </p:spPr>
        <p:txBody>
          <a:bodyPr>
            <a:normAutofit lnSpcReduction="10000"/>
          </a:bodyPr>
          <a:lstStyle/>
          <a:p>
            <a:r>
              <a:rPr lang="en-US" dirty="0"/>
              <a:t>How much access, if any, should companies have over their users’ data?</a:t>
            </a:r>
          </a:p>
          <a:p>
            <a:r>
              <a:rPr lang="en-US" dirty="0"/>
              <a:t>What is the balance between effective services built on user data and the users’ privacy?</a:t>
            </a:r>
          </a:p>
          <a:p>
            <a:r>
              <a:rPr lang="en-US" dirty="0"/>
              <a:t>What role, if any, should governments play in the management of data?</a:t>
            </a:r>
          </a:p>
          <a:p>
            <a:r>
              <a:rPr lang="en-US" dirty="0"/>
              <a:t>Under what circumstances, if any, should data be allowed to be shared? Between different groups within the same organization? Between independent organizations? For large potential “good” such as cancer research?</a:t>
            </a:r>
          </a:p>
          <a:p>
            <a:r>
              <a:rPr lang="en-US" dirty="0"/>
              <a:t>If yes to the last question, how do we decide what purposes / organizations are good?</a:t>
            </a:r>
          </a:p>
          <a:p>
            <a:r>
              <a:rPr lang="en-US" dirty="0"/>
              <a:t>Which of the two previously discussed definitions of fairness do you prefer? Why?</a:t>
            </a:r>
          </a:p>
          <a:p>
            <a:r>
              <a:rPr lang="en-US" dirty="0"/>
              <a:t>Come up with and share one or two of your own definitions of fairness that address any shortcomings you see in the other definitions.</a:t>
            </a:r>
          </a:p>
          <a:p>
            <a:endParaRPr lang="en-US" dirty="0"/>
          </a:p>
        </p:txBody>
      </p:sp>
    </p:spTree>
    <p:extLst>
      <p:ext uri="{BB962C8B-B14F-4D97-AF65-F5344CB8AC3E}">
        <p14:creationId xmlns:p14="http://schemas.microsoft.com/office/powerpoint/2010/main" val="698937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588</TotalTime>
  <Words>447</Words>
  <Application>Microsoft Macintosh PowerPoint</Application>
  <PresentationFormat>Widescreen</PresentationFormat>
  <Paragraphs>37</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Parcel</vt:lpstr>
      <vt:lpstr>Fairness I</vt:lpstr>
      <vt:lpstr>Readings</vt:lpstr>
      <vt:lpstr>Defining Fairness</vt:lpstr>
      <vt:lpstr>Flaws of definition</vt:lpstr>
      <vt:lpstr>Equality of false negatives</vt:lpstr>
      <vt:lpstr>Suggested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Privacy II</dc:title>
  <dc:creator>Anthony Ostuni</dc:creator>
  <cp:lastModifiedBy>Anthony Ostuni</cp:lastModifiedBy>
  <cp:revision>63</cp:revision>
  <dcterms:created xsi:type="dcterms:W3CDTF">2020-02-10T00:35:37Z</dcterms:created>
  <dcterms:modified xsi:type="dcterms:W3CDTF">2020-10-01T18:37:28Z</dcterms:modified>
</cp:coreProperties>
</file>