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
  </p:notesMasterIdLst>
  <p:sldIdLst>
    <p:sldId id="256" r:id="rId2"/>
    <p:sldId id="267" r:id="rId3"/>
    <p:sldId id="257" r:id="rId4"/>
    <p:sldId id="264" r:id="rId5"/>
    <p:sldId id="265" r:id="rId6"/>
    <p:sldId id="266"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0952"/>
  </p:normalViewPr>
  <p:slideViewPr>
    <p:cSldViewPr snapToGrid="0" snapToObjects="1">
      <p:cViewPr varScale="1">
        <p:scale>
          <a:sx n="89" d="100"/>
          <a:sy n="89" d="100"/>
        </p:scale>
        <p:origin x="119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C0F3B-5211-5146-B9A6-CBDD123A8F50}" type="datetimeFigureOut">
              <a:rPr lang="en-US" smtClean="0"/>
              <a:t>2/19/20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42449-1342-7149-B350-5473BCE6ECD2}" type="slidenum">
              <a:rPr lang="en-US" smtClean="0"/>
              <a:t>‹#›</a:t>
            </a:fld>
            <a:endParaRPr lang="en-US"/>
          </a:p>
        </p:txBody>
      </p:sp>
    </p:spTree>
    <p:extLst>
      <p:ext uri="{BB962C8B-B14F-4D97-AF65-F5344CB8AC3E}">
        <p14:creationId xmlns:p14="http://schemas.microsoft.com/office/powerpoint/2010/main" val="366835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just call and ask, but obvious issue of people lying in fear of getting found out or looked down upon</a:t>
            </a:r>
          </a:p>
        </p:txBody>
      </p:sp>
      <p:sp>
        <p:nvSpPr>
          <p:cNvPr id="4" name="Slide Number Placeholder 3"/>
          <p:cNvSpPr>
            <a:spLocks noGrp="1"/>
          </p:cNvSpPr>
          <p:nvPr>
            <p:ph type="sldNum" sz="quarter" idx="5"/>
          </p:nvPr>
        </p:nvSpPr>
        <p:spPr/>
        <p:txBody>
          <a:bodyPr/>
          <a:lstStyle/>
          <a:p>
            <a:fld id="{44942449-1342-7149-B350-5473BCE6ECD2}" type="slidenum">
              <a:rPr lang="en-US" smtClean="0"/>
              <a:t>5</a:t>
            </a:fld>
            <a:endParaRPr lang="en-US"/>
          </a:p>
        </p:txBody>
      </p:sp>
    </p:spTree>
    <p:extLst>
      <p:ext uri="{BB962C8B-B14F-4D97-AF65-F5344CB8AC3E}">
        <p14:creationId xmlns:p14="http://schemas.microsoft.com/office/powerpoint/2010/main" val="332600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2/19/20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2/19/20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2/19/20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commons.wikimedia.org/wiki/File:Question_mark_alternate.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tiff"/><Relationship Id="rId4" Type="http://schemas.openxmlformats.org/officeDocument/2006/relationships/hyperlink" Target="https://womentakingastand.blogspot.com/2011/11/answering-call.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2990-F9EE-164A-BC43-AD9B2F0351BB}"/>
              </a:ext>
            </a:extLst>
          </p:cNvPr>
          <p:cNvSpPr>
            <a:spLocks noGrp="1"/>
          </p:cNvSpPr>
          <p:nvPr>
            <p:ph type="ctrTitle"/>
          </p:nvPr>
        </p:nvSpPr>
        <p:spPr/>
        <p:txBody>
          <a:bodyPr/>
          <a:lstStyle/>
          <a:p>
            <a:r>
              <a:rPr lang="en-US" dirty="0"/>
              <a:t>Data Privacy III</a:t>
            </a:r>
          </a:p>
        </p:txBody>
      </p:sp>
      <p:sp>
        <p:nvSpPr>
          <p:cNvPr id="3" name="Subtitle 2">
            <a:extLst>
              <a:ext uri="{FF2B5EF4-FFF2-40B4-BE49-F238E27FC236}">
                <a16:creationId xmlns:a16="http://schemas.microsoft.com/office/drawing/2014/main" id="{A2482CF6-777C-BA42-B7D1-58C01D675F81}"/>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97361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7708-E22D-6547-8AFD-6CBC753737E0}"/>
              </a:ext>
            </a:extLst>
          </p:cNvPr>
          <p:cNvSpPr>
            <a:spLocks noGrp="1"/>
          </p:cNvSpPr>
          <p:nvPr>
            <p:ph type="title"/>
          </p:nvPr>
        </p:nvSpPr>
        <p:spPr/>
        <p:txBody>
          <a:bodyPr/>
          <a:lstStyle/>
          <a:p>
            <a:r>
              <a:rPr lang="en-US" dirty="0"/>
              <a:t>If you are </a:t>
            </a:r>
            <a:r>
              <a:rPr lang="en-US"/>
              <a:t>missing…</a:t>
            </a:r>
            <a:endParaRPr lang="en-US" dirty="0"/>
          </a:p>
        </p:txBody>
      </p:sp>
      <p:sp>
        <p:nvSpPr>
          <p:cNvPr id="3" name="Content Placeholder 2">
            <a:extLst>
              <a:ext uri="{FF2B5EF4-FFF2-40B4-BE49-F238E27FC236}">
                <a16:creationId xmlns:a16="http://schemas.microsoft.com/office/drawing/2014/main" id="{BF424DA0-236E-3F44-8688-A4F68C82BE48}"/>
              </a:ext>
            </a:extLst>
          </p:cNvPr>
          <p:cNvSpPr>
            <a:spLocks noGrp="1"/>
          </p:cNvSpPr>
          <p:nvPr>
            <p:ph idx="1"/>
          </p:nvPr>
        </p:nvSpPr>
        <p:spPr/>
        <p:txBody>
          <a:bodyPr/>
          <a:lstStyle/>
          <a:p>
            <a:r>
              <a:rPr lang="en-US" dirty="0"/>
              <a:t>Class discussion (or makeup assignment) for weeks 2 or 3</a:t>
            </a:r>
          </a:p>
          <a:p>
            <a:r>
              <a:rPr lang="en-US" dirty="0"/>
              <a:t>Short answer questions for weeks 2 or 3</a:t>
            </a:r>
          </a:p>
          <a:p>
            <a:r>
              <a:rPr lang="en-US" b="1" dirty="0"/>
              <a:t>Email me with your situation (just joined class, </a:t>
            </a:r>
            <a:r>
              <a:rPr lang="en-US" b="1" dirty="0" err="1"/>
              <a:t>etc</a:t>
            </a:r>
            <a:r>
              <a:rPr lang="en-US" b="1" dirty="0"/>
              <a:t>…) to potentially avoid getting a 0 for these assignments</a:t>
            </a:r>
          </a:p>
        </p:txBody>
      </p:sp>
    </p:spTree>
    <p:extLst>
      <p:ext uri="{BB962C8B-B14F-4D97-AF65-F5344CB8AC3E}">
        <p14:creationId xmlns:p14="http://schemas.microsoft.com/office/powerpoint/2010/main" val="257543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51B-9C2D-FF45-AA9F-EC5AF0B2D597}"/>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BC42EABF-2C3E-8B49-90DA-2D20F857B7C1}"/>
              </a:ext>
            </a:extLst>
          </p:cNvPr>
          <p:cNvSpPr>
            <a:spLocks noGrp="1"/>
          </p:cNvSpPr>
          <p:nvPr>
            <p:ph idx="1"/>
          </p:nvPr>
        </p:nvSpPr>
        <p:spPr/>
        <p:txBody>
          <a:bodyPr/>
          <a:lstStyle/>
          <a:p>
            <a:r>
              <a:rPr lang="en-US" dirty="0"/>
              <a:t>Highlighted the use of the racial bias in recidivism algorithmic scoring </a:t>
            </a:r>
          </a:p>
          <a:p>
            <a:r>
              <a:rPr lang="en-US" dirty="0"/>
              <a:t>One key takeaway: Machine Learning models will </a:t>
            </a:r>
            <a:r>
              <a:rPr lang="en-US" b="1" dirty="0"/>
              <a:t>not </a:t>
            </a:r>
            <a:r>
              <a:rPr lang="en-US" dirty="0"/>
              <a:t>do anything “for free”</a:t>
            </a:r>
          </a:p>
          <a:p>
            <a:pPr lvl="1"/>
            <a:r>
              <a:rPr lang="en-US" dirty="0"/>
              <a:t>If you want something like race specifically protected, need to specify that</a:t>
            </a:r>
          </a:p>
          <a:p>
            <a:pPr lvl="1"/>
            <a:r>
              <a:rPr lang="en-US" dirty="0"/>
              <a:t>Will discuss more in coming weeks</a:t>
            </a:r>
          </a:p>
          <a:p>
            <a:r>
              <a:rPr lang="en-US" dirty="0"/>
              <a:t>Recommended reading:  </a:t>
            </a:r>
            <a:r>
              <a:rPr lang="en-US" i="1" dirty="0"/>
              <a:t>Weapons of Math Destruction</a:t>
            </a:r>
          </a:p>
          <a:p>
            <a:pPr lvl="1"/>
            <a:r>
              <a:rPr lang="en-US" dirty="0"/>
              <a:t>Covers a wider range of similar examples</a:t>
            </a:r>
          </a:p>
        </p:txBody>
      </p:sp>
      <p:pic>
        <p:nvPicPr>
          <p:cNvPr id="1026" name="Picture 2" descr="Weapons of Math Destruction: How Big Data Increases Inequality and Threatens Democracy">
            <a:extLst>
              <a:ext uri="{FF2B5EF4-FFF2-40B4-BE49-F238E27FC236}">
                <a16:creationId xmlns:a16="http://schemas.microsoft.com/office/drawing/2014/main" id="{031FB8E6-F450-1943-8B73-1A4BF1745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864" y="3703380"/>
            <a:ext cx="17907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57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01CB-0E0B-564C-B10F-CC57172F0631}"/>
              </a:ext>
            </a:extLst>
          </p:cNvPr>
          <p:cNvSpPr>
            <a:spLocks noGrp="1"/>
          </p:cNvSpPr>
          <p:nvPr>
            <p:ph type="title"/>
          </p:nvPr>
        </p:nvSpPr>
        <p:spPr/>
        <p:txBody>
          <a:bodyPr/>
          <a:lstStyle/>
          <a:p>
            <a:r>
              <a:rPr lang="en-US" dirty="0"/>
              <a:t>Differential privacy</a:t>
            </a:r>
          </a:p>
        </p:txBody>
      </p:sp>
      <p:sp>
        <p:nvSpPr>
          <p:cNvPr id="3" name="Content Placeholder 2">
            <a:extLst>
              <a:ext uri="{FF2B5EF4-FFF2-40B4-BE49-F238E27FC236}">
                <a16:creationId xmlns:a16="http://schemas.microsoft.com/office/drawing/2014/main" id="{16B493CF-2198-0E42-A991-48967839D7A3}"/>
              </a:ext>
            </a:extLst>
          </p:cNvPr>
          <p:cNvSpPr>
            <a:spLocks noGrp="1"/>
          </p:cNvSpPr>
          <p:nvPr>
            <p:ph idx="1"/>
          </p:nvPr>
        </p:nvSpPr>
        <p:spPr/>
        <p:txBody>
          <a:bodyPr/>
          <a:lstStyle/>
          <a:p>
            <a:r>
              <a:rPr lang="en-US" dirty="0"/>
              <a:t>A mathematical formulation of the following goal:</a:t>
            </a:r>
          </a:p>
          <a:p>
            <a:pPr lvl="1"/>
            <a:r>
              <a:rPr lang="en-US" sz="1800" dirty="0"/>
              <a:t>Nothing about an individual should be learnable from a dataset that cannot be learned from the same dataset but with that individual’s data removed.</a:t>
            </a:r>
          </a:p>
          <a:p>
            <a:r>
              <a:rPr lang="en-US" dirty="0"/>
              <a:t>Involves intentionally adding noise to a computation</a:t>
            </a:r>
          </a:p>
          <a:p>
            <a:pPr lvl="1"/>
            <a:r>
              <a:rPr lang="en-US" sz="1800" dirty="0"/>
              <a:t>The amount of noise is some tunable parameter </a:t>
            </a:r>
          </a:p>
          <a:p>
            <a:r>
              <a:rPr lang="en-US" dirty="0"/>
              <a:t>Apple and Google (among other tech companies) both collect user statistics using differential privacy</a:t>
            </a:r>
          </a:p>
          <a:p>
            <a:endParaRPr lang="en-US" sz="2000" dirty="0"/>
          </a:p>
        </p:txBody>
      </p:sp>
    </p:spTree>
    <p:extLst>
      <p:ext uri="{BB962C8B-B14F-4D97-AF65-F5344CB8AC3E}">
        <p14:creationId xmlns:p14="http://schemas.microsoft.com/office/powerpoint/2010/main" val="246803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D520-AC68-C743-8BA5-103585C6FABC}"/>
              </a:ext>
            </a:extLst>
          </p:cNvPr>
          <p:cNvSpPr>
            <a:spLocks noGrp="1"/>
          </p:cNvSpPr>
          <p:nvPr>
            <p:ph type="title"/>
          </p:nvPr>
        </p:nvSpPr>
        <p:spPr/>
        <p:txBody>
          <a:bodyPr/>
          <a:lstStyle/>
          <a:p>
            <a:r>
              <a:rPr lang="en-US" dirty="0"/>
              <a:t>Polling Example</a:t>
            </a:r>
          </a:p>
        </p:txBody>
      </p:sp>
      <p:sp>
        <p:nvSpPr>
          <p:cNvPr id="3" name="Content Placeholder 2">
            <a:extLst>
              <a:ext uri="{FF2B5EF4-FFF2-40B4-BE49-F238E27FC236}">
                <a16:creationId xmlns:a16="http://schemas.microsoft.com/office/drawing/2014/main" id="{F472E5D2-9EEE-A04D-A935-5252E81CADB3}"/>
              </a:ext>
            </a:extLst>
          </p:cNvPr>
          <p:cNvSpPr>
            <a:spLocks noGrp="1"/>
          </p:cNvSpPr>
          <p:nvPr>
            <p:ph idx="1"/>
          </p:nvPr>
        </p:nvSpPr>
        <p:spPr>
          <a:xfrm>
            <a:off x="2231136" y="2638044"/>
            <a:ext cx="7729728" cy="3101983"/>
          </a:xfrm>
        </p:spPr>
        <p:txBody>
          <a:bodyPr/>
          <a:lstStyle/>
          <a:p>
            <a:r>
              <a:rPr lang="en-US" dirty="0"/>
              <a:t>(Disclaimer: technically an example of a random response protocol, which is an older technique, but fulfills the differential privacy guarantees)</a:t>
            </a:r>
          </a:p>
          <a:p>
            <a:r>
              <a:rPr lang="en-US" dirty="0"/>
              <a:t>Want to conduct a poll on what percentage of men cheat on their partners</a:t>
            </a:r>
          </a:p>
        </p:txBody>
      </p:sp>
      <p:pic>
        <p:nvPicPr>
          <p:cNvPr id="5" name="Picture 4" descr="WOMEN TAKING A STAND: Answering the call!">
            <a:extLst>
              <a:ext uri="{FF2B5EF4-FFF2-40B4-BE49-F238E27FC236}">
                <a16:creationId xmlns:a16="http://schemas.microsoft.com/office/drawing/2014/main" id="{179B4988-BD43-BD4A-BA19-F52562818C5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17009" y="4207196"/>
            <a:ext cx="1512660" cy="1686112"/>
          </a:xfrm>
          <a:prstGeom prst="rect">
            <a:avLst/>
          </a:prstGeom>
        </p:spPr>
      </p:pic>
      <p:pic>
        <p:nvPicPr>
          <p:cNvPr id="7" name="Picture 6">
            <a:extLst>
              <a:ext uri="{FF2B5EF4-FFF2-40B4-BE49-F238E27FC236}">
                <a16:creationId xmlns:a16="http://schemas.microsoft.com/office/drawing/2014/main" id="{4EB9584F-944F-2641-BC2E-97A98BBAD2B3}"/>
              </a:ext>
            </a:extLst>
          </p:cNvPr>
          <p:cNvPicPr>
            <a:picLocks noChangeAspect="1"/>
          </p:cNvPicPr>
          <p:nvPr/>
        </p:nvPicPr>
        <p:blipFill>
          <a:blip r:embed="rId5"/>
          <a:stretch>
            <a:fillRect/>
          </a:stretch>
        </p:blipFill>
        <p:spPr>
          <a:xfrm>
            <a:off x="6911042" y="3857069"/>
            <a:ext cx="3663949" cy="2434753"/>
          </a:xfrm>
          <a:prstGeom prst="rect">
            <a:avLst/>
          </a:prstGeom>
        </p:spPr>
      </p:pic>
      <p:pic>
        <p:nvPicPr>
          <p:cNvPr id="9" name="Picture 8" descr="File:Question mark alternate.png">
            <a:extLst>
              <a:ext uri="{FF2B5EF4-FFF2-40B4-BE49-F238E27FC236}">
                <a16:creationId xmlns:a16="http://schemas.microsoft.com/office/drawing/2014/main" id="{331E754A-9F57-724E-85E4-8DF699C5D4C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384005" y="3898013"/>
            <a:ext cx="1090900" cy="1411941"/>
          </a:xfrm>
          <a:prstGeom prst="rect">
            <a:avLst/>
          </a:prstGeom>
        </p:spPr>
      </p:pic>
      <p:sp>
        <p:nvSpPr>
          <p:cNvPr id="13" name="Rounded Rectangular Callout 12">
            <a:extLst>
              <a:ext uri="{FF2B5EF4-FFF2-40B4-BE49-F238E27FC236}">
                <a16:creationId xmlns:a16="http://schemas.microsoft.com/office/drawing/2014/main" id="{D0D05F33-B5C9-4D4B-B2A1-2FDBD7530E81}"/>
              </a:ext>
            </a:extLst>
          </p:cNvPr>
          <p:cNvSpPr/>
          <p:nvPr/>
        </p:nvSpPr>
        <p:spPr>
          <a:xfrm rot="20420235">
            <a:off x="7517378" y="3837402"/>
            <a:ext cx="1076160" cy="73958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NOPE!</a:t>
            </a:r>
          </a:p>
        </p:txBody>
      </p:sp>
    </p:spTree>
    <p:extLst>
      <p:ext uri="{BB962C8B-B14F-4D97-AF65-F5344CB8AC3E}">
        <p14:creationId xmlns:p14="http://schemas.microsoft.com/office/powerpoint/2010/main" val="178141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CBB8-0D44-AC46-9446-75A0A5CB6FC6}"/>
              </a:ext>
            </a:extLst>
          </p:cNvPr>
          <p:cNvSpPr>
            <a:spLocks noGrp="1"/>
          </p:cNvSpPr>
          <p:nvPr>
            <p:ph type="title"/>
          </p:nvPr>
        </p:nvSpPr>
        <p:spPr/>
        <p:txBody>
          <a:bodyPr/>
          <a:lstStyle/>
          <a:p>
            <a:r>
              <a:rPr lang="en-US" dirty="0"/>
              <a:t>protocol</a:t>
            </a:r>
          </a:p>
        </p:txBody>
      </p:sp>
      <p:sp>
        <p:nvSpPr>
          <p:cNvPr id="3" name="Content Placeholder 2">
            <a:extLst>
              <a:ext uri="{FF2B5EF4-FFF2-40B4-BE49-F238E27FC236}">
                <a16:creationId xmlns:a16="http://schemas.microsoft.com/office/drawing/2014/main" id="{E6A20328-B85E-7848-8ECC-3DEBB04EA7ED}"/>
              </a:ext>
            </a:extLst>
          </p:cNvPr>
          <p:cNvSpPr>
            <a:spLocks noGrp="1"/>
          </p:cNvSpPr>
          <p:nvPr>
            <p:ph idx="1"/>
          </p:nvPr>
        </p:nvSpPr>
        <p:spPr/>
        <p:txBody>
          <a:bodyPr>
            <a:normAutofit lnSpcReduction="10000"/>
          </a:bodyPr>
          <a:lstStyle/>
          <a:p>
            <a:pPr marL="342900" indent="-342900">
              <a:buFont typeface="+mj-lt"/>
              <a:buAutoNum type="arabicPeriod"/>
            </a:pPr>
            <a:r>
              <a:rPr lang="en-US" dirty="0"/>
              <a:t>Flip a fair coin</a:t>
            </a:r>
          </a:p>
          <a:p>
            <a:pPr marL="571500" lvl="1" indent="-342900">
              <a:buFont typeface="+mj-lt"/>
              <a:buAutoNum type="alphaUcPeriod"/>
            </a:pPr>
            <a:r>
              <a:rPr lang="en-US" sz="1800" dirty="0"/>
              <a:t>If heads, give the true answer</a:t>
            </a:r>
          </a:p>
          <a:p>
            <a:pPr marL="571500" lvl="1" indent="-342900">
              <a:buFont typeface="+mj-lt"/>
              <a:buAutoNum type="alphaUcPeriod"/>
            </a:pPr>
            <a:r>
              <a:rPr lang="en-US" sz="1800" dirty="0"/>
              <a:t>If tails, reflip the coin</a:t>
            </a:r>
          </a:p>
          <a:p>
            <a:pPr marL="800100" lvl="2" indent="-342900">
              <a:buFont typeface="+mj-lt"/>
              <a:buAutoNum type="alphaLcParenR"/>
            </a:pPr>
            <a:r>
              <a:rPr lang="en-US" sz="1800" dirty="0"/>
              <a:t>If heads, say yes</a:t>
            </a:r>
          </a:p>
          <a:p>
            <a:pPr marL="800100" lvl="2" indent="-342900">
              <a:buFont typeface="+mj-lt"/>
              <a:buAutoNum type="alphaLcParenR"/>
            </a:pPr>
            <a:r>
              <a:rPr lang="en-US" sz="1800" dirty="0"/>
              <a:t>If tails, say no</a:t>
            </a:r>
          </a:p>
          <a:p>
            <a:r>
              <a:rPr lang="en-US" dirty="0"/>
              <a:t>The true answer is given ¾ of the time</a:t>
            </a:r>
          </a:p>
          <a:p>
            <a:pPr lvl="1"/>
            <a:r>
              <a:rPr lang="en-US" dirty="0"/>
              <a:t>Since we know how the noise was introduced, easier to remove to obtain the truth</a:t>
            </a:r>
          </a:p>
          <a:p>
            <a:r>
              <a:rPr lang="en-US" dirty="0"/>
              <a:t>No incriminating evidence collected</a:t>
            </a:r>
          </a:p>
        </p:txBody>
      </p:sp>
    </p:spTree>
    <p:extLst>
      <p:ext uri="{BB962C8B-B14F-4D97-AF65-F5344CB8AC3E}">
        <p14:creationId xmlns:p14="http://schemas.microsoft.com/office/powerpoint/2010/main" val="107300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B48-F959-FF4E-906A-5C08A1E98794}"/>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B3811B16-D4BE-1247-A614-340FFDC64965}"/>
              </a:ext>
            </a:extLst>
          </p:cNvPr>
          <p:cNvSpPr>
            <a:spLocks noGrp="1"/>
          </p:cNvSpPr>
          <p:nvPr>
            <p:ph idx="1"/>
          </p:nvPr>
        </p:nvSpPr>
        <p:spPr>
          <a:xfrm>
            <a:off x="2231136" y="2638043"/>
            <a:ext cx="7729728" cy="4077081"/>
          </a:xfrm>
        </p:spPr>
        <p:txBody>
          <a:bodyPr>
            <a:normAutofit fontScale="92500"/>
          </a:bodyPr>
          <a:lstStyle/>
          <a:p>
            <a:r>
              <a:rPr lang="en-US" dirty="0"/>
              <a:t>Given that race was not one of the algorithm inputs, what do you think is the most effective way to ensure there are not racial proxies (inputs not labeled race, but that are strongly correlated with race) as part of the system?</a:t>
            </a:r>
          </a:p>
          <a:p>
            <a:r>
              <a:rPr lang="en-US" dirty="0"/>
              <a:t>How unbiased must an algorithm be before it can be deployed in the “real world”? </a:t>
            </a:r>
          </a:p>
          <a:p>
            <a:r>
              <a:rPr lang="en-US" dirty="0"/>
              <a:t>Are your previous answers dependent on what application it will be applied to? If so, why?</a:t>
            </a:r>
          </a:p>
          <a:p>
            <a:r>
              <a:rPr lang="en-US" dirty="0"/>
              <a:t>In conjunction with last week’s discussion on transparency, under what conditions, if any, should companies or organizations be required to release their algorithms? </a:t>
            </a:r>
          </a:p>
          <a:p>
            <a:r>
              <a:rPr lang="en-US" dirty="0"/>
              <a:t>Does your opinion depend on whether the organization is governmental or private? </a:t>
            </a:r>
          </a:p>
          <a:p>
            <a:r>
              <a:rPr lang="en-US" dirty="0"/>
              <a:t>Should the government be allowed to outsource such algorithms and classifications to private companies? Justify your answer.</a:t>
            </a:r>
          </a:p>
        </p:txBody>
      </p:sp>
    </p:spTree>
    <p:extLst>
      <p:ext uri="{BB962C8B-B14F-4D97-AF65-F5344CB8AC3E}">
        <p14:creationId xmlns:p14="http://schemas.microsoft.com/office/powerpoint/2010/main" val="36713892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477</TotalTime>
  <Words>444</Words>
  <Application>Microsoft Macintosh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Data Privacy III</vt:lpstr>
      <vt:lpstr>If you are missing…</vt:lpstr>
      <vt:lpstr>readings</vt:lpstr>
      <vt:lpstr>Differential privacy</vt:lpstr>
      <vt:lpstr>Polling Example</vt:lpstr>
      <vt:lpstr>protocol</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II</dc:title>
  <dc:creator>Anthony Ostuni</dc:creator>
  <cp:lastModifiedBy>Anthony Ostuni</cp:lastModifiedBy>
  <cp:revision>39</cp:revision>
  <dcterms:created xsi:type="dcterms:W3CDTF">2020-02-10T00:35:37Z</dcterms:created>
  <dcterms:modified xsi:type="dcterms:W3CDTF">2020-02-19T14:53:21Z</dcterms:modified>
</cp:coreProperties>
</file>