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7" r:id="rId3"/>
    <p:sldId id="259" r:id="rId4"/>
    <p:sldId id="260" r:id="rId5"/>
    <p:sldId id="265" r:id="rId6"/>
    <p:sldId id="261" r:id="rId7"/>
    <p:sldId id="262"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950"/>
    <p:restoredTop sz="70927"/>
  </p:normalViewPr>
  <p:slideViewPr>
    <p:cSldViewPr snapToGrid="0" snapToObjects="1">
      <p:cViewPr varScale="1">
        <p:scale>
          <a:sx n="65" d="100"/>
          <a:sy n="65"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C0F3B-5211-5146-B9A6-CBDD123A8F50}" type="datetimeFigureOut">
              <a:rPr lang="en-US" smtClean="0"/>
              <a:t>9/18/20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2449-1342-7149-B350-5473BCE6ECD2}" type="slidenum">
              <a:rPr lang="en-US" smtClean="0"/>
              <a:t>‹#›</a:t>
            </a:fld>
            <a:endParaRPr lang="en-US"/>
          </a:p>
        </p:txBody>
      </p:sp>
    </p:spTree>
    <p:extLst>
      <p:ext uri="{BB962C8B-B14F-4D97-AF65-F5344CB8AC3E}">
        <p14:creationId xmlns:p14="http://schemas.microsoft.com/office/powerpoint/2010/main" val="366835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British Doctors Study that convincingly linked smoking tobacco with increased risk of lung cancer. Suppose there is a doctor named Roger who participates in the study. Once the study uses his data, along with many others’, to conclude the risk of smoking, anyone who knows Roger smokes will potentially view him different. He may suffer negative effects such as increased cost of health insurance. Since his data was used and resulted to his detriment, was his privacy violated?</a:t>
            </a:r>
          </a:p>
        </p:txBody>
      </p:sp>
      <p:sp>
        <p:nvSpPr>
          <p:cNvPr id="4" name="Slide Number Placeholder 3"/>
          <p:cNvSpPr>
            <a:spLocks noGrp="1"/>
          </p:cNvSpPr>
          <p:nvPr>
            <p:ph type="sldNum" sz="quarter" idx="5"/>
          </p:nvPr>
        </p:nvSpPr>
        <p:spPr/>
        <p:txBody>
          <a:bodyPr/>
          <a:lstStyle/>
          <a:p>
            <a:fld id="{44942449-1342-7149-B350-5473BCE6ECD2}" type="slidenum">
              <a:rPr lang="en-US" smtClean="0"/>
              <a:t>6</a:t>
            </a:fld>
            <a:endParaRPr lang="en-US"/>
          </a:p>
        </p:txBody>
      </p:sp>
    </p:spTree>
    <p:extLst>
      <p:ext uri="{BB962C8B-B14F-4D97-AF65-F5344CB8AC3E}">
        <p14:creationId xmlns:p14="http://schemas.microsoft.com/office/powerpoint/2010/main" val="29389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with or without Roger’s data, the same result emerges, so Roger is no worse off for participating in the study</a:t>
            </a:r>
          </a:p>
        </p:txBody>
      </p:sp>
      <p:sp>
        <p:nvSpPr>
          <p:cNvPr id="4" name="Slide Number Placeholder 3"/>
          <p:cNvSpPr>
            <a:spLocks noGrp="1"/>
          </p:cNvSpPr>
          <p:nvPr>
            <p:ph type="sldNum" sz="quarter" idx="5"/>
          </p:nvPr>
        </p:nvSpPr>
        <p:spPr/>
        <p:txBody>
          <a:bodyPr/>
          <a:lstStyle/>
          <a:p>
            <a:fld id="{44942449-1342-7149-B350-5473BCE6ECD2}" type="slidenum">
              <a:rPr lang="en-US" smtClean="0"/>
              <a:t>7</a:t>
            </a:fld>
            <a:endParaRPr lang="en-US"/>
          </a:p>
        </p:txBody>
      </p:sp>
    </p:spTree>
    <p:extLst>
      <p:ext uri="{BB962C8B-B14F-4D97-AF65-F5344CB8AC3E}">
        <p14:creationId xmlns:p14="http://schemas.microsoft.com/office/powerpoint/2010/main" val="266176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ark.gamepedia.com/Cigarette_(Primitive_Plus)" TargetMode="External"/><Relationship Id="rId5" Type="http://schemas.openxmlformats.org/officeDocument/2006/relationships/image" Target="../media/image3.png"/><Relationship Id="rId4" Type="http://schemas.openxmlformats.org/officeDocument/2006/relationships/hyperlink" Target="http://www.allwhitebackground.com/docto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ark.gamepedia.com/Cigarette_(Primitive_Plus)" TargetMode="External"/><Relationship Id="rId5" Type="http://schemas.openxmlformats.org/officeDocument/2006/relationships/image" Target="../media/image3.png"/><Relationship Id="rId4" Type="http://schemas.openxmlformats.org/officeDocument/2006/relationships/hyperlink" Target="http://www.allwhitebackground.com/docto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990-F9EE-164A-BC43-AD9B2F0351BB}"/>
              </a:ext>
            </a:extLst>
          </p:cNvPr>
          <p:cNvSpPr>
            <a:spLocks noGrp="1"/>
          </p:cNvSpPr>
          <p:nvPr>
            <p:ph type="ctrTitle"/>
          </p:nvPr>
        </p:nvSpPr>
        <p:spPr/>
        <p:txBody>
          <a:bodyPr/>
          <a:lstStyle/>
          <a:p>
            <a:r>
              <a:rPr lang="en-US" dirty="0"/>
              <a:t>Data Privacy II</a:t>
            </a:r>
          </a:p>
        </p:txBody>
      </p:sp>
      <p:sp>
        <p:nvSpPr>
          <p:cNvPr id="3" name="Subtitle 2">
            <a:extLst>
              <a:ext uri="{FF2B5EF4-FFF2-40B4-BE49-F238E27FC236}">
                <a16:creationId xmlns:a16="http://schemas.microsoft.com/office/drawing/2014/main" id="{A2482CF6-777C-BA42-B7D1-58C01D675F81}"/>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97361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51B-9C2D-FF45-AA9F-EC5AF0B2D597}"/>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C42EABF-2C3E-8B49-90DA-2D20F857B7C1}"/>
              </a:ext>
            </a:extLst>
          </p:cNvPr>
          <p:cNvSpPr>
            <a:spLocks noGrp="1"/>
          </p:cNvSpPr>
          <p:nvPr>
            <p:ph idx="1"/>
          </p:nvPr>
        </p:nvSpPr>
        <p:spPr/>
        <p:txBody>
          <a:bodyPr/>
          <a:lstStyle/>
          <a:p>
            <a:r>
              <a:rPr lang="en-US" dirty="0"/>
              <a:t>Highlighted racial bias in recidivism algorithmic scoring </a:t>
            </a:r>
          </a:p>
          <a:p>
            <a:r>
              <a:rPr lang="en-US" dirty="0"/>
              <a:t>One key takeaway: Machine Learning models will </a:t>
            </a:r>
            <a:r>
              <a:rPr lang="en-US" b="1" dirty="0"/>
              <a:t>not </a:t>
            </a:r>
            <a:r>
              <a:rPr lang="en-US" dirty="0"/>
              <a:t>do anything “for free”</a:t>
            </a:r>
          </a:p>
          <a:p>
            <a:pPr lvl="1"/>
            <a:r>
              <a:rPr lang="en-US" dirty="0"/>
              <a:t>If you want something like race specifically protected, need to specify that</a:t>
            </a:r>
          </a:p>
          <a:p>
            <a:pPr lvl="1"/>
            <a:r>
              <a:rPr lang="en-US" dirty="0"/>
              <a:t>Will discuss more in coming weeks</a:t>
            </a:r>
          </a:p>
          <a:p>
            <a:r>
              <a:rPr lang="en-US" dirty="0"/>
              <a:t>Recommended reading:  </a:t>
            </a:r>
            <a:r>
              <a:rPr lang="en-US" i="1" dirty="0"/>
              <a:t>Weapons of Math Destruction</a:t>
            </a:r>
          </a:p>
          <a:p>
            <a:pPr lvl="1"/>
            <a:r>
              <a:rPr lang="en-US" dirty="0"/>
              <a:t>Covers a wider range of similar examples</a:t>
            </a:r>
          </a:p>
        </p:txBody>
      </p:sp>
      <p:pic>
        <p:nvPicPr>
          <p:cNvPr id="1026" name="Picture 2" descr="Weapons of Math Destruction: How Big Data Increases Inequality and Threatens Democracy">
            <a:extLst>
              <a:ext uri="{FF2B5EF4-FFF2-40B4-BE49-F238E27FC236}">
                <a16:creationId xmlns:a16="http://schemas.microsoft.com/office/drawing/2014/main" id="{031FB8E6-F450-1943-8B73-1A4BF1745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864" y="3703380"/>
            <a:ext cx="17907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7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0CCC-2B9C-2247-BBF2-1AF07A32ABE9}"/>
              </a:ext>
            </a:extLst>
          </p:cNvPr>
          <p:cNvSpPr>
            <a:spLocks noGrp="1"/>
          </p:cNvSpPr>
          <p:nvPr>
            <p:ph type="title"/>
          </p:nvPr>
        </p:nvSpPr>
        <p:spPr/>
        <p:txBody>
          <a:bodyPr/>
          <a:lstStyle/>
          <a:p>
            <a:r>
              <a:rPr lang="en-US" dirty="0"/>
              <a:t>Genetics example 1</a:t>
            </a:r>
          </a:p>
        </p:txBody>
      </p:sp>
      <p:sp>
        <p:nvSpPr>
          <p:cNvPr id="3" name="Content Placeholder 2">
            <a:extLst>
              <a:ext uri="{FF2B5EF4-FFF2-40B4-BE49-F238E27FC236}">
                <a16:creationId xmlns:a16="http://schemas.microsoft.com/office/drawing/2014/main" id="{813E60AC-7755-9D4A-A418-3AC88C45C352}"/>
              </a:ext>
            </a:extLst>
          </p:cNvPr>
          <p:cNvSpPr>
            <a:spLocks noGrp="1"/>
          </p:cNvSpPr>
          <p:nvPr>
            <p:ph idx="1"/>
          </p:nvPr>
        </p:nvSpPr>
        <p:spPr/>
        <p:txBody>
          <a:bodyPr/>
          <a:lstStyle/>
          <a:p>
            <a:r>
              <a:rPr lang="en-US" dirty="0"/>
              <a:t>The Golden State Killer was linked to more than fifty rapes and twelve murders over a decade long period</a:t>
            </a:r>
          </a:p>
          <a:p>
            <a:r>
              <a:rPr lang="en-US" dirty="0"/>
              <a:t>Lots of DNA evidence, but he was not in a database</a:t>
            </a:r>
          </a:p>
          <a:p>
            <a:r>
              <a:rPr lang="en-US" dirty="0"/>
              <a:t>A few relatives uploaded their DNA to a searchable website to find other distant relatives</a:t>
            </a:r>
          </a:p>
          <a:p>
            <a:r>
              <a:rPr lang="en-US" dirty="0"/>
              <a:t>Police used that database to connect the evidence to him</a:t>
            </a:r>
          </a:p>
          <a:p>
            <a:r>
              <a:rPr lang="en-US" dirty="0"/>
              <a:t>Increases the complexity of privacy issues when your information partially (or fully) encodes the information of others</a:t>
            </a:r>
          </a:p>
          <a:p>
            <a:endParaRPr lang="en-US" dirty="0"/>
          </a:p>
        </p:txBody>
      </p:sp>
      <p:sp>
        <p:nvSpPr>
          <p:cNvPr id="4" name="TextBox 3">
            <a:extLst>
              <a:ext uri="{FF2B5EF4-FFF2-40B4-BE49-F238E27FC236}">
                <a16:creationId xmlns:a16="http://schemas.microsoft.com/office/drawing/2014/main" id="{F4360540-E5F9-4449-912C-3FE5DA107AE0}"/>
              </a:ext>
            </a:extLst>
          </p:cNvPr>
          <p:cNvSpPr txBox="1"/>
          <p:nvPr/>
        </p:nvSpPr>
        <p:spPr>
          <a:xfrm>
            <a:off x="0" y="6488668"/>
            <a:ext cx="3471400" cy="369332"/>
          </a:xfrm>
          <a:prstGeom prst="rect">
            <a:avLst/>
          </a:prstGeom>
          <a:noFill/>
        </p:spPr>
        <p:txBody>
          <a:bodyPr wrap="none" rtlCol="0">
            <a:spAutoFit/>
          </a:bodyPr>
          <a:lstStyle/>
          <a:p>
            <a:r>
              <a:rPr lang="en-US" dirty="0"/>
              <a:t>Examples from </a:t>
            </a:r>
            <a:r>
              <a:rPr lang="en-US" i="1" dirty="0"/>
              <a:t>The Ethical Algorithm</a:t>
            </a:r>
            <a:endParaRPr lang="en-US" dirty="0"/>
          </a:p>
        </p:txBody>
      </p:sp>
    </p:spTree>
    <p:extLst>
      <p:ext uri="{BB962C8B-B14F-4D97-AF65-F5344CB8AC3E}">
        <p14:creationId xmlns:p14="http://schemas.microsoft.com/office/powerpoint/2010/main" val="41302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8FE2-EAEF-0B4E-B96D-BDDE6C870212}"/>
              </a:ext>
            </a:extLst>
          </p:cNvPr>
          <p:cNvSpPr>
            <a:spLocks noGrp="1"/>
          </p:cNvSpPr>
          <p:nvPr>
            <p:ph type="title"/>
          </p:nvPr>
        </p:nvSpPr>
        <p:spPr/>
        <p:txBody>
          <a:bodyPr/>
          <a:lstStyle/>
          <a:p>
            <a:r>
              <a:rPr lang="en-US" dirty="0"/>
              <a:t>Genetics example 2</a:t>
            </a:r>
          </a:p>
        </p:txBody>
      </p:sp>
      <p:sp>
        <p:nvSpPr>
          <p:cNvPr id="3" name="Content Placeholder 2">
            <a:extLst>
              <a:ext uri="{FF2B5EF4-FFF2-40B4-BE49-F238E27FC236}">
                <a16:creationId xmlns:a16="http://schemas.microsoft.com/office/drawing/2014/main" id="{F55F86D1-954E-A449-B0FC-B029A15C8921}"/>
              </a:ext>
            </a:extLst>
          </p:cNvPr>
          <p:cNvSpPr>
            <a:spLocks noGrp="1"/>
          </p:cNvSpPr>
          <p:nvPr>
            <p:ph idx="1"/>
          </p:nvPr>
        </p:nvSpPr>
        <p:spPr/>
        <p:txBody>
          <a:bodyPr>
            <a:normAutofit lnSpcReduction="10000"/>
          </a:bodyPr>
          <a:lstStyle/>
          <a:p>
            <a:r>
              <a:rPr lang="en-US" dirty="0"/>
              <a:t>The most common forms of genetic variation are called SNPs</a:t>
            </a:r>
          </a:p>
          <a:p>
            <a:pPr lvl="1"/>
            <a:r>
              <a:rPr lang="en-US" dirty="0"/>
              <a:t>~10 million in the human genome</a:t>
            </a:r>
          </a:p>
          <a:p>
            <a:pPr lvl="1"/>
            <a:r>
              <a:rPr lang="en-US" dirty="0"/>
              <a:t>Can be useful in identifying the genetic causes of disease</a:t>
            </a:r>
          </a:p>
          <a:p>
            <a:r>
              <a:rPr lang="en-US" dirty="0"/>
              <a:t>Genome studies try to find correlations between alleles in SNPs and the prevalence of a disease</a:t>
            </a:r>
          </a:p>
          <a:p>
            <a:r>
              <a:rPr lang="en-US" dirty="0"/>
              <a:t>Published data of this studies only consists of averages for a certain SNP position</a:t>
            </a:r>
          </a:p>
          <a:p>
            <a:r>
              <a:rPr lang="en-US" dirty="0"/>
              <a:t>A study showed it was possible to test whether a particular individual’s DNA had been used in the computations of a particular dataset</a:t>
            </a:r>
          </a:p>
        </p:txBody>
      </p:sp>
    </p:spTree>
    <p:extLst>
      <p:ext uri="{BB962C8B-B14F-4D97-AF65-F5344CB8AC3E}">
        <p14:creationId xmlns:p14="http://schemas.microsoft.com/office/powerpoint/2010/main" val="219576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B02A-2EB0-4D4D-8405-15A61707109F}"/>
              </a:ext>
            </a:extLst>
          </p:cNvPr>
          <p:cNvSpPr>
            <a:spLocks noGrp="1"/>
          </p:cNvSpPr>
          <p:nvPr>
            <p:ph type="title"/>
          </p:nvPr>
        </p:nvSpPr>
        <p:spPr/>
        <p:txBody>
          <a:bodyPr/>
          <a:lstStyle/>
          <a:p>
            <a:r>
              <a:rPr lang="en-US" dirty="0"/>
              <a:t>ML Privacy</a:t>
            </a:r>
          </a:p>
        </p:txBody>
      </p:sp>
      <p:sp>
        <p:nvSpPr>
          <p:cNvPr id="3" name="Content Placeholder 2">
            <a:extLst>
              <a:ext uri="{FF2B5EF4-FFF2-40B4-BE49-F238E27FC236}">
                <a16:creationId xmlns:a16="http://schemas.microsoft.com/office/drawing/2014/main" id="{F41E69CD-9016-D840-AFF4-2535823D732F}"/>
              </a:ext>
            </a:extLst>
          </p:cNvPr>
          <p:cNvSpPr>
            <a:spLocks noGrp="1"/>
          </p:cNvSpPr>
          <p:nvPr>
            <p:ph idx="1"/>
          </p:nvPr>
        </p:nvSpPr>
        <p:spPr/>
        <p:txBody>
          <a:bodyPr/>
          <a:lstStyle/>
          <a:p>
            <a:r>
              <a:rPr lang="en-US" dirty="0"/>
              <a:t>Last week’s lecture focused primarily on public datasets or breaches</a:t>
            </a:r>
          </a:p>
          <a:p>
            <a:r>
              <a:rPr lang="en-US" dirty="0"/>
              <a:t>Another facet is ML privacy </a:t>
            </a:r>
            <a:r>
              <a:rPr lang="en-US" dirty="0">
                <a:sym typeface="Wingdings" pitchFamily="2" charset="2"/>
              </a:rPr>
              <a:t> given a model, what can be deduced about the individual training examples</a:t>
            </a:r>
            <a:endParaRPr lang="en-US" dirty="0"/>
          </a:p>
        </p:txBody>
      </p:sp>
    </p:spTree>
    <p:extLst>
      <p:ext uri="{BB962C8B-B14F-4D97-AF65-F5344CB8AC3E}">
        <p14:creationId xmlns:p14="http://schemas.microsoft.com/office/powerpoint/2010/main" val="95318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416E-D1A2-8249-B6A3-68ED9545DA7C}"/>
              </a:ext>
            </a:extLst>
          </p:cNvPr>
          <p:cNvSpPr>
            <a:spLocks noGrp="1"/>
          </p:cNvSpPr>
          <p:nvPr>
            <p:ph type="title"/>
          </p:nvPr>
        </p:nvSpPr>
        <p:spPr/>
        <p:txBody>
          <a:bodyPr/>
          <a:lstStyle/>
          <a:p>
            <a:r>
              <a:rPr lang="en-US" dirty="0"/>
              <a:t>Meet roger!</a:t>
            </a:r>
          </a:p>
        </p:txBody>
      </p:sp>
      <p:pic>
        <p:nvPicPr>
          <p:cNvPr id="4" name="Picture 3" descr="Doctor White Background Images | AWB">
            <a:extLst>
              <a:ext uri="{FF2B5EF4-FFF2-40B4-BE49-F238E27FC236}">
                <a16:creationId xmlns:a16="http://schemas.microsoft.com/office/drawing/2014/main" id="{DC99CB7E-0824-7749-9D5A-474F3DB9D92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54113" y="2819908"/>
            <a:ext cx="2540000" cy="3073400"/>
          </a:xfrm>
          <a:prstGeom prst="rect">
            <a:avLst/>
          </a:prstGeom>
        </p:spPr>
      </p:pic>
      <p:sp>
        <p:nvSpPr>
          <p:cNvPr id="6" name="Right Arrow 5">
            <a:extLst>
              <a:ext uri="{FF2B5EF4-FFF2-40B4-BE49-F238E27FC236}">
                <a16:creationId xmlns:a16="http://schemas.microsoft.com/office/drawing/2014/main" id="{78F1708E-1222-9E44-B1FC-BB2732E2B68C}"/>
              </a:ext>
            </a:extLst>
          </p:cNvPr>
          <p:cNvSpPr/>
          <p:nvPr/>
        </p:nvSpPr>
        <p:spPr>
          <a:xfrm>
            <a:off x="3605047" y="3804815"/>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F866F9CA-B127-8A4A-B103-EA68093700DC}"/>
              </a:ext>
            </a:extLst>
          </p:cNvPr>
          <p:cNvGraphicFramePr>
            <a:graphicFrameLocks noGrp="1"/>
          </p:cNvGraphicFramePr>
          <p:nvPr>
            <p:extLst>
              <p:ext uri="{D42A27DB-BD31-4B8C-83A1-F6EECF244321}">
                <p14:modId xmlns:p14="http://schemas.microsoft.com/office/powerpoint/2010/main" val="821597369"/>
              </p:ext>
            </p:extLst>
          </p:nvPr>
        </p:nvGraphicFramePr>
        <p:xfrm>
          <a:off x="5681114" y="3372768"/>
          <a:ext cx="6269148" cy="2017985"/>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403597">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403597">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6939140"/>
                  </a:ext>
                </a:extLst>
              </a:tr>
              <a:tr h="403597">
                <a:tc>
                  <a:txBody>
                    <a:bodyPr/>
                    <a:lstStyle/>
                    <a:p>
                      <a:r>
                        <a:rPr lang="en-US" dirty="0"/>
                        <a:t>Roger</a:t>
                      </a:r>
                    </a:p>
                  </a:txBody>
                  <a:tcPr/>
                </a:tc>
                <a:tc>
                  <a:txBody>
                    <a:bodyPr/>
                    <a:lstStyle/>
                    <a:p>
                      <a:r>
                        <a:rPr lang="en-US" dirty="0"/>
                        <a:t>31</a:t>
                      </a:r>
                    </a:p>
                  </a:txBody>
                  <a:tcPr/>
                </a:tc>
                <a:tc>
                  <a:txBody>
                    <a:bodyPr/>
                    <a:lstStyle/>
                    <a:p>
                      <a:r>
                        <a:rPr lang="en-US" dirty="0"/>
                        <a:t>5’9”</a:t>
                      </a:r>
                    </a:p>
                  </a:txBody>
                  <a:tcPr/>
                </a:tc>
                <a:tc>
                  <a:txBody>
                    <a:bodyPr/>
                    <a:lstStyle/>
                    <a:p>
                      <a:r>
                        <a:rPr lang="en-US" dirty="0"/>
                        <a:t>145</a:t>
                      </a:r>
                    </a:p>
                  </a:txBody>
                  <a:tcPr/>
                </a:tc>
                <a:tc>
                  <a:txBody>
                    <a:bodyPr/>
                    <a:lstStyle/>
                    <a:p>
                      <a:r>
                        <a:rPr lang="en-US" dirty="0"/>
                        <a:t>Y</a:t>
                      </a:r>
                    </a:p>
                  </a:txBody>
                  <a:tcPr/>
                </a:tc>
                <a:tc>
                  <a:txBody>
                    <a:bodyPr/>
                    <a:lstStyle/>
                    <a:p>
                      <a:endParaRPr lang="en-US"/>
                    </a:p>
                  </a:txBody>
                  <a:tcPr/>
                </a:tc>
                <a:extLst>
                  <a:ext uri="{0D108BD9-81ED-4DB2-BD59-A6C34878D82A}">
                    <a16:rowId xmlns:a16="http://schemas.microsoft.com/office/drawing/2014/main" val="3193360841"/>
                  </a:ext>
                </a:extLst>
              </a:tr>
              <a:tr h="403597">
                <a:tc>
                  <a:txBody>
                    <a:bodyPr/>
                    <a:lstStyle/>
                    <a:p>
                      <a:r>
                        <a:rPr lang="en-US" dirty="0"/>
                        <a: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403597">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pic>
        <p:nvPicPr>
          <p:cNvPr id="9" name="Picture 8" descr="Cigarette (Primitive Plus) - Official ARK: Survival ...">
            <a:extLst>
              <a:ext uri="{FF2B5EF4-FFF2-40B4-BE49-F238E27FC236}">
                <a16:creationId xmlns:a16="http://schemas.microsoft.com/office/drawing/2014/main" id="{D276C03E-F639-7941-8EC9-8F0C3E1B998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311316" y="3412143"/>
            <a:ext cx="1107992" cy="1107992"/>
          </a:xfrm>
          <a:prstGeom prst="rect">
            <a:avLst/>
          </a:prstGeom>
        </p:spPr>
      </p:pic>
    </p:spTree>
    <p:extLst>
      <p:ext uri="{BB962C8B-B14F-4D97-AF65-F5344CB8AC3E}">
        <p14:creationId xmlns:p14="http://schemas.microsoft.com/office/powerpoint/2010/main" val="3663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or White Background Images | AWB">
            <a:extLst>
              <a:ext uri="{FF2B5EF4-FFF2-40B4-BE49-F238E27FC236}">
                <a16:creationId xmlns:a16="http://schemas.microsoft.com/office/drawing/2014/main" id="{8BB0718A-6869-984C-8FD4-6D454BFF00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1507525"/>
            <a:ext cx="2540000" cy="3073400"/>
          </a:xfrm>
          <a:prstGeom prst="rect">
            <a:avLst/>
          </a:prstGeom>
        </p:spPr>
      </p:pic>
      <p:sp>
        <p:nvSpPr>
          <p:cNvPr id="3" name="Right Arrow 2">
            <a:extLst>
              <a:ext uri="{FF2B5EF4-FFF2-40B4-BE49-F238E27FC236}">
                <a16:creationId xmlns:a16="http://schemas.microsoft.com/office/drawing/2014/main" id="{AF104C0E-9AB8-494C-A3D1-F087BEDBDD36}"/>
              </a:ext>
            </a:extLst>
          </p:cNvPr>
          <p:cNvSpPr/>
          <p:nvPr/>
        </p:nvSpPr>
        <p:spPr>
          <a:xfrm rot="19922779">
            <a:off x="2461237" y="1739911"/>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4AEB3C1-7E1B-4F4C-A9A6-8527E7645FB4}"/>
              </a:ext>
            </a:extLst>
          </p:cNvPr>
          <p:cNvGraphicFramePr>
            <a:graphicFrameLocks noGrp="1"/>
          </p:cNvGraphicFramePr>
          <p:nvPr>
            <p:extLst>
              <p:ext uri="{D42A27DB-BD31-4B8C-83A1-F6EECF244321}">
                <p14:modId xmlns:p14="http://schemas.microsoft.com/office/powerpoint/2010/main" val="880921962"/>
              </p:ext>
            </p:extLst>
          </p:nvPr>
        </p:nvGraphicFramePr>
        <p:xfrm>
          <a:off x="4468867" y="593125"/>
          <a:ext cx="6269148" cy="1828800"/>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341465">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341465">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6939140"/>
                  </a:ext>
                </a:extLst>
              </a:tr>
              <a:tr h="309453">
                <a:tc>
                  <a:txBody>
                    <a:bodyPr/>
                    <a:lstStyle/>
                    <a:p>
                      <a:r>
                        <a:rPr lang="en-US" dirty="0"/>
                        <a:t>Roger</a:t>
                      </a:r>
                    </a:p>
                  </a:txBody>
                  <a:tcPr/>
                </a:tc>
                <a:tc>
                  <a:txBody>
                    <a:bodyPr/>
                    <a:lstStyle/>
                    <a:p>
                      <a:r>
                        <a:rPr lang="en-US" dirty="0"/>
                        <a:t>31</a:t>
                      </a:r>
                    </a:p>
                  </a:txBody>
                  <a:tcPr/>
                </a:tc>
                <a:tc>
                  <a:txBody>
                    <a:bodyPr/>
                    <a:lstStyle/>
                    <a:p>
                      <a:r>
                        <a:rPr lang="en-US" dirty="0"/>
                        <a:t>5’9”</a:t>
                      </a:r>
                    </a:p>
                  </a:txBody>
                  <a:tcPr/>
                </a:tc>
                <a:tc>
                  <a:txBody>
                    <a:bodyPr/>
                    <a:lstStyle/>
                    <a:p>
                      <a:r>
                        <a:rPr lang="en-US" dirty="0"/>
                        <a:t>145</a:t>
                      </a:r>
                    </a:p>
                  </a:txBody>
                  <a:tcPr/>
                </a:tc>
                <a:tc>
                  <a:txBody>
                    <a:bodyPr/>
                    <a:lstStyle/>
                    <a:p>
                      <a:r>
                        <a:rPr lang="en-US" dirty="0"/>
                        <a:t>Y</a:t>
                      </a:r>
                    </a:p>
                  </a:txBody>
                  <a:tcPr/>
                </a:tc>
                <a:tc>
                  <a:txBody>
                    <a:bodyPr/>
                    <a:lstStyle/>
                    <a:p>
                      <a:endParaRPr lang="en-US"/>
                    </a:p>
                  </a:txBody>
                  <a:tcPr/>
                </a:tc>
                <a:extLst>
                  <a:ext uri="{0D108BD9-81ED-4DB2-BD59-A6C34878D82A}">
                    <a16:rowId xmlns:a16="http://schemas.microsoft.com/office/drawing/2014/main" val="3193360841"/>
                  </a:ext>
                </a:extLst>
              </a:tr>
              <a:tr h="341465">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341465">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pic>
        <p:nvPicPr>
          <p:cNvPr id="5" name="Picture 4" descr="Cigarette (Primitive Plus) - Official ARK: Survival ...">
            <a:extLst>
              <a:ext uri="{FF2B5EF4-FFF2-40B4-BE49-F238E27FC236}">
                <a16:creationId xmlns:a16="http://schemas.microsoft.com/office/drawing/2014/main" id="{B1396C75-27CD-A342-A41F-7945E66A369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57203" y="2099760"/>
            <a:ext cx="1107992" cy="1107992"/>
          </a:xfrm>
          <a:prstGeom prst="rect">
            <a:avLst/>
          </a:prstGeom>
        </p:spPr>
      </p:pic>
      <p:sp>
        <p:nvSpPr>
          <p:cNvPr id="6" name="Right Arrow 5">
            <a:extLst>
              <a:ext uri="{FF2B5EF4-FFF2-40B4-BE49-F238E27FC236}">
                <a16:creationId xmlns:a16="http://schemas.microsoft.com/office/drawing/2014/main" id="{3B08F416-76DF-BA46-B19F-2F693F0FC0E9}"/>
              </a:ext>
            </a:extLst>
          </p:cNvPr>
          <p:cNvSpPr/>
          <p:nvPr/>
        </p:nvSpPr>
        <p:spPr>
          <a:xfrm rot="1518558">
            <a:off x="2465084" y="3766946"/>
            <a:ext cx="1828801" cy="1103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54D97087-452E-E24C-AAEE-1B48DA616F6E}"/>
              </a:ext>
            </a:extLst>
          </p:cNvPr>
          <p:cNvGraphicFramePr>
            <a:graphicFrameLocks noGrp="1"/>
          </p:cNvGraphicFramePr>
          <p:nvPr>
            <p:extLst>
              <p:ext uri="{D42A27DB-BD31-4B8C-83A1-F6EECF244321}">
                <p14:modId xmlns:p14="http://schemas.microsoft.com/office/powerpoint/2010/main" val="2713384286"/>
              </p:ext>
            </p:extLst>
          </p:nvPr>
        </p:nvGraphicFramePr>
        <p:xfrm>
          <a:off x="4468867" y="3899529"/>
          <a:ext cx="6269148" cy="1828800"/>
        </p:xfrm>
        <a:graphic>
          <a:graphicData uri="http://schemas.openxmlformats.org/drawingml/2006/table">
            <a:tbl>
              <a:tblPr firstRow="1" bandRow="1">
                <a:tableStyleId>{5C22544A-7EE6-4342-B048-85BDC9FD1C3A}</a:tableStyleId>
              </a:tblPr>
              <a:tblGrid>
                <a:gridCol w="1044858">
                  <a:extLst>
                    <a:ext uri="{9D8B030D-6E8A-4147-A177-3AD203B41FA5}">
                      <a16:colId xmlns:a16="http://schemas.microsoft.com/office/drawing/2014/main" val="2798233479"/>
                    </a:ext>
                  </a:extLst>
                </a:gridCol>
                <a:gridCol w="1044858">
                  <a:extLst>
                    <a:ext uri="{9D8B030D-6E8A-4147-A177-3AD203B41FA5}">
                      <a16:colId xmlns:a16="http://schemas.microsoft.com/office/drawing/2014/main" val="2132421275"/>
                    </a:ext>
                  </a:extLst>
                </a:gridCol>
                <a:gridCol w="1044858">
                  <a:extLst>
                    <a:ext uri="{9D8B030D-6E8A-4147-A177-3AD203B41FA5}">
                      <a16:colId xmlns:a16="http://schemas.microsoft.com/office/drawing/2014/main" val="1560615275"/>
                    </a:ext>
                  </a:extLst>
                </a:gridCol>
                <a:gridCol w="1044858">
                  <a:extLst>
                    <a:ext uri="{9D8B030D-6E8A-4147-A177-3AD203B41FA5}">
                      <a16:colId xmlns:a16="http://schemas.microsoft.com/office/drawing/2014/main" val="4149503436"/>
                    </a:ext>
                  </a:extLst>
                </a:gridCol>
                <a:gridCol w="1044858">
                  <a:extLst>
                    <a:ext uri="{9D8B030D-6E8A-4147-A177-3AD203B41FA5}">
                      <a16:colId xmlns:a16="http://schemas.microsoft.com/office/drawing/2014/main" val="3251399851"/>
                    </a:ext>
                  </a:extLst>
                </a:gridCol>
                <a:gridCol w="1044858">
                  <a:extLst>
                    <a:ext uri="{9D8B030D-6E8A-4147-A177-3AD203B41FA5}">
                      <a16:colId xmlns:a16="http://schemas.microsoft.com/office/drawing/2014/main" val="1377515737"/>
                    </a:ext>
                  </a:extLst>
                </a:gridCol>
              </a:tblGrid>
              <a:tr h="351808">
                <a:tc>
                  <a:txBody>
                    <a:bodyPr/>
                    <a:lstStyle/>
                    <a:p>
                      <a:r>
                        <a:rPr lang="en-US" dirty="0"/>
                        <a:t>Name</a:t>
                      </a:r>
                    </a:p>
                  </a:txBody>
                  <a:tcPr/>
                </a:tc>
                <a:tc>
                  <a:txBody>
                    <a:bodyPr/>
                    <a:lstStyle/>
                    <a:p>
                      <a:r>
                        <a:rPr lang="en-US" dirty="0"/>
                        <a:t>Age</a:t>
                      </a:r>
                    </a:p>
                  </a:txBody>
                  <a:tcPr/>
                </a:tc>
                <a:tc>
                  <a:txBody>
                    <a:bodyPr/>
                    <a:lstStyle/>
                    <a:p>
                      <a:r>
                        <a:rPr lang="en-US" dirty="0"/>
                        <a:t>Height</a:t>
                      </a:r>
                    </a:p>
                  </a:txBody>
                  <a:tcPr/>
                </a:tc>
                <a:tc>
                  <a:txBody>
                    <a:bodyPr/>
                    <a:lstStyle/>
                    <a:p>
                      <a:r>
                        <a:rPr lang="en-US" dirty="0"/>
                        <a:t>Weight</a:t>
                      </a:r>
                    </a:p>
                  </a:txBody>
                  <a:tcPr/>
                </a:tc>
                <a:tc>
                  <a:txBody>
                    <a:bodyPr/>
                    <a:lstStyle/>
                    <a:p>
                      <a:r>
                        <a:rPr lang="en-US" dirty="0"/>
                        <a:t>Smoker</a:t>
                      </a:r>
                    </a:p>
                  </a:txBody>
                  <a:tcPr/>
                </a:tc>
                <a:tc>
                  <a:txBody>
                    <a:bodyPr/>
                    <a:lstStyle/>
                    <a:p>
                      <a:r>
                        <a:rPr lang="en-US" dirty="0"/>
                        <a:t>…</a:t>
                      </a:r>
                    </a:p>
                  </a:txBody>
                  <a:tcPr/>
                </a:tc>
                <a:extLst>
                  <a:ext uri="{0D108BD9-81ED-4DB2-BD59-A6C34878D82A}">
                    <a16:rowId xmlns:a16="http://schemas.microsoft.com/office/drawing/2014/main" val="2683345625"/>
                  </a:ext>
                </a:extLst>
              </a:tr>
              <a:tr h="351808">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06939140"/>
                  </a:ext>
                </a:extLst>
              </a:tr>
              <a:tr h="318826">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193360841"/>
                  </a:ext>
                </a:extLst>
              </a:tr>
              <a:tr h="351808">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843472"/>
                  </a:ext>
                </a:extLst>
              </a:tr>
              <a:tr h="351808">
                <a:tc>
                  <a:txBody>
                    <a:bodyPr/>
                    <a:lstStyle/>
                    <a:p>
                      <a:r>
                        <a:rPr lang="en-US" dirty="0"/>
                        <a: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69305550"/>
                  </a:ext>
                </a:extLst>
              </a:tr>
            </a:tbl>
          </a:graphicData>
        </a:graphic>
      </p:graphicFrame>
    </p:spTree>
    <p:extLst>
      <p:ext uri="{BB962C8B-B14F-4D97-AF65-F5344CB8AC3E}">
        <p14:creationId xmlns:p14="http://schemas.microsoft.com/office/powerpoint/2010/main" val="376099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01CB-0E0B-564C-B10F-CC57172F0631}"/>
              </a:ext>
            </a:extLst>
          </p:cNvPr>
          <p:cNvSpPr>
            <a:spLocks noGrp="1"/>
          </p:cNvSpPr>
          <p:nvPr>
            <p:ph type="title"/>
          </p:nvPr>
        </p:nvSpPr>
        <p:spPr/>
        <p:txBody>
          <a:bodyPr/>
          <a:lstStyle/>
          <a:p>
            <a:r>
              <a:rPr lang="en-US" dirty="0"/>
              <a:t>Privacy goal</a:t>
            </a:r>
          </a:p>
        </p:txBody>
      </p:sp>
      <p:sp>
        <p:nvSpPr>
          <p:cNvPr id="3" name="Content Placeholder 2">
            <a:extLst>
              <a:ext uri="{FF2B5EF4-FFF2-40B4-BE49-F238E27FC236}">
                <a16:creationId xmlns:a16="http://schemas.microsoft.com/office/drawing/2014/main" id="{16B493CF-2198-0E42-A991-48967839D7A3}"/>
              </a:ext>
            </a:extLst>
          </p:cNvPr>
          <p:cNvSpPr>
            <a:spLocks noGrp="1"/>
          </p:cNvSpPr>
          <p:nvPr>
            <p:ph idx="1"/>
          </p:nvPr>
        </p:nvSpPr>
        <p:spPr/>
        <p:txBody>
          <a:bodyPr/>
          <a:lstStyle/>
          <a:p>
            <a:r>
              <a:rPr lang="en-US" dirty="0"/>
              <a:t>Nothing about an individual should be learnable from a dataset that cannot be learned from the same dataset but with that individual’s data removed.</a:t>
            </a:r>
          </a:p>
          <a:p>
            <a:r>
              <a:rPr lang="en-US" dirty="0"/>
              <a:t>Lead us into next week’s lecture on differential privacy</a:t>
            </a:r>
          </a:p>
        </p:txBody>
      </p:sp>
    </p:spTree>
    <p:extLst>
      <p:ext uri="{BB962C8B-B14F-4D97-AF65-F5344CB8AC3E}">
        <p14:creationId xmlns:p14="http://schemas.microsoft.com/office/powerpoint/2010/main" val="246803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638043"/>
            <a:ext cx="7729728" cy="4077081"/>
          </a:xfrm>
        </p:spPr>
        <p:txBody>
          <a:bodyPr>
            <a:normAutofit fontScale="92500"/>
          </a:bodyPr>
          <a:lstStyle/>
          <a:p>
            <a:r>
              <a:rPr lang="en-US" dirty="0"/>
              <a:t>Given that race was not one of the algorithm inputs, what do you think is the most effective way to ensure there are not racial proxies (inputs not labeled race, but that are strongly correlated with race) as part of the system?</a:t>
            </a:r>
          </a:p>
          <a:p>
            <a:r>
              <a:rPr lang="en-US" dirty="0"/>
              <a:t>How unbiased must an algorithm be before it can be deployed in the “real world”? </a:t>
            </a:r>
          </a:p>
          <a:p>
            <a:r>
              <a:rPr lang="en-US" dirty="0"/>
              <a:t>Are your previous answers dependent on what application it will be applied to? If so, why?</a:t>
            </a:r>
          </a:p>
          <a:p>
            <a:r>
              <a:rPr lang="en-US" dirty="0"/>
              <a:t>In conjunction with last week’s discussion on transparency, under what conditions, if any, should companies or organizations be required to release their algorithms? </a:t>
            </a:r>
          </a:p>
          <a:p>
            <a:r>
              <a:rPr lang="en-US" dirty="0"/>
              <a:t>Does your opinion depend on whether the organization is governmental or private? </a:t>
            </a:r>
          </a:p>
          <a:p>
            <a:r>
              <a:rPr lang="en-US" dirty="0"/>
              <a:t>Should the government be allowed to outsource such algorithms and classifications to private companies? Justify your answer.</a:t>
            </a:r>
          </a:p>
        </p:txBody>
      </p:sp>
    </p:spTree>
    <p:extLst>
      <p:ext uri="{BB962C8B-B14F-4D97-AF65-F5344CB8AC3E}">
        <p14:creationId xmlns:p14="http://schemas.microsoft.com/office/powerpoint/2010/main" val="27565551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114</TotalTime>
  <Words>596</Words>
  <Application>Microsoft Macintosh PowerPoint</Application>
  <PresentationFormat>Widescreen</PresentationFormat>
  <Paragraphs>79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Data Privacy II</vt:lpstr>
      <vt:lpstr>readings</vt:lpstr>
      <vt:lpstr>Genetics example 1</vt:lpstr>
      <vt:lpstr>Genetics example 2</vt:lpstr>
      <vt:lpstr>ML Privacy</vt:lpstr>
      <vt:lpstr>Meet roger!</vt:lpstr>
      <vt:lpstr>PowerPoint Presentation</vt:lpstr>
      <vt:lpstr>Privacy goal</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II</dc:title>
  <dc:creator>Anthony Ostuni</dc:creator>
  <cp:lastModifiedBy>Anthony Ostuni</cp:lastModifiedBy>
  <cp:revision>25</cp:revision>
  <dcterms:created xsi:type="dcterms:W3CDTF">2020-02-10T00:35:37Z</dcterms:created>
  <dcterms:modified xsi:type="dcterms:W3CDTF">2020-09-18T16:57:59Z</dcterms:modified>
</cp:coreProperties>
</file>