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5"/>
  </p:notes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42"/>
    <p:restoredTop sz="94694"/>
  </p:normalViewPr>
  <p:slideViewPr>
    <p:cSldViewPr snapToGrid="0" snapToObjects="1">
      <p:cViewPr varScale="1">
        <p:scale>
          <a:sx n="90" d="100"/>
          <a:sy n="90" d="100"/>
        </p:scale>
        <p:origin x="21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39562-DF20-B145-8807-28694440D1B6}" type="datetimeFigureOut">
              <a:rPr lang="en-US" smtClean="0"/>
              <a:t>2/2/20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33CBD-EF2E-0D42-A01E-C009AC0A9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06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self first: undergrad, math/cs, Ta in the past for CMSC250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133CBD-EF2E-0D42-A01E-C009AC0A93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75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2/2/20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2/2/20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2/2/20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aostuni@umd.edu" TargetMode="External"/><Relationship Id="rId2" Type="http://schemas.openxmlformats.org/officeDocument/2006/relationships/hyperlink" Target="https://github.com/aostuni/Ethics-of-AI-ML/blob/master/README.md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vm.edu/~pass/tignor/filmseries_files/groundrules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u.edu/ethics/ethics-resources/ethical-decision-making/what-is-ethic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hyperlink" Target="http://ipkitten.blogspot.com/2011/08/monday-miscellany.html" TargetMode="External"/><Relationship Id="rId7" Type="http://schemas.openxmlformats.org/officeDocument/2006/relationships/hyperlink" Target="https://www.publicdomainpictures.net/en/view-image.php?image=56145&amp;picture=male-teacher-cartoon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hyperlink" Target="https://pixabay.com/en/meeting-conference-people-table-152506/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www.dailyclipart.net/clipart/category/school-clip-art/page/2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70CC8-FD6E-7347-B26A-D3B07B9638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Ethics of Artificial Intelligence and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DA661-A588-9242-9528-AFB3082217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Anthony Ostuni</a:t>
            </a:r>
          </a:p>
        </p:txBody>
      </p:sp>
    </p:spTree>
    <p:extLst>
      <p:ext uri="{BB962C8B-B14F-4D97-AF65-F5344CB8AC3E}">
        <p14:creationId xmlns:p14="http://schemas.microsoft.com/office/powerpoint/2010/main" val="1257726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BEE25-439D-CB4A-BDEE-428900B56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82C45-412C-9248-B75D-FB1FF8CC7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Readings and questions will be found on course webpage and submitted on ELMS</a:t>
            </a:r>
          </a:p>
          <a:p>
            <a:r>
              <a:rPr lang="en-US" dirty="0"/>
              <a:t>You are responsible for everything on course syllabus: </a:t>
            </a:r>
            <a:r>
              <a:rPr lang="en-US" dirty="0">
                <a:hlinkClick r:id="rId2"/>
              </a:rPr>
              <a:t>https://github.com/aostuni/Ethics-of-AI-ML/blob/master/README.md</a:t>
            </a:r>
            <a:endParaRPr lang="en-US" dirty="0"/>
          </a:p>
          <a:p>
            <a:r>
              <a:rPr lang="en-US" dirty="0"/>
              <a:t>First time offered </a:t>
            </a:r>
            <a:r>
              <a:rPr lang="en-US" dirty="0">
                <a:sym typeface="Wingdings" pitchFamily="2" charset="2"/>
              </a:rPr>
              <a:t> feedback!</a:t>
            </a:r>
          </a:p>
          <a:p>
            <a:r>
              <a:rPr lang="en-US" dirty="0">
                <a:sym typeface="Wingdings" pitchFamily="2" charset="2"/>
              </a:rPr>
              <a:t>Contact at </a:t>
            </a:r>
            <a:r>
              <a:rPr lang="en-US" dirty="0">
                <a:sym typeface="Wingdings" pitchFamily="2" charset="2"/>
                <a:hlinkClick r:id="rId3"/>
              </a:rPr>
              <a:t>aostuni@umd.edu</a:t>
            </a:r>
            <a:r>
              <a:rPr lang="en-US" dirty="0">
                <a:sym typeface="Wingdings" pitchFamily="2" charset="2"/>
              </a:rPr>
              <a:t> with [CMSC389V] in subject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557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5716A-2C0B-E34C-9FC0-B1C474596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E12D6-C285-0B45-A44A-4E727453A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tolerance for name calling, verbal (or physical but gosh I hope not) attacks, sarcasm, or similar </a:t>
            </a:r>
          </a:p>
          <a:p>
            <a:r>
              <a:rPr lang="en-US" dirty="0"/>
              <a:t>Goal is to generate greater understanding about different topics</a:t>
            </a:r>
          </a:p>
          <a:p>
            <a:r>
              <a:rPr lang="en-US" dirty="0"/>
              <a:t>Focus on </a:t>
            </a:r>
            <a:r>
              <a:rPr lang="en-US" b="1" dirty="0"/>
              <a:t>both </a:t>
            </a:r>
            <a:r>
              <a:rPr lang="en-US" dirty="0"/>
              <a:t>sharing views and </a:t>
            </a:r>
            <a:r>
              <a:rPr lang="en-US" b="1" dirty="0"/>
              <a:t>listening</a:t>
            </a:r>
            <a:r>
              <a:rPr lang="en-US" dirty="0"/>
              <a:t> to others’ views</a:t>
            </a:r>
          </a:p>
          <a:p>
            <a:r>
              <a:rPr lang="en-US" dirty="0"/>
              <a:t>Center on the topic / ideas, </a:t>
            </a:r>
            <a:r>
              <a:rPr lang="en-US" b="1" dirty="0"/>
              <a:t>not </a:t>
            </a:r>
            <a:r>
              <a:rPr lang="en-US" dirty="0"/>
              <a:t>the individuals</a:t>
            </a:r>
          </a:p>
          <a:p>
            <a:r>
              <a:rPr lang="en-US" dirty="0"/>
              <a:t>It is ok to disagree with one another (just please do so respectfully)</a:t>
            </a:r>
          </a:p>
          <a:p>
            <a:r>
              <a:rPr lang="en-US" dirty="0"/>
              <a:t>Everyone is expected to share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471072-46C4-964B-B6FF-D59176D2EA56}"/>
              </a:ext>
            </a:extLst>
          </p:cNvPr>
          <p:cNvSpPr txBox="1"/>
          <p:nvPr/>
        </p:nvSpPr>
        <p:spPr>
          <a:xfrm>
            <a:off x="2231136" y="6039993"/>
            <a:ext cx="7224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Rules: </a:t>
            </a:r>
            <a:r>
              <a:rPr lang="en-US" dirty="0">
                <a:hlinkClick r:id="rId2"/>
              </a:rPr>
              <a:t>http://www.uvm.edu/~pass/tignor/filmseries_files/groundrules.pdf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184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AD5C6-EDB7-C342-80AE-61C6C4C72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794B7-3A9A-9846-9AED-3F146B303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Definition?</a:t>
            </a:r>
          </a:p>
          <a:p>
            <a:pPr lvl="1"/>
            <a:r>
              <a:rPr lang="en-US" dirty="0"/>
              <a:t>“well-founded standards of right and wrong that prescribe what humans ought to do, usually in terms of rights, obligations, benefits to society, fairness, or specific virtues.”</a:t>
            </a:r>
          </a:p>
          <a:p>
            <a:pPr lvl="2"/>
            <a:r>
              <a:rPr lang="en-US" dirty="0">
                <a:hlinkClick r:id="rId2"/>
              </a:rPr>
              <a:t>https://www.scu.edu/ethics/ethics-resources/ethical-decision-making/what-is-ethics/</a:t>
            </a:r>
            <a:endParaRPr lang="en-US" dirty="0"/>
          </a:p>
          <a:p>
            <a:r>
              <a:rPr lang="en-US" dirty="0"/>
              <a:t>What is it not?</a:t>
            </a:r>
          </a:p>
          <a:p>
            <a:pPr lvl="1"/>
            <a:r>
              <a:rPr lang="en-US" dirty="0"/>
              <a:t>Religion </a:t>
            </a:r>
            <a:r>
              <a:rPr lang="en-US" dirty="0">
                <a:sym typeface="Wingdings" pitchFamily="2" charset="2"/>
              </a:rPr>
              <a:t> while often intertwined, ethics applies to more than just religious people</a:t>
            </a:r>
          </a:p>
          <a:p>
            <a:pPr lvl="1"/>
            <a:r>
              <a:rPr lang="en-US" dirty="0">
                <a:sym typeface="Wingdings" pitchFamily="2" charset="2"/>
              </a:rPr>
              <a:t>Law  laws may disagree with what is considered ethical (ex: slavery)</a:t>
            </a:r>
          </a:p>
          <a:p>
            <a:pPr lvl="1"/>
            <a:r>
              <a:rPr lang="en-US" dirty="0">
                <a:sym typeface="Wingdings" pitchFamily="2" charset="2"/>
              </a:rPr>
              <a:t>Feelings  possible to “do what is right” but feel uncomfortable doing 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46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58884-6DD5-BD46-AD34-1A56E4795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/ artificial intelligence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7EDCE1-2399-D64B-B8D0-9B6103089B52}"/>
              </a:ext>
            </a:extLst>
          </p:cNvPr>
          <p:cNvSpPr/>
          <p:nvPr/>
        </p:nvSpPr>
        <p:spPr>
          <a:xfrm>
            <a:off x="607287" y="2866329"/>
            <a:ext cx="3247697" cy="3026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Artificial Intelligence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12F8B7E-D4EA-E549-BDCE-5475CB57ECFE}"/>
              </a:ext>
            </a:extLst>
          </p:cNvPr>
          <p:cNvSpPr/>
          <p:nvPr/>
        </p:nvSpPr>
        <p:spPr>
          <a:xfrm>
            <a:off x="1227397" y="4508939"/>
            <a:ext cx="2007476" cy="127175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3BB6F9-9FF5-274F-8BEC-6204F58C996A}"/>
              </a:ext>
            </a:extLst>
          </p:cNvPr>
          <p:cNvSpPr/>
          <p:nvPr/>
        </p:nvSpPr>
        <p:spPr>
          <a:xfrm>
            <a:off x="4475094" y="2866329"/>
            <a:ext cx="1212112" cy="27476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C53A59EB-8076-6E42-8F2E-13085680B0CA}"/>
              </a:ext>
            </a:extLst>
          </p:cNvPr>
          <p:cNvSpPr/>
          <p:nvPr/>
        </p:nvSpPr>
        <p:spPr>
          <a:xfrm>
            <a:off x="6069978" y="3891516"/>
            <a:ext cx="1084521" cy="617423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666218-D5CB-174A-BE8D-DB7B5EBCF141}"/>
              </a:ext>
            </a:extLst>
          </p:cNvPr>
          <p:cNvSpPr/>
          <p:nvPr/>
        </p:nvSpPr>
        <p:spPr>
          <a:xfrm>
            <a:off x="7537271" y="2866329"/>
            <a:ext cx="1212112" cy="27476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Model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8281D113-E3DC-E349-B37B-E091120C7415}"/>
              </a:ext>
            </a:extLst>
          </p:cNvPr>
          <p:cNvSpPr/>
          <p:nvPr/>
        </p:nvSpPr>
        <p:spPr>
          <a:xfrm>
            <a:off x="9132155" y="3891516"/>
            <a:ext cx="1084521" cy="617423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082F7E-3268-1445-8BD9-6BBB892B3FAE}"/>
              </a:ext>
            </a:extLst>
          </p:cNvPr>
          <p:cNvSpPr/>
          <p:nvPr/>
        </p:nvSpPr>
        <p:spPr>
          <a:xfrm>
            <a:off x="10599448" y="2866329"/>
            <a:ext cx="1212112" cy="27476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</a:t>
            </a:r>
          </a:p>
        </p:txBody>
      </p:sp>
    </p:spTree>
    <p:extLst>
      <p:ext uri="{BB962C8B-B14F-4D97-AF65-F5344CB8AC3E}">
        <p14:creationId xmlns:p14="http://schemas.microsoft.com/office/powerpoint/2010/main" val="1086597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F3053-9984-A04F-B21D-07F45263C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35349-9B18-BA4A-9387-EE6ECAE191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Data Privacy</a:t>
            </a:r>
          </a:p>
          <a:p>
            <a:r>
              <a:rPr lang="en-US" dirty="0"/>
              <a:t>Transparency</a:t>
            </a:r>
          </a:p>
          <a:p>
            <a:r>
              <a:rPr lang="en-US" dirty="0"/>
              <a:t>Fairness</a:t>
            </a:r>
          </a:p>
          <a:p>
            <a:r>
              <a:rPr lang="en-US" dirty="0"/>
              <a:t>Bias</a:t>
            </a:r>
          </a:p>
          <a:p>
            <a:r>
              <a:rPr lang="en-US" dirty="0"/>
              <a:t>Automated Military Systems</a:t>
            </a:r>
          </a:p>
          <a:p>
            <a:r>
              <a:rPr lang="en-US" dirty="0"/>
              <a:t>Future of Labor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3789EE-49CA-8A48-8CA8-6BD25DDBCF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Consciousness and Rights</a:t>
            </a:r>
          </a:p>
          <a:p>
            <a:r>
              <a:rPr lang="en-US" dirty="0"/>
              <a:t>Control / Singularity</a:t>
            </a:r>
          </a:p>
          <a:p>
            <a:r>
              <a:rPr lang="en-US" dirty="0"/>
              <a:t>Unequal Access</a:t>
            </a:r>
          </a:p>
          <a:p>
            <a:r>
              <a:rPr lang="en-US" dirty="0"/>
              <a:t>Interaction / Affections</a:t>
            </a:r>
          </a:p>
          <a:p>
            <a:r>
              <a:rPr lang="en-US" dirty="0"/>
              <a:t>Artificial Creativity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AE9D0F-AD20-E14F-81FC-3E1E4EA989DC}"/>
              </a:ext>
            </a:extLst>
          </p:cNvPr>
          <p:cNvSpPr txBox="1"/>
          <p:nvPr/>
        </p:nvSpPr>
        <p:spPr>
          <a:xfrm>
            <a:off x="917944" y="6039992"/>
            <a:ext cx="10356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 Topics subject to change</a:t>
            </a:r>
          </a:p>
        </p:txBody>
      </p:sp>
    </p:spTree>
    <p:extLst>
      <p:ext uri="{BB962C8B-B14F-4D97-AF65-F5344CB8AC3E}">
        <p14:creationId xmlns:p14="http://schemas.microsoft.com/office/powerpoint/2010/main" val="3609967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A8C6B-411F-7B49-BCF3-D75DF046E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B3721-C637-B146-9027-ADD76DB65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developers and tech companies increasingly in a policy-making role</a:t>
            </a:r>
          </a:p>
          <a:p>
            <a:r>
              <a:rPr lang="en-US" dirty="0"/>
              <a:t>Those in policy roles often out of touch with current technology</a:t>
            </a:r>
          </a:p>
          <a:p>
            <a:pPr lvl="1"/>
            <a:r>
              <a:rPr lang="en-US" dirty="0"/>
              <a:t>(Think Facebook hearing)</a:t>
            </a:r>
          </a:p>
          <a:p>
            <a:r>
              <a:rPr lang="en-US" dirty="0"/>
              <a:t>Technology = moral benefit?</a:t>
            </a:r>
          </a:p>
        </p:txBody>
      </p:sp>
    </p:spTree>
    <p:extLst>
      <p:ext uri="{BB962C8B-B14F-4D97-AF65-F5344CB8AC3E}">
        <p14:creationId xmlns:p14="http://schemas.microsoft.com/office/powerpoint/2010/main" val="1339392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B38ED-2BD5-DD4B-BBD2-E491AFD24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5A688-057F-1442-9790-B6EB5F8F6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  <a:p>
            <a:r>
              <a:rPr lang="en-US" dirty="0"/>
              <a:t>Discussion-based class, so try to get to know those around you!</a:t>
            </a:r>
          </a:p>
          <a:p>
            <a:r>
              <a:rPr lang="en-US" dirty="0"/>
              <a:t>Name Papers</a:t>
            </a:r>
          </a:p>
        </p:txBody>
      </p:sp>
    </p:spTree>
    <p:extLst>
      <p:ext uri="{BB962C8B-B14F-4D97-AF65-F5344CB8AC3E}">
        <p14:creationId xmlns:p14="http://schemas.microsoft.com/office/powerpoint/2010/main" val="4084073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18B5E-1C04-8148-9B86-A7C3A9C87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C3C34-4FD4-A843-910E-9214DD320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Interest in the subject!</a:t>
            </a:r>
          </a:p>
          <a:p>
            <a:r>
              <a:rPr lang="en-US" dirty="0"/>
              <a:t>No background of machine learning or artificial intelligence expected</a:t>
            </a:r>
          </a:p>
        </p:txBody>
      </p:sp>
    </p:spTree>
    <p:extLst>
      <p:ext uri="{BB962C8B-B14F-4D97-AF65-F5344CB8AC3E}">
        <p14:creationId xmlns:p14="http://schemas.microsoft.com/office/powerpoint/2010/main" val="1373259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2E906-8DD8-554D-AE23-466DFDC5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pic>
        <p:nvPicPr>
          <p:cNvPr id="5" name="Picture 4" descr="Monday miscellany - The IPKat">
            <a:extLst>
              <a:ext uri="{FF2B5EF4-FFF2-40B4-BE49-F238E27FC236}">
                <a16:creationId xmlns:a16="http://schemas.microsoft.com/office/drawing/2014/main" id="{8FE2EC52-AC90-674B-BA8A-836E59092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55049" y="2395706"/>
            <a:ext cx="1976087" cy="2016415"/>
          </a:xfrm>
          <a:prstGeom prst="rect">
            <a:avLst/>
          </a:prstGeom>
        </p:spPr>
      </p:pic>
      <p:pic>
        <p:nvPicPr>
          <p:cNvPr id="8" name="Picture 7" descr="Meeting Conference People · Free vector graphic on Pixabay">
            <a:extLst>
              <a:ext uri="{FF2B5EF4-FFF2-40B4-BE49-F238E27FC236}">
                <a16:creationId xmlns:a16="http://schemas.microsoft.com/office/drawing/2014/main" id="{CFC4867B-9A3E-F945-9F26-2CB202E8A7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368062" y="4592470"/>
            <a:ext cx="2479964" cy="1823807"/>
          </a:xfrm>
          <a:prstGeom prst="rect">
            <a:avLst/>
          </a:prstGeom>
        </p:spPr>
      </p:pic>
      <p:pic>
        <p:nvPicPr>
          <p:cNvPr id="10" name="Picture 9" descr="Male Teacher Cartoon Free Stock Photo - Public Domain Pictures">
            <a:extLst>
              <a:ext uri="{FF2B5EF4-FFF2-40B4-BE49-F238E27FC236}">
                <a16:creationId xmlns:a16="http://schemas.microsoft.com/office/drawing/2014/main" id="{3413237B-57D6-EF46-93F6-B2B66E579F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623027" y="2341640"/>
            <a:ext cx="2834821" cy="2022234"/>
          </a:xfrm>
          <a:prstGeom prst="rect">
            <a:avLst/>
          </a:prstGeom>
        </p:spPr>
      </p:pic>
      <p:sp>
        <p:nvSpPr>
          <p:cNvPr id="13" name="Right Arrow 12">
            <a:extLst>
              <a:ext uri="{FF2B5EF4-FFF2-40B4-BE49-F238E27FC236}">
                <a16:creationId xmlns:a16="http://schemas.microsoft.com/office/drawing/2014/main" id="{EC71375D-E51A-B642-B94F-A95523FDCE56}"/>
              </a:ext>
            </a:extLst>
          </p:cNvPr>
          <p:cNvSpPr/>
          <p:nvPr/>
        </p:nvSpPr>
        <p:spPr>
          <a:xfrm rot="2332939">
            <a:off x="1391548" y="4927655"/>
            <a:ext cx="1509280" cy="611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308ADB87-9539-634A-86F5-E791900F42C2}"/>
              </a:ext>
            </a:extLst>
          </p:cNvPr>
          <p:cNvSpPr/>
          <p:nvPr/>
        </p:nvSpPr>
        <p:spPr>
          <a:xfrm rot="2274001">
            <a:off x="7626844" y="4842338"/>
            <a:ext cx="1509280" cy="611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School clip art">
            <a:extLst>
              <a:ext uri="{FF2B5EF4-FFF2-40B4-BE49-F238E27FC236}">
                <a16:creationId xmlns:a16="http://schemas.microsoft.com/office/drawing/2014/main" id="{3878AB2B-281E-324B-AD31-7CC121C9C1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3027206" y="4663531"/>
            <a:ext cx="2159000" cy="1765300"/>
          </a:xfrm>
          <a:prstGeom prst="rect">
            <a:avLst/>
          </a:prstGeom>
        </p:spPr>
      </p:pic>
      <p:sp>
        <p:nvSpPr>
          <p:cNvPr id="18" name="Right Arrow 17">
            <a:extLst>
              <a:ext uri="{FF2B5EF4-FFF2-40B4-BE49-F238E27FC236}">
                <a16:creationId xmlns:a16="http://schemas.microsoft.com/office/drawing/2014/main" id="{84E000B7-7712-4E48-BA04-5F99CF943CB6}"/>
              </a:ext>
            </a:extLst>
          </p:cNvPr>
          <p:cNvSpPr/>
          <p:nvPr/>
        </p:nvSpPr>
        <p:spPr>
          <a:xfrm rot="18949423">
            <a:off x="5279892" y="4842338"/>
            <a:ext cx="1509280" cy="611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95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9DECA-C311-154C-B8E9-1156D972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Absence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37971-ABBD-AA40-876A-D6CF6761C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already know you will miss a particular class, EMAIL ME</a:t>
            </a:r>
          </a:p>
          <a:p>
            <a:r>
              <a:rPr lang="en-US" dirty="0"/>
              <a:t>Excused absences will be given an alternative assignment</a:t>
            </a:r>
          </a:p>
          <a:p>
            <a:r>
              <a:rPr lang="en-US" dirty="0"/>
              <a:t>Unexcused absences will lose participation points</a:t>
            </a:r>
          </a:p>
        </p:txBody>
      </p:sp>
    </p:spTree>
    <p:extLst>
      <p:ext uri="{BB962C8B-B14F-4D97-AF65-F5344CB8AC3E}">
        <p14:creationId xmlns:p14="http://schemas.microsoft.com/office/powerpoint/2010/main" val="2516121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E2005-9E49-FD46-B704-D7983869E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E4156-5A8B-A643-A82B-0FF6D4589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Paper 1</a:t>
            </a:r>
          </a:p>
          <a:p>
            <a:r>
              <a:rPr lang="en-US" dirty="0"/>
              <a:t>Paper 2</a:t>
            </a:r>
          </a:p>
          <a:p>
            <a:r>
              <a:rPr lang="en-US" dirty="0"/>
              <a:t>ML / AI Guideline Creation</a:t>
            </a:r>
          </a:p>
        </p:txBody>
      </p:sp>
    </p:spTree>
    <p:extLst>
      <p:ext uri="{BB962C8B-B14F-4D97-AF65-F5344CB8AC3E}">
        <p14:creationId xmlns:p14="http://schemas.microsoft.com/office/powerpoint/2010/main" val="4289175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5AB7C-30E6-6747-B0A6-592BFAF72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012D290-1B31-BB41-A297-0D6AC86EBE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653777"/>
              </p:ext>
            </p:extLst>
          </p:nvPr>
        </p:nvGraphicFramePr>
        <p:xfrm>
          <a:off x="1685471" y="2598964"/>
          <a:ext cx="8821058" cy="2829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0529">
                  <a:extLst>
                    <a:ext uri="{9D8B030D-6E8A-4147-A177-3AD203B41FA5}">
                      <a16:colId xmlns:a16="http://schemas.microsoft.com/office/drawing/2014/main" val="2428742064"/>
                    </a:ext>
                  </a:extLst>
                </a:gridCol>
                <a:gridCol w="4410529">
                  <a:extLst>
                    <a:ext uri="{9D8B030D-6E8A-4147-A177-3AD203B41FA5}">
                      <a16:colId xmlns:a16="http://schemas.microsoft.com/office/drawing/2014/main" val="2021794569"/>
                    </a:ext>
                  </a:extLst>
                </a:gridCol>
              </a:tblGrid>
              <a:tr h="471533">
                <a:tc>
                  <a:txBody>
                    <a:bodyPr/>
                    <a:lstStyle/>
                    <a:p>
                      <a:r>
                        <a:rPr lang="en-US" dirty="0"/>
                        <a:t>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527551"/>
                  </a:ext>
                </a:extLst>
              </a:tr>
              <a:tr h="471533">
                <a:tc>
                  <a:txBody>
                    <a:bodyPr/>
                    <a:lstStyle/>
                    <a:p>
                      <a:r>
                        <a:rPr lang="en-US" dirty="0"/>
                        <a:t>Weekly Short-Answer 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430826"/>
                  </a:ext>
                </a:extLst>
              </a:tr>
              <a:tr h="471533">
                <a:tc>
                  <a:txBody>
                    <a:bodyPr/>
                    <a:lstStyle/>
                    <a:p>
                      <a:r>
                        <a:rPr lang="en-US" dirty="0"/>
                        <a:t>Participation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303237"/>
                  </a:ext>
                </a:extLst>
              </a:tr>
              <a:tr h="471533">
                <a:tc>
                  <a:txBody>
                    <a:bodyPr/>
                    <a:lstStyle/>
                    <a:p>
                      <a:r>
                        <a:rPr lang="en-US" dirty="0"/>
                        <a:t>First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347706"/>
                  </a:ext>
                </a:extLst>
              </a:tr>
              <a:tr h="471533">
                <a:tc>
                  <a:txBody>
                    <a:bodyPr/>
                    <a:lstStyle/>
                    <a:p>
                      <a:r>
                        <a:rPr lang="en-US" dirty="0"/>
                        <a:t>Second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714523"/>
                  </a:ext>
                </a:extLst>
              </a:tr>
              <a:tr h="471533">
                <a:tc>
                  <a:txBody>
                    <a:bodyPr/>
                    <a:lstStyle/>
                    <a:p>
                      <a:r>
                        <a:rPr lang="en-US" dirty="0"/>
                        <a:t>ML / AI Guidelines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041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926692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1448</TotalTime>
  <Words>459</Words>
  <Application>Microsoft Macintosh PowerPoint</Application>
  <PresentationFormat>Widescreen</PresentationFormat>
  <Paragraphs>80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Gill Sans MT</vt:lpstr>
      <vt:lpstr>Parcel</vt:lpstr>
      <vt:lpstr>Ethics of Artificial Intelligence and Machine Learning</vt:lpstr>
      <vt:lpstr>Course Topics</vt:lpstr>
      <vt:lpstr>Course purpose</vt:lpstr>
      <vt:lpstr>Introductions</vt:lpstr>
      <vt:lpstr>prerequisites</vt:lpstr>
      <vt:lpstr>Course Structure</vt:lpstr>
      <vt:lpstr>Absence policy</vt:lpstr>
      <vt:lpstr>Major assignments</vt:lpstr>
      <vt:lpstr>Grading</vt:lpstr>
      <vt:lpstr>Miscellaneous</vt:lpstr>
      <vt:lpstr>Discussion Rules</vt:lpstr>
      <vt:lpstr>Ethics</vt:lpstr>
      <vt:lpstr>Machine learning / artificial intelligence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Ostuni</dc:creator>
  <cp:lastModifiedBy>Anthony Ostuni</cp:lastModifiedBy>
  <cp:revision>25</cp:revision>
  <dcterms:created xsi:type="dcterms:W3CDTF">2020-01-22T18:25:50Z</dcterms:created>
  <dcterms:modified xsi:type="dcterms:W3CDTF">2020-02-03T00:12:54Z</dcterms:modified>
</cp:coreProperties>
</file>