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2"/>
  </p:notesMasterIdLst>
  <p:sldIdLst>
    <p:sldId id="256" r:id="rId2"/>
    <p:sldId id="265" r:id="rId3"/>
    <p:sldId id="258" r:id="rId4"/>
    <p:sldId id="259" r:id="rId5"/>
    <p:sldId id="261" r:id="rId6"/>
    <p:sldId id="260"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8"/>
    <p:restoredTop sz="78090"/>
  </p:normalViewPr>
  <p:slideViewPr>
    <p:cSldViewPr snapToGrid="0" snapToObjects="1">
      <p:cViewPr varScale="1">
        <p:scale>
          <a:sx n="95" d="100"/>
          <a:sy n="95" d="100"/>
        </p:scale>
        <p:origin x="13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23049-8C6D-2449-A7BD-870ED4F2BB7A}" type="datetimeFigureOut">
              <a:rPr lang="en-US" smtClean="0"/>
              <a:t>9/11/20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05159-E3F3-7D4E-8B2C-101215370E04}" type="slidenum">
              <a:rPr lang="en-US" smtClean="0"/>
              <a:t>‹#›</a:t>
            </a:fld>
            <a:endParaRPr lang="en-US"/>
          </a:p>
        </p:txBody>
      </p:sp>
    </p:spTree>
    <p:extLst>
      <p:ext uri="{BB962C8B-B14F-4D97-AF65-F5344CB8AC3E}">
        <p14:creationId xmlns:p14="http://schemas.microsoft.com/office/powerpoint/2010/main" val="171135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Cancer example on computer vision system associating rulers with cancer</a:t>
            </a:r>
          </a:p>
        </p:txBody>
      </p:sp>
      <p:sp>
        <p:nvSpPr>
          <p:cNvPr id="4" name="Slide Number Placeholder 3"/>
          <p:cNvSpPr>
            <a:spLocks noGrp="1"/>
          </p:cNvSpPr>
          <p:nvPr>
            <p:ph type="sldNum" sz="quarter" idx="5"/>
          </p:nvPr>
        </p:nvSpPr>
        <p:spPr/>
        <p:txBody>
          <a:bodyPr/>
          <a:lstStyle/>
          <a:p>
            <a:fld id="{44942449-1342-7149-B350-5473BCE6ECD2}" type="slidenum">
              <a:rPr lang="en-US" smtClean="0"/>
              <a:t>2</a:t>
            </a:fld>
            <a:endParaRPr lang="en-US"/>
          </a:p>
        </p:txBody>
      </p:sp>
    </p:spTree>
    <p:extLst>
      <p:ext uri="{BB962C8B-B14F-4D97-AF65-F5344CB8AC3E}">
        <p14:creationId xmlns:p14="http://schemas.microsoft.com/office/powerpoint/2010/main" val="976380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Rebecca’s diagnosis can be identified with anyone who knows her age and gender, as those attributes uniquely define her in the database</a:t>
            </a:r>
          </a:p>
        </p:txBody>
      </p:sp>
      <p:sp>
        <p:nvSpPr>
          <p:cNvPr id="4" name="Slide Number Placeholder 3"/>
          <p:cNvSpPr>
            <a:spLocks noGrp="1"/>
          </p:cNvSpPr>
          <p:nvPr>
            <p:ph type="sldNum" sz="quarter" idx="5"/>
          </p:nvPr>
        </p:nvSpPr>
        <p:spPr/>
        <p:txBody>
          <a:bodyPr/>
          <a:lstStyle/>
          <a:p>
            <a:fld id="{F0705159-E3F3-7D4E-8B2C-101215370E04}" type="slidenum">
              <a:rPr lang="en-US" smtClean="0"/>
              <a:t>4</a:t>
            </a:fld>
            <a:endParaRPr lang="en-US"/>
          </a:p>
        </p:txBody>
      </p:sp>
    </p:spTree>
    <p:extLst>
      <p:ext uri="{BB962C8B-B14F-4D97-AF65-F5344CB8AC3E}">
        <p14:creationId xmlns:p14="http://schemas.microsoft.com/office/powerpoint/2010/main" val="584918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705159-E3F3-7D4E-8B2C-101215370E04}" type="slidenum">
              <a:rPr lang="en-US" smtClean="0"/>
              <a:t>6</a:t>
            </a:fld>
            <a:endParaRPr lang="en-US"/>
          </a:p>
        </p:txBody>
      </p:sp>
    </p:spTree>
    <p:extLst>
      <p:ext uri="{BB962C8B-B14F-4D97-AF65-F5344CB8AC3E}">
        <p14:creationId xmlns:p14="http://schemas.microsoft.com/office/powerpoint/2010/main" val="3991824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table 2-anonymous, bottom table is 3-anonymous</a:t>
            </a:r>
          </a:p>
        </p:txBody>
      </p:sp>
      <p:sp>
        <p:nvSpPr>
          <p:cNvPr id="4" name="Slide Number Placeholder 3"/>
          <p:cNvSpPr>
            <a:spLocks noGrp="1"/>
          </p:cNvSpPr>
          <p:nvPr>
            <p:ph type="sldNum" sz="quarter" idx="5"/>
          </p:nvPr>
        </p:nvSpPr>
        <p:spPr/>
        <p:txBody>
          <a:bodyPr/>
          <a:lstStyle/>
          <a:p>
            <a:fld id="{F0705159-E3F3-7D4E-8B2C-101215370E04}" type="slidenum">
              <a:rPr lang="en-US" smtClean="0"/>
              <a:t>8</a:t>
            </a:fld>
            <a:endParaRPr lang="en-US"/>
          </a:p>
        </p:txBody>
      </p:sp>
    </p:spTree>
    <p:extLst>
      <p:ext uri="{BB962C8B-B14F-4D97-AF65-F5344CB8AC3E}">
        <p14:creationId xmlns:p14="http://schemas.microsoft.com/office/powerpoint/2010/main" val="3979464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9/11/20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9/11/20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9/11/20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9/11/20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D7D2-4D8B-9746-8237-58FA027803D1}"/>
              </a:ext>
            </a:extLst>
          </p:cNvPr>
          <p:cNvSpPr>
            <a:spLocks noGrp="1"/>
          </p:cNvSpPr>
          <p:nvPr>
            <p:ph type="ctrTitle"/>
          </p:nvPr>
        </p:nvSpPr>
        <p:spPr/>
        <p:txBody>
          <a:bodyPr/>
          <a:lstStyle/>
          <a:p>
            <a:r>
              <a:rPr lang="en-US" dirty="0"/>
              <a:t>Data Privacy</a:t>
            </a:r>
          </a:p>
        </p:txBody>
      </p:sp>
      <p:sp>
        <p:nvSpPr>
          <p:cNvPr id="3" name="Subtitle 2">
            <a:extLst>
              <a:ext uri="{FF2B5EF4-FFF2-40B4-BE49-F238E27FC236}">
                <a16:creationId xmlns:a16="http://schemas.microsoft.com/office/drawing/2014/main" id="{0985E6B5-78AB-6941-AF95-5FCC1F514412}"/>
              </a:ext>
            </a:extLst>
          </p:cNvPr>
          <p:cNvSpPr>
            <a:spLocks noGrp="1"/>
          </p:cNvSpPr>
          <p:nvPr>
            <p:ph type="subTitle" idx="1"/>
          </p:nvPr>
        </p:nvSpPr>
        <p:spPr/>
        <p:txBody>
          <a:bodyPr/>
          <a:lstStyle/>
          <a:p>
            <a:r>
              <a:rPr lang="en-US" dirty="0"/>
              <a:t>Anthony Ostuni</a:t>
            </a:r>
          </a:p>
        </p:txBody>
      </p:sp>
    </p:spTree>
    <p:extLst>
      <p:ext uri="{BB962C8B-B14F-4D97-AF65-F5344CB8AC3E}">
        <p14:creationId xmlns:p14="http://schemas.microsoft.com/office/powerpoint/2010/main" val="1863628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6B48-F959-FF4E-906A-5C08A1E98794}"/>
              </a:ext>
            </a:extLst>
          </p:cNvPr>
          <p:cNvSpPr>
            <a:spLocks noGrp="1"/>
          </p:cNvSpPr>
          <p:nvPr>
            <p:ph type="title"/>
          </p:nvPr>
        </p:nvSpPr>
        <p:spPr/>
        <p:txBody>
          <a:bodyPr/>
          <a:lstStyle/>
          <a:p>
            <a:r>
              <a:rPr lang="en-US" dirty="0"/>
              <a:t>Suggested Questions</a:t>
            </a:r>
          </a:p>
        </p:txBody>
      </p:sp>
      <p:sp>
        <p:nvSpPr>
          <p:cNvPr id="3" name="Content Placeholder 2">
            <a:extLst>
              <a:ext uri="{FF2B5EF4-FFF2-40B4-BE49-F238E27FC236}">
                <a16:creationId xmlns:a16="http://schemas.microsoft.com/office/drawing/2014/main" id="{B3811B16-D4BE-1247-A614-340FFDC64965}"/>
              </a:ext>
            </a:extLst>
          </p:cNvPr>
          <p:cNvSpPr>
            <a:spLocks noGrp="1"/>
          </p:cNvSpPr>
          <p:nvPr>
            <p:ph idx="1"/>
          </p:nvPr>
        </p:nvSpPr>
        <p:spPr>
          <a:xfrm>
            <a:off x="2231136" y="2372289"/>
            <a:ext cx="7729728" cy="4366135"/>
          </a:xfrm>
        </p:spPr>
        <p:txBody>
          <a:bodyPr>
            <a:normAutofit fontScale="92500" lnSpcReduction="10000"/>
          </a:bodyPr>
          <a:lstStyle/>
          <a:p>
            <a:r>
              <a:rPr lang="en-US" dirty="0"/>
              <a:t>Take a few minutes for introductions.</a:t>
            </a:r>
          </a:p>
          <a:p>
            <a:r>
              <a:rPr lang="en-US" dirty="0"/>
              <a:t>Why do you think it is important for machine learning models to be interpretable? What do you think is the most important reason?</a:t>
            </a:r>
          </a:p>
          <a:p>
            <a:r>
              <a:rPr lang="en-US" dirty="0"/>
              <a:t>Assuming there exists a tradeoff between model performance and model interpretability, how do we determine an appropriate balance?</a:t>
            </a:r>
          </a:p>
          <a:p>
            <a:r>
              <a:rPr lang="en-US" dirty="0"/>
              <a:t>In what contexts do you think performance outvalues interpretability? Vice-versa?</a:t>
            </a:r>
          </a:p>
          <a:p>
            <a:r>
              <a:rPr lang="en-US" dirty="0"/>
              <a:t>Try to determine at least two precise ways of measuring a machine learning model’s interpretability.  What are the benefits / shortcomings of these methods?</a:t>
            </a:r>
          </a:p>
          <a:p>
            <a:r>
              <a:rPr lang="en-US" dirty="0"/>
              <a:t>Note that interpretability of a model depends on the observer (a machine learning expert or domain specialist would likely have more success interpreting a complex model than an ordinary person). Does this affect your measurement methods? Should it?</a:t>
            </a:r>
          </a:p>
          <a:p>
            <a:r>
              <a:rPr lang="en-US" dirty="0"/>
              <a:t>Do you believe that the longer a model has been successful for, the less likely it needs to be interpretable? Why or why not?</a:t>
            </a:r>
          </a:p>
          <a:p>
            <a:endParaRPr lang="en-US" dirty="0"/>
          </a:p>
        </p:txBody>
      </p:sp>
    </p:spTree>
    <p:extLst>
      <p:ext uri="{BB962C8B-B14F-4D97-AF65-F5344CB8AC3E}">
        <p14:creationId xmlns:p14="http://schemas.microsoft.com/office/powerpoint/2010/main" val="324397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C51B-9C2D-FF45-AA9F-EC5AF0B2D597}"/>
              </a:ext>
            </a:extLst>
          </p:cNvPr>
          <p:cNvSpPr>
            <a:spLocks noGrp="1"/>
          </p:cNvSpPr>
          <p:nvPr>
            <p:ph type="title"/>
          </p:nvPr>
        </p:nvSpPr>
        <p:spPr/>
        <p:txBody>
          <a:bodyPr/>
          <a:lstStyle/>
          <a:p>
            <a:r>
              <a:rPr lang="en-US" dirty="0"/>
              <a:t>readings</a:t>
            </a:r>
          </a:p>
        </p:txBody>
      </p:sp>
      <p:sp>
        <p:nvSpPr>
          <p:cNvPr id="3" name="Content Placeholder 2">
            <a:extLst>
              <a:ext uri="{FF2B5EF4-FFF2-40B4-BE49-F238E27FC236}">
                <a16:creationId xmlns:a16="http://schemas.microsoft.com/office/drawing/2014/main" id="{BC42EABF-2C3E-8B49-90DA-2D20F857B7C1}"/>
              </a:ext>
            </a:extLst>
          </p:cNvPr>
          <p:cNvSpPr>
            <a:spLocks noGrp="1"/>
          </p:cNvSpPr>
          <p:nvPr>
            <p:ph idx="1"/>
          </p:nvPr>
        </p:nvSpPr>
        <p:spPr/>
        <p:txBody>
          <a:bodyPr/>
          <a:lstStyle/>
          <a:p>
            <a:r>
              <a:rPr lang="en-US" dirty="0"/>
              <a:t>Refresher: the reading discussed the importance of interpretability, as it provided benefits such as</a:t>
            </a:r>
          </a:p>
          <a:p>
            <a:pPr lvl="1"/>
            <a:r>
              <a:rPr lang="en-US" dirty="0"/>
              <a:t>Finding meaning / deeper understanding</a:t>
            </a:r>
          </a:p>
          <a:p>
            <a:pPr lvl="1"/>
            <a:r>
              <a:rPr lang="en-US" dirty="0"/>
              <a:t>Ensuring performance / predictions in unfamiliar scenarios</a:t>
            </a:r>
          </a:p>
          <a:p>
            <a:pPr lvl="1"/>
            <a:r>
              <a:rPr lang="en-US" dirty="0"/>
              <a:t>Detecting bias</a:t>
            </a:r>
          </a:p>
          <a:p>
            <a:r>
              <a:rPr lang="en-US" dirty="0"/>
              <a:t>Cancer example</a:t>
            </a:r>
          </a:p>
        </p:txBody>
      </p:sp>
    </p:spTree>
    <p:extLst>
      <p:ext uri="{BB962C8B-B14F-4D97-AF65-F5344CB8AC3E}">
        <p14:creationId xmlns:p14="http://schemas.microsoft.com/office/powerpoint/2010/main" val="293876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7F2A6-E7E1-DF4C-9D75-5645653B53A8}"/>
              </a:ext>
            </a:extLst>
          </p:cNvPr>
          <p:cNvSpPr>
            <a:spLocks noGrp="1"/>
          </p:cNvSpPr>
          <p:nvPr>
            <p:ph type="title"/>
          </p:nvPr>
        </p:nvSpPr>
        <p:spPr/>
        <p:txBody>
          <a:bodyPr/>
          <a:lstStyle/>
          <a:p>
            <a:r>
              <a:rPr lang="en-US" dirty="0"/>
              <a:t>Future Readings</a:t>
            </a:r>
          </a:p>
        </p:txBody>
      </p:sp>
      <p:sp>
        <p:nvSpPr>
          <p:cNvPr id="3" name="Content Placeholder 2">
            <a:extLst>
              <a:ext uri="{FF2B5EF4-FFF2-40B4-BE49-F238E27FC236}">
                <a16:creationId xmlns:a16="http://schemas.microsoft.com/office/drawing/2014/main" id="{BEA606DC-4370-A04C-AA57-B2F8B18BDA61}"/>
              </a:ext>
            </a:extLst>
          </p:cNvPr>
          <p:cNvSpPr>
            <a:spLocks noGrp="1"/>
          </p:cNvSpPr>
          <p:nvPr>
            <p:ph idx="1"/>
          </p:nvPr>
        </p:nvSpPr>
        <p:spPr/>
        <p:txBody>
          <a:bodyPr/>
          <a:lstStyle/>
          <a:p>
            <a:r>
              <a:rPr lang="en-US" dirty="0"/>
              <a:t>Issue with fairly unremarkable information by itself combining into a unique collection of features that can identify an individual</a:t>
            </a:r>
          </a:p>
          <a:p>
            <a:r>
              <a:rPr lang="en-US" dirty="0"/>
              <a:t>“Using public anonymous data from the 1990 census, Latanya Sweeney found that 87 percent of the population in the United States, 216 million of 248 million, could likely be uniquely identified by their five-digit ZIP code, combined with their gender and date of birth.”</a:t>
            </a:r>
          </a:p>
          <a:p>
            <a:r>
              <a:rPr lang="en-US" dirty="0"/>
              <a:t>Issue of multiple databases / cross-referencing</a:t>
            </a:r>
          </a:p>
          <a:p>
            <a:endParaRPr lang="en-US" dirty="0"/>
          </a:p>
        </p:txBody>
      </p:sp>
    </p:spTree>
    <p:extLst>
      <p:ext uri="{BB962C8B-B14F-4D97-AF65-F5344CB8AC3E}">
        <p14:creationId xmlns:p14="http://schemas.microsoft.com/office/powerpoint/2010/main" val="73843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2A19-3FB8-A44A-9261-34ABA2065CB2}"/>
              </a:ext>
            </a:extLst>
          </p:cNvPr>
          <p:cNvSpPr>
            <a:spLocks noGrp="1"/>
          </p:cNvSpPr>
          <p:nvPr>
            <p:ph type="title"/>
          </p:nvPr>
        </p:nvSpPr>
        <p:spPr/>
        <p:txBody>
          <a:bodyPr/>
          <a:lstStyle/>
          <a:p>
            <a:r>
              <a:rPr lang="en-US" dirty="0"/>
              <a:t>Medical example</a:t>
            </a:r>
          </a:p>
        </p:txBody>
      </p:sp>
      <p:graphicFrame>
        <p:nvGraphicFramePr>
          <p:cNvPr id="4" name="Table 3">
            <a:extLst>
              <a:ext uri="{FF2B5EF4-FFF2-40B4-BE49-F238E27FC236}">
                <a16:creationId xmlns:a16="http://schemas.microsoft.com/office/drawing/2014/main" id="{9C10D008-21DA-FD4C-BF3A-D5F2CEA10E0F}"/>
              </a:ext>
            </a:extLst>
          </p:cNvPr>
          <p:cNvGraphicFramePr>
            <a:graphicFrameLocks noGrp="1"/>
          </p:cNvGraphicFramePr>
          <p:nvPr>
            <p:extLst>
              <p:ext uri="{D42A27DB-BD31-4B8C-83A1-F6EECF244321}">
                <p14:modId xmlns:p14="http://schemas.microsoft.com/office/powerpoint/2010/main" val="2220125918"/>
              </p:ext>
            </p:extLst>
          </p:nvPr>
        </p:nvGraphicFramePr>
        <p:xfrm>
          <a:off x="912138" y="2466840"/>
          <a:ext cx="10367724" cy="3708400"/>
        </p:xfrm>
        <a:graphic>
          <a:graphicData uri="http://schemas.openxmlformats.org/drawingml/2006/table">
            <a:tbl>
              <a:tblPr firstRow="1" bandRow="1">
                <a:tableStyleId>{5C22544A-7EE6-4342-B048-85BDC9FD1C3A}</a:tableStyleId>
              </a:tblPr>
              <a:tblGrid>
                <a:gridCol w="1727954">
                  <a:extLst>
                    <a:ext uri="{9D8B030D-6E8A-4147-A177-3AD203B41FA5}">
                      <a16:colId xmlns:a16="http://schemas.microsoft.com/office/drawing/2014/main" val="3232527449"/>
                    </a:ext>
                  </a:extLst>
                </a:gridCol>
                <a:gridCol w="1727954">
                  <a:extLst>
                    <a:ext uri="{9D8B030D-6E8A-4147-A177-3AD203B41FA5}">
                      <a16:colId xmlns:a16="http://schemas.microsoft.com/office/drawing/2014/main" val="64170977"/>
                    </a:ext>
                  </a:extLst>
                </a:gridCol>
                <a:gridCol w="1727954">
                  <a:extLst>
                    <a:ext uri="{9D8B030D-6E8A-4147-A177-3AD203B41FA5}">
                      <a16:colId xmlns:a16="http://schemas.microsoft.com/office/drawing/2014/main" val="400697409"/>
                    </a:ext>
                  </a:extLst>
                </a:gridCol>
                <a:gridCol w="1727954">
                  <a:extLst>
                    <a:ext uri="{9D8B030D-6E8A-4147-A177-3AD203B41FA5}">
                      <a16:colId xmlns:a16="http://schemas.microsoft.com/office/drawing/2014/main" val="1849222798"/>
                    </a:ext>
                  </a:extLst>
                </a:gridCol>
                <a:gridCol w="1126069">
                  <a:extLst>
                    <a:ext uri="{9D8B030D-6E8A-4147-A177-3AD203B41FA5}">
                      <a16:colId xmlns:a16="http://schemas.microsoft.com/office/drawing/2014/main" val="1213215535"/>
                    </a:ext>
                  </a:extLst>
                </a:gridCol>
                <a:gridCol w="2329839">
                  <a:extLst>
                    <a:ext uri="{9D8B030D-6E8A-4147-A177-3AD203B41FA5}">
                      <a16:colId xmlns:a16="http://schemas.microsoft.com/office/drawing/2014/main" val="1809120940"/>
                    </a:ext>
                  </a:extLst>
                </a:gridCol>
              </a:tblGrid>
              <a:tr h="370840">
                <a:tc>
                  <a:txBody>
                    <a:bodyPr/>
                    <a:lstStyle/>
                    <a:p>
                      <a:r>
                        <a:rPr lang="en-US" dirty="0"/>
                        <a:t>Name</a:t>
                      </a:r>
                    </a:p>
                  </a:txBody>
                  <a:tcPr/>
                </a:tc>
                <a:tc>
                  <a:txBody>
                    <a:bodyPr/>
                    <a:lstStyle/>
                    <a:p>
                      <a:r>
                        <a:rPr lang="en-US" dirty="0"/>
                        <a:t>Age</a:t>
                      </a:r>
                    </a:p>
                  </a:txBody>
                  <a:tcPr/>
                </a:tc>
                <a:tc>
                  <a:txBody>
                    <a:bodyPr/>
                    <a:lstStyle/>
                    <a:p>
                      <a:r>
                        <a:rPr lang="en-US" dirty="0"/>
                        <a:t>Gender</a:t>
                      </a:r>
                    </a:p>
                  </a:txBody>
                  <a:tcPr/>
                </a:tc>
                <a:tc>
                  <a:txBody>
                    <a:bodyPr/>
                    <a:lstStyle/>
                    <a:p>
                      <a:r>
                        <a:rPr lang="en-US" dirty="0"/>
                        <a:t>Zip Code</a:t>
                      </a:r>
                    </a:p>
                  </a:txBody>
                  <a:tcPr/>
                </a:tc>
                <a:tc>
                  <a:txBody>
                    <a:bodyPr/>
                    <a:lstStyle/>
                    <a:p>
                      <a:r>
                        <a:rPr lang="en-US" dirty="0"/>
                        <a:t>Smoker</a:t>
                      </a:r>
                    </a:p>
                  </a:txBody>
                  <a:tcPr/>
                </a:tc>
                <a:tc>
                  <a:txBody>
                    <a:bodyPr/>
                    <a:lstStyle/>
                    <a:p>
                      <a:r>
                        <a:rPr lang="en-US" dirty="0"/>
                        <a:t>Diagnosis</a:t>
                      </a:r>
                    </a:p>
                  </a:txBody>
                  <a:tcPr/>
                </a:tc>
                <a:extLst>
                  <a:ext uri="{0D108BD9-81ED-4DB2-BD59-A6C34878D82A}">
                    <a16:rowId xmlns:a16="http://schemas.microsoft.com/office/drawing/2014/main" val="2495074114"/>
                  </a:ext>
                </a:extLst>
              </a:tr>
              <a:tr h="370840">
                <a:tc>
                  <a:txBody>
                    <a:bodyPr/>
                    <a:lstStyle/>
                    <a:p>
                      <a:r>
                        <a:rPr lang="en-US" dirty="0"/>
                        <a:t>Richard</a:t>
                      </a:r>
                    </a:p>
                  </a:txBody>
                  <a:tcPr/>
                </a:tc>
                <a:tc>
                  <a:txBody>
                    <a:bodyPr/>
                    <a:lstStyle/>
                    <a:p>
                      <a:r>
                        <a:rPr lang="en-US" dirty="0"/>
                        <a:t>64</a:t>
                      </a:r>
                    </a:p>
                  </a:txBody>
                  <a:tcPr/>
                </a:tc>
                <a:tc>
                  <a:txBody>
                    <a:bodyPr/>
                    <a:lstStyle/>
                    <a:p>
                      <a:r>
                        <a:rPr lang="en-US" dirty="0"/>
                        <a:t>Male</a:t>
                      </a:r>
                    </a:p>
                  </a:txBody>
                  <a:tcPr/>
                </a:tc>
                <a:tc>
                  <a:txBody>
                    <a:bodyPr/>
                    <a:lstStyle/>
                    <a:p>
                      <a:r>
                        <a:rPr lang="en-US" dirty="0"/>
                        <a:t>19146</a:t>
                      </a:r>
                    </a:p>
                  </a:txBody>
                  <a:tcPr/>
                </a:tc>
                <a:tc>
                  <a:txBody>
                    <a:bodyPr/>
                    <a:lstStyle/>
                    <a:p>
                      <a:r>
                        <a:rPr lang="en-US" dirty="0"/>
                        <a:t>Y</a:t>
                      </a:r>
                    </a:p>
                  </a:txBody>
                  <a:tcPr/>
                </a:tc>
                <a:tc>
                  <a:txBody>
                    <a:bodyPr/>
                    <a:lstStyle/>
                    <a:p>
                      <a:r>
                        <a:rPr lang="en-US" dirty="0"/>
                        <a:t>Heart Disease</a:t>
                      </a:r>
                    </a:p>
                  </a:txBody>
                  <a:tcPr/>
                </a:tc>
                <a:extLst>
                  <a:ext uri="{0D108BD9-81ED-4DB2-BD59-A6C34878D82A}">
                    <a16:rowId xmlns:a16="http://schemas.microsoft.com/office/drawing/2014/main" val="1616534583"/>
                  </a:ext>
                </a:extLst>
              </a:tr>
              <a:tr h="370840">
                <a:tc>
                  <a:txBody>
                    <a:bodyPr/>
                    <a:lstStyle/>
                    <a:p>
                      <a:r>
                        <a:rPr lang="en-US" dirty="0"/>
                        <a:t>Susan</a:t>
                      </a:r>
                    </a:p>
                  </a:txBody>
                  <a:tcPr/>
                </a:tc>
                <a:tc>
                  <a:txBody>
                    <a:bodyPr/>
                    <a:lstStyle/>
                    <a:p>
                      <a:r>
                        <a:rPr lang="en-US" dirty="0"/>
                        <a:t>61</a:t>
                      </a:r>
                    </a:p>
                  </a:txBody>
                  <a:tcPr/>
                </a:tc>
                <a:tc>
                  <a:txBody>
                    <a:bodyPr/>
                    <a:lstStyle/>
                    <a:p>
                      <a:r>
                        <a:rPr lang="en-US" dirty="0"/>
                        <a:t>Female</a:t>
                      </a:r>
                    </a:p>
                  </a:txBody>
                  <a:tcPr/>
                </a:tc>
                <a:tc>
                  <a:txBody>
                    <a:bodyPr/>
                    <a:lstStyle/>
                    <a:p>
                      <a:r>
                        <a:rPr lang="en-US" dirty="0"/>
                        <a:t>19118</a:t>
                      </a:r>
                    </a:p>
                  </a:txBody>
                  <a:tcPr/>
                </a:tc>
                <a:tc>
                  <a:txBody>
                    <a:bodyPr/>
                    <a:lstStyle/>
                    <a:p>
                      <a:r>
                        <a:rPr lang="en-US" dirty="0"/>
                        <a:t>N</a:t>
                      </a:r>
                    </a:p>
                  </a:txBody>
                  <a:tcPr/>
                </a:tc>
                <a:tc>
                  <a:txBody>
                    <a:bodyPr/>
                    <a:lstStyle/>
                    <a:p>
                      <a:r>
                        <a:rPr lang="en-US" dirty="0"/>
                        <a:t>Arthritis</a:t>
                      </a:r>
                    </a:p>
                  </a:txBody>
                  <a:tcPr/>
                </a:tc>
                <a:extLst>
                  <a:ext uri="{0D108BD9-81ED-4DB2-BD59-A6C34878D82A}">
                    <a16:rowId xmlns:a16="http://schemas.microsoft.com/office/drawing/2014/main" val="4029894101"/>
                  </a:ext>
                </a:extLst>
              </a:tr>
              <a:tr h="370840">
                <a:tc>
                  <a:txBody>
                    <a:bodyPr/>
                    <a:lstStyle/>
                    <a:p>
                      <a:r>
                        <a:rPr lang="en-US" dirty="0"/>
                        <a:t>Matthew</a:t>
                      </a:r>
                    </a:p>
                  </a:txBody>
                  <a:tcPr/>
                </a:tc>
                <a:tc>
                  <a:txBody>
                    <a:bodyPr/>
                    <a:lstStyle/>
                    <a:p>
                      <a:r>
                        <a:rPr lang="en-US" dirty="0"/>
                        <a:t>67</a:t>
                      </a:r>
                    </a:p>
                  </a:txBody>
                  <a:tcPr/>
                </a:tc>
                <a:tc>
                  <a:txBody>
                    <a:bodyPr/>
                    <a:lstStyle/>
                    <a:p>
                      <a:r>
                        <a:rPr lang="en-US" dirty="0"/>
                        <a:t>Male</a:t>
                      </a:r>
                    </a:p>
                  </a:txBody>
                  <a:tcPr/>
                </a:tc>
                <a:tc>
                  <a:txBody>
                    <a:bodyPr/>
                    <a:lstStyle/>
                    <a:p>
                      <a:r>
                        <a:rPr lang="en-US" dirty="0"/>
                        <a:t>19104</a:t>
                      </a:r>
                    </a:p>
                  </a:txBody>
                  <a:tcPr/>
                </a:tc>
                <a:tc>
                  <a:txBody>
                    <a:bodyPr/>
                    <a:lstStyle/>
                    <a:p>
                      <a:r>
                        <a:rPr lang="en-US" dirty="0"/>
                        <a:t>Y</a:t>
                      </a:r>
                    </a:p>
                  </a:txBody>
                  <a:tcPr/>
                </a:tc>
                <a:tc>
                  <a:txBody>
                    <a:bodyPr/>
                    <a:lstStyle/>
                    <a:p>
                      <a:r>
                        <a:rPr lang="en-US" dirty="0"/>
                        <a:t>Lung Cancer</a:t>
                      </a:r>
                    </a:p>
                  </a:txBody>
                  <a:tcPr/>
                </a:tc>
                <a:extLst>
                  <a:ext uri="{0D108BD9-81ED-4DB2-BD59-A6C34878D82A}">
                    <a16:rowId xmlns:a16="http://schemas.microsoft.com/office/drawing/2014/main" val="1521796863"/>
                  </a:ext>
                </a:extLst>
              </a:tr>
              <a:tr h="370840">
                <a:tc>
                  <a:txBody>
                    <a:bodyPr/>
                    <a:lstStyle/>
                    <a:p>
                      <a:r>
                        <a:rPr lang="en-US" dirty="0"/>
                        <a:t>Alice</a:t>
                      </a:r>
                    </a:p>
                  </a:txBody>
                  <a:tcPr/>
                </a:tc>
                <a:tc>
                  <a:txBody>
                    <a:bodyPr/>
                    <a:lstStyle/>
                    <a:p>
                      <a:r>
                        <a:rPr lang="en-US" dirty="0"/>
                        <a:t>63</a:t>
                      </a:r>
                    </a:p>
                  </a:txBody>
                  <a:tcPr/>
                </a:tc>
                <a:tc>
                  <a:txBody>
                    <a:bodyPr/>
                    <a:lstStyle/>
                    <a:p>
                      <a:r>
                        <a:rPr lang="en-US" dirty="0"/>
                        <a:t>Female</a:t>
                      </a:r>
                    </a:p>
                  </a:txBody>
                  <a:tcPr/>
                </a:tc>
                <a:tc>
                  <a:txBody>
                    <a:bodyPr/>
                    <a:lstStyle/>
                    <a:p>
                      <a:r>
                        <a:rPr lang="en-US" dirty="0"/>
                        <a:t>19146</a:t>
                      </a:r>
                    </a:p>
                  </a:txBody>
                  <a:tcPr/>
                </a:tc>
                <a:tc>
                  <a:txBody>
                    <a:bodyPr/>
                    <a:lstStyle/>
                    <a:p>
                      <a:r>
                        <a:rPr lang="en-US" dirty="0"/>
                        <a:t>N</a:t>
                      </a:r>
                    </a:p>
                  </a:txBody>
                  <a:tcPr/>
                </a:tc>
                <a:tc>
                  <a:txBody>
                    <a:bodyPr/>
                    <a:lstStyle/>
                    <a:p>
                      <a:r>
                        <a:rPr lang="en-US" dirty="0"/>
                        <a:t>Crohn’s Disease</a:t>
                      </a:r>
                    </a:p>
                  </a:txBody>
                  <a:tcPr/>
                </a:tc>
                <a:extLst>
                  <a:ext uri="{0D108BD9-81ED-4DB2-BD59-A6C34878D82A}">
                    <a16:rowId xmlns:a16="http://schemas.microsoft.com/office/drawing/2014/main" val="1757355558"/>
                  </a:ext>
                </a:extLst>
              </a:tr>
              <a:tr h="370840">
                <a:tc>
                  <a:txBody>
                    <a:bodyPr/>
                    <a:lstStyle/>
                    <a:p>
                      <a:r>
                        <a:rPr lang="en-US" dirty="0"/>
                        <a:t>Thomas</a:t>
                      </a:r>
                    </a:p>
                  </a:txBody>
                  <a:tcPr/>
                </a:tc>
                <a:tc>
                  <a:txBody>
                    <a:bodyPr/>
                    <a:lstStyle/>
                    <a:p>
                      <a:r>
                        <a:rPr lang="en-US" dirty="0"/>
                        <a:t>69</a:t>
                      </a:r>
                    </a:p>
                  </a:txBody>
                  <a:tcPr/>
                </a:tc>
                <a:tc>
                  <a:txBody>
                    <a:bodyPr/>
                    <a:lstStyle/>
                    <a:p>
                      <a:r>
                        <a:rPr lang="en-US" dirty="0"/>
                        <a:t>Male</a:t>
                      </a:r>
                    </a:p>
                  </a:txBody>
                  <a:tcPr/>
                </a:tc>
                <a:tc>
                  <a:txBody>
                    <a:bodyPr/>
                    <a:lstStyle/>
                    <a:p>
                      <a:r>
                        <a:rPr lang="en-US" dirty="0"/>
                        <a:t>19115</a:t>
                      </a:r>
                    </a:p>
                  </a:txBody>
                  <a:tcPr/>
                </a:tc>
                <a:tc>
                  <a:txBody>
                    <a:bodyPr/>
                    <a:lstStyle/>
                    <a:p>
                      <a:r>
                        <a:rPr lang="en-US" dirty="0"/>
                        <a:t>Y</a:t>
                      </a:r>
                    </a:p>
                  </a:txBody>
                  <a:tcPr/>
                </a:tc>
                <a:tc>
                  <a:txBody>
                    <a:bodyPr/>
                    <a:lstStyle/>
                    <a:p>
                      <a:r>
                        <a:rPr lang="en-US" dirty="0"/>
                        <a:t>Lung Cancer</a:t>
                      </a:r>
                    </a:p>
                  </a:txBody>
                  <a:tcPr/>
                </a:tc>
                <a:extLst>
                  <a:ext uri="{0D108BD9-81ED-4DB2-BD59-A6C34878D82A}">
                    <a16:rowId xmlns:a16="http://schemas.microsoft.com/office/drawing/2014/main" val="1792329756"/>
                  </a:ext>
                </a:extLst>
              </a:tr>
              <a:tr h="370840">
                <a:tc>
                  <a:txBody>
                    <a:bodyPr/>
                    <a:lstStyle/>
                    <a:p>
                      <a:r>
                        <a:rPr lang="en-US" dirty="0">
                          <a:solidFill>
                            <a:srgbClr val="FF0000"/>
                          </a:solidFill>
                        </a:rPr>
                        <a:t>Rebecca</a:t>
                      </a:r>
                    </a:p>
                  </a:txBody>
                  <a:tcPr/>
                </a:tc>
                <a:tc>
                  <a:txBody>
                    <a:bodyPr/>
                    <a:lstStyle/>
                    <a:p>
                      <a:r>
                        <a:rPr lang="en-US" dirty="0">
                          <a:solidFill>
                            <a:srgbClr val="FF0000"/>
                          </a:solidFill>
                        </a:rPr>
                        <a:t>56</a:t>
                      </a:r>
                    </a:p>
                  </a:txBody>
                  <a:tcPr/>
                </a:tc>
                <a:tc>
                  <a:txBody>
                    <a:bodyPr/>
                    <a:lstStyle/>
                    <a:p>
                      <a:r>
                        <a:rPr lang="en-US" dirty="0">
                          <a:solidFill>
                            <a:srgbClr val="FF0000"/>
                          </a:solidFill>
                        </a:rPr>
                        <a:t>Female</a:t>
                      </a:r>
                    </a:p>
                  </a:txBody>
                  <a:tcPr/>
                </a:tc>
                <a:tc>
                  <a:txBody>
                    <a:bodyPr/>
                    <a:lstStyle/>
                    <a:p>
                      <a:r>
                        <a:rPr lang="en-US" dirty="0">
                          <a:solidFill>
                            <a:srgbClr val="FF0000"/>
                          </a:solidFill>
                        </a:rPr>
                        <a:t>19103</a:t>
                      </a:r>
                    </a:p>
                  </a:txBody>
                  <a:tcPr/>
                </a:tc>
                <a:tc>
                  <a:txBody>
                    <a:bodyPr/>
                    <a:lstStyle/>
                    <a:p>
                      <a:r>
                        <a:rPr lang="en-US" dirty="0">
                          <a:solidFill>
                            <a:srgbClr val="FF0000"/>
                          </a:solidFill>
                        </a:rPr>
                        <a:t>N</a:t>
                      </a:r>
                    </a:p>
                  </a:txBody>
                  <a:tcPr/>
                </a:tc>
                <a:tc>
                  <a:txBody>
                    <a:bodyPr/>
                    <a:lstStyle/>
                    <a:p>
                      <a:r>
                        <a:rPr lang="en-US" dirty="0">
                          <a:solidFill>
                            <a:srgbClr val="FF0000"/>
                          </a:solidFill>
                        </a:rPr>
                        <a:t>HIV</a:t>
                      </a:r>
                    </a:p>
                  </a:txBody>
                  <a:tcPr/>
                </a:tc>
                <a:extLst>
                  <a:ext uri="{0D108BD9-81ED-4DB2-BD59-A6C34878D82A}">
                    <a16:rowId xmlns:a16="http://schemas.microsoft.com/office/drawing/2014/main" val="3548834677"/>
                  </a:ext>
                </a:extLst>
              </a:tr>
              <a:tr h="370840">
                <a:tc>
                  <a:txBody>
                    <a:bodyPr/>
                    <a:lstStyle/>
                    <a:p>
                      <a:r>
                        <a:rPr lang="en-US" dirty="0"/>
                        <a:t>Tony</a:t>
                      </a:r>
                    </a:p>
                  </a:txBody>
                  <a:tcPr/>
                </a:tc>
                <a:tc>
                  <a:txBody>
                    <a:bodyPr/>
                    <a:lstStyle/>
                    <a:p>
                      <a:r>
                        <a:rPr lang="en-US" dirty="0"/>
                        <a:t>52</a:t>
                      </a:r>
                    </a:p>
                  </a:txBody>
                  <a:tcPr/>
                </a:tc>
                <a:tc>
                  <a:txBody>
                    <a:bodyPr/>
                    <a:lstStyle/>
                    <a:p>
                      <a:r>
                        <a:rPr lang="en-US" dirty="0"/>
                        <a:t>Male</a:t>
                      </a:r>
                    </a:p>
                  </a:txBody>
                  <a:tcPr/>
                </a:tc>
                <a:tc>
                  <a:txBody>
                    <a:bodyPr/>
                    <a:lstStyle/>
                    <a:p>
                      <a:r>
                        <a:rPr lang="en-US" dirty="0"/>
                        <a:t>19146</a:t>
                      </a:r>
                    </a:p>
                  </a:txBody>
                  <a:tcPr/>
                </a:tc>
                <a:tc>
                  <a:txBody>
                    <a:bodyPr/>
                    <a:lstStyle/>
                    <a:p>
                      <a:r>
                        <a:rPr lang="en-US" dirty="0"/>
                        <a:t>Y</a:t>
                      </a:r>
                    </a:p>
                  </a:txBody>
                  <a:tcPr/>
                </a:tc>
                <a:tc>
                  <a:txBody>
                    <a:bodyPr/>
                    <a:lstStyle/>
                    <a:p>
                      <a:r>
                        <a:rPr lang="en-US" dirty="0"/>
                        <a:t>Lyme Disease</a:t>
                      </a:r>
                    </a:p>
                  </a:txBody>
                  <a:tcPr/>
                </a:tc>
                <a:extLst>
                  <a:ext uri="{0D108BD9-81ED-4DB2-BD59-A6C34878D82A}">
                    <a16:rowId xmlns:a16="http://schemas.microsoft.com/office/drawing/2014/main" val="1322603717"/>
                  </a:ext>
                </a:extLst>
              </a:tr>
              <a:tr h="370840">
                <a:tc>
                  <a:txBody>
                    <a:bodyPr/>
                    <a:lstStyle/>
                    <a:p>
                      <a:r>
                        <a:rPr lang="en-US" dirty="0"/>
                        <a:t>Mohammad</a:t>
                      </a:r>
                    </a:p>
                  </a:txBody>
                  <a:tcPr/>
                </a:tc>
                <a:tc>
                  <a:txBody>
                    <a:bodyPr/>
                    <a:lstStyle/>
                    <a:p>
                      <a:r>
                        <a:rPr lang="en-US" dirty="0"/>
                        <a:t>59</a:t>
                      </a:r>
                    </a:p>
                  </a:txBody>
                  <a:tcPr/>
                </a:tc>
                <a:tc>
                  <a:txBody>
                    <a:bodyPr/>
                    <a:lstStyle/>
                    <a:p>
                      <a:r>
                        <a:rPr lang="en-US" dirty="0"/>
                        <a:t>Male</a:t>
                      </a:r>
                    </a:p>
                  </a:txBody>
                  <a:tcPr/>
                </a:tc>
                <a:tc>
                  <a:txBody>
                    <a:bodyPr/>
                    <a:lstStyle/>
                    <a:p>
                      <a:r>
                        <a:rPr lang="en-US" dirty="0"/>
                        <a:t>19130</a:t>
                      </a:r>
                    </a:p>
                  </a:txBody>
                  <a:tcPr/>
                </a:tc>
                <a:tc>
                  <a:txBody>
                    <a:bodyPr/>
                    <a:lstStyle/>
                    <a:p>
                      <a:r>
                        <a:rPr lang="en-US" dirty="0"/>
                        <a:t>Y</a:t>
                      </a:r>
                    </a:p>
                  </a:txBody>
                  <a:tcPr/>
                </a:tc>
                <a:tc>
                  <a:txBody>
                    <a:bodyPr/>
                    <a:lstStyle/>
                    <a:p>
                      <a:r>
                        <a:rPr lang="en-US" dirty="0"/>
                        <a:t>Seasonal Allergies</a:t>
                      </a:r>
                    </a:p>
                  </a:txBody>
                  <a:tcPr/>
                </a:tc>
                <a:extLst>
                  <a:ext uri="{0D108BD9-81ED-4DB2-BD59-A6C34878D82A}">
                    <a16:rowId xmlns:a16="http://schemas.microsoft.com/office/drawing/2014/main" val="2447735763"/>
                  </a:ext>
                </a:extLst>
              </a:tr>
              <a:tr h="370840">
                <a:tc>
                  <a:txBody>
                    <a:bodyPr/>
                    <a:lstStyle/>
                    <a:p>
                      <a:r>
                        <a:rPr lang="en-US" dirty="0"/>
                        <a:t>Lisa</a:t>
                      </a:r>
                    </a:p>
                  </a:txBody>
                  <a:tcPr/>
                </a:tc>
                <a:tc>
                  <a:txBody>
                    <a:bodyPr/>
                    <a:lstStyle/>
                    <a:p>
                      <a:r>
                        <a:rPr lang="en-US" dirty="0"/>
                        <a:t>55</a:t>
                      </a:r>
                    </a:p>
                  </a:txBody>
                  <a:tcPr/>
                </a:tc>
                <a:tc>
                  <a:txBody>
                    <a:bodyPr/>
                    <a:lstStyle/>
                    <a:p>
                      <a:r>
                        <a:rPr lang="en-US" dirty="0"/>
                        <a:t>Female</a:t>
                      </a:r>
                    </a:p>
                  </a:txBody>
                  <a:tcPr/>
                </a:tc>
                <a:tc>
                  <a:txBody>
                    <a:bodyPr/>
                    <a:lstStyle/>
                    <a:p>
                      <a:r>
                        <a:rPr lang="en-US" dirty="0"/>
                        <a:t>19146</a:t>
                      </a:r>
                    </a:p>
                  </a:txBody>
                  <a:tcPr/>
                </a:tc>
                <a:tc>
                  <a:txBody>
                    <a:bodyPr/>
                    <a:lstStyle/>
                    <a:p>
                      <a:r>
                        <a:rPr lang="en-US" dirty="0"/>
                        <a:t>N</a:t>
                      </a:r>
                    </a:p>
                  </a:txBody>
                  <a:tcPr/>
                </a:tc>
                <a:tc>
                  <a:txBody>
                    <a:bodyPr/>
                    <a:lstStyle/>
                    <a:p>
                      <a:r>
                        <a:rPr lang="en-US" dirty="0"/>
                        <a:t>Ulcerative Colitis</a:t>
                      </a:r>
                    </a:p>
                  </a:txBody>
                  <a:tcPr/>
                </a:tc>
                <a:extLst>
                  <a:ext uri="{0D108BD9-81ED-4DB2-BD59-A6C34878D82A}">
                    <a16:rowId xmlns:a16="http://schemas.microsoft.com/office/drawing/2014/main" val="3242579058"/>
                  </a:ext>
                </a:extLst>
              </a:tr>
            </a:tbl>
          </a:graphicData>
        </a:graphic>
      </p:graphicFrame>
      <p:sp>
        <p:nvSpPr>
          <p:cNvPr id="5" name="TextBox 4">
            <a:extLst>
              <a:ext uri="{FF2B5EF4-FFF2-40B4-BE49-F238E27FC236}">
                <a16:creationId xmlns:a16="http://schemas.microsoft.com/office/drawing/2014/main" id="{D934BDC0-D0A5-5B44-ACBA-2D8887641A77}"/>
              </a:ext>
            </a:extLst>
          </p:cNvPr>
          <p:cNvSpPr txBox="1"/>
          <p:nvPr/>
        </p:nvSpPr>
        <p:spPr>
          <a:xfrm>
            <a:off x="-1" y="6488668"/>
            <a:ext cx="5225143" cy="369332"/>
          </a:xfrm>
          <a:prstGeom prst="rect">
            <a:avLst/>
          </a:prstGeom>
          <a:noFill/>
        </p:spPr>
        <p:txBody>
          <a:bodyPr wrap="square" rtlCol="0">
            <a:spAutoFit/>
          </a:bodyPr>
          <a:lstStyle/>
          <a:p>
            <a:r>
              <a:rPr lang="en-US" dirty="0"/>
              <a:t>** Example from </a:t>
            </a:r>
            <a:r>
              <a:rPr lang="en-US" i="1" dirty="0"/>
              <a:t>The Ethical Algorithm (recommend!)</a:t>
            </a:r>
            <a:endParaRPr lang="en-US" dirty="0"/>
          </a:p>
        </p:txBody>
      </p:sp>
    </p:spTree>
    <p:extLst>
      <p:ext uri="{BB962C8B-B14F-4D97-AF65-F5344CB8AC3E}">
        <p14:creationId xmlns:p14="http://schemas.microsoft.com/office/powerpoint/2010/main" val="2840478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EC0E-A988-0B4A-8508-0554E7340A0A}"/>
              </a:ext>
            </a:extLst>
          </p:cNvPr>
          <p:cNvSpPr>
            <a:spLocks noGrp="1"/>
          </p:cNvSpPr>
          <p:nvPr>
            <p:ph type="title"/>
          </p:nvPr>
        </p:nvSpPr>
        <p:spPr/>
        <p:txBody>
          <a:bodyPr/>
          <a:lstStyle/>
          <a:p>
            <a:r>
              <a:rPr lang="en-US" dirty="0"/>
              <a:t>First Fix: k-anonymity</a:t>
            </a:r>
          </a:p>
        </p:txBody>
      </p:sp>
      <p:sp>
        <p:nvSpPr>
          <p:cNvPr id="3" name="Content Placeholder 2">
            <a:extLst>
              <a:ext uri="{FF2B5EF4-FFF2-40B4-BE49-F238E27FC236}">
                <a16:creationId xmlns:a16="http://schemas.microsoft.com/office/drawing/2014/main" id="{885CEB3B-FBBF-7140-A3A1-04F772E071CA}"/>
              </a:ext>
            </a:extLst>
          </p:cNvPr>
          <p:cNvSpPr>
            <a:spLocks noGrp="1"/>
          </p:cNvSpPr>
          <p:nvPr>
            <p:ph idx="1"/>
          </p:nvPr>
        </p:nvSpPr>
        <p:spPr/>
        <p:txBody>
          <a:bodyPr/>
          <a:lstStyle/>
          <a:p>
            <a:r>
              <a:rPr lang="en-US" dirty="0"/>
              <a:t>Goal: Remove information about individual records to avoid unique combinations of features </a:t>
            </a:r>
          </a:p>
          <a:p>
            <a:r>
              <a:rPr lang="en-US" dirty="0"/>
              <a:t>Divide all features into “sensitive” (diagnosis) and “insensitive” (everything else) attributes</a:t>
            </a:r>
          </a:p>
          <a:p>
            <a:r>
              <a:rPr lang="en-US" dirty="0"/>
              <a:t>These records are </a:t>
            </a:r>
            <a:r>
              <a:rPr lang="en-US" b="1" dirty="0"/>
              <a:t>k-anonymous </a:t>
            </a:r>
            <a:r>
              <a:rPr lang="en-US" dirty="0"/>
              <a:t>if any combination of insensitive attributes appearing in the database matches at least k individuals in the released data</a:t>
            </a:r>
          </a:p>
          <a:p>
            <a:r>
              <a:rPr lang="en-US" dirty="0"/>
              <a:t>Can be accomplished by either suppressing (not providing) or coarsening (bucketing) data</a:t>
            </a:r>
          </a:p>
        </p:txBody>
      </p:sp>
    </p:spTree>
    <p:extLst>
      <p:ext uri="{BB962C8B-B14F-4D97-AF65-F5344CB8AC3E}">
        <p14:creationId xmlns:p14="http://schemas.microsoft.com/office/powerpoint/2010/main" val="404848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5C1F-71EC-AA41-BDE4-065EADA29486}"/>
              </a:ext>
            </a:extLst>
          </p:cNvPr>
          <p:cNvSpPr>
            <a:spLocks noGrp="1"/>
          </p:cNvSpPr>
          <p:nvPr>
            <p:ph type="title"/>
          </p:nvPr>
        </p:nvSpPr>
        <p:spPr/>
        <p:txBody>
          <a:bodyPr/>
          <a:lstStyle/>
          <a:p>
            <a:r>
              <a:rPr lang="en-US" dirty="0"/>
              <a:t>2-anonymity</a:t>
            </a:r>
          </a:p>
        </p:txBody>
      </p:sp>
      <p:graphicFrame>
        <p:nvGraphicFramePr>
          <p:cNvPr id="3" name="Table 2">
            <a:extLst>
              <a:ext uri="{FF2B5EF4-FFF2-40B4-BE49-F238E27FC236}">
                <a16:creationId xmlns:a16="http://schemas.microsoft.com/office/drawing/2014/main" id="{ACB3A544-C0E2-9848-BF08-3767A59BB69B}"/>
              </a:ext>
            </a:extLst>
          </p:cNvPr>
          <p:cNvGraphicFramePr>
            <a:graphicFrameLocks noGrp="1"/>
          </p:cNvGraphicFramePr>
          <p:nvPr>
            <p:extLst>
              <p:ext uri="{D42A27DB-BD31-4B8C-83A1-F6EECF244321}">
                <p14:modId xmlns:p14="http://schemas.microsoft.com/office/powerpoint/2010/main" val="597168359"/>
              </p:ext>
            </p:extLst>
          </p:nvPr>
        </p:nvGraphicFramePr>
        <p:xfrm>
          <a:off x="912138" y="2466840"/>
          <a:ext cx="10367724" cy="3708400"/>
        </p:xfrm>
        <a:graphic>
          <a:graphicData uri="http://schemas.openxmlformats.org/drawingml/2006/table">
            <a:tbl>
              <a:tblPr firstRow="1" bandRow="1">
                <a:tableStyleId>{5C22544A-7EE6-4342-B048-85BDC9FD1C3A}</a:tableStyleId>
              </a:tblPr>
              <a:tblGrid>
                <a:gridCol w="1727954">
                  <a:extLst>
                    <a:ext uri="{9D8B030D-6E8A-4147-A177-3AD203B41FA5}">
                      <a16:colId xmlns:a16="http://schemas.microsoft.com/office/drawing/2014/main" val="3232527449"/>
                    </a:ext>
                  </a:extLst>
                </a:gridCol>
                <a:gridCol w="1727954">
                  <a:extLst>
                    <a:ext uri="{9D8B030D-6E8A-4147-A177-3AD203B41FA5}">
                      <a16:colId xmlns:a16="http://schemas.microsoft.com/office/drawing/2014/main" val="64170977"/>
                    </a:ext>
                  </a:extLst>
                </a:gridCol>
                <a:gridCol w="1727954">
                  <a:extLst>
                    <a:ext uri="{9D8B030D-6E8A-4147-A177-3AD203B41FA5}">
                      <a16:colId xmlns:a16="http://schemas.microsoft.com/office/drawing/2014/main" val="400697409"/>
                    </a:ext>
                  </a:extLst>
                </a:gridCol>
                <a:gridCol w="1727954">
                  <a:extLst>
                    <a:ext uri="{9D8B030D-6E8A-4147-A177-3AD203B41FA5}">
                      <a16:colId xmlns:a16="http://schemas.microsoft.com/office/drawing/2014/main" val="1849222798"/>
                    </a:ext>
                  </a:extLst>
                </a:gridCol>
                <a:gridCol w="1126069">
                  <a:extLst>
                    <a:ext uri="{9D8B030D-6E8A-4147-A177-3AD203B41FA5}">
                      <a16:colId xmlns:a16="http://schemas.microsoft.com/office/drawing/2014/main" val="1213215535"/>
                    </a:ext>
                  </a:extLst>
                </a:gridCol>
                <a:gridCol w="2329839">
                  <a:extLst>
                    <a:ext uri="{9D8B030D-6E8A-4147-A177-3AD203B41FA5}">
                      <a16:colId xmlns:a16="http://schemas.microsoft.com/office/drawing/2014/main" val="1809120940"/>
                    </a:ext>
                  </a:extLst>
                </a:gridCol>
              </a:tblGrid>
              <a:tr h="370840">
                <a:tc>
                  <a:txBody>
                    <a:bodyPr/>
                    <a:lstStyle/>
                    <a:p>
                      <a:r>
                        <a:rPr lang="en-US" dirty="0"/>
                        <a:t>Name</a:t>
                      </a:r>
                    </a:p>
                  </a:txBody>
                  <a:tcPr/>
                </a:tc>
                <a:tc>
                  <a:txBody>
                    <a:bodyPr/>
                    <a:lstStyle/>
                    <a:p>
                      <a:r>
                        <a:rPr lang="en-US" dirty="0"/>
                        <a:t>Age</a:t>
                      </a:r>
                    </a:p>
                  </a:txBody>
                  <a:tcPr/>
                </a:tc>
                <a:tc>
                  <a:txBody>
                    <a:bodyPr/>
                    <a:lstStyle/>
                    <a:p>
                      <a:r>
                        <a:rPr lang="en-US" dirty="0"/>
                        <a:t>Gender</a:t>
                      </a:r>
                    </a:p>
                  </a:txBody>
                  <a:tcPr/>
                </a:tc>
                <a:tc>
                  <a:txBody>
                    <a:bodyPr/>
                    <a:lstStyle/>
                    <a:p>
                      <a:r>
                        <a:rPr lang="en-US" dirty="0"/>
                        <a:t>Zip Code</a:t>
                      </a:r>
                    </a:p>
                  </a:txBody>
                  <a:tcPr/>
                </a:tc>
                <a:tc>
                  <a:txBody>
                    <a:bodyPr/>
                    <a:lstStyle/>
                    <a:p>
                      <a:r>
                        <a:rPr lang="en-US" dirty="0"/>
                        <a:t>Smoker</a:t>
                      </a:r>
                    </a:p>
                  </a:txBody>
                  <a:tcPr/>
                </a:tc>
                <a:tc>
                  <a:txBody>
                    <a:bodyPr/>
                    <a:lstStyle/>
                    <a:p>
                      <a:r>
                        <a:rPr lang="en-US" dirty="0"/>
                        <a:t>Diagnosis</a:t>
                      </a:r>
                    </a:p>
                  </a:txBody>
                  <a:tcPr/>
                </a:tc>
                <a:extLst>
                  <a:ext uri="{0D108BD9-81ED-4DB2-BD59-A6C34878D82A}">
                    <a16:rowId xmlns:a16="http://schemas.microsoft.com/office/drawing/2014/main" val="2495074114"/>
                  </a:ext>
                </a:extLst>
              </a:tr>
              <a:tr h="370840">
                <a:tc>
                  <a:txBody>
                    <a:bodyPr/>
                    <a:lstStyle/>
                    <a:p>
                      <a:r>
                        <a:rPr lang="en-US" dirty="0"/>
                        <a:t>*</a:t>
                      </a:r>
                    </a:p>
                  </a:txBody>
                  <a:tcPr/>
                </a:tc>
                <a:tc>
                  <a:txBody>
                    <a:bodyPr/>
                    <a:lstStyle/>
                    <a:p>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Heart Disease</a:t>
                      </a:r>
                    </a:p>
                  </a:txBody>
                  <a:tcPr/>
                </a:tc>
                <a:extLst>
                  <a:ext uri="{0D108BD9-81ED-4DB2-BD59-A6C34878D82A}">
                    <a16:rowId xmlns:a16="http://schemas.microsoft.com/office/drawing/2014/main" val="1616534583"/>
                  </a:ext>
                </a:extLst>
              </a:tr>
              <a:tr h="370840">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60-70</a:t>
                      </a:r>
                    </a:p>
                  </a:txBody>
                  <a:tcPr/>
                </a:tc>
                <a:tc>
                  <a:txBody>
                    <a:bodyPr/>
                    <a:lstStyle/>
                    <a:p>
                      <a:r>
                        <a:rPr lang="en-US" dirty="0"/>
                        <a:t>Female</a:t>
                      </a:r>
                    </a:p>
                  </a:txBody>
                  <a:tcPr/>
                </a:tc>
                <a:tc>
                  <a:txBody>
                    <a:bodyPr/>
                    <a:lstStyle/>
                    <a:p>
                      <a:r>
                        <a:rPr lang="en-US" dirty="0"/>
                        <a:t>191**</a:t>
                      </a:r>
                    </a:p>
                  </a:txBody>
                  <a:tcPr/>
                </a:tc>
                <a:tc>
                  <a:txBody>
                    <a:bodyPr/>
                    <a:lstStyle/>
                    <a:p>
                      <a:r>
                        <a:rPr lang="en-US" dirty="0"/>
                        <a:t>N</a:t>
                      </a:r>
                    </a:p>
                  </a:txBody>
                  <a:tcPr/>
                </a:tc>
                <a:tc>
                  <a:txBody>
                    <a:bodyPr/>
                    <a:lstStyle/>
                    <a:p>
                      <a:r>
                        <a:rPr lang="en-US" dirty="0"/>
                        <a:t>Arthritis</a:t>
                      </a:r>
                    </a:p>
                  </a:txBody>
                  <a:tcPr/>
                </a:tc>
                <a:extLst>
                  <a:ext uri="{0D108BD9-81ED-4DB2-BD59-A6C34878D82A}">
                    <a16:rowId xmlns:a16="http://schemas.microsoft.com/office/drawing/2014/main" val="4029894101"/>
                  </a:ext>
                </a:extLst>
              </a:tr>
              <a:tr h="370840">
                <a:tc>
                  <a:txBody>
                    <a:bodyPr/>
                    <a:lstStyle/>
                    <a:p>
                      <a:r>
                        <a:rPr lang="en-US" dirty="0"/>
                        <a:t>*</a:t>
                      </a:r>
                    </a:p>
                  </a:txBody>
                  <a:tcPr/>
                </a:tc>
                <a:tc>
                  <a:txBody>
                    <a:bodyPr/>
                    <a:lstStyle/>
                    <a:p>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Lung Cancer</a:t>
                      </a:r>
                    </a:p>
                  </a:txBody>
                  <a:tcPr/>
                </a:tc>
                <a:extLst>
                  <a:ext uri="{0D108BD9-81ED-4DB2-BD59-A6C34878D82A}">
                    <a16:rowId xmlns:a16="http://schemas.microsoft.com/office/drawing/2014/main" val="1521796863"/>
                  </a:ext>
                </a:extLst>
              </a:tr>
              <a:tr h="370840">
                <a:tc>
                  <a:txBody>
                    <a:bodyPr/>
                    <a:lstStyle/>
                    <a:p>
                      <a:r>
                        <a:rPr lang="en-US" dirty="0"/>
                        <a:t>*</a:t>
                      </a:r>
                    </a:p>
                  </a:txBody>
                  <a:tcPr/>
                </a:tc>
                <a:tc>
                  <a:txBody>
                    <a:bodyPr/>
                    <a:lstStyle/>
                    <a:p>
                      <a:r>
                        <a:rPr lang="en-US" dirty="0"/>
                        <a:t>60-70</a:t>
                      </a:r>
                    </a:p>
                  </a:txBody>
                  <a:tcPr/>
                </a:tc>
                <a:tc>
                  <a:txBody>
                    <a:bodyPr/>
                    <a:lstStyle/>
                    <a:p>
                      <a:r>
                        <a:rPr lang="en-US" dirty="0"/>
                        <a:t>Female</a:t>
                      </a:r>
                    </a:p>
                  </a:txBody>
                  <a:tcPr/>
                </a:tc>
                <a:tc>
                  <a:txBody>
                    <a:bodyPr/>
                    <a:lstStyle/>
                    <a:p>
                      <a:r>
                        <a:rPr lang="en-US" dirty="0"/>
                        <a:t>191**</a:t>
                      </a:r>
                    </a:p>
                  </a:txBody>
                  <a:tcPr/>
                </a:tc>
                <a:tc>
                  <a:txBody>
                    <a:bodyPr/>
                    <a:lstStyle/>
                    <a:p>
                      <a:r>
                        <a:rPr lang="en-US" dirty="0"/>
                        <a:t>N</a:t>
                      </a:r>
                    </a:p>
                  </a:txBody>
                  <a:tcPr/>
                </a:tc>
                <a:tc>
                  <a:txBody>
                    <a:bodyPr/>
                    <a:lstStyle/>
                    <a:p>
                      <a:r>
                        <a:rPr lang="en-US" dirty="0"/>
                        <a:t>Crohn’s Disease</a:t>
                      </a:r>
                    </a:p>
                  </a:txBody>
                  <a:tcPr/>
                </a:tc>
                <a:extLst>
                  <a:ext uri="{0D108BD9-81ED-4DB2-BD59-A6C34878D82A}">
                    <a16:rowId xmlns:a16="http://schemas.microsoft.com/office/drawing/2014/main" val="1757355558"/>
                  </a:ext>
                </a:extLst>
              </a:tr>
              <a:tr h="370840">
                <a:tc>
                  <a:txBody>
                    <a:bodyPr/>
                    <a:lstStyle/>
                    <a:p>
                      <a:r>
                        <a:rPr lang="en-US" dirty="0"/>
                        <a:t>*</a:t>
                      </a:r>
                    </a:p>
                  </a:txBody>
                  <a:tcPr/>
                </a:tc>
                <a:tc>
                  <a:txBody>
                    <a:bodyPr/>
                    <a:lstStyle/>
                    <a:p>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Lung Cancer</a:t>
                      </a:r>
                    </a:p>
                  </a:txBody>
                  <a:tcPr/>
                </a:tc>
                <a:extLst>
                  <a:ext uri="{0D108BD9-81ED-4DB2-BD59-A6C34878D82A}">
                    <a16:rowId xmlns:a16="http://schemas.microsoft.com/office/drawing/2014/main" val="1792329756"/>
                  </a:ext>
                </a:extLst>
              </a:tr>
              <a:tr h="370840">
                <a:tc>
                  <a:txBody>
                    <a:bodyPr/>
                    <a:lstStyle/>
                    <a:p>
                      <a:r>
                        <a:rPr lang="en-US" dirty="0">
                          <a:solidFill>
                            <a:srgbClr val="FF0000"/>
                          </a:solidFill>
                        </a:rPr>
                        <a:t>*</a:t>
                      </a:r>
                    </a:p>
                  </a:txBody>
                  <a:tcPr/>
                </a:tc>
                <a:tc>
                  <a:txBody>
                    <a:bodyPr/>
                    <a:lstStyle/>
                    <a:p>
                      <a:r>
                        <a:rPr lang="en-US" dirty="0">
                          <a:solidFill>
                            <a:srgbClr val="FF0000"/>
                          </a:solidFill>
                        </a:rPr>
                        <a:t>50-60</a:t>
                      </a:r>
                    </a:p>
                  </a:txBody>
                  <a:tcPr/>
                </a:tc>
                <a:tc>
                  <a:txBody>
                    <a:bodyPr/>
                    <a:lstStyle/>
                    <a:p>
                      <a:r>
                        <a:rPr lang="en-US" dirty="0">
                          <a:solidFill>
                            <a:srgbClr val="FF0000"/>
                          </a:solidFill>
                        </a:rPr>
                        <a:t>Female</a:t>
                      </a:r>
                    </a:p>
                  </a:txBody>
                  <a:tcPr/>
                </a:tc>
                <a:tc>
                  <a:txBody>
                    <a:bodyPr/>
                    <a:lstStyle/>
                    <a:p>
                      <a:r>
                        <a:rPr lang="en-US" dirty="0">
                          <a:solidFill>
                            <a:srgbClr val="FF0000"/>
                          </a:solidFill>
                        </a:rPr>
                        <a:t>191**</a:t>
                      </a:r>
                    </a:p>
                  </a:txBody>
                  <a:tcPr/>
                </a:tc>
                <a:tc>
                  <a:txBody>
                    <a:bodyPr/>
                    <a:lstStyle/>
                    <a:p>
                      <a:r>
                        <a:rPr lang="en-US" dirty="0">
                          <a:solidFill>
                            <a:srgbClr val="FF0000"/>
                          </a:solidFill>
                        </a:rPr>
                        <a:t>N</a:t>
                      </a:r>
                    </a:p>
                  </a:txBody>
                  <a:tcPr/>
                </a:tc>
                <a:tc>
                  <a:txBody>
                    <a:bodyPr/>
                    <a:lstStyle/>
                    <a:p>
                      <a:r>
                        <a:rPr lang="en-US" dirty="0">
                          <a:solidFill>
                            <a:srgbClr val="FF0000"/>
                          </a:solidFill>
                        </a:rPr>
                        <a:t>HIV</a:t>
                      </a:r>
                    </a:p>
                  </a:txBody>
                  <a:tcPr/>
                </a:tc>
                <a:extLst>
                  <a:ext uri="{0D108BD9-81ED-4DB2-BD59-A6C34878D82A}">
                    <a16:rowId xmlns:a16="http://schemas.microsoft.com/office/drawing/2014/main" val="3548834677"/>
                  </a:ext>
                </a:extLst>
              </a:tr>
              <a:tr h="370840">
                <a:tc>
                  <a:txBody>
                    <a:bodyPr/>
                    <a:lstStyle/>
                    <a:p>
                      <a:r>
                        <a:rPr lang="en-US" dirty="0"/>
                        <a:t>*</a:t>
                      </a:r>
                    </a:p>
                  </a:txBody>
                  <a:tcPr/>
                </a:tc>
                <a:tc>
                  <a:txBody>
                    <a:bodyPr/>
                    <a:lstStyle/>
                    <a:p>
                      <a:r>
                        <a:rPr lang="en-US" dirty="0"/>
                        <a:t>50-60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Lyme Disease</a:t>
                      </a:r>
                    </a:p>
                  </a:txBody>
                  <a:tcPr/>
                </a:tc>
                <a:extLst>
                  <a:ext uri="{0D108BD9-81ED-4DB2-BD59-A6C34878D82A}">
                    <a16:rowId xmlns:a16="http://schemas.microsoft.com/office/drawing/2014/main" val="1322603717"/>
                  </a:ext>
                </a:extLst>
              </a:tr>
              <a:tr h="370840">
                <a:tc>
                  <a:txBody>
                    <a:bodyPr/>
                    <a:lstStyle/>
                    <a:p>
                      <a:r>
                        <a:rPr lang="en-US" dirty="0"/>
                        <a:t>*</a:t>
                      </a:r>
                    </a:p>
                  </a:txBody>
                  <a:tcPr/>
                </a:tc>
                <a:tc>
                  <a:txBody>
                    <a:bodyPr/>
                    <a:lstStyle/>
                    <a:p>
                      <a:r>
                        <a:rPr lang="en-US" dirty="0"/>
                        <a:t>50-60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Seasonal Allergies</a:t>
                      </a:r>
                    </a:p>
                  </a:txBody>
                  <a:tcPr/>
                </a:tc>
                <a:extLst>
                  <a:ext uri="{0D108BD9-81ED-4DB2-BD59-A6C34878D82A}">
                    <a16:rowId xmlns:a16="http://schemas.microsoft.com/office/drawing/2014/main" val="2447735763"/>
                  </a:ext>
                </a:extLst>
              </a:tr>
              <a:tr h="370840">
                <a:tc>
                  <a:txBody>
                    <a:bodyPr/>
                    <a:lstStyle/>
                    <a:p>
                      <a:r>
                        <a:rPr lang="en-US" dirty="0">
                          <a:solidFill>
                            <a:srgbClr val="FF0000"/>
                          </a:solidFill>
                        </a:rPr>
                        <a:t>*</a:t>
                      </a:r>
                    </a:p>
                  </a:txBody>
                  <a:tcPr/>
                </a:tc>
                <a:tc>
                  <a:txBody>
                    <a:bodyPr/>
                    <a:lstStyle/>
                    <a:p>
                      <a:r>
                        <a:rPr lang="en-US" dirty="0">
                          <a:solidFill>
                            <a:srgbClr val="FF0000"/>
                          </a:solidFill>
                        </a:rPr>
                        <a:t>50-60</a:t>
                      </a:r>
                    </a:p>
                  </a:txBody>
                  <a:tcPr/>
                </a:tc>
                <a:tc>
                  <a:txBody>
                    <a:bodyPr/>
                    <a:lstStyle/>
                    <a:p>
                      <a:r>
                        <a:rPr lang="en-US" dirty="0">
                          <a:solidFill>
                            <a:srgbClr val="FF0000"/>
                          </a:solidFill>
                        </a:rPr>
                        <a:t>Female</a:t>
                      </a:r>
                    </a:p>
                  </a:txBody>
                  <a:tcPr/>
                </a:tc>
                <a:tc>
                  <a:txBody>
                    <a:bodyPr/>
                    <a:lstStyle/>
                    <a:p>
                      <a:r>
                        <a:rPr lang="en-US" dirty="0">
                          <a:solidFill>
                            <a:srgbClr val="FF0000"/>
                          </a:solidFill>
                        </a:rPr>
                        <a:t>191**</a:t>
                      </a:r>
                    </a:p>
                  </a:txBody>
                  <a:tcPr/>
                </a:tc>
                <a:tc>
                  <a:txBody>
                    <a:bodyPr/>
                    <a:lstStyle/>
                    <a:p>
                      <a:r>
                        <a:rPr lang="en-US" dirty="0">
                          <a:solidFill>
                            <a:srgbClr val="FF0000"/>
                          </a:solidFill>
                        </a:rPr>
                        <a:t>N</a:t>
                      </a:r>
                    </a:p>
                  </a:txBody>
                  <a:tcPr/>
                </a:tc>
                <a:tc>
                  <a:txBody>
                    <a:bodyPr/>
                    <a:lstStyle/>
                    <a:p>
                      <a:r>
                        <a:rPr lang="en-US" dirty="0">
                          <a:solidFill>
                            <a:srgbClr val="FF0000"/>
                          </a:solidFill>
                        </a:rPr>
                        <a:t>Ulcerative Colitis</a:t>
                      </a:r>
                    </a:p>
                  </a:txBody>
                  <a:tcPr/>
                </a:tc>
                <a:extLst>
                  <a:ext uri="{0D108BD9-81ED-4DB2-BD59-A6C34878D82A}">
                    <a16:rowId xmlns:a16="http://schemas.microsoft.com/office/drawing/2014/main" val="3242579058"/>
                  </a:ext>
                </a:extLst>
              </a:tr>
            </a:tbl>
          </a:graphicData>
        </a:graphic>
      </p:graphicFrame>
    </p:spTree>
    <p:extLst>
      <p:ext uri="{BB962C8B-B14F-4D97-AF65-F5344CB8AC3E}">
        <p14:creationId xmlns:p14="http://schemas.microsoft.com/office/powerpoint/2010/main" val="52728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64EC-43BE-C143-B040-6E2C76AAB724}"/>
              </a:ext>
            </a:extLst>
          </p:cNvPr>
          <p:cNvSpPr>
            <a:spLocks noGrp="1"/>
          </p:cNvSpPr>
          <p:nvPr>
            <p:ph type="title"/>
          </p:nvPr>
        </p:nvSpPr>
        <p:spPr/>
        <p:txBody>
          <a:bodyPr/>
          <a:lstStyle/>
          <a:p>
            <a:r>
              <a:rPr lang="en-US" dirty="0"/>
              <a:t>Flaws?</a:t>
            </a:r>
          </a:p>
        </p:txBody>
      </p:sp>
      <p:sp>
        <p:nvSpPr>
          <p:cNvPr id="3" name="Content Placeholder 2">
            <a:extLst>
              <a:ext uri="{FF2B5EF4-FFF2-40B4-BE49-F238E27FC236}">
                <a16:creationId xmlns:a16="http://schemas.microsoft.com/office/drawing/2014/main" id="{146C773A-BC7C-B34B-A42F-E529532006F9}"/>
              </a:ext>
            </a:extLst>
          </p:cNvPr>
          <p:cNvSpPr>
            <a:spLocks noGrp="1"/>
          </p:cNvSpPr>
          <p:nvPr>
            <p:ph idx="1"/>
          </p:nvPr>
        </p:nvSpPr>
        <p:spPr/>
        <p:txBody>
          <a:bodyPr/>
          <a:lstStyle/>
          <a:p>
            <a:r>
              <a:rPr lang="en-US" dirty="0"/>
              <a:t>You still know a person has one of the k diagnosis </a:t>
            </a:r>
          </a:p>
          <a:p>
            <a:pPr lvl="1"/>
            <a:r>
              <a:rPr lang="en-US" dirty="0"/>
              <a:t>(Rebecca has either HIV or Ulcerative colitis)</a:t>
            </a:r>
          </a:p>
          <a:p>
            <a:r>
              <a:rPr lang="en-US" dirty="0"/>
              <a:t>No guarantees for multiple datasets</a:t>
            </a:r>
          </a:p>
        </p:txBody>
      </p:sp>
    </p:spTree>
    <p:extLst>
      <p:ext uri="{BB962C8B-B14F-4D97-AF65-F5344CB8AC3E}">
        <p14:creationId xmlns:p14="http://schemas.microsoft.com/office/powerpoint/2010/main" val="75523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1181104-9494-8F44-B44D-216262C6B020}"/>
              </a:ext>
            </a:extLst>
          </p:cNvPr>
          <p:cNvGraphicFramePr>
            <a:graphicFrameLocks noGrp="1"/>
          </p:cNvGraphicFramePr>
          <p:nvPr>
            <p:extLst>
              <p:ext uri="{D42A27DB-BD31-4B8C-83A1-F6EECF244321}">
                <p14:modId xmlns:p14="http://schemas.microsoft.com/office/powerpoint/2010/main" val="2015677345"/>
              </p:ext>
            </p:extLst>
          </p:nvPr>
        </p:nvGraphicFramePr>
        <p:xfrm>
          <a:off x="912138" y="190862"/>
          <a:ext cx="10367724" cy="3708400"/>
        </p:xfrm>
        <a:graphic>
          <a:graphicData uri="http://schemas.openxmlformats.org/drawingml/2006/table">
            <a:tbl>
              <a:tblPr firstRow="1" bandRow="1">
                <a:tableStyleId>{5C22544A-7EE6-4342-B048-85BDC9FD1C3A}</a:tableStyleId>
              </a:tblPr>
              <a:tblGrid>
                <a:gridCol w="1727954">
                  <a:extLst>
                    <a:ext uri="{9D8B030D-6E8A-4147-A177-3AD203B41FA5}">
                      <a16:colId xmlns:a16="http://schemas.microsoft.com/office/drawing/2014/main" val="3232527449"/>
                    </a:ext>
                  </a:extLst>
                </a:gridCol>
                <a:gridCol w="1727954">
                  <a:extLst>
                    <a:ext uri="{9D8B030D-6E8A-4147-A177-3AD203B41FA5}">
                      <a16:colId xmlns:a16="http://schemas.microsoft.com/office/drawing/2014/main" val="64170977"/>
                    </a:ext>
                  </a:extLst>
                </a:gridCol>
                <a:gridCol w="1727954">
                  <a:extLst>
                    <a:ext uri="{9D8B030D-6E8A-4147-A177-3AD203B41FA5}">
                      <a16:colId xmlns:a16="http://schemas.microsoft.com/office/drawing/2014/main" val="400697409"/>
                    </a:ext>
                  </a:extLst>
                </a:gridCol>
                <a:gridCol w="1727954">
                  <a:extLst>
                    <a:ext uri="{9D8B030D-6E8A-4147-A177-3AD203B41FA5}">
                      <a16:colId xmlns:a16="http://schemas.microsoft.com/office/drawing/2014/main" val="1849222798"/>
                    </a:ext>
                  </a:extLst>
                </a:gridCol>
                <a:gridCol w="1126069">
                  <a:extLst>
                    <a:ext uri="{9D8B030D-6E8A-4147-A177-3AD203B41FA5}">
                      <a16:colId xmlns:a16="http://schemas.microsoft.com/office/drawing/2014/main" val="1213215535"/>
                    </a:ext>
                  </a:extLst>
                </a:gridCol>
                <a:gridCol w="2329839">
                  <a:extLst>
                    <a:ext uri="{9D8B030D-6E8A-4147-A177-3AD203B41FA5}">
                      <a16:colId xmlns:a16="http://schemas.microsoft.com/office/drawing/2014/main" val="1809120940"/>
                    </a:ext>
                  </a:extLst>
                </a:gridCol>
              </a:tblGrid>
              <a:tr h="370840">
                <a:tc>
                  <a:txBody>
                    <a:bodyPr/>
                    <a:lstStyle/>
                    <a:p>
                      <a:r>
                        <a:rPr lang="en-US" dirty="0"/>
                        <a:t>Name</a:t>
                      </a:r>
                    </a:p>
                  </a:txBody>
                  <a:tcPr/>
                </a:tc>
                <a:tc>
                  <a:txBody>
                    <a:bodyPr/>
                    <a:lstStyle/>
                    <a:p>
                      <a:r>
                        <a:rPr lang="en-US" dirty="0"/>
                        <a:t>Age</a:t>
                      </a:r>
                    </a:p>
                  </a:txBody>
                  <a:tcPr/>
                </a:tc>
                <a:tc>
                  <a:txBody>
                    <a:bodyPr/>
                    <a:lstStyle/>
                    <a:p>
                      <a:r>
                        <a:rPr lang="en-US" dirty="0"/>
                        <a:t>Gender</a:t>
                      </a:r>
                    </a:p>
                  </a:txBody>
                  <a:tcPr/>
                </a:tc>
                <a:tc>
                  <a:txBody>
                    <a:bodyPr/>
                    <a:lstStyle/>
                    <a:p>
                      <a:r>
                        <a:rPr lang="en-US" dirty="0"/>
                        <a:t>Zip Code</a:t>
                      </a:r>
                    </a:p>
                  </a:txBody>
                  <a:tcPr/>
                </a:tc>
                <a:tc>
                  <a:txBody>
                    <a:bodyPr/>
                    <a:lstStyle/>
                    <a:p>
                      <a:r>
                        <a:rPr lang="en-US" dirty="0"/>
                        <a:t>Smoker</a:t>
                      </a:r>
                    </a:p>
                  </a:txBody>
                  <a:tcPr/>
                </a:tc>
                <a:tc>
                  <a:txBody>
                    <a:bodyPr/>
                    <a:lstStyle/>
                    <a:p>
                      <a:r>
                        <a:rPr lang="en-US" dirty="0"/>
                        <a:t>Diagnosis</a:t>
                      </a:r>
                    </a:p>
                  </a:txBody>
                  <a:tcPr/>
                </a:tc>
                <a:extLst>
                  <a:ext uri="{0D108BD9-81ED-4DB2-BD59-A6C34878D82A}">
                    <a16:rowId xmlns:a16="http://schemas.microsoft.com/office/drawing/2014/main" val="2495074114"/>
                  </a:ext>
                </a:extLst>
              </a:tr>
              <a:tr h="370840">
                <a:tc>
                  <a:txBody>
                    <a:bodyPr/>
                    <a:lstStyle/>
                    <a:p>
                      <a:r>
                        <a:rPr lang="en-US" dirty="0"/>
                        <a:t>*</a:t>
                      </a:r>
                    </a:p>
                  </a:txBody>
                  <a:tcPr/>
                </a:tc>
                <a:tc>
                  <a:txBody>
                    <a:bodyPr/>
                    <a:lstStyle/>
                    <a:p>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Heart Disease</a:t>
                      </a:r>
                    </a:p>
                  </a:txBody>
                  <a:tcPr/>
                </a:tc>
                <a:extLst>
                  <a:ext uri="{0D108BD9-81ED-4DB2-BD59-A6C34878D82A}">
                    <a16:rowId xmlns:a16="http://schemas.microsoft.com/office/drawing/2014/main" val="1616534583"/>
                  </a:ext>
                </a:extLst>
              </a:tr>
              <a:tr h="370840">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60-70</a:t>
                      </a:r>
                    </a:p>
                  </a:txBody>
                  <a:tcPr/>
                </a:tc>
                <a:tc>
                  <a:txBody>
                    <a:bodyPr/>
                    <a:lstStyle/>
                    <a:p>
                      <a:r>
                        <a:rPr lang="en-US" dirty="0"/>
                        <a:t>Female</a:t>
                      </a:r>
                    </a:p>
                  </a:txBody>
                  <a:tcPr/>
                </a:tc>
                <a:tc>
                  <a:txBody>
                    <a:bodyPr/>
                    <a:lstStyle/>
                    <a:p>
                      <a:r>
                        <a:rPr lang="en-US" dirty="0"/>
                        <a:t>191**</a:t>
                      </a:r>
                    </a:p>
                  </a:txBody>
                  <a:tcPr/>
                </a:tc>
                <a:tc>
                  <a:txBody>
                    <a:bodyPr/>
                    <a:lstStyle/>
                    <a:p>
                      <a:r>
                        <a:rPr lang="en-US" dirty="0"/>
                        <a:t>N</a:t>
                      </a:r>
                    </a:p>
                  </a:txBody>
                  <a:tcPr/>
                </a:tc>
                <a:tc>
                  <a:txBody>
                    <a:bodyPr/>
                    <a:lstStyle/>
                    <a:p>
                      <a:r>
                        <a:rPr lang="en-US" dirty="0"/>
                        <a:t>Arthritis</a:t>
                      </a:r>
                    </a:p>
                  </a:txBody>
                  <a:tcPr/>
                </a:tc>
                <a:extLst>
                  <a:ext uri="{0D108BD9-81ED-4DB2-BD59-A6C34878D82A}">
                    <a16:rowId xmlns:a16="http://schemas.microsoft.com/office/drawing/2014/main" val="4029894101"/>
                  </a:ext>
                </a:extLst>
              </a:tr>
              <a:tr h="370840">
                <a:tc>
                  <a:txBody>
                    <a:bodyPr/>
                    <a:lstStyle/>
                    <a:p>
                      <a:r>
                        <a:rPr lang="en-US" dirty="0"/>
                        <a:t>*</a:t>
                      </a:r>
                    </a:p>
                  </a:txBody>
                  <a:tcPr/>
                </a:tc>
                <a:tc>
                  <a:txBody>
                    <a:bodyPr/>
                    <a:lstStyle/>
                    <a:p>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Lung Cancer</a:t>
                      </a:r>
                    </a:p>
                  </a:txBody>
                  <a:tcPr/>
                </a:tc>
                <a:extLst>
                  <a:ext uri="{0D108BD9-81ED-4DB2-BD59-A6C34878D82A}">
                    <a16:rowId xmlns:a16="http://schemas.microsoft.com/office/drawing/2014/main" val="1521796863"/>
                  </a:ext>
                </a:extLst>
              </a:tr>
              <a:tr h="370840">
                <a:tc>
                  <a:txBody>
                    <a:bodyPr/>
                    <a:lstStyle/>
                    <a:p>
                      <a:r>
                        <a:rPr lang="en-US" dirty="0"/>
                        <a:t>*</a:t>
                      </a:r>
                    </a:p>
                  </a:txBody>
                  <a:tcPr/>
                </a:tc>
                <a:tc>
                  <a:txBody>
                    <a:bodyPr/>
                    <a:lstStyle/>
                    <a:p>
                      <a:r>
                        <a:rPr lang="en-US" dirty="0"/>
                        <a:t>60-70</a:t>
                      </a:r>
                    </a:p>
                  </a:txBody>
                  <a:tcPr/>
                </a:tc>
                <a:tc>
                  <a:txBody>
                    <a:bodyPr/>
                    <a:lstStyle/>
                    <a:p>
                      <a:r>
                        <a:rPr lang="en-US" dirty="0"/>
                        <a:t>Female</a:t>
                      </a:r>
                    </a:p>
                  </a:txBody>
                  <a:tcPr/>
                </a:tc>
                <a:tc>
                  <a:txBody>
                    <a:bodyPr/>
                    <a:lstStyle/>
                    <a:p>
                      <a:r>
                        <a:rPr lang="en-US" dirty="0"/>
                        <a:t>191**</a:t>
                      </a:r>
                    </a:p>
                  </a:txBody>
                  <a:tcPr/>
                </a:tc>
                <a:tc>
                  <a:txBody>
                    <a:bodyPr/>
                    <a:lstStyle/>
                    <a:p>
                      <a:r>
                        <a:rPr lang="en-US" dirty="0"/>
                        <a:t>N</a:t>
                      </a:r>
                    </a:p>
                  </a:txBody>
                  <a:tcPr/>
                </a:tc>
                <a:tc>
                  <a:txBody>
                    <a:bodyPr/>
                    <a:lstStyle/>
                    <a:p>
                      <a:r>
                        <a:rPr lang="en-US" dirty="0"/>
                        <a:t>Crohn’s Disease</a:t>
                      </a:r>
                    </a:p>
                  </a:txBody>
                  <a:tcPr/>
                </a:tc>
                <a:extLst>
                  <a:ext uri="{0D108BD9-81ED-4DB2-BD59-A6C34878D82A}">
                    <a16:rowId xmlns:a16="http://schemas.microsoft.com/office/drawing/2014/main" val="1757355558"/>
                  </a:ext>
                </a:extLst>
              </a:tr>
              <a:tr h="370840">
                <a:tc>
                  <a:txBody>
                    <a:bodyPr/>
                    <a:lstStyle/>
                    <a:p>
                      <a:r>
                        <a:rPr lang="en-US" dirty="0"/>
                        <a:t>*</a:t>
                      </a:r>
                    </a:p>
                  </a:txBody>
                  <a:tcPr/>
                </a:tc>
                <a:tc>
                  <a:txBody>
                    <a:bodyPr/>
                    <a:lstStyle/>
                    <a:p>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Lung Cancer</a:t>
                      </a:r>
                    </a:p>
                  </a:txBody>
                  <a:tcPr/>
                </a:tc>
                <a:extLst>
                  <a:ext uri="{0D108BD9-81ED-4DB2-BD59-A6C34878D82A}">
                    <a16:rowId xmlns:a16="http://schemas.microsoft.com/office/drawing/2014/main" val="1792329756"/>
                  </a:ext>
                </a:extLst>
              </a:tr>
              <a:tr h="370840">
                <a:tc>
                  <a:txBody>
                    <a:bodyPr/>
                    <a:lstStyle/>
                    <a:p>
                      <a:r>
                        <a:rPr lang="en-US" dirty="0">
                          <a:solidFill>
                            <a:srgbClr val="FF0000"/>
                          </a:solidFill>
                        </a:rPr>
                        <a:t>*</a:t>
                      </a:r>
                    </a:p>
                  </a:txBody>
                  <a:tcPr/>
                </a:tc>
                <a:tc>
                  <a:txBody>
                    <a:bodyPr/>
                    <a:lstStyle/>
                    <a:p>
                      <a:r>
                        <a:rPr lang="en-US" dirty="0">
                          <a:solidFill>
                            <a:srgbClr val="FF0000"/>
                          </a:solidFill>
                        </a:rPr>
                        <a:t>50-60</a:t>
                      </a:r>
                    </a:p>
                  </a:txBody>
                  <a:tcPr/>
                </a:tc>
                <a:tc>
                  <a:txBody>
                    <a:bodyPr/>
                    <a:lstStyle/>
                    <a:p>
                      <a:r>
                        <a:rPr lang="en-US" dirty="0">
                          <a:solidFill>
                            <a:srgbClr val="FF0000"/>
                          </a:solidFill>
                        </a:rPr>
                        <a:t>Female</a:t>
                      </a:r>
                    </a:p>
                  </a:txBody>
                  <a:tcPr/>
                </a:tc>
                <a:tc>
                  <a:txBody>
                    <a:bodyPr/>
                    <a:lstStyle/>
                    <a:p>
                      <a:r>
                        <a:rPr lang="en-US" dirty="0">
                          <a:solidFill>
                            <a:srgbClr val="FF0000"/>
                          </a:solidFill>
                        </a:rPr>
                        <a:t>191**</a:t>
                      </a:r>
                    </a:p>
                  </a:txBody>
                  <a:tcPr/>
                </a:tc>
                <a:tc>
                  <a:txBody>
                    <a:bodyPr/>
                    <a:lstStyle/>
                    <a:p>
                      <a:r>
                        <a:rPr lang="en-US" dirty="0">
                          <a:solidFill>
                            <a:srgbClr val="FF0000"/>
                          </a:solidFill>
                        </a:rPr>
                        <a:t>N</a:t>
                      </a:r>
                    </a:p>
                  </a:txBody>
                  <a:tcPr/>
                </a:tc>
                <a:tc>
                  <a:txBody>
                    <a:bodyPr/>
                    <a:lstStyle/>
                    <a:p>
                      <a:r>
                        <a:rPr lang="en-US" dirty="0">
                          <a:solidFill>
                            <a:srgbClr val="FF0000"/>
                          </a:solidFill>
                        </a:rPr>
                        <a:t>HIV</a:t>
                      </a:r>
                    </a:p>
                  </a:txBody>
                  <a:tcPr/>
                </a:tc>
                <a:extLst>
                  <a:ext uri="{0D108BD9-81ED-4DB2-BD59-A6C34878D82A}">
                    <a16:rowId xmlns:a16="http://schemas.microsoft.com/office/drawing/2014/main" val="3548834677"/>
                  </a:ext>
                </a:extLst>
              </a:tr>
              <a:tr h="370840">
                <a:tc>
                  <a:txBody>
                    <a:bodyPr/>
                    <a:lstStyle/>
                    <a:p>
                      <a:r>
                        <a:rPr lang="en-US" dirty="0"/>
                        <a:t>*</a:t>
                      </a:r>
                    </a:p>
                  </a:txBody>
                  <a:tcPr/>
                </a:tc>
                <a:tc>
                  <a:txBody>
                    <a:bodyPr/>
                    <a:lstStyle/>
                    <a:p>
                      <a:r>
                        <a:rPr lang="en-US" dirty="0"/>
                        <a:t>50-60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Lyme Disease</a:t>
                      </a:r>
                    </a:p>
                  </a:txBody>
                  <a:tcPr/>
                </a:tc>
                <a:extLst>
                  <a:ext uri="{0D108BD9-81ED-4DB2-BD59-A6C34878D82A}">
                    <a16:rowId xmlns:a16="http://schemas.microsoft.com/office/drawing/2014/main" val="1322603717"/>
                  </a:ext>
                </a:extLst>
              </a:tr>
              <a:tr h="370840">
                <a:tc>
                  <a:txBody>
                    <a:bodyPr/>
                    <a:lstStyle/>
                    <a:p>
                      <a:r>
                        <a:rPr lang="en-US" dirty="0"/>
                        <a:t>*</a:t>
                      </a:r>
                    </a:p>
                  </a:txBody>
                  <a:tcPr/>
                </a:tc>
                <a:tc>
                  <a:txBody>
                    <a:bodyPr/>
                    <a:lstStyle/>
                    <a:p>
                      <a:r>
                        <a:rPr lang="en-US" dirty="0"/>
                        <a:t>50-60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Seasonal Allergies</a:t>
                      </a:r>
                    </a:p>
                  </a:txBody>
                  <a:tcPr/>
                </a:tc>
                <a:extLst>
                  <a:ext uri="{0D108BD9-81ED-4DB2-BD59-A6C34878D82A}">
                    <a16:rowId xmlns:a16="http://schemas.microsoft.com/office/drawing/2014/main" val="2447735763"/>
                  </a:ext>
                </a:extLst>
              </a:tr>
              <a:tr h="370840">
                <a:tc>
                  <a:txBody>
                    <a:bodyPr/>
                    <a:lstStyle/>
                    <a:p>
                      <a:r>
                        <a:rPr lang="en-US" dirty="0">
                          <a:solidFill>
                            <a:srgbClr val="FF0000"/>
                          </a:solidFill>
                        </a:rPr>
                        <a:t>*</a:t>
                      </a:r>
                    </a:p>
                  </a:txBody>
                  <a:tcPr/>
                </a:tc>
                <a:tc>
                  <a:txBody>
                    <a:bodyPr/>
                    <a:lstStyle/>
                    <a:p>
                      <a:r>
                        <a:rPr lang="en-US" dirty="0">
                          <a:solidFill>
                            <a:srgbClr val="FF0000"/>
                          </a:solidFill>
                        </a:rPr>
                        <a:t>50-60</a:t>
                      </a:r>
                    </a:p>
                  </a:txBody>
                  <a:tcPr/>
                </a:tc>
                <a:tc>
                  <a:txBody>
                    <a:bodyPr/>
                    <a:lstStyle/>
                    <a:p>
                      <a:r>
                        <a:rPr lang="en-US" dirty="0">
                          <a:solidFill>
                            <a:srgbClr val="FF0000"/>
                          </a:solidFill>
                        </a:rPr>
                        <a:t>Female</a:t>
                      </a:r>
                    </a:p>
                  </a:txBody>
                  <a:tcPr/>
                </a:tc>
                <a:tc>
                  <a:txBody>
                    <a:bodyPr/>
                    <a:lstStyle/>
                    <a:p>
                      <a:r>
                        <a:rPr lang="en-US" dirty="0">
                          <a:solidFill>
                            <a:srgbClr val="FF0000"/>
                          </a:solidFill>
                        </a:rPr>
                        <a:t>191**</a:t>
                      </a:r>
                    </a:p>
                  </a:txBody>
                  <a:tcPr/>
                </a:tc>
                <a:tc>
                  <a:txBody>
                    <a:bodyPr/>
                    <a:lstStyle/>
                    <a:p>
                      <a:r>
                        <a:rPr lang="en-US" dirty="0">
                          <a:solidFill>
                            <a:srgbClr val="FF0000"/>
                          </a:solidFill>
                        </a:rPr>
                        <a:t>N</a:t>
                      </a:r>
                    </a:p>
                  </a:txBody>
                  <a:tcPr/>
                </a:tc>
                <a:tc>
                  <a:txBody>
                    <a:bodyPr/>
                    <a:lstStyle/>
                    <a:p>
                      <a:r>
                        <a:rPr lang="en-US" dirty="0">
                          <a:solidFill>
                            <a:srgbClr val="FF0000"/>
                          </a:solidFill>
                        </a:rPr>
                        <a:t>Ulcerative Colitis</a:t>
                      </a:r>
                    </a:p>
                  </a:txBody>
                  <a:tcPr/>
                </a:tc>
                <a:extLst>
                  <a:ext uri="{0D108BD9-81ED-4DB2-BD59-A6C34878D82A}">
                    <a16:rowId xmlns:a16="http://schemas.microsoft.com/office/drawing/2014/main" val="3242579058"/>
                  </a:ext>
                </a:extLst>
              </a:tr>
            </a:tbl>
          </a:graphicData>
        </a:graphic>
      </p:graphicFrame>
      <p:graphicFrame>
        <p:nvGraphicFramePr>
          <p:cNvPr id="6" name="Table 5">
            <a:extLst>
              <a:ext uri="{FF2B5EF4-FFF2-40B4-BE49-F238E27FC236}">
                <a16:creationId xmlns:a16="http://schemas.microsoft.com/office/drawing/2014/main" id="{4306E042-A564-7242-877F-6A164ED62CBB}"/>
              </a:ext>
            </a:extLst>
          </p:cNvPr>
          <p:cNvGraphicFramePr>
            <a:graphicFrameLocks noGrp="1"/>
          </p:cNvGraphicFramePr>
          <p:nvPr>
            <p:extLst>
              <p:ext uri="{D42A27DB-BD31-4B8C-83A1-F6EECF244321}">
                <p14:modId xmlns:p14="http://schemas.microsoft.com/office/powerpoint/2010/main" val="3693317525"/>
              </p:ext>
            </p:extLst>
          </p:nvPr>
        </p:nvGraphicFramePr>
        <p:xfrm>
          <a:off x="912138" y="4071258"/>
          <a:ext cx="9241655" cy="2595880"/>
        </p:xfrm>
        <a:graphic>
          <a:graphicData uri="http://schemas.openxmlformats.org/drawingml/2006/table">
            <a:tbl>
              <a:tblPr firstRow="1" bandRow="1">
                <a:tableStyleId>{5C22544A-7EE6-4342-B048-85BDC9FD1C3A}</a:tableStyleId>
              </a:tblPr>
              <a:tblGrid>
                <a:gridCol w="1727954">
                  <a:extLst>
                    <a:ext uri="{9D8B030D-6E8A-4147-A177-3AD203B41FA5}">
                      <a16:colId xmlns:a16="http://schemas.microsoft.com/office/drawing/2014/main" val="3232527449"/>
                    </a:ext>
                  </a:extLst>
                </a:gridCol>
                <a:gridCol w="1727954">
                  <a:extLst>
                    <a:ext uri="{9D8B030D-6E8A-4147-A177-3AD203B41FA5}">
                      <a16:colId xmlns:a16="http://schemas.microsoft.com/office/drawing/2014/main" val="64170977"/>
                    </a:ext>
                  </a:extLst>
                </a:gridCol>
                <a:gridCol w="1727954">
                  <a:extLst>
                    <a:ext uri="{9D8B030D-6E8A-4147-A177-3AD203B41FA5}">
                      <a16:colId xmlns:a16="http://schemas.microsoft.com/office/drawing/2014/main" val="400697409"/>
                    </a:ext>
                  </a:extLst>
                </a:gridCol>
                <a:gridCol w="1727954">
                  <a:extLst>
                    <a:ext uri="{9D8B030D-6E8A-4147-A177-3AD203B41FA5}">
                      <a16:colId xmlns:a16="http://schemas.microsoft.com/office/drawing/2014/main" val="1849222798"/>
                    </a:ext>
                  </a:extLst>
                </a:gridCol>
                <a:gridCol w="2329839">
                  <a:extLst>
                    <a:ext uri="{9D8B030D-6E8A-4147-A177-3AD203B41FA5}">
                      <a16:colId xmlns:a16="http://schemas.microsoft.com/office/drawing/2014/main" val="1809120940"/>
                    </a:ext>
                  </a:extLst>
                </a:gridCol>
              </a:tblGrid>
              <a:tr h="370840">
                <a:tc>
                  <a:txBody>
                    <a:bodyPr/>
                    <a:lstStyle/>
                    <a:p>
                      <a:r>
                        <a:rPr lang="en-US" dirty="0"/>
                        <a:t>Name</a:t>
                      </a:r>
                    </a:p>
                  </a:txBody>
                  <a:tcPr/>
                </a:tc>
                <a:tc>
                  <a:txBody>
                    <a:bodyPr/>
                    <a:lstStyle/>
                    <a:p>
                      <a:r>
                        <a:rPr lang="en-US" dirty="0"/>
                        <a:t>Age</a:t>
                      </a:r>
                    </a:p>
                  </a:txBody>
                  <a:tcPr/>
                </a:tc>
                <a:tc>
                  <a:txBody>
                    <a:bodyPr/>
                    <a:lstStyle/>
                    <a:p>
                      <a:r>
                        <a:rPr lang="en-US" dirty="0"/>
                        <a:t>Gender</a:t>
                      </a:r>
                    </a:p>
                  </a:txBody>
                  <a:tcPr/>
                </a:tc>
                <a:tc>
                  <a:txBody>
                    <a:bodyPr/>
                    <a:lstStyle/>
                    <a:p>
                      <a:r>
                        <a:rPr lang="en-US" dirty="0"/>
                        <a:t>Zip Code</a:t>
                      </a:r>
                    </a:p>
                  </a:txBody>
                  <a:tcPr/>
                </a:tc>
                <a:tc>
                  <a:txBody>
                    <a:bodyPr/>
                    <a:lstStyle/>
                    <a:p>
                      <a:r>
                        <a:rPr lang="en-US" dirty="0"/>
                        <a:t>Diagnosis</a:t>
                      </a:r>
                    </a:p>
                  </a:txBody>
                  <a:tcPr/>
                </a:tc>
                <a:extLst>
                  <a:ext uri="{0D108BD9-81ED-4DB2-BD59-A6C34878D82A}">
                    <a16:rowId xmlns:a16="http://schemas.microsoft.com/office/drawing/2014/main" val="2495074114"/>
                  </a:ext>
                </a:extLst>
              </a:tr>
              <a:tr h="370840">
                <a:tc>
                  <a:txBody>
                    <a:bodyPr/>
                    <a:lstStyle/>
                    <a:p>
                      <a:r>
                        <a:rPr lang="en-US" dirty="0"/>
                        <a:t>*</a:t>
                      </a:r>
                    </a:p>
                  </a:txBody>
                  <a:tcPr/>
                </a:tc>
                <a:tc>
                  <a:txBody>
                    <a:bodyPr/>
                    <a:lstStyle/>
                    <a:p>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Flu Symptoms</a:t>
                      </a:r>
                    </a:p>
                  </a:txBody>
                  <a:tcPr/>
                </a:tc>
                <a:extLst>
                  <a:ext uri="{0D108BD9-81ED-4DB2-BD59-A6C34878D82A}">
                    <a16:rowId xmlns:a16="http://schemas.microsoft.com/office/drawing/2014/main" val="1616534583"/>
                  </a:ext>
                </a:extLst>
              </a:tr>
              <a:tr h="370840">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Ulcerative Colitis</a:t>
                      </a:r>
                    </a:p>
                  </a:txBody>
                  <a:tcPr/>
                </a:tc>
                <a:extLst>
                  <a:ext uri="{0D108BD9-81ED-4DB2-BD59-A6C34878D82A}">
                    <a16:rowId xmlns:a16="http://schemas.microsoft.com/office/drawing/2014/main" val="4029894101"/>
                  </a:ext>
                </a:extLst>
              </a:tr>
              <a:tr h="370840">
                <a:tc>
                  <a:txBody>
                    <a:bodyPr/>
                    <a:lstStyle/>
                    <a:p>
                      <a:r>
                        <a:rPr lang="en-US" dirty="0"/>
                        <a:t>*</a:t>
                      </a:r>
                    </a:p>
                  </a:txBody>
                  <a:tcPr/>
                </a:tc>
                <a:tc>
                  <a:txBody>
                    <a:bodyPr/>
                    <a:lstStyle/>
                    <a:p>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Pancreatic Cancer</a:t>
                      </a:r>
                    </a:p>
                  </a:txBody>
                  <a:tcPr/>
                </a:tc>
                <a:extLst>
                  <a:ext uri="{0D108BD9-81ED-4DB2-BD59-A6C34878D82A}">
                    <a16:rowId xmlns:a16="http://schemas.microsoft.com/office/drawing/2014/main" val="1521796863"/>
                  </a:ext>
                </a:extLst>
              </a:tr>
              <a:tr h="370840">
                <a:tc>
                  <a:txBody>
                    <a:bodyPr/>
                    <a:lstStyle/>
                    <a:p>
                      <a:r>
                        <a:rPr lang="en-US" dirty="0">
                          <a:solidFill>
                            <a:srgbClr val="FF0000"/>
                          </a:solidFill>
                        </a:rPr>
                        <a:t>*</a:t>
                      </a:r>
                    </a:p>
                  </a:txBody>
                  <a:tcPr/>
                </a:tc>
                <a:tc>
                  <a:txBody>
                    <a:bodyPr/>
                    <a:lstStyle/>
                    <a:p>
                      <a:r>
                        <a:rPr lang="en-US" dirty="0">
                          <a:solidFill>
                            <a:srgbClr val="FF0000"/>
                          </a:solidFill>
                        </a:rPr>
                        <a:t>50-60</a:t>
                      </a:r>
                    </a:p>
                  </a:txBody>
                  <a:tcPr/>
                </a:tc>
                <a:tc>
                  <a:txBody>
                    <a:bodyPr/>
                    <a:lstStyle/>
                    <a:p>
                      <a:r>
                        <a:rPr lang="en-US" dirty="0">
                          <a:solidFill>
                            <a:srgbClr val="FF0000"/>
                          </a:solidFill>
                        </a:rPr>
                        <a:t>Female</a:t>
                      </a:r>
                    </a:p>
                  </a:txBody>
                  <a:tcPr/>
                </a:tc>
                <a:tc>
                  <a:txBody>
                    <a:bodyPr/>
                    <a:lstStyle/>
                    <a:p>
                      <a:r>
                        <a:rPr lang="en-US" dirty="0">
                          <a:solidFill>
                            <a:srgbClr val="FF0000"/>
                          </a:solidFill>
                        </a:rPr>
                        <a:t>191**</a:t>
                      </a:r>
                    </a:p>
                  </a:txBody>
                  <a:tcPr/>
                </a:tc>
                <a:tc>
                  <a:txBody>
                    <a:bodyPr/>
                    <a:lstStyle/>
                    <a:p>
                      <a:r>
                        <a:rPr lang="en-US" dirty="0">
                          <a:solidFill>
                            <a:srgbClr val="FF0000"/>
                          </a:solidFill>
                        </a:rPr>
                        <a:t>Hip Fracture</a:t>
                      </a:r>
                    </a:p>
                  </a:txBody>
                  <a:tcPr/>
                </a:tc>
                <a:extLst>
                  <a:ext uri="{0D108BD9-81ED-4DB2-BD59-A6C34878D82A}">
                    <a16:rowId xmlns:a16="http://schemas.microsoft.com/office/drawing/2014/main" val="1757355558"/>
                  </a:ext>
                </a:extLst>
              </a:tr>
              <a:tr h="370840">
                <a:tc>
                  <a:txBody>
                    <a:bodyPr/>
                    <a:lstStyle/>
                    <a:p>
                      <a:r>
                        <a:rPr lang="en-US" dirty="0">
                          <a:solidFill>
                            <a:srgbClr val="FF0000"/>
                          </a:solidFill>
                        </a:rPr>
                        <a:t>*</a:t>
                      </a:r>
                    </a:p>
                  </a:txBody>
                  <a:tcPr/>
                </a:tc>
                <a:tc>
                  <a:txBody>
                    <a:bodyPr/>
                    <a:lstStyle/>
                    <a:p>
                      <a:r>
                        <a:rPr lang="en-US" dirty="0">
                          <a:solidFill>
                            <a:srgbClr val="FF0000"/>
                          </a:solidFill>
                        </a:rPr>
                        <a:t>50-60</a:t>
                      </a:r>
                    </a:p>
                  </a:txBody>
                  <a:tcPr/>
                </a:tc>
                <a:tc>
                  <a:txBody>
                    <a:bodyPr/>
                    <a:lstStyle/>
                    <a:p>
                      <a:r>
                        <a:rPr lang="en-US" dirty="0">
                          <a:solidFill>
                            <a:srgbClr val="FF0000"/>
                          </a:solidFill>
                        </a:rPr>
                        <a:t>Female</a:t>
                      </a:r>
                    </a:p>
                  </a:txBody>
                  <a:tcPr/>
                </a:tc>
                <a:tc>
                  <a:txBody>
                    <a:bodyPr/>
                    <a:lstStyle/>
                    <a:p>
                      <a:r>
                        <a:rPr lang="en-US" dirty="0">
                          <a:solidFill>
                            <a:srgbClr val="FF0000"/>
                          </a:solidFill>
                        </a:rPr>
                        <a:t>191**</a:t>
                      </a:r>
                    </a:p>
                  </a:txBody>
                  <a:tcPr/>
                </a:tc>
                <a:tc>
                  <a:txBody>
                    <a:bodyPr/>
                    <a:lstStyle/>
                    <a:p>
                      <a:r>
                        <a:rPr lang="en-US" dirty="0">
                          <a:solidFill>
                            <a:srgbClr val="FF0000"/>
                          </a:solidFill>
                        </a:rPr>
                        <a:t>Lupus</a:t>
                      </a:r>
                    </a:p>
                  </a:txBody>
                  <a:tcPr/>
                </a:tc>
                <a:extLst>
                  <a:ext uri="{0D108BD9-81ED-4DB2-BD59-A6C34878D82A}">
                    <a16:rowId xmlns:a16="http://schemas.microsoft.com/office/drawing/2014/main" val="1792329756"/>
                  </a:ext>
                </a:extLst>
              </a:tr>
              <a:tr h="370840">
                <a:tc>
                  <a:txBody>
                    <a:bodyPr/>
                    <a:lstStyle/>
                    <a:p>
                      <a:r>
                        <a:rPr lang="en-US" dirty="0">
                          <a:solidFill>
                            <a:srgbClr val="FF0000"/>
                          </a:solidFill>
                        </a:rPr>
                        <a:t>*</a:t>
                      </a:r>
                    </a:p>
                  </a:txBody>
                  <a:tcPr/>
                </a:tc>
                <a:tc>
                  <a:txBody>
                    <a:bodyPr/>
                    <a:lstStyle/>
                    <a:p>
                      <a:r>
                        <a:rPr lang="en-US" dirty="0">
                          <a:solidFill>
                            <a:srgbClr val="FF0000"/>
                          </a:solidFill>
                        </a:rPr>
                        <a:t>50-60</a:t>
                      </a:r>
                    </a:p>
                  </a:txBody>
                  <a:tcPr/>
                </a:tc>
                <a:tc>
                  <a:txBody>
                    <a:bodyPr/>
                    <a:lstStyle/>
                    <a:p>
                      <a:r>
                        <a:rPr lang="en-US" dirty="0">
                          <a:solidFill>
                            <a:srgbClr val="FF0000"/>
                          </a:solidFill>
                        </a:rPr>
                        <a:t>Female</a:t>
                      </a:r>
                    </a:p>
                  </a:txBody>
                  <a:tcPr/>
                </a:tc>
                <a:tc>
                  <a:txBody>
                    <a:bodyPr/>
                    <a:lstStyle/>
                    <a:p>
                      <a:r>
                        <a:rPr lang="en-US" dirty="0">
                          <a:solidFill>
                            <a:srgbClr val="FF0000"/>
                          </a:solidFill>
                        </a:rPr>
                        <a:t>191**</a:t>
                      </a:r>
                    </a:p>
                  </a:txBody>
                  <a:tcPr/>
                </a:tc>
                <a:tc>
                  <a:txBody>
                    <a:bodyPr/>
                    <a:lstStyle/>
                    <a:p>
                      <a:r>
                        <a:rPr lang="en-US" dirty="0">
                          <a:solidFill>
                            <a:srgbClr val="FF0000"/>
                          </a:solidFill>
                        </a:rPr>
                        <a:t>HIV</a:t>
                      </a:r>
                    </a:p>
                  </a:txBody>
                  <a:tcPr/>
                </a:tc>
                <a:extLst>
                  <a:ext uri="{0D108BD9-81ED-4DB2-BD59-A6C34878D82A}">
                    <a16:rowId xmlns:a16="http://schemas.microsoft.com/office/drawing/2014/main" val="3548834677"/>
                  </a:ext>
                </a:extLst>
              </a:tr>
            </a:tbl>
          </a:graphicData>
        </a:graphic>
      </p:graphicFrame>
    </p:spTree>
    <p:extLst>
      <p:ext uri="{BB962C8B-B14F-4D97-AF65-F5344CB8AC3E}">
        <p14:creationId xmlns:p14="http://schemas.microsoft.com/office/powerpoint/2010/main" val="349986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BE5E-CE1B-544F-B750-D0B904FA816C}"/>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AC65A45A-15DE-6D46-B030-279F96FFFA5E}"/>
              </a:ext>
            </a:extLst>
          </p:cNvPr>
          <p:cNvSpPr>
            <a:spLocks noGrp="1"/>
          </p:cNvSpPr>
          <p:nvPr>
            <p:ph idx="1"/>
          </p:nvPr>
        </p:nvSpPr>
        <p:spPr/>
        <p:txBody>
          <a:bodyPr/>
          <a:lstStyle/>
          <a:p>
            <a:r>
              <a:rPr lang="en-US" dirty="0"/>
              <a:t>K-anonymity is a simple method to increase privacy</a:t>
            </a:r>
          </a:p>
          <a:p>
            <a:r>
              <a:rPr lang="en-US" dirty="0"/>
              <a:t>Better than nothing</a:t>
            </a:r>
          </a:p>
          <a:p>
            <a:r>
              <a:rPr lang="en-US" dirty="0"/>
              <a:t>Unfortunately has some notable flaws</a:t>
            </a:r>
          </a:p>
          <a:p>
            <a:r>
              <a:rPr lang="en-US" dirty="0"/>
              <a:t>Note: it’s tempting to conclude we should only release aggregate data, but this is overly restrictive and insufficient </a:t>
            </a:r>
            <a:r>
              <a:rPr lang="en-US" dirty="0">
                <a:sym typeface="Wingdings" pitchFamily="2" charset="2"/>
              </a:rPr>
              <a:t> we’ll discuss next class</a:t>
            </a:r>
            <a:endParaRPr lang="en-US" dirty="0"/>
          </a:p>
        </p:txBody>
      </p:sp>
    </p:spTree>
    <p:extLst>
      <p:ext uri="{BB962C8B-B14F-4D97-AF65-F5344CB8AC3E}">
        <p14:creationId xmlns:p14="http://schemas.microsoft.com/office/powerpoint/2010/main" val="142650006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74</TotalTime>
  <Words>745</Words>
  <Application>Microsoft Macintosh PowerPoint</Application>
  <PresentationFormat>Widescreen</PresentationFormat>
  <Paragraphs>259</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Parcel</vt:lpstr>
      <vt:lpstr>Data Privacy</vt:lpstr>
      <vt:lpstr>readings</vt:lpstr>
      <vt:lpstr>Future Readings</vt:lpstr>
      <vt:lpstr>Medical example</vt:lpstr>
      <vt:lpstr>First Fix: k-anonymity</vt:lpstr>
      <vt:lpstr>2-anonymity</vt:lpstr>
      <vt:lpstr>Flaws?</vt:lpstr>
      <vt:lpstr>PowerPoint Presentation</vt:lpstr>
      <vt:lpstr>Takeaways</vt:lpstr>
      <vt:lpstr>Suggested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Privacy</dc:title>
  <dc:creator>Anthony Ostuni</dc:creator>
  <cp:lastModifiedBy>Anthony Ostuni</cp:lastModifiedBy>
  <cp:revision>20</cp:revision>
  <dcterms:created xsi:type="dcterms:W3CDTF">2020-01-25T22:36:44Z</dcterms:created>
  <dcterms:modified xsi:type="dcterms:W3CDTF">2020-09-11T16:19:23Z</dcterms:modified>
</cp:coreProperties>
</file>