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1"/>
  </p:notesMasterIdLst>
  <p:sldIdLst>
    <p:sldId id="256" r:id="rId2"/>
    <p:sldId id="257" r:id="rId3"/>
    <p:sldId id="259" r:id="rId4"/>
    <p:sldId id="260" r:id="rId5"/>
    <p:sldId id="265" r:id="rId6"/>
    <p:sldId id="261" r:id="rId7"/>
    <p:sldId id="262" r:id="rId8"/>
    <p:sldId id="264"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0952"/>
  </p:normalViewPr>
  <p:slideViewPr>
    <p:cSldViewPr snapToGrid="0" snapToObjects="1">
      <p:cViewPr>
        <p:scale>
          <a:sx n="104" d="100"/>
          <a:sy n="104" d="100"/>
        </p:scale>
        <p:origin x="89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C0F3B-5211-5146-B9A6-CBDD123A8F50}" type="datetimeFigureOut">
              <a:rPr lang="en-US" smtClean="0"/>
              <a:t>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42449-1342-7149-B350-5473BCE6ECD2}" type="slidenum">
              <a:rPr lang="en-US" smtClean="0"/>
              <a:t>‹#›</a:t>
            </a:fld>
            <a:endParaRPr lang="en-US"/>
          </a:p>
        </p:txBody>
      </p:sp>
    </p:spTree>
    <p:extLst>
      <p:ext uri="{BB962C8B-B14F-4D97-AF65-F5344CB8AC3E}">
        <p14:creationId xmlns:p14="http://schemas.microsoft.com/office/powerpoint/2010/main" val="3668354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British Doctors Study that convincingly linked smoking tobacco with increased risk of lung cancer. Suppose there is a doctor named Roger who participates in the study. Once the study uses his data, along with many others’, to conclude the risk of smoking, anyone who knows Roger smokes will potentially view him different. He may suffer negative effects such as increased cost of health insurance. Since his data was used and resulted to his detriment, was his privacy violated?</a:t>
            </a:r>
          </a:p>
        </p:txBody>
      </p:sp>
      <p:sp>
        <p:nvSpPr>
          <p:cNvPr id="4" name="Slide Number Placeholder 3"/>
          <p:cNvSpPr>
            <a:spLocks noGrp="1"/>
          </p:cNvSpPr>
          <p:nvPr>
            <p:ph type="sldNum" sz="quarter" idx="5"/>
          </p:nvPr>
        </p:nvSpPr>
        <p:spPr/>
        <p:txBody>
          <a:bodyPr/>
          <a:lstStyle/>
          <a:p>
            <a:fld id="{44942449-1342-7149-B350-5473BCE6ECD2}" type="slidenum">
              <a:rPr lang="en-US" smtClean="0"/>
              <a:t>6</a:t>
            </a:fld>
            <a:endParaRPr lang="en-US"/>
          </a:p>
        </p:txBody>
      </p:sp>
    </p:spTree>
    <p:extLst>
      <p:ext uri="{BB962C8B-B14F-4D97-AF65-F5344CB8AC3E}">
        <p14:creationId xmlns:p14="http://schemas.microsoft.com/office/powerpoint/2010/main" val="293895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with or without Roger’s data, the same result emerges, so Roger is no worse off for participating in the study</a:t>
            </a:r>
          </a:p>
        </p:txBody>
      </p:sp>
      <p:sp>
        <p:nvSpPr>
          <p:cNvPr id="4" name="Slide Number Placeholder 3"/>
          <p:cNvSpPr>
            <a:spLocks noGrp="1"/>
          </p:cNvSpPr>
          <p:nvPr>
            <p:ph type="sldNum" sz="quarter" idx="5"/>
          </p:nvPr>
        </p:nvSpPr>
        <p:spPr/>
        <p:txBody>
          <a:bodyPr/>
          <a:lstStyle/>
          <a:p>
            <a:fld id="{44942449-1342-7149-B350-5473BCE6ECD2}" type="slidenum">
              <a:rPr lang="en-US" smtClean="0"/>
              <a:t>7</a:t>
            </a:fld>
            <a:endParaRPr lang="en-US"/>
          </a:p>
        </p:txBody>
      </p:sp>
    </p:spTree>
    <p:extLst>
      <p:ext uri="{BB962C8B-B14F-4D97-AF65-F5344CB8AC3E}">
        <p14:creationId xmlns:p14="http://schemas.microsoft.com/office/powerpoint/2010/main" val="2661762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2/9/20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2/9/20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2/9/20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2/9/20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ark.gamepedia.com/Cigarette_(Primitive_Plus)" TargetMode="External"/><Relationship Id="rId5" Type="http://schemas.openxmlformats.org/officeDocument/2006/relationships/image" Target="../media/image2.png"/><Relationship Id="rId4" Type="http://schemas.openxmlformats.org/officeDocument/2006/relationships/hyperlink" Target="http://www.allwhitebackground.com/doctor.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ark.gamepedia.com/Cigarette_(Primitive_Plus)" TargetMode="External"/><Relationship Id="rId5" Type="http://schemas.openxmlformats.org/officeDocument/2006/relationships/image" Target="../media/image2.png"/><Relationship Id="rId4" Type="http://schemas.openxmlformats.org/officeDocument/2006/relationships/hyperlink" Target="http://www.allwhitebackground.com/doctor.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2990-F9EE-164A-BC43-AD9B2F0351BB}"/>
              </a:ext>
            </a:extLst>
          </p:cNvPr>
          <p:cNvSpPr>
            <a:spLocks noGrp="1"/>
          </p:cNvSpPr>
          <p:nvPr>
            <p:ph type="ctrTitle"/>
          </p:nvPr>
        </p:nvSpPr>
        <p:spPr/>
        <p:txBody>
          <a:bodyPr/>
          <a:lstStyle/>
          <a:p>
            <a:r>
              <a:rPr lang="en-US" dirty="0"/>
              <a:t>Data Privacy II</a:t>
            </a:r>
          </a:p>
        </p:txBody>
      </p:sp>
      <p:sp>
        <p:nvSpPr>
          <p:cNvPr id="3" name="Subtitle 2">
            <a:extLst>
              <a:ext uri="{FF2B5EF4-FFF2-40B4-BE49-F238E27FC236}">
                <a16:creationId xmlns:a16="http://schemas.microsoft.com/office/drawing/2014/main" id="{A2482CF6-777C-BA42-B7D1-58C01D675F81}"/>
              </a:ext>
            </a:extLst>
          </p:cNvPr>
          <p:cNvSpPr>
            <a:spLocks noGrp="1"/>
          </p:cNvSpPr>
          <p:nvPr>
            <p:ph type="subTitle" idx="1"/>
          </p:nvPr>
        </p:nvSpPr>
        <p:spPr/>
        <p:txBody>
          <a:bodyPr/>
          <a:lstStyle/>
          <a:p>
            <a:r>
              <a:rPr lang="en-US" dirty="0"/>
              <a:t>Anthony Ostuni</a:t>
            </a:r>
          </a:p>
        </p:txBody>
      </p:sp>
    </p:spTree>
    <p:extLst>
      <p:ext uri="{BB962C8B-B14F-4D97-AF65-F5344CB8AC3E}">
        <p14:creationId xmlns:p14="http://schemas.microsoft.com/office/powerpoint/2010/main" val="197361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C51B-9C2D-FF45-AA9F-EC5AF0B2D597}"/>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BC42EABF-2C3E-8B49-90DA-2D20F857B7C1}"/>
              </a:ext>
            </a:extLst>
          </p:cNvPr>
          <p:cNvSpPr>
            <a:spLocks noGrp="1"/>
          </p:cNvSpPr>
          <p:nvPr>
            <p:ph idx="1"/>
          </p:nvPr>
        </p:nvSpPr>
        <p:spPr/>
        <p:txBody>
          <a:bodyPr/>
          <a:lstStyle/>
          <a:p>
            <a:r>
              <a:rPr lang="en-US" dirty="0"/>
              <a:t>Refresher: the reading discussed the importance of interpretability, as it provided benefits such as</a:t>
            </a:r>
          </a:p>
          <a:p>
            <a:pPr lvl="1"/>
            <a:r>
              <a:rPr lang="en-US" dirty="0"/>
              <a:t>Finding meaning / deeper understanding</a:t>
            </a:r>
          </a:p>
          <a:p>
            <a:pPr lvl="1"/>
            <a:r>
              <a:rPr lang="en-US" dirty="0"/>
              <a:t>Ensuring performance / predictions in unfamiliar scenarios</a:t>
            </a:r>
          </a:p>
          <a:p>
            <a:pPr lvl="1"/>
            <a:r>
              <a:rPr lang="en-US" dirty="0"/>
              <a:t>Detecting bias</a:t>
            </a:r>
          </a:p>
          <a:p>
            <a:r>
              <a:rPr lang="en-US" dirty="0"/>
              <a:t>Recall last week’s Netflix reading</a:t>
            </a:r>
          </a:p>
          <a:p>
            <a:r>
              <a:rPr lang="en-US" dirty="0"/>
              <a:t>Cancer example</a:t>
            </a:r>
          </a:p>
        </p:txBody>
      </p:sp>
    </p:spTree>
    <p:extLst>
      <p:ext uri="{BB962C8B-B14F-4D97-AF65-F5344CB8AC3E}">
        <p14:creationId xmlns:p14="http://schemas.microsoft.com/office/powerpoint/2010/main" val="86357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0CCC-2B9C-2247-BBF2-1AF07A32ABE9}"/>
              </a:ext>
            </a:extLst>
          </p:cNvPr>
          <p:cNvSpPr>
            <a:spLocks noGrp="1"/>
          </p:cNvSpPr>
          <p:nvPr>
            <p:ph type="title"/>
          </p:nvPr>
        </p:nvSpPr>
        <p:spPr/>
        <p:txBody>
          <a:bodyPr/>
          <a:lstStyle/>
          <a:p>
            <a:r>
              <a:rPr lang="en-US" dirty="0"/>
              <a:t>Genetics example 1</a:t>
            </a:r>
          </a:p>
        </p:txBody>
      </p:sp>
      <p:sp>
        <p:nvSpPr>
          <p:cNvPr id="3" name="Content Placeholder 2">
            <a:extLst>
              <a:ext uri="{FF2B5EF4-FFF2-40B4-BE49-F238E27FC236}">
                <a16:creationId xmlns:a16="http://schemas.microsoft.com/office/drawing/2014/main" id="{813E60AC-7755-9D4A-A418-3AC88C45C352}"/>
              </a:ext>
            </a:extLst>
          </p:cNvPr>
          <p:cNvSpPr>
            <a:spLocks noGrp="1"/>
          </p:cNvSpPr>
          <p:nvPr>
            <p:ph idx="1"/>
          </p:nvPr>
        </p:nvSpPr>
        <p:spPr/>
        <p:txBody>
          <a:bodyPr/>
          <a:lstStyle/>
          <a:p>
            <a:r>
              <a:rPr lang="en-US" dirty="0"/>
              <a:t>The Golden State Killer was linked to more than fifty rapes and twelve murders over a decade long period</a:t>
            </a:r>
          </a:p>
          <a:p>
            <a:r>
              <a:rPr lang="en-US" dirty="0"/>
              <a:t>Lots of DNA evidence, but he was not in a database</a:t>
            </a:r>
          </a:p>
          <a:p>
            <a:r>
              <a:rPr lang="en-US" dirty="0"/>
              <a:t>A few relatives uploaded their DNA to a searchable website to find other distant relatives</a:t>
            </a:r>
          </a:p>
          <a:p>
            <a:r>
              <a:rPr lang="en-US" dirty="0"/>
              <a:t>Police used that database to connect the evidence to him</a:t>
            </a:r>
          </a:p>
          <a:p>
            <a:r>
              <a:rPr lang="en-US" dirty="0"/>
              <a:t>Increases the complexity of privacy issues when your information partially (or fully) encodes the information of others</a:t>
            </a:r>
          </a:p>
          <a:p>
            <a:endParaRPr lang="en-US" dirty="0"/>
          </a:p>
        </p:txBody>
      </p:sp>
      <p:sp>
        <p:nvSpPr>
          <p:cNvPr id="4" name="TextBox 3">
            <a:extLst>
              <a:ext uri="{FF2B5EF4-FFF2-40B4-BE49-F238E27FC236}">
                <a16:creationId xmlns:a16="http://schemas.microsoft.com/office/drawing/2014/main" id="{F4360540-E5F9-4449-912C-3FE5DA107AE0}"/>
              </a:ext>
            </a:extLst>
          </p:cNvPr>
          <p:cNvSpPr txBox="1"/>
          <p:nvPr/>
        </p:nvSpPr>
        <p:spPr>
          <a:xfrm>
            <a:off x="0" y="6488668"/>
            <a:ext cx="3471400" cy="369332"/>
          </a:xfrm>
          <a:prstGeom prst="rect">
            <a:avLst/>
          </a:prstGeom>
          <a:noFill/>
        </p:spPr>
        <p:txBody>
          <a:bodyPr wrap="none" rtlCol="0">
            <a:spAutoFit/>
          </a:bodyPr>
          <a:lstStyle/>
          <a:p>
            <a:r>
              <a:rPr lang="en-US" dirty="0"/>
              <a:t>Examples from </a:t>
            </a:r>
            <a:r>
              <a:rPr lang="en-US" i="1" dirty="0"/>
              <a:t>The Ethical Algorithm</a:t>
            </a:r>
            <a:endParaRPr lang="en-US" dirty="0"/>
          </a:p>
        </p:txBody>
      </p:sp>
    </p:spTree>
    <p:extLst>
      <p:ext uri="{BB962C8B-B14F-4D97-AF65-F5344CB8AC3E}">
        <p14:creationId xmlns:p14="http://schemas.microsoft.com/office/powerpoint/2010/main" val="41302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8FE2-EAEF-0B4E-B96D-BDDE6C870212}"/>
              </a:ext>
            </a:extLst>
          </p:cNvPr>
          <p:cNvSpPr>
            <a:spLocks noGrp="1"/>
          </p:cNvSpPr>
          <p:nvPr>
            <p:ph type="title"/>
          </p:nvPr>
        </p:nvSpPr>
        <p:spPr/>
        <p:txBody>
          <a:bodyPr/>
          <a:lstStyle/>
          <a:p>
            <a:r>
              <a:rPr lang="en-US" dirty="0"/>
              <a:t>Genetics example 2</a:t>
            </a:r>
          </a:p>
        </p:txBody>
      </p:sp>
      <p:sp>
        <p:nvSpPr>
          <p:cNvPr id="3" name="Content Placeholder 2">
            <a:extLst>
              <a:ext uri="{FF2B5EF4-FFF2-40B4-BE49-F238E27FC236}">
                <a16:creationId xmlns:a16="http://schemas.microsoft.com/office/drawing/2014/main" id="{F55F86D1-954E-A449-B0FC-B029A15C8921}"/>
              </a:ext>
            </a:extLst>
          </p:cNvPr>
          <p:cNvSpPr>
            <a:spLocks noGrp="1"/>
          </p:cNvSpPr>
          <p:nvPr>
            <p:ph idx="1"/>
          </p:nvPr>
        </p:nvSpPr>
        <p:spPr/>
        <p:txBody>
          <a:bodyPr>
            <a:normAutofit lnSpcReduction="10000"/>
          </a:bodyPr>
          <a:lstStyle/>
          <a:p>
            <a:r>
              <a:rPr lang="en-US" dirty="0"/>
              <a:t>The most common forms of genetic variation are called SNPs</a:t>
            </a:r>
          </a:p>
          <a:p>
            <a:pPr lvl="1"/>
            <a:r>
              <a:rPr lang="en-US" dirty="0"/>
              <a:t>~10 million in the human genome</a:t>
            </a:r>
          </a:p>
          <a:p>
            <a:pPr lvl="1"/>
            <a:r>
              <a:rPr lang="en-US" dirty="0"/>
              <a:t>Can be useful in identifying the genetic causes of disease</a:t>
            </a:r>
          </a:p>
          <a:p>
            <a:r>
              <a:rPr lang="en-US" dirty="0"/>
              <a:t>Genome studies try to find correlations between alleles in SNPs and the prevalence of a disease</a:t>
            </a:r>
          </a:p>
          <a:p>
            <a:r>
              <a:rPr lang="en-US" dirty="0"/>
              <a:t>Published data of this studies only consists of averages for a certain SNP position</a:t>
            </a:r>
          </a:p>
          <a:p>
            <a:r>
              <a:rPr lang="en-US" dirty="0"/>
              <a:t>A study showed it was possible to test whether a particular individual’s DNA had been used in the computations of a particular dataset</a:t>
            </a:r>
          </a:p>
        </p:txBody>
      </p:sp>
    </p:spTree>
    <p:extLst>
      <p:ext uri="{BB962C8B-B14F-4D97-AF65-F5344CB8AC3E}">
        <p14:creationId xmlns:p14="http://schemas.microsoft.com/office/powerpoint/2010/main" val="2195766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B02A-2EB0-4D4D-8405-15A61707109F}"/>
              </a:ext>
            </a:extLst>
          </p:cNvPr>
          <p:cNvSpPr>
            <a:spLocks noGrp="1"/>
          </p:cNvSpPr>
          <p:nvPr>
            <p:ph type="title"/>
          </p:nvPr>
        </p:nvSpPr>
        <p:spPr/>
        <p:txBody>
          <a:bodyPr/>
          <a:lstStyle/>
          <a:p>
            <a:r>
              <a:rPr lang="en-US" dirty="0"/>
              <a:t>ML Privacy</a:t>
            </a:r>
          </a:p>
        </p:txBody>
      </p:sp>
      <p:sp>
        <p:nvSpPr>
          <p:cNvPr id="3" name="Content Placeholder 2">
            <a:extLst>
              <a:ext uri="{FF2B5EF4-FFF2-40B4-BE49-F238E27FC236}">
                <a16:creationId xmlns:a16="http://schemas.microsoft.com/office/drawing/2014/main" id="{F41E69CD-9016-D840-AFF4-2535823D732F}"/>
              </a:ext>
            </a:extLst>
          </p:cNvPr>
          <p:cNvSpPr>
            <a:spLocks noGrp="1"/>
          </p:cNvSpPr>
          <p:nvPr>
            <p:ph idx="1"/>
          </p:nvPr>
        </p:nvSpPr>
        <p:spPr/>
        <p:txBody>
          <a:bodyPr/>
          <a:lstStyle/>
          <a:p>
            <a:r>
              <a:rPr lang="en-US" dirty="0"/>
              <a:t>Last week’s lecture focused primarily on public datasets or breaches</a:t>
            </a:r>
          </a:p>
          <a:p>
            <a:r>
              <a:rPr lang="en-US" dirty="0"/>
              <a:t>Another facet is ML privacy </a:t>
            </a:r>
            <a:r>
              <a:rPr lang="en-US" dirty="0">
                <a:sym typeface="Wingdings" pitchFamily="2" charset="2"/>
              </a:rPr>
              <a:t> given a model, what can be deduced about the individual training examples</a:t>
            </a:r>
            <a:endParaRPr lang="en-US" dirty="0"/>
          </a:p>
        </p:txBody>
      </p:sp>
    </p:spTree>
    <p:extLst>
      <p:ext uri="{BB962C8B-B14F-4D97-AF65-F5344CB8AC3E}">
        <p14:creationId xmlns:p14="http://schemas.microsoft.com/office/powerpoint/2010/main" val="95318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416E-D1A2-8249-B6A3-68ED9545DA7C}"/>
              </a:ext>
            </a:extLst>
          </p:cNvPr>
          <p:cNvSpPr>
            <a:spLocks noGrp="1"/>
          </p:cNvSpPr>
          <p:nvPr>
            <p:ph type="title"/>
          </p:nvPr>
        </p:nvSpPr>
        <p:spPr/>
        <p:txBody>
          <a:bodyPr/>
          <a:lstStyle/>
          <a:p>
            <a:r>
              <a:rPr lang="en-US" dirty="0"/>
              <a:t>Meet roger!</a:t>
            </a:r>
          </a:p>
        </p:txBody>
      </p:sp>
      <p:pic>
        <p:nvPicPr>
          <p:cNvPr id="4" name="Picture 3" descr="Doctor White Background Images | AWB">
            <a:extLst>
              <a:ext uri="{FF2B5EF4-FFF2-40B4-BE49-F238E27FC236}">
                <a16:creationId xmlns:a16="http://schemas.microsoft.com/office/drawing/2014/main" id="{DC99CB7E-0824-7749-9D5A-474F3DB9D92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54113" y="2819908"/>
            <a:ext cx="2540000" cy="3073400"/>
          </a:xfrm>
          <a:prstGeom prst="rect">
            <a:avLst/>
          </a:prstGeom>
        </p:spPr>
      </p:pic>
      <p:sp>
        <p:nvSpPr>
          <p:cNvPr id="6" name="Right Arrow 5">
            <a:extLst>
              <a:ext uri="{FF2B5EF4-FFF2-40B4-BE49-F238E27FC236}">
                <a16:creationId xmlns:a16="http://schemas.microsoft.com/office/drawing/2014/main" id="{78F1708E-1222-9E44-B1FC-BB2732E2B68C}"/>
              </a:ext>
            </a:extLst>
          </p:cNvPr>
          <p:cNvSpPr/>
          <p:nvPr/>
        </p:nvSpPr>
        <p:spPr>
          <a:xfrm>
            <a:off x="3605047" y="3804815"/>
            <a:ext cx="1828801" cy="1103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F866F9CA-B127-8A4A-B103-EA68093700DC}"/>
              </a:ext>
            </a:extLst>
          </p:cNvPr>
          <p:cNvGraphicFramePr>
            <a:graphicFrameLocks noGrp="1"/>
          </p:cNvGraphicFramePr>
          <p:nvPr>
            <p:extLst>
              <p:ext uri="{D42A27DB-BD31-4B8C-83A1-F6EECF244321}">
                <p14:modId xmlns:p14="http://schemas.microsoft.com/office/powerpoint/2010/main" val="821597369"/>
              </p:ext>
            </p:extLst>
          </p:nvPr>
        </p:nvGraphicFramePr>
        <p:xfrm>
          <a:off x="5681114" y="3372768"/>
          <a:ext cx="6269148" cy="2017985"/>
        </p:xfrm>
        <a:graphic>
          <a:graphicData uri="http://schemas.openxmlformats.org/drawingml/2006/table">
            <a:tbl>
              <a:tblPr firstRow="1" bandRow="1">
                <a:tableStyleId>{5C22544A-7EE6-4342-B048-85BDC9FD1C3A}</a:tableStyleId>
              </a:tblPr>
              <a:tblGrid>
                <a:gridCol w="1044858">
                  <a:extLst>
                    <a:ext uri="{9D8B030D-6E8A-4147-A177-3AD203B41FA5}">
                      <a16:colId xmlns:a16="http://schemas.microsoft.com/office/drawing/2014/main" val="2798233479"/>
                    </a:ext>
                  </a:extLst>
                </a:gridCol>
                <a:gridCol w="1044858">
                  <a:extLst>
                    <a:ext uri="{9D8B030D-6E8A-4147-A177-3AD203B41FA5}">
                      <a16:colId xmlns:a16="http://schemas.microsoft.com/office/drawing/2014/main" val="2132421275"/>
                    </a:ext>
                  </a:extLst>
                </a:gridCol>
                <a:gridCol w="1044858">
                  <a:extLst>
                    <a:ext uri="{9D8B030D-6E8A-4147-A177-3AD203B41FA5}">
                      <a16:colId xmlns:a16="http://schemas.microsoft.com/office/drawing/2014/main" val="1560615275"/>
                    </a:ext>
                  </a:extLst>
                </a:gridCol>
                <a:gridCol w="1044858">
                  <a:extLst>
                    <a:ext uri="{9D8B030D-6E8A-4147-A177-3AD203B41FA5}">
                      <a16:colId xmlns:a16="http://schemas.microsoft.com/office/drawing/2014/main" val="4149503436"/>
                    </a:ext>
                  </a:extLst>
                </a:gridCol>
                <a:gridCol w="1044858">
                  <a:extLst>
                    <a:ext uri="{9D8B030D-6E8A-4147-A177-3AD203B41FA5}">
                      <a16:colId xmlns:a16="http://schemas.microsoft.com/office/drawing/2014/main" val="3251399851"/>
                    </a:ext>
                  </a:extLst>
                </a:gridCol>
                <a:gridCol w="1044858">
                  <a:extLst>
                    <a:ext uri="{9D8B030D-6E8A-4147-A177-3AD203B41FA5}">
                      <a16:colId xmlns:a16="http://schemas.microsoft.com/office/drawing/2014/main" val="1377515737"/>
                    </a:ext>
                  </a:extLst>
                </a:gridCol>
              </a:tblGrid>
              <a:tr h="403597">
                <a:tc>
                  <a:txBody>
                    <a:bodyPr/>
                    <a:lstStyle/>
                    <a:p>
                      <a:r>
                        <a:rPr lang="en-US" dirty="0"/>
                        <a:t>Name</a:t>
                      </a:r>
                    </a:p>
                  </a:txBody>
                  <a:tcPr/>
                </a:tc>
                <a:tc>
                  <a:txBody>
                    <a:bodyPr/>
                    <a:lstStyle/>
                    <a:p>
                      <a:r>
                        <a:rPr lang="en-US" dirty="0"/>
                        <a:t>Age</a:t>
                      </a:r>
                    </a:p>
                  </a:txBody>
                  <a:tcPr/>
                </a:tc>
                <a:tc>
                  <a:txBody>
                    <a:bodyPr/>
                    <a:lstStyle/>
                    <a:p>
                      <a:r>
                        <a:rPr lang="en-US" dirty="0"/>
                        <a:t>Height</a:t>
                      </a:r>
                    </a:p>
                  </a:txBody>
                  <a:tcPr/>
                </a:tc>
                <a:tc>
                  <a:txBody>
                    <a:bodyPr/>
                    <a:lstStyle/>
                    <a:p>
                      <a:r>
                        <a:rPr lang="en-US" dirty="0"/>
                        <a:t>Weight</a:t>
                      </a:r>
                    </a:p>
                  </a:txBody>
                  <a:tcPr/>
                </a:tc>
                <a:tc>
                  <a:txBody>
                    <a:bodyPr/>
                    <a:lstStyle/>
                    <a:p>
                      <a:r>
                        <a:rPr lang="en-US" dirty="0"/>
                        <a:t>Smoker</a:t>
                      </a:r>
                    </a:p>
                  </a:txBody>
                  <a:tcPr/>
                </a:tc>
                <a:tc>
                  <a:txBody>
                    <a:bodyPr/>
                    <a:lstStyle/>
                    <a:p>
                      <a:r>
                        <a:rPr lang="en-US" dirty="0"/>
                        <a:t>…</a:t>
                      </a:r>
                    </a:p>
                  </a:txBody>
                  <a:tcPr/>
                </a:tc>
                <a:extLst>
                  <a:ext uri="{0D108BD9-81ED-4DB2-BD59-A6C34878D82A}">
                    <a16:rowId xmlns:a16="http://schemas.microsoft.com/office/drawing/2014/main" val="2683345625"/>
                  </a:ext>
                </a:extLst>
              </a:tr>
              <a:tr h="403597">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06939140"/>
                  </a:ext>
                </a:extLst>
              </a:tr>
              <a:tr h="403597">
                <a:tc>
                  <a:txBody>
                    <a:bodyPr/>
                    <a:lstStyle/>
                    <a:p>
                      <a:r>
                        <a:rPr lang="en-US" dirty="0"/>
                        <a:t>Roger</a:t>
                      </a:r>
                    </a:p>
                  </a:txBody>
                  <a:tcPr/>
                </a:tc>
                <a:tc>
                  <a:txBody>
                    <a:bodyPr/>
                    <a:lstStyle/>
                    <a:p>
                      <a:r>
                        <a:rPr lang="en-US" dirty="0"/>
                        <a:t>31</a:t>
                      </a:r>
                    </a:p>
                  </a:txBody>
                  <a:tcPr/>
                </a:tc>
                <a:tc>
                  <a:txBody>
                    <a:bodyPr/>
                    <a:lstStyle/>
                    <a:p>
                      <a:r>
                        <a:rPr lang="en-US" dirty="0"/>
                        <a:t>5’9”</a:t>
                      </a:r>
                    </a:p>
                  </a:txBody>
                  <a:tcPr/>
                </a:tc>
                <a:tc>
                  <a:txBody>
                    <a:bodyPr/>
                    <a:lstStyle/>
                    <a:p>
                      <a:r>
                        <a:rPr lang="en-US" dirty="0"/>
                        <a:t>145</a:t>
                      </a:r>
                    </a:p>
                  </a:txBody>
                  <a:tcPr/>
                </a:tc>
                <a:tc>
                  <a:txBody>
                    <a:bodyPr/>
                    <a:lstStyle/>
                    <a:p>
                      <a:r>
                        <a:rPr lang="en-US" dirty="0"/>
                        <a:t>Y</a:t>
                      </a:r>
                    </a:p>
                  </a:txBody>
                  <a:tcPr/>
                </a:tc>
                <a:tc>
                  <a:txBody>
                    <a:bodyPr/>
                    <a:lstStyle/>
                    <a:p>
                      <a:endParaRPr lang="en-US"/>
                    </a:p>
                  </a:txBody>
                  <a:tcPr/>
                </a:tc>
                <a:extLst>
                  <a:ext uri="{0D108BD9-81ED-4DB2-BD59-A6C34878D82A}">
                    <a16:rowId xmlns:a16="http://schemas.microsoft.com/office/drawing/2014/main" val="3193360841"/>
                  </a:ext>
                </a:extLst>
              </a:tr>
              <a:tr h="403597">
                <a:tc>
                  <a:txBody>
                    <a:bodyPr/>
                    <a:lstStyle/>
                    <a:p>
                      <a:r>
                        <a:rPr lang="en-US" dirty="0"/>
                        <a:t>…</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5843472"/>
                  </a:ext>
                </a:extLst>
              </a:tr>
              <a:tr h="403597">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69305550"/>
                  </a:ext>
                </a:extLst>
              </a:tr>
            </a:tbl>
          </a:graphicData>
        </a:graphic>
      </p:graphicFrame>
      <p:pic>
        <p:nvPicPr>
          <p:cNvPr id="9" name="Picture 8" descr="Cigarette (Primitive Plus) - Official ARK: Survival ...">
            <a:extLst>
              <a:ext uri="{FF2B5EF4-FFF2-40B4-BE49-F238E27FC236}">
                <a16:creationId xmlns:a16="http://schemas.microsoft.com/office/drawing/2014/main" id="{D276C03E-F639-7941-8EC9-8F0C3E1B998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311316" y="3412143"/>
            <a:ext cx="1107992" cy="1107992"/>
          </a:xfrm>
          <a:prstGeom prst="rect">
            <a:avLst/>
          </a:prstGeom>
        </p:spPr>
      </p:pic>
    </p:spTree>
    <p:extLst>
      <p:ext uri="{BB962C8B-B14F-4D97-AF65-F5344CB8AC3E}">
        <p14:creationId xmlns:p14="http://schemas.microsoft.com/office/powerpoint/2010/main" val="36631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ctor White Background Images | AWB">
            <a:extLst>
              <a:ext uri="{FF2B5EF4-FFF2-40B4-BE49-F238E27FC236}">
                <a16:creationId xmlns:a16="http://schemas.microsoft.com/office/drawing/2014/main" id="{8BB0718A-6869-984C-8FD4-6D454BFF004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1507525"/>
            <a:ext cx="2540000" cy="3073400"/>
          </a:xfrm>
          <a:prstGeom prst="rect">
            <a:avLst/>
          </a:prstGeom>
        </p:spPr>
      </p:pic>
      <p:sp>
        <p:nvSpPr>
          <p:cNvPr id="3" name="Right Arrow 2">
            <a:extLst>
              <a:ext uri="{FF2B5EF4-FFF2-40B4-BE49-F238E27FC236}">
                <a16:creationId xmlns:a16="http://schemas.microsoft.com/office/drawing/2014/main" id="{AF104C0E-9AB8-494C-A3D1-F087BEDBDD36}"/>
              </a:ext>
            </a:extLst>
          </p:cNvPr>
          <p:cNvSpPr/>
          <p:nvPr/>
        </p:nvSpPr>
        <p:spPr>
          <a:xfrm rot="19922779">
            <a:off x="2461237" y="1739911"/>
            <a:ext cx="1828801" cy="1103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14AEB3C1-7E1B-4F4C-A9A6-8527E7645FB4}"/>
              </a:ext>
            </a:extLst>
          </p:cNvPr>
          <p:cNvGraphicFramePr>
            <a:graphicFrameLocks noGrp="1"/>
          </p:cNvGraphicFramePr>
          <p:nvPr>
            <p:extLst>
              <p:ext uri="{D42A27DB-BD31-4B8C-83A1-F6EECF244321}">
                <p14:modId xmlns:p14="http://schemas.microsoft.com/office/powerpoint/2010/main" val="880921962"/>
              </p:ext>
            </p:extLst>
          </p:nvPr>
        </p:nvGraphicFramePr>
        <p:xfrm>
          <a:off x="4468867" y="593125"/>
          <a:ext cx="6269148" cy="1828800"/>
        </p:xfrm>
        <a:graphic>
          <a:graphicData uri="http://schemas.openxmlformats.org/drawingml/2006/table">
            <a:tbl>
              <a:tblPr firstRow="1" bandRow="1">
                <a:tableStyleId>{5C22544A-7EE6-4342-B048-85BDC9FD1C3A}</a:tableStyleId>
              </a:tblPr>
              <a:tblGrid>
                <a:gridCol w="1044858">
                  <a:extLst>
                    <a:ext uri="{9D8B030D-6E8A-4147-A177-3AD203B41FA5}">
                      <a16:colId xmlns:a16="http://schemas.microsoft.com/office/drawing/2014/main" val="2798233479"/>
                    </a:ext>
                  </a:extLst>
                </a:gridCol>
                <a:gridCol w="1044858">
                  <a:extLst>
                    <a:ext uri="{9D8B030D-6E8A-4147-A177-3AD203B41FA5}">
                      <a16:colId xmlns:a16="http://schemas.microsoft.com/office/drawing/2014/main" val="2132421275"/>
                    </a:ext>
                  </a:extLst>
                </a:gridCol>
                <a:gridCol w="1044858">
                  <a:extLst>
                    <a:ext uri="{9D8B030D-6E8A-4147-A177-3AD203B41FA5}">
                      <a16:colId xmlns:a16="http://schemas.microsoft.com/office/drawing/2014/main" val="1560615275"/>
                    </a:ext>
                  </a:extLst>
                </a:gridCol>
                <a:gridCol w="1044858">
                  <a:extLst>
                    <a:ext uri="{9D8B030D-6E8A-4147-A177-3AD203B41FA5}">
                      <a16:colId xmlns:a16="http://schemas.microsoft.com/office/drawing/2014/main" val="4149503436"/>
                    </a:ext>
                  </a:extLst>
                </a:gridCol>
                <a:gridCol w="1044858">
                  <a:extLst>
                    <a:ext uri="{9D8B030D-6E8A-4147-A177-3AD203B41FA5}">
                      <a16:colId xmlns:a16="http://schemas.microsoft.com/office/drawing/2014/main" val="3251399851"/>
                    </a:ext>
                  </a:extLst>
                </a:gridCol>
                <a:gridCol w="1044858">
                  <a:extLst>
                    <a:ext uri="{9D8B030D-6E8A-4147-A177-3AD203B41FA5}">
                      <a16:colId xmlns:a16="http://schemas.microsoft.com/office/drawing/2014/main" val="1377515737"/>
                    </a:ext>
                  </a:extLst>
                </a:gridCol>
              </a:tblGrid>
              <a:tr h="341465">
                <a:tc>
                  <a:txBody>
                    <a:bodyPr/>
                    <a:lstStyle/>
                    <a:p>
                      <a:r>
                        <a:rPr lang="en-US" dirty="0"/>
                        <a:t>Name</a:t>
                      </a:r>
                    </a:p>
                  </a:txBody>
                  <a:tcPr/>
                </a:tc>
                <a:tc>
                  <a:txBody>
                    <a:bodyPr/>
                    <a:lstStyle/>
                    <a:p>
                      <a:r>
                        <a:rPr lang="en-US" dirty="0"/>
                        <a:t>Age</a:t>
                      </a:r>
                    </a:p>
                  </a:txBody>
                  <a:tcPr/>
                </a:tc>
                <a:tc>
                  <a:txBody>
                    <a:bodyPr/>
                    <a:lstStyle/>
                    <a:p>
                      <a:r>
                        <a:rPr lang="en-US" dirty="0"/>
                        <a:t>Height</a:t>
                      </a:r>
                    </a:p>
                  </a:txBody>
                  <a:tcPr/>
                </a:tc>
                <a:tc>
                  <a:txBody>
                    <a:bodyPr/>
                    <a:lstStyle/>
                    <a:p>
                      <a:r>
                        <a:rPr lang="en-US" dirty="0"/>
                        <a:t>Weight</a:t>
                      </a:r>
                    </a:p>
                  </a:txBody>
                  <a:tcPr/>
                </a:tc>
                <a:tc>
                  <a:txBody>
                    <a:bodyPr/>
                    <a:lstStyle/>
                    <a:p>
                      <a:r>
                        <a:rPr lang="en-US" dirty="0"/>
                        <a:t>Smoker</a:t>
                      </a:r>
                    </a:p>
                  </a:txBody>
                  <a:tcPr/>
                </a:tc>
                <a:tc>
                  <a:txBody>
                    <a:bodyPr/>
                    <a:lstStyle/>
                    <a:p>
                      <a:r>
                        <a:rPr lang="en-US" dirty="0"/>
                        <a:t>…</a:t>
                      </a:r>
                    </a:p>
                  </a:txBody>
                  <a:tcPr/>
                </a:tc>
                <a:extLst>
                  <a:ext uri="{0D108BD9-81ED-4DB2-BD59-A6C34878D82A}">
                    <a16:rowId xmlns:a16="http://schemas.microsoft.com/office/drawing/2014/main" val="2683345625"/>
                  </a:ext>
                </a:extLst>
              </a:tr>
              <a:tr h="341465">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06939140"/>
                  </a:ext>
                </a:extLst>
              </a:tr>
              <a:tr h="309453">
                <a:tc>
                  <a:txBody>
                    <a:bodyPr/>
                    <a:lstStyle/>
                    <a:p>
                      <a:r>
                        <a:rPr lang="en-US" dirty="0"/>
                        <a:t>Roger</a:t>
                      </a:r>
                    </a:p>
                  </a:txBody>
                  <a:tcPr/>
                </a:tc>
                <a:tc>
                  <a:txBody>
                    <a:bodyPr/>
                    <a:lstStyle/>
                    <a:p>
                      <a:r>
                        <a:rPr lang="en-US" dirty="0"/>
                        <a:t>31</a:t>
                      </a:r>
                    </a:p>
                  </a:txBody>
                  <a:tcPr/>
                </a:tc>
                <a:tc>
                  <a:txBody>
                    <a:bodyPr/>
                    <a:lstStyle/>
                    <a:p>
                      <a:r>
                        <a:rPr lang="en-US" dirty="0"/>
                        <a:t>5’9”</a:t>
                      </a:r>
                    </a:p>
                  </a:txBody>
                  <a:tcPr/>
                </a:tc>
                <a:tc>
                  <a:txBody>
                    <a:bodyPr/>
                    <a:lstStyle/>
                    <a:p>
                      <a:r>
                        <a:rPr lang="en-US" dirty="0"/>
                        <a:t>145</a:t>
                      </a:r>
                    </a:p>
                  </a:txBody>
                  <a:tcPr/>
                </a:tc>
                <a:tc>
                  <a:txBody>
                    <a:bodyPr/>
                    <a:lstStyle/>
                    <a:p>
                      <a:r>
                        <a:rPr lang="en-US" dirty="0"/>
                        <a:t>Y</a:t>
                      </a:r>
                    </a:p>
                  </a:txBody>
                  <a:tcPr/>
                </a:tc>
                <a:tc>
                  <a:txBody>
                    <a:bodyPr/>
                    <a:lstStyle/>
                    <a:p>
                      <a:endParaRPr lang="en-US"/>
                    </a:p>
                  </a:txBody>
                  <a:tcPr/>
                </a:tc>
                <a:extLst>
                  <a:ext uri="{0D108BD9-81ED-4DB2-BD59-A6C34878D82A}">
                    <a16:rowId xmlns:a16="http://schemas.microsoft.com/office/drawing/2014/main" val="3193360841"/>
                  </a:ext>
                </a:extLst>
              </a:tr>
              <a:tr h="341465">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5843472"/>
                  </a:ext>
                </a:extLst>
              </a:tr>
              <a:tr h="341465">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69305550"/>
                  </a:ext>
                </a:extLst>
              </a:tr>
            </a:tbl>
          </a:graphicData>
        </a:graphic>
      </p:graphicFrame>
      <p:pic>
        <p:nvPicPr>
          <p:cNvPr id="5" name="Picture 4" descr="Cigarette (Primitive Plus) - Official ARK: Survival ...">
            <a:extLst>
              <a:ext uri="{FF2B5EF4-FFF2-40B4-BE49-F238E27FC236}">
                <a16:creationId xmlns:a16="http://schemas.microsoft.com/office/drawing/2014/main" id="{B1396C75-27CD-A342-A41F-7945E66A369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57203" y="2099760"/>
            <a:ext cx="1107992" cy="1107992"/>
          </a:xfrm>
          <a:prstGeom prst="rect">
            <a:avLst/>
          </a:prstGeom>
        </p:spPr>
      </p:pic>
      <p:sp>
        <p:nvSpPr>
          <p:cNvPr id="6" name="Right Arrow 5">
            <a:extLst>
              <a:ext uri="{FF2B5EF4-FFF2-40B4-BE49-F238E27FC236}">
                <a16:creationId xmlns:a16="http://schemas.microsoft.com/office/drawing/2014/main" id="{3B08F416-76DF-BA46-B19F-2F693F0FC0E9}"/>
              </a:ext>
            </a:extLst>
          </p:cNvPr>
          <p:cNvSpPr/>
          <p:nvPr/>
        </p:nvSpPr>
        <p:spPr>
          <a:xfrm rot="1518558">
            <a:off x="2465084" y="3766946"/>
            <a:ext cx="1828801" cy="1103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54D97087-452E-E24C-AAEE-1B48DA616F6E}"/>
              </a:ext>
            </a:extLst>
          </p:cNvPr>
          <p:cNvGraphicFramePr>
            <a:graphicFrameLocks noGrp="1"/>
          </p:cNvGraphicFramePr>
          <p:nvPr>
            <p:extLst>
              <p:ext uri="{D42A27DB-BD31-4B8C-83A1-F6EECF244321}">
                <p14:modId xmlns:p14="http://schemas.microsoft.com/office/powerpoint/2010/main" val="2713384286"/>
              </p:ext>
            </p:extLst>
          </p:nvPr>
        </p:nvGraphicFramePr>
        <p:xfrm>
          <a:off x="4468867" y="3899529"/>
          <a:ext cx="6269148" cy="1828800"/>
        </p:xfrm>
        <a:graphic>
          <a:graphicData uri="http://schemas.openxmlformats.org/drawingml/2006/table">
            <a:tbl>
              <a:tblPr firstRow="1" bandRow="1">
                <a:tableStyleId>{5C22544A-7EE6-4342-B048-85BDC9FD1C3A}</a:tableStyleId>
              </a:tblPr>
              <a:tblGrid>
                <a:gridCol w="1044858">
                  <a:extLst>
                    <a:ext uri="{9D8B030D-6E8A-4147-A177-3AD203B41FA5}">
                      <a16:colId xmlns:a16="http://schemas.microsoft.com/office/drawing/2014/main" val="2798233479"/>
                    </a:ext>
                  </a:extLst>
                </a:gridCol>
                <a:gridCol w="1044858">
                  <a:extLst>
                    <a:ext uri="{9D8B030D-6E8A-4147-A177-3AD203B41FA5}">
                      <a16:colId xmlns:a16="http://schemas.microsoft.com/office/drawing/2014/main" val="2132421275"/>
                    </a:ext>
                  </a:extLst>
                </a:gridCol>
                <a:gridCol w="1044858">
                  <a:extLst>
                    <a:ext uri="{9D8B030D-6E8A-4147-A177-3AD203B41FA5}">
                      <a16:colId xmlns:a16="http://schemas.microsoft.com/office/drawing/2014/main" val="1560615275"/>
                    </a:ext>
                  </a:extLst>
                </a:gridCol>
                <a:gridCol w="1044858">
                  <a:extLst>
                    <a:ext uri="{9D8B030D-6E8A-4147-A177-3AD203B41FA5}">
                      <a16:colId xmlns:a16="http://schemas.microsoft.com/office/drawing/2014/main" val="4149503436"/>
                    </a:ext>
                  </a:extLst>
                </a:gridCol>
                <a:gridCol w="1044858">
                  <a:extLst>
                    <a:ext uri="{9D8B030D-6E8A-4147-A177-3AD203B41FA5}">
                      <a16:colId xmlns:a16="http://schemas.microsoft.com/office/drawing/2014/main" val="3251399851"/>
                    </a:ext>
                  </a:extLst>
                </a:gridCol>
                <a:gridCol w="1044858">
                  <a:extLst>
                    <a:ext uri="{9D8B030D-6E8A-4147-A177-3AD203B41FA5}">
                      <a16:colId xmlns:a16="http://schemas.microsoft.com/office/drawing/2014/main" val="1377515737"/>
                    </a:ext>
                  </a:extLst>
                </a:gridCol>
              </a:tblGrid>
              <a:tr h="351808">
                <a:tc>
                  <a:txBody>
                    <a:bodyPr/>
                    <a:lstStyle/>
                    <a:p>
                      <a:r>
                        <a:rPr lang="en-US" dirty="0"/>
                        <a:t>Name</a:t>
                      </a:r>
                    </a:p>
                  </a:txBody>
                  <a:tcPr/>
                </a:tc>
                <a:tc>
                  <a:txBody>
                    <a:bodyPr/>
                    <a:lstStyle/>
                    <a:p>
                      <a:r>
                        <a:rPr lang="en-US" dirty="0"/>
                        <a:t>Age</a:t>
                      </a:r>
                    </a:p>
                  </a:txBody>
                  <a:tcPr/>
                </a:tc>
                <a:tc>
                  <a:txBody>
                    <a:bodyPr/>
                    <a:lstStyle/>
                    <a:p>
                      <a:r>
                        <a:rPr lang="en-US" dirty="0"/>
                        <a:t>Height</a:t>
                      </a:r>
                    </a:p>
                  </a:txBody>
                  <a:tcPr/>
                </a:tc>
                <a:tc>
                  <a:txBody>
                    <a:bodyPr/>
                    <a:lstStyle/>
                    <a:p>
                      <a:r>
                        <a:rPr lang="en-US" dirty="0"/>
                        <a:t>Weight</a:t>
                      </a:r>
                    </a:p>
                  </a:txBody>
                  <a:tcPr/>
                </a:tc>
                <a:tc>
                  <a:txBody>
                    <a:bodyPr/>
                    <a:lstStyle/>
                    <a:p>
                      <a:r>
                        <a:rPr lang="en-US" dirty="0"/>
                        <a:t>Smoker</a:t>
                      </a:r>
                    </a:p>
                  </a:txBody>
                  <a:tcPr/>
                </a:tc>
                <a:tc>
                  <a:txBody>
                    <a:bodyPr/>
                    <a:lstStyle/>
                    <a:p>
                      <a:r>
                        <a:rPr lang="en-US" dirty="0"/>
                        <a:t>…</a:t>
                      </a:r>
                    </a:p>
                  </a:txBody>
                  <a:tcPr/>
                </a:tc>
                <a:extLst>
                  <a:ext uri="{0D108BD9-81ED-4DB2-BD59-A6C34878D82A}">
                    <a16:rowId xmlns:a16="http://schemas.microsoft.com/office/drawing/2014/main" val="2683345625"/>
                  </a:ext>
                </a:extLst>
              </a:tr>
              <a:tr h="351808">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06939140"/>
                  </a:ext>
                </a:extLst>
              </a:tr>
              <a:tr h="318826">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193360841"/>
                  </a:ext>
                </a:extLst>
              </a:tr>
              <a:tr h="351808">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5843472"/>
                  </a:ext>
                </a:extLst>
              </a:tr>
              <a:tr h="351808">
                <a:tc>
                  <a:txBody>
                    <a:bodyPr/>
                    <a:lstStyle/>
                    <a:p>
                      <a:r>
                        <a:rPr lang="en-US" dirty="0"/>
                        <a:t>…</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69305550"/>
                  </a:ext>
                </a:extLst>
              </a:tr>
            </a:tbl>
          </a:graphicData>
        </a:graphic>
      </p:graphicFrame>
    </p:spTree>
    <p:extLst>
      <p:ext uri="{BB962C8B-B14F-4D97-AF65-F5344CB8AC3E}">
        <p14:creationId xmlns:p14="http://schemas.microsoft.com/office/powerpoint/2010/main" val="376099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01CB-0E0B-564C-B10F-CC57172F0631}"/>
              </a:ext>
            </a:extLst>
          </p:cNvPr>
          <p:cNvSpPr>
            <a:spLocks noGrp="1"/>
          </p:cNvSpPr>
          <p:nvPr>
            <p:ph type="title"/>
          </p:nvPr>
        </p:nvSpPr>
        <p:spPr/>
        <p:txBody>
          <a:bodyPr/>
          <a:lstStyle/>
          <a:p>
            <a:r>
              <a:rPr lang="en-US" dirty="0"/>
              <a:t>Privacy goal</a:t>
            </a:r>
          </a:p>
        </p:txBody>
      </p:sp>
      <p:sp>
        <p:nvSpPr>
          <p:cNvPr id="3" name="Content Placeholder 2">
            <a:extLst>
              <a:ext uri="{FF2B5EF4-FFF2-40B4-BE49-F238E27FC236}">
                <a16:creationId xmlns:a16="http://schemas.microsoft.com/office/drawing/2014/main" id="{16B493CF-2198-0E42-A991-48967839D7A3}"/>
              </a:ext>
            </a:extLst>
          </p:cNvPr>
          <p:cNvSpPr>
            <a:spLocks noGrp="1"/>
          </p:cNvSpPr>
          <p:nvPr>
            <p:ph idx="1"/>
          </p:nvPr>
        </p:nvSpPr>
        <p:spPr/>
        <p:txBody>
          <a:bodyPr/>
          <a:lstStyle/>
          <a:p>
            <a:r>
              <a:rPr lang="en-US" dirty="0"/>
              <a:t>Nothing about an individual should be learnable from a dataset that cannot be learned from the same dataset but with that individual’s data removed.</a:t>
            </a:r>
          </a:p>
          <a:p>
            <a:r>
              <a:rPr lang="en-US" dirty="0"/>
              <a:t>Lead us into next week’s lecture on differential privacy</a:t>
            </a:r>
          </a:p>
        </p:txBody>
      </p:sp>
    </p:spTree>
    <p:extLst>
      <p:ext uri="{BB962C8B-B14F-4D97-AF65-F5344CB8AC3E}">
        <p14:creationId xmlns:p14="http://schemas.microsoft.com/office/powerpoint/2010/main" val="246803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6B48-F959-FF4E-906A-5C08A1E98794}"/>
              </a:ext>
            </a:extLst>
          </p:cNvPr>
          <p:cNvSpPr>
            <a:spLocks noGrp="1"/>
          </p:cNvSpPr>
          <p:nvPr>
            <p:ph type="title"/>
          </p:nvPr>
        </p:nvSpPr>
        <p:spPr/>
        <p:txBody>
          <a:bodyPr/>
          <a:lstStyle/>
          <a:p>
            <a:r>
              <a:rPr lang="en-US" dirty="0"/>
              <a:t>Suggested Questions</a:t>
            </a:r>
          </a:p>
        </p:txBody>
      </p:sp>
      <p:sp>
        <p:nvSpPr>
          <p:cNvPr id="3" name="Content Placeholder 2">
            <a:extLst>
              <a:ext uri="{FF2B5EF4-FFF2-40B4-BE49-F238E27FC236}">
                <a16:creationId xmlns:a16="http://schemas.microsoft.com/office/drawing/2014/main" id="{B3811B16-D4BE-1247-A614-340FFDC64965}"/>
              </a:ext>
            </a:extLst>
          </p:cNvPr>
          <p:cNvSpPr>
            <a:spLocks noGrp="1"/>
          </p:cNvSpPr>
          <p:nvPr>
            <p:ph idx="1"/>
          </p:nvPr>
        </p:nvSpPr>
        <p:spPr>
          <a:xfrm>
            <a:off x="2231136" y="2638044"/>
            <a:ext cx="7729728" cy="3521018"/>
          </a:xfrm>
        </p:spPr>
        <p:txBody>
          <a:bodyPr>
            <a:normAutofit fontScale="92500"/>
          </a:bodyPr>
          <a:lstStyle/>
          <a:p>
            <a:r>
              <a:rPr lang="en-US" dirty="0"/>
              <a:t>Why do you think it is important for machine learning models to be interpretable? What do you think is the most important reason?</a:t>
            </a:r>
          </a:p>
          <a:p>
            <a:r>
              <a:rPr lang="en-US" dirty="0"/>
              <a:t>Assuming there exists a tradeoff between model performance and model interpretability, how do we determine an appropriate balance?</a:t>
            </a:r>
          </a:p>
          <a:p>
            <a:r>
              <a:rPr lang="en-US" dirty="0"/>
              <a:t>In what contexts do you think performance outvalues interpretability? Vice-versa?</a:t>
            </a:r>
          </a:p>
          <a:p>
            <a:r>
              <a:rPr lang="en-US" dirty="0"/>
              <a:t>Try to determine a (or multiple) precise way of measuring a machine learning model’s interpretability.  What are the benefits / shortcomings of this method?</a:t>
            </a:r>
          </a:p>
          <a:p>
            <a:r>
              <a:rPr lang="en-US" dirty="0"/>
              <a:t>Note that interpretability of a model depends on the observer (a machine learning expert or domain specialist would likely have more success interpreting a complex model than an ordinary person). Does this affect your measurement method? Should it?</a:t>
            </a:r>
          </a:p>
        </p:txBody>
      </p:sp>
    </p:spTree>
    <p:extLst>
      <p:ext uri="{BB962C8B-B14F-4D97-AF65-F5344CB8AC3E}">
        <p14:creationId xmlns:p14="http://schemas.microsoft.com/office/powerpoint/2010/main" val="36713892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104</TotalTime>
  <Words>563</Words>
  <Application>Microsoft Macintosh PowerPoint</Application>
  <PresentationFormat>Widescreen</PresentationFormat>
  <Paragraphs>78</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Data Privacy II</vt:lpstr>
      <vt:lpstr>readings</vt:lpstr>
      <vt:lpstr>Genetics example 1</vt:lpstr>
      <vt:lpstr>Genetics example 2</vt:lpstr>
      <vt:lpstr>ML Privacy</vt:lpstr>
      <vt:lpstr>Meet roger!</vt:lpstr>
      <vt:lpstr>PowerPoint Presentation</vt:lpstr>
      <vt:lpstr>Privacy goal</vt:lpstr>
      <vt:lpstr>Suggested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 II</dc:title>
  <dc:creator>Anthony Ostuni</dc:creator>
  <cp:lastModifiedBy>Anthony Ostuni</cp:lastModifiedBy>
  <cp:revision>20</cp:revision>
  <dcterms:created xsi:type="dcterms:W3CDTF">2020-02-10T00:35:37Z</dcterms:created>
  <dcterms:modified xsi:type="dcterms:W3CDTF">2020-02-10T02:20:12Z</dcterms:modified>
</cp:coreProperties>
</file>