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1272" r:id="rId2"/>
    <p:sldId id="2145707461" r:id="rId3"/>
    <p:sldId id="2145707460" r:id="rId4"/>
    <p:sldId id="2145707479" r:id="rId5"/>
    <p:sldId id="2145707473" r:id="rId6"/>
    <p:sldId id="2145707478" r:id="rId7"/>
    <p:sldId id="2145707485" r:id="rId8"/>
    <p:sldId id="2145707488" r:id="rId9"/>
    <p:sldId id="2145707489" r:id="rId10"/>
    <p:sldId id="2145707474" r:id="rId11"/>
    <p:sldId id="2145707475" r:id="rId12"/>
    <p:sldId id="2145707483" r:id="rId13"/>
    <p:sldId id="2145707476" r:id="rId14"/>
    <p:sldId id="2145707481" r:id="rId15"/>
    <p:sldId id="2145707477" r:id="rId16"/>
    <p:sldId id="2145707482" r:id="rId17"/>
    <p:sldId id="2145707484" r:id="rId18"/>
    <p:sldId id="2145707464" r:id="rId19"/>
    <p:sldId id="2145707465" r:id="rId20"/>
    <p:sldId id="2145707466" r:id="rId21"/>
    <p:sldId id="2145707472" r:id="rId22"/>
    <p:sldId id="2145707471" r:id="rId23"/>
    <p:sldId id="2145707470" r:id="rId24"/>
    <p:sldId id="2145707467" r:id="rId25"/>
    <p:sldId id="2145707468" r:id="rId26"/>
    <p:sldId id="2145707469" r:id="rId27"/>
    <p:sldId id="214570746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FFC2D1"/>
    <a:srgbClr val="FFFFFF"/>
    <a:srgbClr val="FFFFCC"/>
    <a:srgbClr val="FFFF99"/>
    <a:srgbClr val="FFFF66"/>
    <a:srgbClr val="FFFF00"/>
    <a:srgbClr val="B19CD8"/>
    <a:srgbClr val="F8DF95"/>
    <a:srgbClr val="FF69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651AAA-B75A-4F90-ADEA-BD49B5D87FF5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C02E7C-F611-4836-AD23-C1FDD6ED2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36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820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AE9C3-5FA7-06B5-A40A-86D2EA3CA0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870F5E-ADE2-79F2-F093-B55E55F75D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8FB624-CFFC-1CD0-18C0-9676F9ED4D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629F09-3181-EF14-1DD8-26078D05A3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545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59537D-C2DD-B5DA-B85E-0EFC1C88AB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6B5640-1AFB-228C-EEF9-B161EB387B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E609AC-7370-7FC0-A6C1-08B5C977E2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CB2CD-E174-AF61-CC15-FA0D79EECD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947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92384F-255C-8190-8E45-7BC81B756F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5AE7E0-0CFF-DE4A-00AC-B80996EEE0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000BA2-36F2-2F39-AEE2-F324002032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BA554-99CD-05A2-9023-5E02EB9211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194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D2F658-8DA5-23B4-F1CF-952BFFCC33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E4421F-85CA-79A2-36C7-CEAD51F080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11A879-CD79-9A02-AA5B-AFE28E6C2A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6562C0-7270-01CF-AC3C-1AC7AE0F6A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877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F88509-C8EE-A3F5-4394-1B9E4D8090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DA95F9-7693-C11D-6C5A-9AD9620E62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4BEFD9-BF1A-970D-64D2-5FA9099EEF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E0D4C8-3F6C-DE6C-C64F-BCE80E972C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972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F0AE28-F8CD-6459-A3EE-56AF368EA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C2D87E-A826-C161-ED84-94673A9EDE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DBD15A-2F29-8F2A-B5C6-C99E5E9FBA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59F95A-9806-10D6-8A6C-49F7E66007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477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02A7F7-D802-6F1E-AC8E-28827F91C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65DC71-2DDC-3E1E-79C6-88A23C37AE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FC2F86-3E69-72ED-A874-BD007520CE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EF27C3-9B80-BC56-8FB9-807F77BA8B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019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93587B-448F-0BCE-73D6-4BDF41572E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CD1D2E-09E2-EF48-9D57-76871038A1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DED8A8-7268-A5D7-4859-1DF1351182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1E868B-8D48-414B-24AB-BF54236B40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231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558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55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821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964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370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088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2659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728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0737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4404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78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08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AECCC7-185B-D533-35A0-72D5584A46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4C9590-80C4-2ABA-F030-86D0A973C1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A00135-0DC7-29ED-BFAB-0EBA0D0AA3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3C0B6A-C81B-4A70-06C6-48EEB7DF4F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11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0E1BBE-7DBC-95BB-E3D6-80098D4139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5532F2-75EA-83D5-9580-DD7ED97E2C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57467A-E1BB-E8B3-C9CF-3582B319CB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18C1C3-72DC-38AB-E470-59CAA4E6EF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49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1AE978-8FD0-C50D-A418-2B27308AA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B0D7CF-9547-D407-FD28-3EE68AF77C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0FBF43-5242-B6AA-8443-B1DB7B2B98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8AC78E-C279-053E-AA64-74B669814B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674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A1C481-D02B-EC4F-9068-ACB7C074DE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BFBC8E-92A8-CFBD-0C24-313A15F36D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D54A8C-5A83-54DA-2C10-FB74CF8D78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1F75B0-C6CA-768E-C2D3-6BE9C97420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30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CD5AF4-8AD8-81CA-E2D1-98D92AD4E8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1B3B83-D8B5-FDD4-4AE3-C11E545B81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7F01C0-5C52-FE1C-5876-D867332E2F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5E3332-5E8D-DCC6-96FD-0C5AD7123C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65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E4A224-FE24-11E5-4B4F-1DA0944DE8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E04DBB-F4CA-4581-943F-F9322F73EA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0A65BC-BE15-7F9F-8923-6E68287DDD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99958-AC77-1C33-DFC4-6DE11EC971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37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DB59A-1861-513A-2A94-741BDCB81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93C19-0953-DB56-785C-E2E1C6D49C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89FEB-1F4C-844C-5F9D-0D5E22379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2BB8-8860-47CA-952A-FD2B080DD88F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4DF4E-CC82-3275-DA24-BCF7A3D55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48497-BD91-C6F1-D9F7-E6AA0FA0C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2EA00-E6BD-4E8A-BE9C-A6499B35C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14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A6D49-6602-D482-E3A8-DE72314F0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18A1B7-5CD4-5BB2-435A-FE08EAC86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31B89-262C-F45B-D4A3-EE450F0AE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2BB8-8860-47CA-952A-FD2B080DD88F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BA04B-EB9F-1ABA-6448-8ABBCE8B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3AF10-34FB-8326-989C-196377DEB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2EA00-E6BD-4E8A-BE9C-A6499B35C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87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542BFE-DD6F-4F13-4554-B7CA6FF93D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0C6150-2203-F13D-26C2-E40C45C1D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6258C-09A6-E8C0-C8C9-B7D7ADF64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2BB8-8860-47CA-952A-FD2B080DD88F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46FFD-58A8-8180-EF4C-A879AED2D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F35FA-A159-85A5-DD0C-B64A1D24E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2EA00-E6BD-4E8A-BE9C-A6499B35C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96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E89D-9E45-CE6E-3DA1-B4B19F161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FDF94-AAF7-DCFB-3DB3-103CE2FB7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C99A4-F311-3E25-EAAE-41EFD9BF8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2BB8-8860-47CA-952A-FD2B080DD88F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10855-95F8-ADC2-7902-C6A09C975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926F2-9691-52D8-2AA6-9E9897B6B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2EA00-E6BD-4E8A-BE9C-A6499B35C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61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FFF51-1E45-0D1E-BAC7-70D1BF487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35EA4-8461-848C-B9AE-66EE80A95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0299B-1919-66F3-81EB-E33BD1CAA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2BB8-8860-47CA-952A-FD2B080DD88F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DB9C6-BEDB-4306-5829-1017935D2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5D8E2-9C8A-1E12-4C31-ABCA11DF9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2EA00-E6BD-4E8A-BE9C-A6499B35C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85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9E7A2-7E8E-9D3C-85A1-662C5F4F4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5A409-B077-2581-14E2-2A6A22CCFC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8E7971-7D41-A9B9-E8CA-151FDC22C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63EFE-1B92-4C1B-8A5B-9EC49EC41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2BB8-8860-47CA-952A-FD2B080DD88F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1D21A-906D-2D58-F6AC-29DDC15AA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EE4989-61F4-8D6E-E795-718FD0B33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2EA00-E6BD-4E8A-BE9C-A6499B35C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64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D8CB3-0EC7-D481-D406-94DCD243E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93B0E-2221-53D1-9BEE-FF59009D5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8EFAF-76C8-1EAC-59D9-983D40F46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9506EF-69AD-5E54-AEA9-5355887F8B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71F642-61DD-8F54-B05B-8D42103ED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293078-0E7B-C8BE-C88D-38FED48BE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2BB8-8860-47CA-952A-FD2B080DD88F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66E080-E8FA-432B-7699-7EA4AF1E4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C2171F-C5FA-071E-57E6-A502DAB51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2EA00-E6BD-4E8A-BE9C-A6499B35C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7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66B97-6169-A365-417E-6A08FB313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62D652-29F0-8762-3361-837E5691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2BB8-8860-47CA-952A-FD2B080DD88F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8BCC77-7E2D-B9ED-3264-4ABBA73C4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0F5CCD-6E81-2C22-AA85-58A501174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2EA00-E6BD-4E8A-BE9C-A6499B35C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3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2DC69C-A27C-2AAD-4A35-C4D8F9C88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2BB8-8860-47CA-952A-FD2B080DD88F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C706BE-813B-89C9-C546-D0417C31F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14746-CE0B-1381-E5CF-463606747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2EA00-E6BD-4E8A-BE9C-A6499B35C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13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E602E-7BC1-FAEE-CFCE-E04C57FFD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37FB9-1C00-096C-A50C-A76BAD006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8535A-B022-37E6-45C0-3CB052AE3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AC4BA-D580-2B64-C27E-6E817A9C7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2BB8-8860-47CA-952A-FD2B080DD88F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C4145-D0FC-4BC7-BCDC-0F2AB00F2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B806C-331D-54B5-E322-A8E3ADC59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2EA00-E6BD-4E8A-BE9C-A6499B35C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31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548C7-027B-B721-9E1F-FC310DEBF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31718E-AA85-D5E9-00EB-C1FB0E14D8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AF772F-6C9B-89B4-CFE4-C16974B8B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F05D7-2789-5B59-E85E-6CE739D2E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2BB8-8860-47CA-952A-FD2B080DD88F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C5E58-85C1-D084-43EF-3E593A936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D089D-55EB-9B7F-29A8-D2817E3DB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2EA00-E6BD-4E8A-BE9C-A6499B35C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44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B6AABE-12B3-8B36-32DD-00FBCE9E4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F15A1-33B9-DA6A-9DD3-F173018FD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AB321-7988-2AEB-7F42-9E3BE142B4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5D2BB8-8860-47CA-952A-FD2B080DD88F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2CFF5-1DD2-9A65-AA69-40111A47B1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9093D-0EED-AA1C-8664-0683EBF4F1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D2EA00-E6BD-4E8A-BE9C-A6499B35C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22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916526F-7E96-9F06-2363-D19DAFB136A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37686D3-5D70-FC58-5C8E-D9EA772CD1B9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0ABDDDE-4BC0-42DA-B65F-0D1E409B8AFD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rgbClr val="A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D307994-0721-D144-93E4-CC17F960C15C}"/>
                  </a:ext>
                </a:extLst>
              </p:cNvPr>
              <p:cNvSpPr/>
              <p:nvPr/>
            </p:nvSpPr>
            <p:spPr>
              <a:xfrm>
                <a:off x="2015613" y="0"/>
                <a:ext cx="10176387" cy="6858000"/>
              </a:xfrm>
              <a:prstGeom prst="rect">
                <a:avLst/>
              </a:prstGeom>
              <a:solidFill>
                <a:srgbClr val="C3EEF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Arrow: Chevron 3">
                <a:extLst>
                  <a:ext uri="{FF2B5EF4-FFF2-40B4-BE49-F238E27FC236}">
                    <a16:creationId xmlns:a16="http://schemas.microsoft.com/office/drawing/2014/main" id="{04ABFFD0-50BC-25B4-6290-F5E819651D4B}"/>
                  </a:ext>
                </a:extLst>
              </p:cNvPr>
              <p:cNvSpPr/>
              <p:nvPr/>
            </p:nvSpPr>
            <p:spPr>
              <a:xfrm>
                <a:off x="1" y="0"/>
                <a:ext cx="4041058" cy="6858000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2050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DF980D51-53B4-8802-6E38-4C1564A6A1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650A5E1-F7C6-DD47-14AE-A5001135C03F}"/>
              </a:ext>
            </a:extLst>
          </p:cNvPr>
          <p:cNvSpPr txBox="1"/>
          <p:nvPr/>
        </p:nvSpPr>
        <p:spPr>
          <a:xfrm>
            <a:off x="3784280" y="3486435"/>
            <a:ext cx="866449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9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การพัฒนาระบบประกันสุขภาพโดยใช้เทคโนโลยีบล็อกเชน</a:t>
            </a:r>
            <a:endParaRPr lang="en-US" sz="1900" b="1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D9C04F-BC63-CA54-EEF2-2FECC512527A}"/>
              </a:ext>
            </a:extLst>
          </p:cNvPr>
          <p:cNvSpPr txBox="1"/>
          <p:nvPr/>
        </p:nvSpPr>
        <p:spPr>
          <a:xfrm>
            <a:off x="3784281" y="2417459"/>
            <a:ext cx="86644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Development of a Healthcare Insurance System Using Blockchain Technology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FB7E553-FD43-4414-E32B-8BD092959073}"/>
              </a:ext>
            </a:extLst>
          </p:cNvPr>
          <p:cNvCxnSpPr>
            <a:cxnSpLocks/>
          </p:cNvCxnSpPr>
          <p:nvPr/>
        </p:nvCxnSpPr>
        <p:spPr>
          <a:xfrm>
            <a:off x="4247535" y="3429000"/>
            <a:ext cx="77773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5C6D0367-13CE-AE2C-764F-6DD3D2BC95FF}"/>
              </a:ext>
            </a:extLst>
          </p:cNvPr>
          <p:cNvSpPr txBox="1">
            <a:spLocks/>
          </p:cNvSpPr>
          <p:nvPr/>
        </p:nvSpPr>
        <p:spPr>
          <a:xfrm>
            <a:off x="7956853" y="5490677"/>
            <a:ext cx="4242421" cy="13673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th-TH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h-TH" altLang="ko-KR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นายศรุต คะขะคะพงศ์ 2410731303016</a:t>
            </a:r>
            <a:endParaRPr lang="en-US" altLang="ko-KR" sz="1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th-TH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สาขาวิศวกรรมคอมพิวเตอร์และเทคโนโลยีการเงิน</a:t>
            </a:r>
          </a:p>
          <a:p>
            <a:pPr algn="ctr"/>
            <a:r>
              <a:rPr lang="th-TH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มหาวิทยาลัยหอการค้าไทย</a:t>
            </a:r>
          </a:p>
          <a:p>
            <a:pPr algn="ctr"/>
            <a:r>
              <a:rPr lang="th-TH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ปีการศึกษา 256</a:t>
            </a:r>
            <a:r>
              <a:rPr lang="en-US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997165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02D6B0-4EB8-9B04-F80F-A167547E7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C8542F5-C384-E481-9A53-EB9EC99A8C02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ABFFA13E-F158-BB87-E1D8-A3C181900E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1F77C6B-6047-C153-3F5F-8214532F1C63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F5940EC-AE9E-D725-7E80-8B64BF0793B4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B021B4-DC35-47C2-118D-D97443218C00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CED8573C-A11E-5975-F696-716008B5203F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การออกแบบ </a:t>
            </a:r>
            <a:r>
              <a:rPr lang="en-US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Smart Contracts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0F63CC-DE35-4971-8B17-DF0892219BF4}"/>
              </a:ext>
            </a:extLst>
          </p:cNvPr>
          <p:cNvSpPr txBox="1"/>
          <p:nvPr/>
        </p:nvSpPr>
        <p:spPr>
          <a:xfrm>
            <a:off x="3041072" y="3108144"/>
            <a:ext cx="78208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สมาร์ทคอนแทรคต์เป็นส่วนสำคัญที่ช่วยจัดการการทำธุรกรรม เช่น การสมัครกรมธรรม์ และการเคลมประกัน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284013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4E8736-0702-EBB5-E52E-8EA7166FA4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2301E89-EBD3-32F5-9606-6880408029DB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A125E44D-F2D3-E5EE-A5AC-309DF3ACAF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2D54368-1B4B-8DC6-7A40-F53ADA4E1BB9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83569DA-EF71-B665-5E16-2D9D0032AF7F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178AAB1-D1B1-5FF6-0033-D479899D3663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44668346-C442-B7BE-78F5-6AC3A380FF47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การออกแบบ </a:t>
            </a:r>
            <a:r>
              <a:rPr lang="en-US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UI/UX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316F03-FD59-529A-D9C2-26E71707A292}"/>
              </a:ext>
            </a:extLst>
          </p:cNvPr>
          <p:cNvSpPr txBox="1"/>
          <p:nvPr/>
        </p:nvSpPr>
        <p:spPr>
          <a:xfrm>
            <a:off x="3041073" y="1584650"/>
            <a:ext cx="6731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5.1 Wireframe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หน้า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Register: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ฟอร์มสำหรับกรอกข้อมูลส่วนตัว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เลือก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Role (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บริษัทประกัน, โรงพยาบาล, ผู้ซื้อประกัน)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หน้า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Dashboard: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Admin: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ดูข้อมูลผู้ใช้งานทั้งหมดและอนุมัติบัญชี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บริษัทประกัน: สร้างและจัดการกรมธรรม์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โรงพยาบาล: ยืนยันคำร้องขอเคลม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ผู้ซื้อประกัน: ดูรายละเอียดกรมธรรม์และส่งคำร้องขอเคลม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5.2 การออกแบบสี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สีหลัก: สีฟ้า (#0073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e6)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และสีขาว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สีรอง: สีเขียว (#28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a745)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สำหรับสถานะ "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Active"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และสีแดง (#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dc3545)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สำหรับสถานะ "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Inactive"</a:t>
            </a:r>
          </a:p>
        </p:txBody>
      </p:sp>
    </p:spTree>
    <p:extLst>
      <p:ext uri="{BB962C8B-B14F-4D97-AF65-F5344CB8AC3E}">
        <p14:creationId xmlns:p14="http://schemas.microsoft.com/office/powerpoint/2010/main" val="3330589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2286C-C0C1-AE7F-E3E3-448B5EB8E4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BC8EA58-59A5-ED28-5E5F-01E61C4DDE33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8A1BA4E5-903E-A218-6000-AB7425B9FA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B3BFBD9-F046-0176-B1D7-D2DBEF51F5E6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EDA862A-13BB-7155-2EE2-269F288871E1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2903CDE-0705-5685-8F0B-D42D9E272110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7B68A20E-5317-17DB-0EF8-1F02B25858A8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การออกแบบ </a:t>
            </a:r>
            <a:r>
              <a:rPr lang="en-US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UI/UX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8E0500-3F1C-EA6D-9FD8-4196E6E084EC}"/>
              </a:ext>
            </a:extLst>
          </p:cNvPr>
          <p:cNvSpPr txBox="1"/>
          <p:nvPr/>
        </p:nvSpPr>
        <p:spPr>
          <a:xfrm>
            <a:off x="3041073" y="1584650"/>
            <a:ext cx="6731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การแสดงผล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Role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ในหน้า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dashboard.html: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Admin: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แสดงปุ่มเพิ่ม/ลบผู้ใช้งาน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Insurance Company: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แสดงข้อมูลกรมธรรม์และสร้างกรมธรรม์ใหม่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Hospital: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แสดงคำร้องเคลมที่รอการอนุมัติ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Buyer: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แสดงกรมธรรม์ที่ซื้อและสถานะเคลม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สามารถปรับแต่งเพิ่มเติมได้ตามความต้องการ! 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44096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EBC40-3332-C132-98E0-D8D5FF6E0C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E887F5D-9F9D-613A-6032-FAD2C838BC54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388C83AA-DA15-A207-6BEA-8A0351B344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ABB1196-3C63-1B8E-E9A5-193A14B6F78B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7AB836D-053F-4C6A-DEA9-021191881A5A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DBD603C-9D8F-494B-A9DF-44BCDC74A5A6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EDDDB7B5-0BDE-AF73-E112-061CB2033D6E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กระบวนการทำงาน (</a:t>
            </a:r>
            <a:r>
              <a:rPr lang="en-US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Workflow)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68A8A0-FFA0-E883-73A2-6C851FB35A8A}"/>
              </a:ext>
            </a:extLst>
          </p:cNvPr>
          <p:cNvSpPr txBox="1"/>
          <p:nvPr/>
        </p:nvSpPr>
        <p:spPr>
          <a:xfrm>
            <a:off x="3045691" y="1720840"/>
            <a:ext cx="610061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th-TH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การสมัคร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th-TH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ผู้ใช้ลงทะเบียน เลือก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Role </a:t>
            </a:r>
            <a:r>
              <a:rPr kumimoji="0" lang="th-TH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และส่งข้อมูล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Admin </a:t>
            </a:r>
            <a:r>
              <a:rPr kumimoji="0" lang="th-TH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ตรวจสอบและอนุมัติ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th-TH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การซื้อกรมธรรม์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th-TH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ผู้ซื้อเลือกแผนประกัน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th-TH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ระบบสร้าง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Smart Contract </a:t>
            </a:r>
            <a:r>
              <a:rPr kumimoji="0" lang="th-TH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และเพิ่มข้อมูลลง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Blockchain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th-TH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การเคลมประกัน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th-TH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โรงพยาบาลยืนยันการรักษาและส่งข้อมูลเคลม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th-TH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บริษัทประกันตรวจสอบและอนุมัติ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th-TH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การจัดการข้อมูล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Admin, </a:t>
            </a:r>
            <a:r>
              <a:rPr kumimoji="0" lang="th-TH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บริษัทประกัน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, </a:t>
            </a:r>
            <a:r>
              <a:rPr kumimoji="0" lang="th-TH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และโรงพยาบาลสามารถเข้าถึงข้อมูลได้ตามสิทธิ์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8906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E0C5D1-9135-E080-E3A6-BACAB2AF9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1F1A88F-3F0A-F935-D8DA-7DE94D1F55C2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9D0F27B1-FD61-490A-5D58-42D5DAED6E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43A91E8-9E3C-9DB9-44FC-646ECCF1E073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E1A0685-EC76-383F-A82C-CF7CAA84E9CE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B91C3C1-99C5-6C14-6173-9B640F9D11EF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C122FDF0-664D-4B4B-7632-1B4214118189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กระบวนการทำงาน (</a:t>
            </a:r>
            <a:r>
              <a:rPr lang="en-US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Workflow)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D669E3-7121-995A-5848-914032CBB788}"/>
              </a:ext>
            </a:extLst>
          </p:cNvPr>
          <p:cNvSpPr txBox="1"/>
          <p:nvPr/>
        </p:nvSpPr>
        <p:spPr>
          <a:xfrm>
            <a:off x="3045691" y="1720840"/>
            <a:ext cx="610061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การทำงานของระบบ</a:t>
            </a:r>
          </a:p>
          <a:p>
            <a:pPr>
              <a:buFont typeface="+mj-lt"/>
              <a:buAutoNum type="arabicPeriod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การสมัคร (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Register):</a:t>
            </a:r>
          </a:p>
          <a:p>
            <a:pPr marL="742950" lvl="1" indent="-285750">
              <a:buFont typeface="+mj-lt"/>
              <a:buAutoNum type="arabicPeriod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ผู้ใช้เลือก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Role: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บริษัทประกัน, โรงพยาบาล, ผู้ซื้อประกัน</a:t>
            </a:r>
          </a:p>
          <a:p>
            <a:pPr marL="742950" lvl="1" indent="-285750">
              <a:buFont typeface="+mj-lt"/>
              <a:buAutoNum type="arabicPeriod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บันทึกข้อมูล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Role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Address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ลงใน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Smart Contract</a:t>
            </a:r>
          </a:p>
          <a:p>
            <a:pPr>
              <a:buFont typeface="+mj-lt"/>
              <a:buAutoNum type="arabicPeriod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การสร้างกรมธรรม์ (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Insurance Creation):</a:t>
            </a:r>
          </a:p>
          <a:p>
            <a:pPr marL="742950" lvl="1" indent="-285750">
              <a:buFont typeface="+mj-lt"/>
              <a:buAutoNum type="arabicPeriod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บริษัทประกันสร้างกรมธรรม์ (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Policy)</a:t>
            </a:r>
          </a:p>
          <a:p>
            <a:pPr marL="742950" lvl="1" indent="-285750">
              <a:buFont typeface="+mj-lt"/>
              <a:buAutoNum type="arabicPeriod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ข้อมูลกรมธรรม์ถูกบันทึกใน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Smart Contract</a:t>
            </a:r>
          </a:p>
          <a:p>
            <a:pPr>
              <a:buFont typeface="+mj-lt"/>
              <a:buAutoNum type="arabicPeriod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การเคลมประกัน (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Claim Submission):</a:t>
            </a:r>
          </a:p>
          <a:p>
            <a:pPr marL="742950" lvl="1" indent="-285750">
              <a:buFont typeface="+mj-lt"/>
              <a:buAutoNum type="arabicPeriod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ผู้ซื้อประกันยื่นคำร้องเคลม</a:t>
            </a:r>
          </a:p>
          <a:p>
            <a:pPr marL="742950" lvl="1" indent="-285750">
              <a:buFont typeface="+mj-lt"/>
              <a:buAutoNum type="arabicPeriod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โรงพยาบาลยืนยันการรักษา</a:t>
            </a:r>
          </a:p>
          <a:p>
            <a:pPr marL="742950" lvl="1" indent="-285750">
              <a:buFont typeface="+mj-lt"/>
              <a:buAutoNum type="arabicPeriod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บริษัทประกันตรวจสอบและอนุมัติ</a:t>
            </a:r>
          </a:p>
          <a:p>
            <a:pPr>
              <a:buFont typeface="+mj-lt"/>
              <a:buAutoNum type="arabicPeriod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การแสดงข้อมูล:</a:t>
            </a:r>
          </a:p>
          <a:p>
            <a:pPr marL="742950" lvl="1" indent="-285750">
              <a:buFont typeface="+mj-lt"/>
              <a:buAutoNum type="arabicPeriod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ดึงข้อมูลทั้งหมดจาก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Blockchain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โดยใช้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Smart Contract</a:t>
            </a:r>
          </a:p>
        </p:txBody>
      </p:sp>
    </p:spTree>
    <p:extLst>
      <p:ext uri="{BB962C8B-B14F-4D97-AF65-F5344CB8AC3E}">
        <p14:creationId xmlns:p14="http://schemas.microsoft.com/office/powerpoint/2010/main" val="1622747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593484-F18F-1DEF-AA2D-C96EC92FEC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71A62F8-B7E9-F968-53DE-806547418A87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14AFF1B1-1565-42B7-EDA1-6C18E0241D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B53C002-0253-740C-9894-A5C8C8E8D57A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CE6691D-FE2B-962F-A48E-9B60AFF94C53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CE13EF0-20CA-0CC9-605D-EFC1809C6CF0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B549D382-97B9-8800-C4C6-06D1521CA45A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ต่อ</a:t>
            </a:r>
            <a:endParaRPr lang="en-US" sz="3200" b="1" dirty="0">
              <a:solidFill>
                <a:schemeClr val="l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068871-D548-103A-842D-AF9930A518F0}"/>
              </a:ext>
            </a:extLst>
          </p:cNvPr>
          <p:cNvSpPr txBox="1"/>
          <p:nvPr/>
        </p:nvSpPr>
        <p:spPr>
          <a:xfrm>
            <a:off x="748145" y="1723149"/>
            <a:ext cx="1055716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การทำ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Authentication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ด้วย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Blockchain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Register:</a:t>
            </a:r>
          </a:p>
          <a:p>
            <a:pPr marL="742950" lvl="1" indent="-285750">
              <a:buFont typeface="+mj-lt"/>
              <a:buAutoNum type="arabicPeriod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เมื่อผู้ใช้ลงทะเบียน (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Register)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จะส่งข้อมูล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Role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Address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Wallet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ไปยัง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Smart Contract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Smart Contract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จะบันทึก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Address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Role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ของผู้ใช้บน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Blockchain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Login:</a:t>
            </a:r>
          </a:p>
          <a:p>
            <a:pPr marL="742950" lvl="1" indent="-285750">
              <a:buFont typeface="+mj-lt"/>
              <a:buAutoNum type="arabicPeriod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ผู้ใช้เข้าสู่ระบบโดยเชื่อมต่อ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Wallet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ผ่าน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Metamask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ระบบตรวจสอบ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Address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จาก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Smart Contract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เพื่อยืนยันว่าเป็นผู้ใช้งานที่ลงทะเบียนไว้ และดึง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Role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มาจัดการแสดงผล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UI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ตาม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Role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นั้น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Role-Based Authentication:</a:t>
            </a:r>
          </a:p>
          <a:p>
            <a:pPr marL="742950" lvl="1" indent="-285750">
              <a:buFont typeface="+mj-lt"/>
              <a:buAutoNum type="arabicPeriod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หลัง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Login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ระบบจะแสดงข้อมูลและฟังก์ชันตาม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Role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ที่กำหนด</a:t>
            </a:r>
          </a:p>
        </p:txBody>
      </p:sp>
    </p:spTree>
    <p:extLst>
      <p:ext uri="{BB962C8B-B14F-4D97-AF65-F5344CB8AC3E}">
        <p14:creationId xmlns:p14="http://schemas.microsoft.com/office/powerpoint/2010/main" val="2203168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573B47-0110-4B79-378B-55B712798D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5EE739C-6BEF-8929-13CD-EE257217E006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61443323-F5CA-6E0B-3578-509FFC3F40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B543B26-E38D-C47C-789E-D00B416F979B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1BE531E-AF35-1439-CA5C-1608CFE2B671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8040E5C-1369-0948-8BF2-B0498EA8A14B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4930D491-4CEA-F556-2E17-A065DB0B5FBA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ต่อ</a:t>
            </a:r>
            <a:endParaRPr lang="en-US" sz="3200" b="1" dirty="0">
              <a:solidFill>
                <a:schemeClr val="l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6154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C3441D-BD28-77F9-C598-2CD9215E1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FF16C00-E1C0-3244-4670-BD971DCDD3BA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E6CF49BD-D719-C578-441E-6BBF64ABFE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16ED217-5C13-535D-2D03-A95ABC1C9D2F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88D34E3-6E28-1EFD-EC3D-A1E86CC1DF38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82CF3DC-8079-895C-EB99-C1C81A9E9113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848BF87D-67B6-12AC-51EA-D9F3C145B868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ต่อ</a:t>
            </a:r>
            <a:endParaRPr lang="en-US" sz="3200" b="1" dirty="0">
              <a:solidFill>
                <a:schemeClr val="l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pic>
        <p:nvPicPr>
          <p:cNvPr id="5" name="Picture 4" descr="A blue and yellow logo&#10;&#10;Description automatically generated">
            <a:extLst>
              <a:ext uri="{FF2B5EF4-FFF2-40B4-BE49-F238E27FC236}">
                <a16:creationId xmlns:a16="http://schemas.microsoft.com/office/drawing/2014/main" id="{8E913DB3-AFB9-6DB5-0CE1-4501FBF7BC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40" y="2645941"/>
            <a:ext cx="1566108" cy="15661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D8C3CD-9C10-E8C0-E40E-499B7D66FA2D}"/>
              </a:ext>
            </a:extLst>
          </p:cNvPr>
          <p:cNvSpPr txBox="1"/>
          <p:nvPr/>
        </p:nvSpPr>
        <p:spPr>
          <a:xfrm>
            <a:off x="2487168" y="2951942"/>
            <a:ext cx="88165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Development of a Healthcare Insurance System Using Blockchain Technology</a:t>
            </a:r>
          </a:p>
        </p:txBody>
      </p:sp>
    </p:spTree>
    <p:extLst>
      <p:ext uri="{BB962C8B-B14F-4D97-AF65-F5344CB8AC3E}">
        <p14:creationId xmlns:p14="http://schemas.microsoft.com/office/powerpoint/2010/main" val="3600950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FB81492-0892-CF3B-4B3D-E11555F78BC0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9D87674B-14AD-A284-F176-37B2D3DBAE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F4C016B-47E0-BB96-F8A5-763BC1956A38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7BB5C50-84F0-1485-A940-AE93054154BF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19EC006-8FC7-B6BE-C1DE-65AA869E66F3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70513711-F402-3863-AC69-8C0CC2B51B31}"/>
              </a:ext>
            </a:extLst>
          </p:cNvPr>
          <p:cNvSpPr/>
          <p:nvPr/>
        </p:nvSpPr>
        <p:spPr>
          <a:xfrm>
            <a:off x="129852" y="144363"/>
            <a:ext cx="7262986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วัตถุประสงค์ในการศึกษา</a:t>
            </a:r>
            <a:endParaRPr lang="en-US" sz="3200" b="1" dirty="0">
              <a:solidFill>
                <a:schemeClr val="l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7107CA-6586-CA14-F589-C589F7D4F701}"/>
              </a:ext>
            </a:extLst>
          </p:cNvPr>
          <p:cNvSpPr txBox="1"/>
          <p:nvPr/>
        </p:nvSpPr>
        <p:spPr>
          <a:xfrm>
            <a:off x="1558265" y="1267906"/>
            <a:ext cx="90754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360045" algn="thaiDist">
              <a:spcBef>
                <a:spcPts val="0"/>
              </a:spcBef>
              <a:spcAft>
                <a:spcPts val="1200"/>
              </a:spcAft>
            </a:pPr>
            <a:r>
              <a:rPr lang="th-TH" sz="2000" b="1" dirty="0">
                <a:solidFill>
                  <a:srgbClr val="002060"/>
                </a:solidFill>
                <a:effectLst/>
                <a:latin typeface="TH SarabunPSK" panose="020B0500040200020003" pitchFamily="34" charset="-34"/>
                <a:ea typeface="Times New Roman" panose="02020603050405020304" pitchFamily="18" charset="0"/>
                <a:cs typeface="TH SarabunPSK" panose="020B0500040200020003" pitchFamily="34" charset="-34"/>
              </a:rPr>
              <a:t>เพื่อสร้างแบบจำลองการประยุกต์การเรียนรู้ของเครื่องสำหรับการแนะนำอาหารสุขภาพเฉพาะบุคคล </a:t>
            </a:r>
            <a:endParaRPr lang="en-US" b="1" dirty="0">
              <a:solidFill>
                <a:srgbClr val="002060"/>
              </a:solidFill>
              <a:effectLst/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</p:txBody>
      </p:sp>
      <p:pic>
        <p:nvPicPr>
          <p:cNvPr id="20" name="Picture 19" descr="A cartoon of two people using a computer&#10;&#10;Description automatically generated">
            <a:extLst>
              <a:ext uri="{FF2B5EF4-FFF2-40B4-BE49-F238E27FC236}">
                <a16:creationId xmlns:a16="http://schemas.microsoft.com/office/drawing/2014/main" id="{BE962C86-17F4-1AA0-047F-5CC5C5C8CD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585066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703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FB81492-0892-CF3B-4B3D-E11555F78BC0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9D87674B-14AD-A284-F176-37B2D3DBAE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F4C016B-47E0-BB96-F8A5-763BC1956A38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7BB5C50-84F0-1485-A940-AE93054154BF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19EC006-8FC7-B6BE-C1DE-65AA869E66F3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70513711-F402-3863-AC69-8C0CC2B51B31}"/>
              </a:ext>
            </a:extLst>
          </p:cNvPr>
          <p:cNvSpPr/>
          <p:nvPr/>
        </p:nvSpPr>
        <p:spPr>
          <a:xfrm>
            <a:off x="129852" y="144363"/>
            <a:ext cx="7262986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ขอบเขตการศึกษา</a:t>
            </a:r>
            <a:endParaRPr lang="en-US" sz="3200" b="1" dirty="0">
              <a:solidFill>
                <a:schemeClr val="l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907C34-9CA0-873D-5822-70CA685A3EDD}"/>
              </a:ext>
            </a:extLst>
          </p:cNvPr>
          <p:cNvSpPr/>
          <p:nvPr/>
        </p:nvSpPr>
        <p:spPr>
          <a:xfrm>
            <a:off x="2674374" y="1860243"/>
            <a:ext cx="6843252" cy="12757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>
                <a:solidFill>
                  <a:srgbClr val="002060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ข้อมูลสถิติการบริโภคอาหารของประชากรในประเทศและคุณค่าทางโภชนาการของอาหาร</a:t>
            </a:r>
            <a:endParaRPr lang="en-US" sz="1400" b="1" dirty="0">
              <a:solidFill>
                <a:srgbClr val="002060"/>
              </a:solidFill>
              <a:effectLst/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661E7E5-9491-A077-64AE-738813A50D3D}"/>
              </a:ext>
            </a:extLst>
          </p:cNvPr>
          <p:cNvSpPr/>
          <p:nvPr/>
        </p:nvSpPr>
        <p:spPr>
          <a:xfrm>
            <a:off x="2674374" y="3722023"/>
            <a:ext cx="6843252" cy="12757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>
                <a:solidFill>
                  <a:srgbClr val="002060"/>
                </a:solidFill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ใช้อัลกอริทึมการเรียนรู้ของเครื่องในการวิเคราะห์การแนะนำอาหารสุขภาพเฉพาะบุคคล</a:t>
            </a:r>
            <a:endParaRPr lang="en-US" sz="2000" b="1" dirty="0">
              <a:solidFill>
                <a:srgbClr val="00206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2" name="Picture 11" descr="A person standing in front of a graph&#10;&#10;Description automatically generated">
            <a:extLst>
              <a:ext uri="{FF2B5EF4-FFF2-40B4-BE49-F238E27FC236}">
                <a16:creationId xmlns:a16="http://schemas.microsoft.com/office/drawing/2014/main" id="{989D41A1-8CB0-D76A-3E26-2D53319B30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404" y="1303197"/>
            <a:ext cx="1371600" cy="1371600"/>
          </a:xfrm>
          <a:prstGeom prst="rect">
            <a:avLst/>
          </a:prstGeom>
        </p:spPr>
      </p:pic>
      <p:pic>
        <p:nvPicPr>
          <p:cNvPr id="14" name="Picture 13" descr="A plate with food on it&#10;&#10;Description automatically generated">
            <a:extLst>
              <a:ext uri="{FF2B5EF4-FFF2-40B4-BE49-F238E27FC236}">
                <a16:creationId xmlns:a16="http://schemas.microsoft.com/office/drawing/2014/main" id="{7951C647-4D88-0834-9E67-BAED099C48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492" y="2139051"/>
            <a:ext cx="1516104" cy="1371600"/>
          </a:xfrm>
          <a:prstGeom prst="rect">
            <a:avLst/>
          </a:prstGeom>
        </p:spPr>
      </p:pic>
      <p:pic>
        <p:nvPicPr>
          <p:cNvPr id="16" name="Picture 15" descr="A brain with various icons&#10;&#10;Description automatically generated with medium confidence">
            <a:extLst>
              <a:ext uri="{FF2B5EF4-FFF2-40B4-BE49-F238E27FC236}">
                <a16:creationId xmlns:a16="http://schemas.microsoft.com/office/drawing/2014/main" id="{BC4907C1-F1BD-F5FE-B5A9-4520BA9E79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531" y="3429000"/>
            <a:ext cx="1533832" cy="1188720"/>
          </a:xfrm>
          <a:prstGeom prst="rect">
            <a:avLst/>
          </a:prstGeom>
        </p:spPr>
      </p:pic>
      <p:pic>
        <p:nvPicPr>
          <p:cNvPr id="18" name="Picture 17" descr="A cartoon of a child holding a fork and broccoli&#10;&#10;Description automatically generated">
            <a:extLst>
              <a:ext uri="{FF2B5EF4-FFF2-40B4-BE49-F238E27FC236}">
                <a16:creationId xmlns:a16="http://schemas.microsoft.com/office/drawing/2014/main" id="{0A5DF7C2-0B4D-27C8-FCE3-017F12B00C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859" y="3980830"/>
            <a:ext cx="1049369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480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721C920-F1E5-FE3F-8BD8-28AE47752DAD}"/>
              </a:ext>
            </a:extLst>
          </p:cNvPr>
          <p:cNvGrpSpPr/>
          <p:nvPr/>
        </p:nvGrpSpPr>
        <p:grpSpPr>
          <a:xfrm>
            <a:off x="98321" y="0"/>
            <a:ext cx="12093679" cy="6034548"/>
            <a:chOff x="98321" y="0"/>
            <a:chExt cx="12093679" cy="603454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354184C-90CC-579C-FAF7-84D5019F95CB}"/>
                </a:ext>
              </a:extLst>
            </p:cNvPr>
            <p:cNvGrpSpPr/>
            <p:nvPr/>
          </p:nvGrpSpPr>
          <p:grpSpPr>
            <a:xfrm>
              <a:off x="98321" y="801891"/>
              <a:ext cx="2939846" cy="5232657"/>
              <a:chOff x="98321" y="801891"/>
              <a:chExt cx="2939846" cy="5232657"/>
            </a:xfrm>
          </p:grpSpPr>
          <p:sp>
            <p:nvSpPr>
              <p:cNvPr id="5" name="Arrow: Chevron 4">
                <a:extLst>
                  <a:ext uri="{FF2B5EF4-FFF2-40B4-BE49-F238E27FC236}">
                    <a16:creationId xmlns:a16="http://schemas.microsoft.com/office/drawing/2014/main" id="{448C739F-3190-1859-9DA2-47222CA24CEB}"/>
                  </a:ext>
                </a:extLst>
              </p:cNvPr>
              <p:cNvSpPr/>
              <p:nvPr/>
            </p:nvSpPr>
            <p:spPr>
              <a:xfrm>
                <a:off x="98321" y="801891"/>
                <a:ext cx="2939846" cy="5232657"/>
              </a:xfrm>
              <a:prstGeom prst="chevron">
                <a:avLst/>
              </a:prstGeom>
              <a:solidFill>
                <a:srgbClr val="C3EEF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E889DFA-B699-F5B6-DE82-8CAB1BE5B734}"/>
                  </a:ext>
                </a:extLst>
              </p:cNvPr>
              <p:cNvSpPr/>
              <p:nvPr/>
            </p:nvSpPr>
            <p:spPr>
              <a:xfrm>
                <a:off x="2645190" y="801891"/>
                <a:ext cx="45719" cy="171564"/>
              </a:xfrm>
              <a:prstGeom prst="rect">
                <a:avLst/>
              </a:prstGeom>
              <a:solidFill>
                <a:srgbClr val="A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6B4926E-0C7C-2A2D-5640-33EEAF575427}"/>
                  </a:ext>
                </a:extLst>
              </p:cNvPr>
              <p:cNvSpPr/>
              <p:nvPr/>
            </p:nvSpPr>
            <p:spPr>
              <a:xfrm>
                <a:off x="2645189" y="1102608"/>
                <a:ext cx="45719" cy="171564"/>
              </a:xfrm>
              <a:prstGeom prst="rect">
                <a:avLst/>
              </a:prstGeom>
              <a:solidFill>
                <a:srgbClr val="C3EEF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DEDA06A-0B10-C691-12C0-FD7D81957375}"/>
                  </a:ext>
                </a:extLst>
              </p:cNvPr>
              <p:cNvSpPr/>
              <p:nvPr/>
            </p:nvSpPr>
            <p:spPr>
              <a:xfrm>
                <a:off x="2645189" y="1403325"/>
                <a:ext cx="45719" cy="171564"/>
              </a:xfrm>
              <a:prstGeom prst="rect">
                <a:avLst/>
              </a:prstGeom>
              <a:solidFill>
                <a:srgbClr val="A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4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A59FC55A-8ABF-596B-F6A2-8CCD93ACE5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BCBB75E6-1B1C-4F50-8322-BA04BCAB9B92}"/>
              </a:ext>
            </a:extLst>
          </p:cNvPr>
          <p:cNvSpPr txBox="1">
            <a:spLocks/>
          </p:cNvSpPr>
          <p:nvPr/>
        </p:nvSpPr>
        <p:spPr>
          <a:xfrm>
            <a:off x="3141224" y="816534"/>
            <a:ext cx="5770165" cy="743712"/>
          </a:xfrm>
          <a:prstGeom prst="rect">
            <a:avLst/>
          </a:prstGeom>
          <a:solidFill>
            <a:srgbClr val="A00000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21920" tIns="121920" rIns="121920" bIns="121920" numCol="1" spcCol="1270" rtlCol="0" anchor="ctr" anchorCtr="0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Agenda</a:t>
            </a:r>
            <a:endParaRPr lang="th-TH" sz="2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FF995E-6585-DFE8-EC5C-474BF61EA63F}"/>
              </a:ext>
            </a:extLst>
          </p:cNvPr>
          <p:cNvSpPr/>
          <p:nvPr/>
        </p:nvSpPr>
        <p:spPr>
          <a:xfrm>
            <a:off x="2421494" y="1606017"/>
            <a:ext cx="914652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0700" algn="thaiDist">
              <a:tabLst>
                <a:tab pos="153035" algn="l"/>
                <a:tab pos="201295" algn="l"/>
              </a:tabLst>
            </a:pPr>
            <a:r>
              <a:rPr lang="en-US" sz="2800" b="1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1. </a:t>
            </a:r>
            <a:r>
              <a:rPr lang="th-TH" sz="2800" b="1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สถาปัตยกรรมระบบ (</a:t>
            </a:r>
            <a:r>
              <a:rPr lang="en-US" sz="2800" b="1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System Architecture)</a:t>
            </a: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en-US" sz="2800" b="1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2. </a:t>
            </a:r>
            <a:r>
              <a:rPr lang="th-TH" sz="2800" b="1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การจัดการผู้ใช้งาน (</a:t>
            </a:r>
            <a:r>
              <a:rPr lang="en-US" sz="2800" b="1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User Roles)</a:t>
            </a: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en-US" sz="2800" b="1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3. </a:t>
            </a:r>
            <a:r>
              <a:rPr lang="th-TH" sz="2800" b="1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การออกแบบ </a:t>
            </a:r>
            <a:r>
              <a:rPr lang="en-US" sz="2800" b="1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Smart Contracts</a:t>
            </a: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en-US" sz="2800" b="1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4. </a:t>
            </a:r>
            <a:r>
              <a:rPr lang="th-TH" sz="2800" b="1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การออกแบบ </a:t>
            </a:r>
            <a:r>
              <a:rPr lang="en-US" sz="2800" b="1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UI/UX</a:t>
            </a: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en-US" sz="2800" b="1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5. </a:t>
            </a:r>
            <a:r>
              <a:rPr lang="th-TH" sz="2800" b="1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กระบวนการทำงาน (</a:t>
            </a:r>
            <a:r>
              <a:rPr lang="en-US" sz="2800" b="1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Workflow)</a:t>
            </a:r>
          </a:p>
        </p:txBody>
      </p:sp>
    </p:spTree>
    <p:extLst>
      <p:ext uri="{BB962C8B-B14F-4D97-AF65-F5344CB8AC3E}">
        <p14:creationId xmlns:p14="http://schemas.microsoft.com/office/powerpoint/2010/main" val="2284536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FB81492-0892-CF3B-4B3D-E11555F78BC0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9D87674B-14AD-A284-F176-37B2D3DBAE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F4C016B-47E0-BB96-F8A5-763BC1956A38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7BB5C50-84F0-1485-A940-AE93054154BF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19EC006-8FC7-B6BE-C1DE-65AA869E66F3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70513711-F402-3863-AC69-8C0CC2B51B31}"/>
              </a:ext>
            </a:extLst>
          </p:cNvPr>
          <p:cNvSpPr/>
          <p:nvPr/>
        </p:nvSpPr>
        <p:spPr>
          <a:xfrm>
            <a:off x="129852" y="144363"/>
            <a:ext cx="7262986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นิยามศัพท์เฉพาะ </a:t>
            </a:r>
            <a:endParaRPr lang="en-US" sz="3200" b="1" dirty="0">
              <a:solidFill>
                <a:schemeClr val="l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pic>
        <p:nvPicPr>
          <p:cNvPr id="3074" name="Picture 2" descr="BMI ดัชนีมวลกาย">
            <a:extLst>
              <a:ext uri="{FF2B5EF4-FFF2-40B4-BE49-F238E27FC236}">
                <a16:creationId xmlns:a16="http://schemas.microsoft.com/office/drawing/2014/main" id="{DDB4C29F-89E3-B192-4EBB-BC2DE53BB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673" y="1478269"/>
            <a:ext cx="6854653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4704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FB81492-0892-CF3B-4B3D-E11555F78BC0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9D87674B-14AD-A284-F176-37B2D3DBAE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F4C016B-47E0-BB96-F8A5-763BC1956A38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7BB5C50-84F0-1485-A940-AE93054154BF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19EC006-8FC7-B6BE-C1DE-65AA869E66F3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70513711-F402-3863-AC69-8C0CC2B51B31}"/>
              </a:ext>
            </a:extLst>
          </p:cNvPr>
          <p:cNvSpPr/>
          <p:nvPr/>
        </p:nvSpPr>
        <p:spPr>
          <a:xfrm>
            <a:off x="129852" y="144363"/>
            <a:ext cx="7262986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นิยามศัพท์เฉพาะ </a:t>
            </a:r>
            <a:endParaRPr lang="en-US" sz="3200" b="1" dirty="0">
              <a:solidFill>
                <a:schemeClr val="l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pic>
        <p:nvPicPr>
          <p:cNvPr id="5122" name="Picture 2" descr="No photo description available.">
            <a:extLst>
              <a:ext uri="{FF2B5EF4-FFF2-40B4-BE49-F238E27FC236}">
                <a16:creationId xmlns:a16="http://schemas.microsoft.com/office/drawing/2014/main" id="{07FDA643-F74C-EDD2-FA81-52153F69A5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545"/>
          <a:stretch/>
        </p:blipFill>
        <p:spPr bwMode="auto">
          <a:xfrm>
            <a:off x="3108831" y="1935469"/>
            <a:ext cx="5974337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678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FB81492-0892-CF3B-4B3D-E11555F78BC0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9D87674B-14AD-A284-F176-37B2D3DBAE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F4C016B-47E0-BB96-F8A5-763BC1956A38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7BB5C50-84F0-1485-A940-AE93054154BF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19EC006-8FC7-B6BE-C1DE-65AA869E66F3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70513711-F402-3863-AC69-8C0CC2B51B31}"/>
              </a:ext>
            </a:extLst>
          </p:cNvPr>
          <p:cNvSpPr/>
          <p:nvPr/>
        </p:nvSpPr>
        <p:spPr>
          <a:xfrm>
            <a:off x="129852" y="144363"/>
            <a:ext cx="7262986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นิยามศัพท์เฉพาะ </a:t>
            </a:r>
            <a:endParaRPr lang="en-US" sz="3200" b="1" dirty="0">
              <a:solidFill>
                <a:schemeClr val="l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A81BAA2A-DA1A-6096-4F13-81E782D2D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478269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783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FB81492-0892-CF3B-4B3D-E11555F78BC0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9D87674B-14AD-A284-F176-37B2D3DBAE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F4C016B-47E0-BB96-F8A5-763BC1956A38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7BB5C50-84F0-1485-A940-AE93054154BF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19EC006-8FC7-B6BE-C1DE-65AA869E66F3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70513711-F402-3863-AC69-8C0CC2B51B31}"/>
              </a:ext>
            </a:extLst>
          </p:cNvPr>
          <p:cNvSpPr/>
          <p:nvPr/>
        </p:nvSpPr>
        <p:spPr>
          <a:xfrm>
            <a:off x="129852" y="144363"/>
            <a:ext cx="7262986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นิยามศัพท์เฉพาะ </a:t>
            </a:r>
            <a:endParaRPr lang="en-US" sz="3200" b="1" dirty="0">
              <a:solidFill>
                <a:schemeClr val="l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pic>
        <p:nvPicPr>
          <p:cNvPr id="7172" name="Picture 4" descr="AI ML DL">
            <a:extLst>
              <a:ext uri="{FF2B5EF4-FFF2-40B4-BE49-F238E27FC236}">
                <a16:creationId xmlns:a16="http://schemas.microsoft.com/office/drawing/2014/main" id="{DD63CB2D-BC21-8BE6-EA3E-9FBF38AA7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555" y="1478269"/>
            <a:ext cx="7224889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98954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FB81492-0892-CF3B-4B3D-E11555F78BC0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9D87674B-14AD-A284-F176-37B2D3DBAE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F4C016B-47E0-BB96-F8A5-763BC1956A38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7BB5C50-84F0-1485-A940-AE93054154BF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19EC006-8FC7-B6BE-C1DE-65AA869E66F3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70513711-F402-3863-AC69-8C0CC2B51B31}"/>
              </a:ext>
            </a:extLst>
          </p:cNvPr>
          <p:cNvSpPr/>
          <p:nvPr/>
        </p:nvSpPr>
        <p:spPr>
          <a:xfrm>
            <a:off x="129852" y="144363"/>
            <a:ext cx="7262986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ประโยชน์ที่คาดว่าจะได้รับ</a:t>
            </a:r>
            <a:endParaRPr lang="en-US" sz="3200" b="1" dirty="0">
              <a:solidFill>
                <a:schemeClr val="l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5C7DF4C0-41CA-B258-7449-6BAC88A72249}"/>
              </a:ext>
            </a:extLst>
          </p:cNvPr>
          <p:cNvSpPr/>
          <p:nvPr/>
        </p:nvSpPr>
        <p:spPr>
          <a:xfrm>
            <a:off x="1927122" y="1406013"/>
            <a:ext cx="8337755" cy="4727831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C556FAFE-F66C-3C58-96DC-6C0B8F9F6066}"/>
              </a:ext>
            </a:extLst>
          </p:cNvPr>
          <p:cNvSpPr/>
          <p:nvPr/>
        </p:nvSpPr>
        <p:spPr>
          <a:xfrm>
            <a:off x="3084577" y="1406013"/>
            <a:ext cx="6024814" cy="3411793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631A4D8C-D874-D09D-66C7-ACD7D8DD16B4}"/>
              </a:ext>
            </a:extLst>
          </p:cNvPr>
          <p:cNvSpPr/>
          <p:nvPr/>
        </p:nvSpPr>
        <p:spPr>
          <a:xfrm>
            <a:off x="4306530" y="1406013"/>
            <a:ext cx="3578942" cy="2022987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D50EF2-1D2F-3436-5C19-A50870033201}"/>
              </a:ext>
            </a:extLst>
          </p:cNvPr>
          <p:cNvSpPr txBox="1"/>
          <p:nvPr/>
        </p:nvSpPr>
        <p:spPr>
          <a:xfrm>
            <a:off x="4873112" y="2568685"/>
            <a:ext cx="2445774" cy="738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000" b="1" dirty="0">
                <a:solidFill>
                  <a:srgbClr val="002060"/>
                </a:solidFill>
                <a:effectLst/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1. </a:t>
            </a:r>
            <a:r>
              <a:rPr lang="th-TH" sz="2000" b="1" dirty="0">
                <a:solidFill>
                  <a:srgbClr val="002060"/>
                </a:solidFill>
                <a:effectLst/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เข้าใจปัจจัยสำคัญของคุณค่าทางโภชนาการที่ส่งผลต่อสุขภาพ</a:t>
            </a:r>
            <a:endParaRPr lang="en-US" sz="1400" b="1" dirty="0">
              <a:solidFill>
                <a:srgbClr val="002060"/>
              </a:solidFill>
              <a:effectLst/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DAE790-54A0-6529-BB13-67F3B9B2BCBB}"/>
              </a:ext>
            </a:extLst>
          </p:cNvPr>
          <p:cNvSpPr txBox="1"/>
          <p:nvPr/>
        </p:nvSpPr>
        <p:spPr>
          <a:xfrm>
            <a:off x="4376733" y="3416346"/>
            <a:ext cx="3498907" cy="1397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000" b="1" dirty="0">
                <a:solidFill>
                  <a:srgbClr val="002060"/>
                </a:solidFill>
                <a:effectLst/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2. </a:t>
            </a:r>
            <a:r>
              <a:rPr lang="th-TH" sz="2000" b="1" dirty="0">
                <a:solidFill>
                  <a:srgbClr val="002060"/>
                </a:solidFill>
                <a:effectLst/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ทำให้ได้แบบจำลองที่สามารถแนะนำอาหารสุขภาพเฉพาะบุคคลได้ถูกต้องมีความแม่นยำ เพื่อที่จะสามารถส่งเสริมสุขภาพและป้องกันความเสี่ยงที่จะเกิดโรคไม่ติดต่อเรื้อรัง</a:t>
            </a:r>
            <a:endParaRPr lang="en-US" sz="2000" b="1" dirty="0">
              <a:solidFill>
                <a:srgbClr val="002060"/>
              </a:solidFill>
              <a:effectLst/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30DB7E-4F56-1396-3CBF-14E34109FB6D}"/>
              </a:ext>
            </a:extLst>
          </p:cNvPr>
          <p:cNvSpPr txBox="1"/>
          <p:nvPr/>
        </p:nvSpPr>
        <p:spPr>
          <a:xfrm>
            <a:off x="2919788" y="5234693"/>
            <a:ext cx="6412795" cy="4092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000" b="1" dirty="0">
                <a:solidFill>
                  <a:srgbClr val="002060"/>
                </a:solidFill>
                <a:effectLst/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3. </a:t>
            </a:r>
            <a:r>
              <a:rPr lang="th-TH" sz="2000" b="1" dirty="0">
                <a:solidFill>
                  <a:srgbClr val="002060"/>
                </a:solidFill>
                <a:effectLst/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ลดความเสี่ยงจากการรับประทานอาหารที่ทำให้เกิดโรคเรื้อรังของประชากรในประเทศ</a:t>
            </a:r>
            <a:endParaRPr lang="en-US" sz="1400" b="1" dirty="0">
              <a:solidFill>
                <a:srgbClr val="002060"/>
              </a:solidFill>
              <a:effectLst/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423987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FB81492-0892-CF3B-4B3D-E11555F78BC0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9D87674B-14AD-A284-F176-37B2D3DBAE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F4C016B-47E0-BB96-F8A5-763BC1956A38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7BB5C50-84F0-1485-A940-AE93054154BF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19EC006-8FC7-B6BE-C1DE-65AA869E66F3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70513711-F402-3863-AC69-8C0CC2B51B31}"/>
              </a:ext>
            </a:extLst>
          </p:cNvPr>
          <p:cNvSpPr/>
          <p:nvPr/>
        </p:nvSpPr>
        <p:spPr>
          <a:xfrm>
            <a:off x="129852" y="144363"/>
            <a:ext cx="7262986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ขั้นตอนในการดำเนินการวิจัย</a:t>
            </a:r>
            <a:endParaRPr lang="en-US" sz="3200" b="1" dirty="0">
              <a:solidFill>
                <a:schemeClr val="l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4F679D0-BDF9-2FD8-C9E6-96B6A9997A34}"/>
              </a:ext>
            </a:extLst>
          </p:cNvPr>
          <p:cNvSpPr/>
          <p:nvPr/>
        </p:nvSpPr>
        <p:spPr>
          <a:xfrm>
            <a:off x="1646901" y="1458019"/>
            <a:ext cx="9094838" cy="4152644"/>
          </a:xfrm>
          <a:prstGeom prst="rightArrow">
            <a:avLst/>
          </a:prstGeom>
          <a:solidFill>
            <a:srgbClr val="FFE5EC"/>
          </a:solidFill>
          <a:ln>
            <a:solidFill>
              <a:srgbClr val="FFE5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7727066-F477-01FC-4919-4E5B37178000}"/>
              </a:ext>
            </a:extLst>
          </p:cNvPr>
          <p:cNvSpPr/>
          <p:nvPr/>
        </p:nvSpPr>
        <p:spPr>
          <a:xfrm>
            <a:off x="924229" y="2703515"/>
            <a:ext cx="1484671" cy="1661652"/>
          </a:xfrm>
          <a:prstGeom prst="roundRect">
            <a:avLst/>
          </a:prstGeom>
          <a:solidFill>
            <a:srgbClr val="E18AAA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1. </a:t>
            </a:r>
            <a:r>
              <a:rPr lang="th-TH" sz="2000" b="1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ศึกษารวบรวมข้อมูลและวิเคราะห์ปัญหา</a:t>
            </a:r>
            <a:endParaRPr lang="en-US" sz="2000" b="1" dirty="0">
              <a:solidFill>
                <a:schemeClr val="bg1"/>
              </a:solidFill>
              <a:effectLst/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015C756-BC1A-68E7-0EDE-6AFCB7DF37D0}"/>
              </a:ext>
            </a:extLst>
          </p:cNvPr>
          <p:cNvSpPr/>
          <p:nvPr/>
        </p:nvSpPr>
        <p:spPr>
          <a:xfrm>
            <a:off x="9730243" y="2703515"/>
            <a:ext cx="1484671" cy="1661652"/>
          </a:xfrm>
          <a:prstGeom prst="roundRect">
            <a:avLst/>
          </a:prstGeom>
          <a:solidFill>
            <a:srgbClr val="B19CD8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6. </a:t>
            </a:r>
            <a:r>
              <a:rPr lang="th-TH" sz="2000" b="1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สรุปผล และอภิปรายผลลัพธ์ที่ได้</a:t>
            </a:r>
            <a:endParaRPr lang="en-US" sz="2000" b="1" dirty="0">
              <a:effectLst/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F0F216B-781A-BAD2-1CFE-0BEEE4E26E48}"/>
              </a:ext>
            </a:extLst>
          </p:cNvPr>
          <p:cNvSpPr/>
          <p:nvPr/>
        </p:nvSpPr>
        <p:spPr>
          <a:xfrm>
            <a:off x="6207837" y="2703515"/>
            <a:ext cx="1484671" cy="1661652"/>
          </a:xfrm>
          <a:prstGeom prst="roundRect">
            <a:avLst/>
          </a:prstGeom>
          <a:solidFill>
            <a:srgbClr val="FF696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4. </a:t>
            </a:r>
            <a:r>
              <a:rPr lang="th-TH" sz="2000" b="1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สร้างแบบจำลอง</a:t>
            </a:r>
            <a:endParaRPr lang="en-US" sz="2000" b="1" dirty="0">
              <a:solidFill>
                <a:schemeClr val="bg1"/>
              </a:solidFill>
              <a:effectLst/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F004D80-54B4-B814-8988-0DD7202CAEF0}"/>
              </a:ext>
            </a:extLst>
          </p:cNvPr>
          <p:cNvSpPr/>
          <p:nvPr/>
        </p:nvSpPr>
        <p:spPr>
          <a:xfrm>
            <a:off x="7969040" y="2703515"/>
            <a:ext cx="1484671" cy="1661652"/>
          </a:xfrm>
          <a:prstGeom prst="roundRect">
            <a:avLst/>
          </a:prstGeom>
          <a:solidFill>
            <a:srgbClr val="F8DF95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5. </a:t>
            </a:r>
            <a:r>
              <a:rPr lang="th-TH" sz="2000" b="1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ประเมินประสิทธิภาพของโมเดล</a:t>
            </a:r>
            <a:endParaRPr lang="en-US" sz="2000" b="1" dirty="0">
              <a:solidFill>
                <a:schemeClr val="bg1"/>
              </a:solidFill>
              <a:effectLst/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EA50CEC-2865-ABBC-1346-C0F9B2731A5E}"/>
              </a:ext>
            </a:extLst>
          </p:cNvPr>
          <p:cNvSpPr/>
          <p:nvPr/>
        </p:nvSpPr>
        <p:spPr>
          <a:xfrm>
            <a:off x="4446634" y="2703515"/>
            <a:ext cx="1484671" cy="1661652"/>
          </a:xfrm>
          <a:prstGeom prst="roundRect">
            <a:avLst/>
          </a:prstGeom>
          <a:solidFill>
            <a:srgbClr val="FF9967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3. </a:t>
            </a:r>
            <a:r>
              <a:rPr lang="th-TH" sz="2000" b="1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สรุปข้อมูลเพื่อใช้ออกแบบ</a:t>
            </a:r>
            <a:endParaRPr lang="en-US" sz="2000" b="1" dirty="0">
              <a:solidFill>
                <a:schemeClr val="bg1"/>
              </a:solidFill>
              <a:effectLst/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9CA0D8F-AAE3-8259-5C2E-7F4C7FCC9470}"/>
              </a:ext>
            </a:extLst>
          </p:cNvPr>
          <p:cNvSpPr/>
          <p:nvPr/>
        </p:nvSpPr>
        <p:spPr>
          <a:xfrm>
            <a:off x="2685431" y="2703515"/>
            <a:ext cx="1484671" cy="1661652"/>
          </a:xfrm>
          <a:prstGeom prst="roundRect">
            <a:avLst/>
          </a:prstGeom>
          <a:solidFill>
            <a:srgbClr val="9FD4A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2. </a:t>
            </a:r>
            <a:r>
              <a:rPr lang="th-TH" sz="2000" b="1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ศึกษาทฤษฎี และงานวิจัยที่เกี่ยวข้อง</a:t>
            </a:r>
            <a:endParaRPr lang="en-US" sz="2000" b="1" dirty="0">
              <a:solidFill>
                <a:schemeClr val="bg1"/>
              </a:solidFill>
              <a:effectLst/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857383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FB81492-0892-CF3B-4B3D-E11555F78BC0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9D87674B-14AD-A284-F176-37B2D3DBAE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F4C016B-47E0-BB96-F8A5-763BC1956A38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7BB5C50-84F0-1485-A940-AE93054154BF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19EC006-8FC7-B6BE-C1DE-65AA869E66F3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70513711-F402-3863-AC69-8C0CC2B51B31}"/>
              </a:ext>
            </a:extLst>
          </p:cNvPr>
          <p:cNvSpPr/>
          <p:nvPr/>
        </p:nvSpPr>
        <p:spPr>
          <a:xfrm>
            <a:off x="129852" y="144363"/>
            <a:ext cx="7262986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เครื่องมือที่ใช้ในการวิจัย</a:t>
            </a:r>
            <a:endParaRPr lang="en-US" sz="3200" b="1" dirty="0">
              <a:solidFill>
                <a:schemeClr val="l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pic>
        <p:nvPicPr>
          <p:cNvPr id="5" name="Picture 4" descr="A blue logo with a black background&#10;&#10;Description automatically generated">
            <a:extLst>
              <a:ext uri="{FF2B5EF4-FFF2-40B4-BE49-F238E27FC236}">
                <a16:creationId xmlns:a16="http://schemas.microsoft.com/office/drawing/2014/main" id="{56918EC0-2AD0-7384-1A1F-A6684694A4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675" y="1271788"/>
            <a:ext cx="1961215" cy="1005840"/>
          </a:xfrm>
          <a:prstGeom prst="rect">
            <a:avLst/>
          </a:prstGeom>
        </p:spPr>
      </p:pic>
      <p:pic>
        <p:nvPicPr>
          <p:cNvPr id="11" name="Picture 10" descr="A logo for a virtual reality company&#10;&#10;Description automatically generated">
            <a:extLst>
              <a:ext uri="{FF2B5EF4-FFF2-40B4-BE49-F238E27FC236}">
                <a16:creationId xmlns:a16="http://schemas.microsoft.com/office/drawing/2014/main" id="{660B5439-E804-08C1-23F3-67D0A73194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909" y="1217476"/>
            <a:ext cx="2496182" cy="1371600"/>
          </a:xfrm>
          <a:prstGeom prst="rect">
            <a:avLst/>
          </a:prstGeom>
        </p:spPr>
      </p:pic>
      <p:pic>
        <p:nvPicPr>
          <p:cNvPr id="14" name="Picture 13" descr="A black background with grey text&#10;&#10;Description automatically generated">
            <a:extLst>
              <a:ext uri="{FF2B5EF4-FFF2-40B4-BE49-F238E27FC236}">
                <a16:creationId xmlns:a16="http://schemas.microsoft.com/office/drawing/2014/main" id="{904ED884-077B-D898-14F9-C536DEA323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943" y="2750229"/>
            <a:ext cx="3791414" cy="1828800"/>
          </a:xfrm>
          <a:prstGeom prst="rect">
            <a:avLst/>
          </a:prstGeom>
        </p:spPr>
      </p:pic>
      <p:pic>
        <p:nvPicPr>
          <p:cNvPr id="16" name="Picture 15" descr="A logo with a group of people&#10;&#10;Description automatically generated">
            <a:extLst>
              <a:ext uri="{FF2B5EF4-FFF2-40B4-BE49-F238E27FC236}">
                <a16:creationId xmlns:a16="http://schemas.microsoft.com/office/drawing/2014/main" id="{28EF4A9E-E281-02E4-0383-61DBDD674A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17" b="35115"/>
          <a:stretch/>
        </p:blipFill>
        <p:spPr>
          <a:xfrm>
            <a:off x="8724213" y="1677430"/>
            <a:ext cx="2465703" cy="73152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8722196-38FC-8713-F494-2D7FB873780F}"/>
              </a:ext>
            </a:extLst>
          </p:cNvPr>
          <p:cNvSpPr txBox="1"/>
          <p:nvPr/>
        </p:nvSpPr>
        <p:spPr>
          <a:xfrm>
            <a:off x="623183" y="2277628"/>
            <a:ext cx="3124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u="sng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Text Editor </a:t>
            </a:r>
            <a:r>
              <a:rPr lang="th-TH" b="1" u="sng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ใช้ในการเขียนโปรแกรม</a:t>
            </a:r>
            <a:endParaRPr lang="en-US" b="1" u="sng" dirty="0">
              <a:solidFill>
                <a:srgbClr val="00206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A288F8-8261-972F-FBE9-914C3605F859}"/>
              </a:ext>
            </a:extLst>
          </p:cNvPr>
          <p:cNvSpPr txBox="1"/>
          <p:nvPr/>
        </p:nvSpPr>
        <p:spPr>
          <a:xfrm>
            <a:off x="4568313" y="2279775"/>
            <a:ext cx="30553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u="sng" dirty="0">
                <a:solidFill>
                  <a:srgbClr val="00206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Virtualization </a:t>
            </a:r>
            <a:r>
              <a:rPr lang="th-TH" b="1" i="0" u="sng" dirty="0">
                <a:solidFill>
                  <a:srgbClr val="00206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สำหรับจำลองระบบปฏิบัติการ</a:t>
            </a:r>
            <a:endParaRPr lang="en-US" b="1" u="sng" dirty="0">
              <a:solidFill>
                <a:srgbClr val="00206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1835E4-9A0F-E584-1FFA-CCBDAE2941B1}"/>
              </a:ext>
            </a:extLst>
          </p:cNvPr>
          <p:cNvSpPr txBox="1"/>
          <p:nvPr/>
        </p:nvSpPr>
        <p:spPr>
          <a:xfrm>
            <a:off x="9162708" y="2277628"/>
            <a:ext cx="18957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b="1" i="0" u="sng" dirty="0">
                <a:solidFill>
                  <a:srgbClr val="00206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ระบบปฏิบัติการ </a:t>
            </a:r>
            <a:r>
              <a:rPr lang="en-US" b="1" i="0" u="sng" dirty="0">
                <a:solidFill>
                  <a:srgbClr val="00206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Linux</a:t>
            </a:r>
            <a:endParaRPr lang="en-US" b="1" u="sng" dirty="0">
              <a:solidFill>
                <a:srgbClr val="00206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E32FC1B-D82F-AB8A-C20E-2269BBA09A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00834" y="5287550"/>
            <a:ext cx="1357884" cy="4572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D21F52F-E3E3-647F-9CE2-FB9AA2D334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47929" y="5668894"/>
            <a:ext cx="1296141" cy="731520"/>
          </a:xfrm>
          <a:prstGeom prst="rect">
            <a:avLst/>
          </a:prstGeom>
        </p:spPr>
      </p:pic>
      <p:pic>
        <p:nvPicPr>
          <p:cNvPr id="28" name="Picture 4" descr="seaborn - Top 10 Python Packages for Machine Learning">
            <a:extLst>
              <a:ext uri="{FF2B5EF4-FFF2-40B4-BE49-F238E27FC236}">
                <a16:creationId xmlns:a16="http://schemas.microsoft.com/office/drawing/2014/main" id="{3AE69DB2-545D-AED3-1D6D-435E9EDCC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219" y="5691893"/>
            <a:ext cx="1126672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7BC2797-790E-78A0-CFE2-D08C2F6B89A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22604" y="5577454"/>
            <a:ext cx="1130968" cy="457200"/>
          </a:xfrm>
          <a:prstGeom prst="rect">
            <a:avLst/>
          </a:prstGeom>
        </p:spPr>
      </p:pic>
      <p:pic>
        <p:nvPicPr>
          <p:cNvPr id="32" name="Picture 14" descr="tensorflow">
            <a:extLst>
              <a:ext uri="{FF2B5EF4-FFF2-40B4-BE49-F238E27FC236}">
                <a16:creationId xmlns:a16="http://schemas.microsoft.com/office/drawing/2014/main" id="{577A9B13-1DA7-490E-68DF-F349B14BB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0024" y="5223161"/>
            <a:ext cx="830952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68FD391B-5771-162C-17AD-29B7B4D54291}"/>
              </a:ext>
            </a:extLst>
          </p:cNvPr>
          <p:cNvCxnSpPr>
            <a:cxnSpLocks/>
            <a:stCxn id="14" idx="2"/>
            <a:endCxn id="28" idx="3"/>
          </p:cNvCxnSpPr>
          <p:nvPr/>
        </p:nvCxnSpPr>
        <p:spPr>
          <a:xfrm rot="5400000">
            <a:off x="4878759" y="4618162"/>
            <a:ext cx="1250024" cy="1171759"/>
          </a:xfrm>
          <a:prstGeom prst="curved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9" name="Connector: Curved 1038">
            <a:extLst>
              <a:ext uri="{FF2B5EF4-FFF2-40B4-BE49-F238E27FC236}">
                <a16:creationId xmlns:a16="http://schemas.microsoft.com/office/drawing/2014/main" id="{0981B072-0BD9-CB7E-9744-5174B82B96EA}"/>
              </a:ext>
            </a:extLst>
          </p:cNvPr>
          <p:cNvCxnSpPr>
            <a:stCxn id="14" idx="2"/>
            <a:endCxn id="26" idx="3"/>
          </p:cNvCxnSpPr>
          <p:nvPr/>
        </p:nvCxnSpPr>
        <p:spPr>
          <a:xfrm rot="5400000">
            <a:off x="4305624" y="3732123"/>
            <a:ext cx="937121" cy="2630932"/>
          </a:xfrm>
          <a:prstGeom prst="curved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1" name="Connector: Curved 1050">
            <a:extLst>
              <a:ext uri="{FF2B5EF4-FFF2-40B4-BE49-F238E27FC236}">
                <a16:creationId xmlns:a16="http://schemas.microsoft.com/office/drawing/2014/main" id="{9513E3DA-D989-270D-BAC6-6A246D066F82}"/>
              </a:ext>
            </a:extLst>
          </p:cNvPr>
          <p:cNvCxnSpPr>
            <a:stCxn id="14" idx="2"/>
            <a:endCxn id="32" idx="1"/>
          </p:cNvCxnSpPr>
          <p:nvPr/>
        </p:nvCxnSpPr>
        <p:spPr>
          <a:xfrm rot="16200000" flipH="1">
            <a:off x="7048471" y="3620208"/>
            <a:ext cx="872732" cy="2790374"/>
          </a:xfrm>
          <a:prstGeom prst="curved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1" name="Connector: Curved 1070">
            <a:extLst>
              <a:ext uri="{FF2B5EF4-FFF2-40B4-BE49-F238E27FC236}">
                <a16:creationId xmlns:a16="http://schemas.microsoft.com/office/drawing/2014/main" id="{4A9567A1-2F22-0B1C-0AE0-3EC92044731B}"/>
              </a:ext>
            </a:extLst>
          </p:cNvPr>
          <p:cNvCxnSpPr>
            <a:stCxn id="14" idx="2"/>
            <a:endCxn id="29" idx="1"/>
          </p:cNvCxnSpPr>
          <p:nvPr/>
        </p:nvCxnSpPr>
        <p:spPr>
          <a:xfrm rot="16200000" flipH="1">
            <a:off x="6092615" y="4576064"/>
            <a:ext cx="1227025" cy="1232954"/>
          </a:xfrm>
          <a:prstGeom prst="curved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4" name="Connector: Curved 1073">
            <a:extLst>
              <a:ext uri="{FF2B5EF4-FFF2-40B4-BE49-F238E27FC236}">
                <a16:creationId xmlns:a16="http://schemas.microsoft.com/office/drawing/2014/main" id="{A8CB223D-371C-1EE8-D9C2-D9780E46EA78}"/>
              </a:ext>
            </a:extLst>
          </p:cNvPr>
          <p:cNvCxnSpPr>
            <a:stCxn id="14" idx="2"/>
            <a:endCxn id="27" idx="0"/>
          </p:cNvCxnSpPr>
          <p:nvPr/>
        </p:nvCxnSpPr>
        <p:spPr>
          <a:xfrm rot="16200000" flipH="1">
            <a:off x="5547893" y="5120786"/>
            <a:ext cx="1089865" cy="6350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5" name="TextBox 1084">
            <a:extLst>
              <a:ext uri="{FF2B5EF4-FFF2-40B4-BE49-F238E27FC236}">
                <a16:creationId xmlns:a16="http://schemas.microsoft.com/office/drawing/2014/main" id="{87182D22-005C-4EC3-CA9D-090654BA6454}"/>
              </a:ext>
            </a:extLst>
          </p:cNvPr>
          <p:cNvSpPr txBox="1"/>
          <p:nvPr/>
        </p:nvSpPr>
        <p:spPr>
          <a:xfrm>
            <a:off x="3061792" y="3982882"/>
            <a:ext cx="61009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u="sng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Programming Language</a:t>
            </a:r>
          </a:p>
          <a:p>
            <a:pPr algn="ctr"/>
            <a:r>
              <a:rPr lang="en-US" b="1" u="sng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Library</a:t>
            </a:r>
          </a:p>
        </p:txBody>
      </p:sp>
    </p:spTree>
    <p:extLst>
      <p:ext uri="{BB962C8B-B14F-4D97-AF65-F5344CB8AC3E}">
        <p14:creationId xmlns:p14="http://schemas.microsoft.com/office/powerpoint/2010/main" val="39549682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F82999B-7048-AFE3-559E-D634A0F28468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37686D3-5D70-FC58-5C8E-D9EA772CD1B9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0ABDDDE-4BC0-42DA-B65F-0D1E409B8AFD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rgbClr val="A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D307994-0721-D144-93E4-CC17F960C15C}"/>
                  </a:ext>
                </a:extLst>
              </p:cNvPr>
              <p:cNvSpPr/>
              <p:nvPr/>
            </p:nvSpPr>
            <p:spPr>
              <a:xfrm>
                <a:off x="2015613" y="0"/>
                <a:ext cx="10176387" cy="6858000"/>
              </a:xfrm>
              <a:prstGeom prst="rect">
                <a:avLst/>
              </a:prstGeom>
              <a:solidFill>
                <a:srgbClr val="C3EEF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Arrow: Chevron 3">
                <a:extLst>
                  <a:ext uri="{FF2B5EF4-FFF2-40B4-BE49-F238E27FC236}">
                    <a16:creationId xmlns:a16="http://schemas.microsoft.com/office/drawing/2014/main" id="{04ABFFD0-50BC-25B4-6290-F5E819651D4B}"/>
                  </a:ext>
                </a:extLst>
              </p:cNvPr>
              <p:cNvSpPr/>
              <p:nvPr/>
            </p:nvSpPr>
            <p:spPr>
              <a:xfrm>
                <a:off x="1" y="0"/>
                <a:ext cx="4041058" cy="6858000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2050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DF980D51-53B4-8802-6E38-4C1564A6A1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35E17A3-AAED-3B4C-20FF-43FAB0877875}"/>
              </a:ext>
            </a:extLst>
          </p:cNvPr>
          <p:cNvSpPr txBox="1"/>
          <p:nvPr/>
        </p:nvSpPr>
        <p:spPr>
          <a:xfrm>
            <a:off x="3784279" y="2725234"/>
            <a:ext cx="866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94A6D9B-FC7F-5044-0B31-949727952A79}"/>
              </a:ext>
            </a:extLst>
          </p:cNvPr>
          <p:cNvCxnSpPr>
            <a:cxnSpLocks/>
          </p:cNvCxnSpPr>
          <p:nvPr/>
        </p:nvCxnSpPr>
        <p:spPr>
          <a:xfrm>
            <a:off x="4247535" y="3429000"/>
            <a:ext cx="77773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8FD3DAE-4E83-C93E-D684-54B36B81EA8A}"/>
              </a:ext>
            </a:extLst>
          </p:cNvPr>
          <p:cNvSpPr txBox="1"/>
          <p:nvPr/>
        </p:nvSpPr>
        <p:spPr>
          <a:xfrm>
            <a:off x="3784280" y="3486435"/>
            <a:ext cx="8664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Development of a Healthcare Insurance System Using Blockchain Technology</a:t>
            </a:r>
          </a:p>
        </p:txBody>
      </p:sp>
    </p:spTree>
    <p:extLst>
      <p:ext uri="{BB962C8B-B14F-4D97-AF65-F5344CB8AC3E}">
        <p14:creationId xmlns:p14="http://schemas.microsoft.com/office/powerpoint/2010/main" val="3518442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FB81492-0892-CF3B-4B3D-E11555F78BC0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9D87674B-14AD-A284-F176-37B2D3DBAE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F4C016B-47E0-BB96-F8A5-763BC1956A38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7BB5C50-84F0-1485-A940-AE93054154BF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19EC006-8FC7-B6BE-C1DE-65AA869E66F3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70513711-F402-3863-AC69-8C0CC2B51B31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สถาปัตยกรรมระบบ (</a:t>
            </a:r>
            <a:r>
              <a:rPr lang="en-US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System Architecture)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B32E2C-322D-905B-898E-7008B83FE57C}"/>
              </a:ext>
            </a:extLst>
          </p:cNvPr>
          <p:cNvSpPr/>
          <p:nvPr/>
        </p:nvSpPr>
        <p:spPr>
          <a:xfrm>
            <a:off x="1522735" y="1086613"/>
            <a:ext cx="914652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0700" algn="thaiDist">
              <a:tabLst>
                <a:tab pos="153035" algn="l"/>
                <a:tab pos="201295" algn="l"/>
              </a:tabLst>
            </a:pPr>
            <a:r>
              <a:rPr lang="en-US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Frontend:</a:t>
            </a:r>
            <a:endParaRPr lang="th-TH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en-US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HTML, CSS, </a:t>
            </a: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และ </a:t>
            </a:r>
            <a:r>
              <a:rPr lang="en-US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JavaScript </a:t>
            </a: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สำหรับ </a:t>
            </a:r>
            <a:r>
              <a:rPr lang="en-US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UI/UX</a:t>
            </a:r>
            <a:endParaRPr lang="th-TH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en-US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Role-Based UI: </a:t>
            </a: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แสดง </a:t>
            </a:r>
            <a:r>
              <a:rPr lang="en-US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UI </a:t>
            </a: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ต่างกันตาม </a:t>
            </a:r>
            <a:r>
              <a:rPr lang="en-US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Role</a:t>
            </a:r>
            <a:endParaRPr lang="th-TH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en-US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Smart Contract</a:t>
            </a: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(Solidity):</a:t>
            </a:r>
            <a:endParaRPr lang="th-TH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การจัดเก็บข้อมูล </a:t>
            </a:r>
            <a:r>
              <a:rPr lang="en-US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Role </a:t>
            </a: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ของผู้ใช้</a:t>
            </a: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การจัดการข้อมูลกรมธรรม์และการเคลม</a:t>
            </a: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การมอบสิทธิ์พิเศษเฉพาะ </a:t>
            </a:r>
            <a:r>
              <a:rPr lang="en-US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Admin (</a:t>
            </a: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เพิ่มบริษัท, โรงพยาบาล)</a:t>
            </a:r>
          </a:p>
        </p:txBody>
      </p:sp>
    </p:spTree>
    <p:extLst>
      <p:ext uri="{BB962C8B-B14F-4D97-AF65-F5344CB8AC3E}">
        <p14:creationId xmlns:p14="http://schemas.microsoft.com/office/powerpoint/2010/main" val="3643440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100F18-8BEF-B475-8986-E517B7E51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8768C84-3D35-E578-72A1-596952CE261B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A1D55EAD-A6C8-67F6-0881-FD5435E934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9924931-D369-E9A3-3383-B703649BCFA1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312B5FF-051D-391D-2AD8-665AF836827E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6456643-6D62-B30D-87E6-7AF7F1A45E99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40EFCBC7-5400-29FD-0572-6638AD88AF91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สถาปัตยกรรมระบบ (</a:t>
            </a:r>
            <a:r>
              <a:rPr lang="en-US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System Architecture)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B42453-757B-5A88-B411-AA0A4DDC3963}"/>
              </a:ext>
            </a:extLst>
          </p:cNvPr>
          <p:cNvSpPr txBox="1"/>
          <p:nvPr/>
        </p:nvSpPr>
        <p:spPr>
          <a:xfrm>
            <a:off x="1394057" y="1178342"/>
            <a:ext cx="940388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Frontend:</a:t>
            </a:r>
          </a:p>
          <a:p>
            <a:pPr marL="742950" lvl="1" indent="-285750">
              <a:buFont typeface="+mj-lt"/>
              <a:buAutoNum type="arabicPeriod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HTML, CSS,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JavaScript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สำหรับการออกแบบและจัดการ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UI/UX</a:t>
            </a:r>
          </a:p>
          <a:p>
            <a:pPr marL="742950" lvl="1" indent="-285750">
              <a:buFont typeface="+mj-lt"/>
              <a:buAutoNum type="arabicPeriod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เชื่อมต่อกับ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Smart Contract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ผ่าน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Web3.js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ethers.js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Smart Contract:</a:t>
            </a:r>
          </a:p>
          <a:p>
            <a:pPr marL="742950" lvl="1" indent="-285750">
              <a:buFont typeface="+mj-lt"/>
              <a:buAutoNum type="arabicPeriod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Solidity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สำหรับจัดการข้อมูลสำคัญ เช่น:</a:t>
            </a:r>
          </a:p>
          <a:p>
            <a:pPr marL="1143000" lvl="2" indent="-228600">
              <a:buFont typeface="+mj-lt"/>
              <a:buAutoNum type="arabicPeriod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การลงทะเบียนผู้ใช้งาน</a:t>
            </a:r>
          </a:p>
          <a:p>
            <a:pPr marL="1143000" lvl="2" indent="-228600">
              <a:buFont typeface="+mj-lt"/>
              <a:buAutoNum type="arabicPeriod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การสร้างกรมธรรม์</a:t>
            </a:r>
          </a:p>
          <a:p>
            <a:pPr marL="1143000" lvl="2" indent="-228600">
              <a:buFont typeface="+mj-lt"/>
              <a:buAutoNum type="arabicPeriod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การส่งคำร้องเคลมประกัน</a:t>
            </a:r>
          </a:p>
          <a:p>
            <a:pPr marL="1143000" lvl="2" indent="-228600">
              <a:buFont typeface="+mj-lt"/>
              <a:buAutoNum type="arabicPeriod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การตรวจสอบสถานะกรมธรรม์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Blockchain:</a:t>
            </a:r>
          </a:p>
          <a:p>
            <a:pPr marL="742950" lvl="1" indent="-285750">
              <a:buFont typeface="+mj-lt"/>
              <a:buAutoNum type="arabicPeriod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Blockchain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เช่น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Ethereum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Binance Smart Chain (BSC)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เพื่อเก็บข้อมูลทุกอย่าง</a:t>
            </a:r>
          </a:p>
          <a:p>
            <a:pPr marL="742950" lvl="1" indent="-285750">
              <a:buFont typeface="+mj-lt"/>
              <a:buAutoNum type="arabicPeriod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ไฟล์สำคัญ (เอกสารเคลม) เก็บใน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IPFS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Pinata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สำหรับความปลอดภัยและการกระจายข้อมูล</a:t>
            </a:r>
          </a:p>
        </p:txBody>
      </p:sp>
    </p:spTree>
    <p:extLst>
      <p:ext uri="{BB962C8B-B14F-4D97-AF65-F5344CB8AC3E}">
        <p14:creationId xmlns:p14="http://schemas.microsoft.com/office/powerpoint/2010/main" val="2863958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155FDF-5A95-A514-2982-F197D6296C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3BF6E77-C7A3-DB72-20EA-1D01077E9EE9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7AED15DC-ABEB-BE30-2B0A-009D071598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7FD4E63-942F-8B50-C764-AC14A359A7C5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030C57B-7AF2-B4A0-0DEB-0FA87BB6146D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194735C-1A7D-F470-0C54-B8222863F5F3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B10004C9-050C-ECC6-C881-A94237811169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การจัดการผู้ใช้งาน (</a:t>
            </a:r>
            <a:r>
              <a:rPr lang="en-US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User Roles)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BCB4ED-AE25-B953-03F0-F47940BE4883}"/>
              </a:ext>
            </a:extLst>
          </p:cNvPr>
          <p:cNvSpPr/>
          <p:nvPr/>
        </p:nvSpPr>
        <p:spPr>
          <a:xfrm>
            <a:off x="1522735" y="1086613"/>
            <a:ext cx="914652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0700" algn="thaiDist"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ผู้ดูแลระบบ → </a:t>
            </a:r>
            <a:r>
              <a:rPr lang="en-US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System Administrator</a:t>
            </a: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บริษัทประกัน → </a:t>
            </a:r>
            <a:r>
              <a:rPr lang="en-US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Insurance Provider</a:t>
            </a: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โรงพยาบาล → </a:t>
            </a:r>
            <a:r>
              <a:rPr lang="en-US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Healthcare Provider</a:t>
            </a: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ผู้ซื้อประกัน → </a:t>
            </a:r>
            <a:r>
              <a:rPr lang="en-US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Policy Holder</a:t>
            </a:r>
          </a:p>
          <a:p>
            <a:pPr marL="520700" algn="thaiDist">
              <a:tabLst>
                <a:tab pos="153035" algn="l"/>
                <a:tab pos="201295" algn="l"/>
              </a:tabLst>
            </a:pPr>
            <a:endParaRPr lang="en-US" sz="1600" dirty="0"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en-US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Role &amp; Functionality:</a:t>
            </a:r>
            <a:endParaRPr lang="th-TH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en-US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1. Admin</a:t>
            </a:r>
            <a:endParaRPr lang="th-TH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เพิ่ม/ลบบริษัทประกันหรือโรงพยาบาล</a:t>
            </a: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ตรวจสอบการใช้งานระบบ</a:t>
            </a: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en-US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2. </a:t>
            </a: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บริษัทประกัน:</a:t>
            </a: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สร้างกรมธรรม์</a:t>
            </a: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อนุมัติคำร้องเคลม</a:t>
            </a: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en-US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3. </a:t>
            </a: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โรงพยาบาล:</a:t>
            </a: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ยืนยันการรักษาผู้ป่วย</a:t>
            </a: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ส่งข้อมูลคำร้องเคลม</a:t>
            </a: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en-US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4. </a:t>
            </a: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ผู้ซื้อประกัน:</a:t>
            </a: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ลงทะเบียน</a:t>
            </a: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ซื้อกรมธรรม์</a:t>
            </a: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ยื่นคำร้องเคลม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520700" algn="thaiDist">
              <a:tabLst>
                <a:tab pos="153035" algn="l"/>
                <a:tab pos="201295" algn="l"/>
              </a:tabLst>
            </a:pP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60581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3FA31E-428F-7528-B708-81689E4264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264F8A0-DFC0-7C82-F1E1-4C4C720EDB9D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C8887690-863B-6882-EBE4-BBC75D7F6C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DF9DA23-51D8-9B7A-917C-C2D3406F4632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1F1BEFF-6175-31C2-EBB3-00DEEC3908B1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0D50509-3CEB-E3C8-EB44-FEDC917812F8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4853F9AC-0AD7-397C-6C2A-596752ADA94F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การจัดการผู้ใช้งาน (</a:t>
            </a:r>
            <a:r>
              <a:rPr lang="en-US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User Roles)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528722-2EC6-A8E1-3D88-67C89E712860}"/>
              </a:ext>
            </a:extLst>
          </p:cNvPr>
          <p:cNvSpPr/>
          <p:nvPr/>
        </p:nvSpPr>
        <p:spPr>
          <a:xfrm>
            <a:off x="1522735" y="1086613"/>
            <a:ext cx="9146529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0700" algn="thaiDist">
              <a:tabLst>
                <a:tab pos="153035" algn="l"/>
                <a:tab pos="201295" algn="l"/>
              </a:tabLst>
            </a:pPr>
            <a:r>
              <a:rPr lang="th-TH" sz="1600" u="sng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การทำงานของแต่ละ </a:t>
            </a:r>
            <a:r>
              <a:rPr lang="en-US" sz="1600" u="sng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Role</a:t>
            </a: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en-US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Admin</a:t>
            </a: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จัดการอนุมัติบริษัทประกันและโรงพยาบาล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ตรวจสอบข้อมูลการทำธุรกรรมในระบบ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จัดการแก้ไขข้อมูล </a:t>
            </a:r>
            <a:r>
              <a:rPr lang="en-US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Smart Contract </a:t>
            </a: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หากจำเป็น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บริษัทประกัน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เพิ่ม/จัดการแผนประกันสุขภาพ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ตรวจสอบการซื้อประกันของผู้ใช้งาน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ยืนยันการ </a:t>
            </a:r>
            <a:r>
              <a:rPr lang="en-US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Claim </a:t>
            </a: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ประกันร่วมกับโรงพยาบาล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โรงพยาบาล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ตรวจสอบข้อมูลประกันของผู้ป่วย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ยืนยันการ </a:t>
            </a:r>
            <a:r>
              <a:rPr lang="en-US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Claim </a:t>
            </a: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ประกัน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ผู้ซื้อประกัน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ลงทะเบียนผู้ใช้งาน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เลือกและซื้อแผนประกัน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ตรวจสอบสถานะประกันและการ </a:t>
            </a:r>
            <a:r>
              <a:rPr lang="en-US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Claim</a:t>
            </a:r>
          </a:p>
        </p:txBody>
      </p:sp>
    </p:spTree>
    <p:extLst>
      <p:ext uri="{BB962C8B-B14F-4D97-AF65-F5344CB8AC3E}">
        <p14:creationId xmlns:p14="http://schemas.microsoft.com/office/powerpoint/2010/main" val="829814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C5A7F8-FB5A-EC22-910F-E0242D60B4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20E6178-B17B-5019-E37C-644279F28A38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584C1A02-EC23-A83B-C306-4D8EC9870E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6EE0A17-5D5D-E2F9-51BD-D91A5F9AC05E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54C9ECC-B9D6-984E-8DBA-334CB7C15156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9A5D005-F696-7ACD-7064-9AD835E51CFC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3E2783E5-15A6-8B04-88DE-3227A8749869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การจัดการผู้ใช้งาน (</a:t>
            </a:r>
            <a:r>
              <a:rPr lang="en-US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User Roles)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F12C70A-4B51-0CDD-C430-FA63098DD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81935"/>
              </p:ext>
            </p:extLst>
          </p:nvPr>
        </p:nvGraphicFramePr>
        <p:xfrm>
          <a:off x="2568892" y="1353809"/>
          <a:ext cx="7054215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755">
                  <a:extLst>
                    <a:ext uri="{9D8B030D-6E8A-4147-A177-3AD203B41FA5}">
                      <a16:colId xmlns:a16="http://schemas.microsoft.com/office/drawing/2014/main" val="3906191758"/>
                    </a:ext>
                  </a:extLst>
                </a:gridCol>
                <a:gridCol w="1468755">
                  <a:extLst>
                    <a:ext uri="{9D8B030D-6E8A-4147-A177-3AD203B41FA5}">
                      <a16:colId xmlns:a16="http://schemas.microsoft.com/office/drawing/2014/main" val="251818894"/>
                    </a:ext>
                  </a:extLst>
                </a:gridCol>
                <a:gridCol w="4116705">
                  <a:extLst>
                    <a:ext uri="{9D8B030D-6E8A-4147-A177-3AD203B41FA5}">
                      <a16:colId xmlns:a16="http://schemas.microsoft.com/office/drawing/2014/main" val="2964305681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Users Table (</a:t>
                      </a:r>
                      <a:r>
                        <a:rPr lang="th-TH" sz="1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สำหรับเก็บข้อมูลของผู้ใช้ทุกคน)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ea typeface="Tahoma" panose="020B0604030504040204" pitchFamily="34" charset="0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642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Field</a:t>
                      </a:r>
                    </a:p>
                  </a:txBody>
                  <a:tcPr anchor="ctr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Type</a:t>
                      </a:r>
                    </a:p>
                  </a:txBody>
                  <a:tcPr anchor="ctr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kern="12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คำอธิบาย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ea typeface="Tahoma" panose="020B0604030504040204" pitchFamily="34" charset="0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60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id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INT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800" b="0" dirty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รหัสผู้ใช้ (</a:t>
                      </a:r>
                      <a:r>
                        <a:rPr lang="en-US" sz="1800" b="0" dirty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Primary Key)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462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username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VARCHAR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ชื่อผู้ใช้สำหรับการ </a:t>
                      </a:r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Login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785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password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VARCHAR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800" b="0" dirty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รหัสผ่าน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0966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email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VARCHAR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800" b="0" dirty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อีเมลเพื่อการติดต่อและยืนยันการลงทะเบียน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192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full_name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VARCHAR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800" b="0" dirty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ชื่อเต็มของผู้ใช้งาน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644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role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ENUM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800" b="0" dirty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ระบุสิทธิ์การใช้งาน (</a:t>
                      </a:r>
                      <a:r>
                        <a:rPr lang="en-US" sz="1800" b="0" dirty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Insurance Company, Hospital, Insured)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12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phone_number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VARCHAR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เบอร์โทรศัพท์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324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address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TEXT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800" b="0" dirty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ที่อยู่ (สำหรับบาง </a:t>
                      </a:r>
                      <a:r>
                        <a:rPr lang="en-US" sz="1800" b="0" dirty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Role </a:t>
                      </a:r>
                      <a:r>
                        <a:rPr lang="th-TH" sz="1800" b="0" dirty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เช่น ผู้เอาประกัน)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4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err="1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verification_status</a:t>
                      </a:r>
                      <a:endParaRPr lang="en-US" sz="1800" b="0" dirty="0">
                        <a:latin typeface="TH SarabunPSK" panose="020B0500040200020003" pitchFamily="34" charset="-34"/>
                        <a:ea typeface="Tahoma" panose="020B0604030504040204" pitchFamily="34" charset="0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ENUM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สถานะการยืนยันจาก </a:t>
                      </a:r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Admin (Pending, Approved, Rejected)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566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err="1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created_at</a:t>
                      </a:r>
                      <a:endParaRPr lang="en-US" sz="1800" b="0" dirty="0">
                        <a:latin typeface="TH SarabunPSK" panose="020B0500040200020003" pitchFamily="34" charset="-34"/>
                        <a:ea typeface="Tahoma" panose="020B0604030504040204" pitchFamily="34" charset="0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DATETIME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800" b="0" dirty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วันที่และเวลาที่ผู้ใช้ลงทะเบียน</a:t>
                      </a:r>
                      <a:endParaRPr lang="en-US" sz="1800" b="0" dirty="0">
                        <a:latin typeface="TH SarabunPSK" panose="020B0500040200020003" pitchFamily="34" charset="-34"/>
                        <a:ea typeface="Tahoma" panose="020B0604030504040204" pitchFamily="34" charset="0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636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379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EBE1D-1C86-6485-B398-43FFCA148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ECE9C18-0A84-8CB5-E3DD-9118D0208E3C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A601B895-871F-7A94-C204-65EEC4C36C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C99A071-9314-6843-B92E-191F5AC2B73B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1E524E1-82C4-CE29-BDB7-956F90C4D760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FF3D519-3041-4A45-BA48-2907E9FF3569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07C331F7-3A90-784A-6D64-5F1CD4E51A8F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การจัดการผู้ใช้งาน (</a:t>
            </a:r>
            <a:r>
              <a:rPr lang="en-US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User Roles)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2F6A1C6-EC97-CD47-CF56-886047DCBC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879101"/>
              </p:ext>
            </p:extLst>
          </p:nvPr>
        </p:nvGraphicFramePr>
        <p:xfrm>
          <a:off x="2568892" y="1353809"/>
          <a:ext cx="705421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755">
                  <a:extLst>
                    <a:ext uri="{9D8B030D-6E8A-4147-A177-3AD203B41FA5}">
                      <a16:colId xmlns:a16="http://schemas.microsoft.com/office/drawing/2014/main" val="3906191758"/>
                    </a:ext>
                  </a:extLst>
                </a:gridCol>
                <a:gridCol w="1468755">
                  <a:extLst>
                    <a:ext uri="{9D8B030D-6E8A-4147-A177-3AD203B41FA5}">
                      <a16:colId xmlns:a16="http://schemas.microsoft.com/office/drawing/2014/main" val="251818894"/>
                    </a:ext>
                  </a:extLst>
                </a:gridCol>
                <a:gridCol w="4116705">
                  <a:extLst>
                    <a:ext uri="{9D8B030D-6E8A-4147-A177-3AD203B41FA5}">
                      <a16:colId xmlns:a16="http://schemas.microsoft.com/office/drawing/2014/main" val="2964305681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Company Table (</a:t>
                      </a:r>
                      <a:r>
                        <a:rPr lang="th-TH" sz="1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สำหรับเก็บข้อมูลของบริษัทประกัน)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ea typeface="Tahoma" panose="020B0604030504040204" pitchFamily="34" charset="0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642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Field</a:t>
                      </a:r>
                    </a:p>
                  </a:txBody>
                  <a:tcPr anchor="ctr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Type</a:t>
                      </a:r>
                    </a:p>
                  </a:txBody>
                  <a:tcPr anchor="ctr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kern="12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คำอธิบาย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ea typeface="Tahoma" panose="020B0604030504040204" pitchFamily="34" charset="0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60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user_id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INT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รหัสผู้ใช้ (</a:t>
                      </a:r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Foreign Key </a:t>
                      </a:r>
                      <a:r>
                        <a:rPr lang="th-TH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จาก </a:t>
                      </a:r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Users Table)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462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company_name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VARCHAR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800" b="0" dirty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ชื่อบริษัทประกัน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785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license_number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VARCHAR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หมายเลขใบอนุญาตบริษัท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0966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err="1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company_address</a:t>
                      </a:r>
                      <a:endParaRPr lang="en-US" sz="1800" b="0" dirty="0">
                        <a:latin typeface="TH SarabunPSK" panose="020B0500040200020003" pitchFamily="34" charset="-34"/>
                        <a:ea typeface="Tahoma" panose="020B0604030504040204" pitchFamily="34" charset="0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TEXT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800" b="0" dirty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ที่อยู่ของบริษัทประกัน</a:t>
                      </a:r>
                      <a:endParaRPr lang="en-US" sz="1800" b="0" dirty="0">
                        <a:latin typeface="TH SarabunPSK" panose="020B0500040200020003" pitchFamily="34" charset="-34"/>
                        <a:ea typeface="Tahoma" panose="020B0604030504040204" pitchFamily="34" charset="0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192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0541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815014-AED3-31EC-F30E-9FC0144EB5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1B726B9-FC4D-5740-DC33-41B179FB4EA6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D86D6A86-8F70-4E55-7775-D900992F0D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71FFEA1-9872-5BEE-5554-88ACBF8A9623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DF75218-F2EF-333C-3A37-F284C8B64E77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872D82C-7145-1C30-2BE3-6AA1D7B8D6A2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C0963854-5BD7-96B2-070F-6897470FE717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การจัดการผู้ใช้งาน (</a:t>
            </a:r>
            <a:r>
              <a:rPr lang="en-US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User Roles)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3E629F5-FC19-87FB-459B-87084495D3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380078"/>
              </p:ext>
            </p:extLst>
          </p:nvPr>
        </p:nvGraphicFramePr>
        <p:xfrm>
          <a:off x="2568892" y="1353809"/>
          <a:ext cx="705421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755">
                  <a:extLst>
                    <a:ext uri="{9D8B030D-6E8A-4147-A177-3AD203B41FA5}">
                      <a16:colId xmlns:a16="http://schemas.microsoft.com/office/drawing/2014/main" val="3906191758"/>
                    </a:ext>
                  </a:extLst>
                </a:gridCol>
                <a:gridCol w="1468755">
                  <a:extLst>
                    <a:ext uri="{9D8B030D-6E8A-4147-A177-3AD203B41FA5}">
                      <a16:colId xmlns:a16="http://schemas.microsoft.com/office/drawing/2014/main" val="251818894"/>
                    </a:ext>
                  </a:extLst>
                </a:gridCol>
                <a:gridCol w="4116705">
                  <a:extLst>
                    <a:ext uri="{9D8B030D-6E8A-4147-A177-3AD203B41FA5}">
                      <a16:colId xmlns:a16="http://schemas.microsoft.com/office/drawing/2014/main" val="2964305681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Hospital Table (</a:t>
                      </a:r>
                      <a:r>
                        <a:rPr lang="th-TH" sz="1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สำหรับเก็บข้อมูลของโรงพยาบาล)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ea typeface="Tahoma" panose="020B0604030504040204" pitchFamily="34" charset="0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642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Field</a:t>
                      </a:r>
                    </a:p>
                  </a:txBody>
                  <a:tcPr anchor="ctr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Type</a:t>
                      </a:r>
                    </a:p>
                  </a:txBody>
                  <a:tcPr anchor="ctr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kern="12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คำอธิบาย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ea typeface="Tahoma" panose="020B0604030504040204" pitchFamily="34" charset="0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60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user_id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INT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80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รหัสผู้ใช้ (</a:t>
                      </a:r>
                      <a:r>
                        <a:rPr lang="en-US" sz="180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Foreign Key </a:t>
                      </a:r>
                      <a:r>
                        <a:rPr lang="th-TH" sz="180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จาก </a:t>
                      </a:r>
                      <a:r>
                        <a:rPr lang="en-US" sz="180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Users Table)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462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err="1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hospital_name</a:t>
                      </a:r>
                      <a:endParaRPr lang="en-US" sz="1800" b="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VARCHAR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80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ชื่อโรงพยาบาล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785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err="1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license_number</a:t>
                      </a:r>
                      <a:endParaRPr lang="en-US" sz="1800" b="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VARCHAR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80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หมายเลขใบอนุญาตโรงพยาบาล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0966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hospital_address</a:t>
                      </a:r>
                      <a:endParaRPr lang="en-US" sz="18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TEXT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8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ที่อยู่ของโรงพยาบาล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192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85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1171</TotalTime>
  <Words>1309</Words>
  <Application>Microsoft Office PowerPoint</Application>
  <PresentationFormat>Widescreen</PresentationFormat>
  <Paragraphs>256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Aptos</vt:lpstr>
      <vt:lpstr>Aptos Display</vt:lpstr>
      <vt:lpstr>Arial</vt:lpstr>
      <vt:lpstr>Tahoma</vt:lpstr>
      <vt:lpstr>TH SarabunPSK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sarut</dc:creator>
  <cp:lastModifiedBy>Sarut K.</cp:lastModifiedBy>
  <cp:revision>102</cp:revision>
  <dcterms:created xsi:type="dcterms:W3CDTF">2024-09-13T08:40:44Z</dcterms:created>
  <dcterms:modified xsi:type="dcterms:W3CDTF">2025-01-08T10:28:26Z</dcterms:modified>
</cp:coreProperties>
</file>