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1272" r:id="rId2"/>
    <p:sldId id="2145707491" r:id="rId3"/>
    <p:sldId id="2145707460" r:id="rId4"/>
    <p:sldId id="2145707493" r:id="rId5"/>
    <p:sldId id="2145707494" r:id="rId6"/>
    <p:sldId id="2145707495" r:id="rId7"/>
    <p:sldId id="2145707496" r:id="rId8"/>
    <p:sldId id="2145707479" r:id="rId9"/>
    <p:sldId id="2145707499" r:id="rId10"/>
    <p:sldId id="2145707498" r:id="rId11"/>
    <p:sldId id="2145707502" r:id="rId12"/>
    <p:sldId id="2145707503" r:id="rId13"/>
    <p:sldId id="2145707504" r:id="rId14"/>
    <p:sldId id="2145707505" r:id="rId15"/>
    <p:sldId id="2145707474" r:id="rId16"/>
    <p:sldId id="2145707509" r:id="rId17"/>
    <p:sldId id="2145707507" r:id="rId18"/>
    <p:sldId id="2145707506" r:id="rId19"/>
    <p:sldId id="2145707508" r:id="rId20"/>
    <p:sldId id="2145707510" r:id="rId21"/>
    <p:sldId id="2145707511" r:id="rId22"/>
    <p:sldId id="2145707501" r:id="rId23"/>
    <p:sldId id="2145707482" r:id="rId24"/>
    <p:sldId id="2145707463" r:id="rId25"/>
    <p:sldId id="2145707500" r:id="rId26"/>
    <p:sldId id="2145707461" r:id="rId27"/>
    <p:sldId id="2145707497" r:id="rId28"/>
    <p:sldId id="2145707478" r:id="rId29"/>
    <p:sldId id="2145707473" r:id="rId30"/>
    <p:sldId id="2145707485" r:id="rId31"/>
    <p:sldId id="2145707488" r:id="rId32"/>
    <p:sldId id="2145707489" r:id="rId33"/>
    <p:sldId id="2145707475" r:id="rId34"/>
    <p:sldId id="2145707483" r:id="rId35"/>
    <p:sldId id="2145707490" r:id="rId36"/>
    <p:sldId id="2145707476" r:id="rId37"/>
    <p:sldId id="2145707481" r:id="rId38"/>
    <p:sldId id="214570747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C2D1"/>
    <a:srgbClr val="FFFFFF"/>
    <a:srgbClr val="FFFFCC"/>
    <a:srgbClr val="FFFF99"/>
    <a:srgbClr val="FFFF66"/>
    <a:srgbClr val="FFFF00"/>
    <a:srgbClr val="B19CD8"/>
    <a:srgbClr val="F8DF95"/>
    <a:srgbClr val="FF6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51AAA-B75A-4F90-ADEA-BD49B5D87FF5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02E7C-F611-4836-AD23-C1FDD6ED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82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49913-39EE-5D3A-1748-9ED411BB3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5D856E-83B3-CE58-2C9E-3A9CF0CC15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EEE3AF-758D-96E9-F79A-401B0DFA6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C4C5F-2F28-7532-C92B-FE8EA1DF9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61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6B0B9-98C0-1325-4095-0D72DB9ED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2CA3D9-7887-7CCC-73EA-AD454F2BA4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AE0ECB-24B5-FDC7-26BA-E32958EEC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A06E4-B4CA-413A-23E4-ABF13087B8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38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EA0EA-C318-3283-E4E5-3AAEB1BD8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0846A2-1699-67D7-495F-A0FBC460C8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3FA013-C719-1A8A-7792-36E284808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64DAB-00D8-A6C5-4BD6-A5703CE36D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68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B1960-5860-140C-4F84-E885F1D37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20871-45A8-0910-B8D3-B0B66046B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C5991B-7679-9F67-F670-EB83EA8DF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D775B-CB8D-9765-E4A8-85C6BFBA7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85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D47D5-54D3-D950-2664-670CE6781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E074F4-5613-7A95-B0E0-8DA4AC2FA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B1352F-20DE-49F5-E89E-874EE01A6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F9D4A-35E3-2BEF-E7E5-4545CE4EA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3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AE9C3-5FA7-06B5-A40A-86D2EA3CA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870F5E-ADE2-79F2-F093-B55E55F75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8FB624-CFFC-1CD0-18C0-9676F9ED4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29F09-3181-EF14-1DD8-26078D05A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54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CF6C8-8A34-536B-BA07-F61A3D127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5524C8-864E-D6CD-9293-1638BAEE25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7892B-C686-79F3-FB43-72B011C94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40A3A-D878-176C-7863-69DC88EC93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95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A6041-C87E-CE1F-76BF-0CD22FEC2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070FF3-D908-C109-5015-6A578898C5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60E99F-2795-C970-5C3E-36C32D6B1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6BC4A-FD6A-6FA3-E971-79BE80A390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9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1B461-6EAA-41A6-10C5-A2650DCFB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5ACDF9-A2DA-3A59-E525-6886F1A346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CDCBDF-2490-0EBD-E756-04172D464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3D987-CA2C-4C41-CD00-491660C0B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2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633FA-C7E2-FAE4-2AE5-37FCCC5A5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FB33D9-3D0B-3E42-A476-63D4AC18BA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C90D0-4D4F-5FE6-D683-5728E7A50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6D5CA-DC3F-427F-0B94-53531C706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82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75A86-003C-1AE7-6ABF-2F36FB0F0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F45E56-61C8-B5AE-698A-86C0D4E207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F167A1-D673-80AD-DCCC-088141D9A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770D3-FE8D-44C0-97E1-3CA15E2B92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33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9C62A-CAD7-9AD9-3650-04E4B7E05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C5292B-CF70-68BE-BE67-C58AC6F3E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A23988-A97F-5ACE-E313-83842A01C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3E908-15EF-E3EE-C6AA-A4D60D3F40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1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01C0C-EC8C-AEE8-89E7-142FC491F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8DA4BA-3C0F-67FE-0366-07A8734ECD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5850F3-26F2-B6E3-8159-90C14FDD6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64155-04AD-374D-13DB-907A8DEF8F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5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E5427-5947-5271-519F-C2BBF48FF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96CE6C-83B3-0DD7-9A63-75FC46DA6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A8238E-9611-0B8F-3D61-50083BED4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11B19-C966-0BE1-A703-44E643687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8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2A7F7-D802-6F1E-AC8E-28827F91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65DC71-2DDC-3E1E-79C6-88A23C37AE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FC2F86-3E69-72ED-A874-BD007520C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F27C3-9B80-BC56-8FB9-807F77BA8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1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78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E6271-F319-0722-DCA3-365AE0A75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D823E7-EFDA-BF31-05D8-320BAA505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5833EC-4E07-CD1B-B273-B8109E3FE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790DE-2158-09BA-6D5F-3C86AF18E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82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FB105-7C79-DCCB-4EAD-E453B884E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94F10A-8B91-A24B-1616-F0373ED66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2F4F5-891D-2A21-FDC8-ECA87E453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C73A6-2106-5B34-96E3-EE56F68B1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66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AE978-8FD0-C50D-A418-2B27308AA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B0D7CF-9547-D407-FD28-3EE68AF77C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0FBF43-5242-B6AA-8443-B1DB7B2B9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AC78E-C279-053E-AA64-74B669814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4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E1BBE-7DBC-95BB-E3D6-80098D413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532F2-75EA-83D5-9580-DD7ED97E2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57467A-E1BB-E8B3-C9CF-3582B319C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8C1C3-72DC-38AB-E470-59CAA4E6E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49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088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1C481-D02B-EC4F-9068-ACB7C074D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BFBC8E-92A8-CFBD-0C24-313A15F36D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D54A8C-5A83-54DA-2C10-FB74CF8D7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F75B0-C6CA-768E-C2D3-6BE9C9742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30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D5AF4-8AD8-81CA-E2D1-98D92AD4E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1B3B83-D8B5-FDD4-4AE3-C11E545B8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F01C0-5C52-FE1C-5876-D867332E2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E3332-5E8D-DCC6-96FD-0C5AD7123C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65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4A224-FE24-11E5-4B4F-1DA0944DE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E04DBB-F4CA-4581-943F-F9322F73EA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0A65BC-BE15-7F9F-8923-6E68287DD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99958-AC77-1C33-DFC4-6DE11EC97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379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9537D-C2DD-B5DA-B85E-0EFC1C88A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6B5640-1AFB-228C-EEF9-B161EB387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E609AC-7370-7FC0-A6C1-08B5C977E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B2CD-E174-AF61-CC15-FA0D79EEC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947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2384F-255C-8190-8E45-7BC81B756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5AE7E0-0CFF-DE4A-00AC-B80996EEE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000BA2-36F2-2F39-AEE2-F32400203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BA554-99CD-05A2-9023-5E02EB921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194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98C80-F99E-B3E0-A3CA-FFF6F7678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8B7F67-03F2-A5FB-D109-34142C995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681926-31F8-EE3E-015E-95E658FF6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8E60A-4644-8BA0-37C8-76114885B7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57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2F658-8DA5-23B4-F1CF-952BFFCC3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E4421F-85CA-79A2-36C7-CEAD51F080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11A879-CD79-9A02-AA5B-AFE28E6C2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562C0-7270-01CF-AC3C-1AC7AE0F6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877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88509-C8EE-A3F5-4394-1B9E4D809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DA95F9-7693-C11D-6C5A-9AD9620E6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BEFD9-BF1A-970D-64D2-5FA9099EEF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0D4C8-3F6C-DE6C-C64F-BCE80E972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72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0AE28-F8CD-6459-A3EE-56AF368E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C2D87E-A826-C161-ED84-94673A9EDE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DBD15A-2F29-8F2A-B5C6-C99E5E9FB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9F95A-9806-10D6-8A6C-49F7E6600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C3BAF-A2EC-6FE5-F60B-5F71E6251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D9EB4E-BB44-FE72-4E1D-A48452050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E05894-1E81-AF4D-F15D-05EDE9C1C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0EB97-36F6-1C24-A1A3-E489BF958F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1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07E3E-290F-4B67-2CF9-62B399874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046EF9-0A27-A51E-3D90-8AEFFC5729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7FB031-6B4F-BCF3-599F-4121154C3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2D76A-F0A1-85DD-73F8-D4FDB27F9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8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B4FE5-E0FD-F1C7-D569-2A331CBA7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2DA639-76BE-9D76-0A5C-F5F696A92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49A93F-B53A-E373-225A-F90F81B2D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0A90F-FBA9-6507-A752-04943A02C6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55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C9B92-3CF2-97EA-8263-024F6663B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D4787B-4CF3-9663-5A75-8D7DE5EF48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CF0465-0C04-EFED-32D0-98F5E8F97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018C0-AA5C-484B-7C1B-6B7C9B7D7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79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ECCC7-185B-D533-35A0-72D5584A4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4C9590-80C4-2ABA-F030-86D0A973C1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A00135-0DC7-29ED-BFAB-0EBA0D0AA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C0B6A-C81B-4A70-06C6-48EEB7DF4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1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8B107-163F-AE30-6DE4-4483179C9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02AB65-B9F5-9A8D-C0A8-3188192CD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8CF04-B57B-B019-A738-D2A72706C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DD8E5-9C18-7804-3417-85A09A124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02E7C-F611-4836-AD23-C1FDD6ED2E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5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B59A-1861-513A-2A94-741BDCB81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93C19-0953-DB56-785C-E2E1C6D49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89FEB-1F4C-844C-5F9D-0D5E2237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DF4E-CC82-3275-DA24-BCF7A3D55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48497-BD91-C6F1-D9F7-E6AA0FA0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6D49-6602-D482-E3A8-DE72314F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8A1B7-5CD4-5BB2-435A-FE08EAC86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31B89-262C-F45B-D4A3-EE450F0A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BA04B-EB9F-1ABA-6448-8ABBCE8B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3AF10-34FB-8326-989C-196377DE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42BFE-DD6F-4F13-4554-B7CA6FF93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C6150-2203-F13D-26C2-E40C45C1D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6258C-09A6-E8C0-C8C9-B7D7ADF6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46FFD-58A8-8180-EF4C-A879AED2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F35FA-A159-85A5-DD0C-B64A1D24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9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E89D-9E45-CE6E-3DA1-B4B19F16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DF94-AAF7-DCFB-3DB3-103CE2FB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99A4-F311-3E25-EAAE-41EFD9BF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0855-95F8-ADC2-7902-C6A09C97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926F2-9691-52D8-2AA6-9E9897B6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6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FF51-1E45-0D1E-BAC7-70D1BF48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35EA4-8461-848C-B9AE-66EE80A95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0299B-1919-66F3-81EB-E33BD1CA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DB9C6-BEDB-4306-5829-1017935D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D8E2-9C8A-1E12-4C31-ABCA11DF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8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E7A2-7E8E-9D3C-85A1-662C5F4F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A409-B077-2581-14E2-2A6A22CCF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E7971-7D41-A9B9-E8CA-151FDC22C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63EFE-1B92-4C1B-8A5B-9EC49EC4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1D21A-906D-2D58-F6AC-29DDC15A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E4989-61F4-8D6E-E795-718FD0B3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8CB3-0EC7-D481-D406-94DCD243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93B0E-2221-53D1-9BEE-FF59009D5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8EFAF-76C8-1EAC-59D9-983D40F46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506EF-69AD-5E54-AEA9-5355887F8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1F642-61DD-8F54-B05B-8D42103ED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93078-0E7B-C8BE-C88D-38FED48B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6E080-E8FA-432B-7699-7EA4AF1E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2171F-C5FA-071E-57E6-A502DAB5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6B97-6169-A365-417E-6A08FB31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2D652-29F0-8762-3361-837E5691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BCC77-7E2D-B9ED-3264-4ABBA73C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F5CCD-6E81-2C22-AA85-58A50117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DC69C-A27C-2AAD-4A35-C4D8F9C8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706BE-813B-89C9-C546-D0417C31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14746-CE0B-1381-E5CF-46360674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1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602E-7BC1-FAEE-CFCE-E04C57FF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7FB9-1C00-096C-A50C-A76BAD00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8535A-B022-37E6-45C0-3CB052AE3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AC4BA-D580-2B64-C27E-6E817A9C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C4145-D0FC-4BC7-BCDC-0F2AB00F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B806C-331D-54B5-E322-A8E3ADC5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3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48C7-027B-B721-9E1F-FC310DEB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1718E-AA85-D5E9-00EB-C1FB0E14D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F772F-6C9B-89B4-CFE4-C16974B8B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F05D7-2789-5B59-E85E-6CE739D2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2BB8-8860-47CA-952A-FD2B080DD88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C5E58-85C1-D084-43EF-3E593A93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D089D-55EB-9B7F-29A8-D2817E3D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6AABE-12B3-8B36-32DD-00FBCE9E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F15A1-33B9-DA6A-9DD3-F173018FD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AB321-7988-2AEB-7F42-9E3BE142B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D2BB8-8860-47CA-952A-FD2B080DD88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2CFF5-1DD2-9A65-AA69-40111A47B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9093D-0EED-AA1C-8664-0683EBF4F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2EA00-E6BD-4E8A-BE9C-A6499B35C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2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916526F-7E96-9F06-2363-D19DAFB136A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7686D3-5D70-FC58-5C8E-D9EA772CD1B9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0ABDDDE-4BC0-42DA-B65F-0D1E409B8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D307994-0721-D144-93E4-CC17F960C15C}"/>
                  </a:ext>
                </a:extLst>
              </p:cNvPr>
              <p:cNvSpPr/>
              <p:nvPr/>
            </p:nvSpPr>
            <p:spPr>
              <a:xfrm>
                <a:off x="2015613" y="0"/>
                <a:ext cx="10176387" cy="6858000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04ABFFD0-50BC-25B4-6290-F5E819651D4B}"/>
                  </a:ext>
                </a:extLst>
              </p:cNvPr>
              <p:cNvSpPr/>
              <p:nvPr/>
            </p:nvSpPr>
            <p:spPr>
              <a:xfrm>
                <a:off x="1" y="0"/>
                <a:ext cx="4041058" cy="685800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50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F980D51-53B4-8802-6E38-4C1564A6A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650A5E1-F7C6-DD47-14AE-A5001135C03F}"/>
              </a:ext>
            </a:extLst>
          </p:cNvPr>
          <p:cNvSpPr txBox="1"/>
          <p:nvPr/>
        </p:nvSpPr>
        <p:spPr>
          <a:xfrm>
            <a:off x="3784280" y="3486435"/>
            <a:ext cx="86644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9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การพัฒนาระบบประกันสุขภาพโดยใช้เทคโนโลยีบล็อกเชน</a:t>
            </a:r>
            <a:endParaRPr lang="en-US" sz="1900" b="1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C04F-BC63-CA54-EEF2-2FECC512527A}"/>
              </a:ext>
            </a:extLst>
          </p:cNvPr>
          <p:cNvSpPr txBox="1"/>
          <p:nvPr/>
        </p:nvSpPr>
        <p:spPr>
          <a:xfrm>
            <a:off x="3784281" y="2417459"/>
            <a:ext cx="8664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of a Healthcare Insurance System Using Blockchain Technology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B7E553-FD43-4414-E32B-8BD092959073}"/>
              </a:ext>
            </a:extLst>
          </p:cNvPr>
          <p:cNvCxnSpPr>
            <a:cxnSpLocks/>
          </p:cNvCxnSpPr>
          <p:nvPr/>
        </p:nvCxnSpPr>
        <p:spPr>
          <a:xfrm>
            <a:off x="4247535" y="3429000"/>
            <a:ext cx="7777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5C6D0367-13CE-AE2C-764F-6DD3D2BC95FF}"/>
              </a:ext>
            </a:extLst>
          </p:cNvPr>
          <p:cNvSpPr txBox="1">
            <a:spLocks/>
          </p:cNvSpPr>
          <p:nvPr/>
        </p:nvSpPr>
        <p:spPr>
          <a:xfrm>
            <a:off x="7956853" y="5490677"/>
            <a:ext cx="4242421" cy="13673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h-TH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altLang="ko-KR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นายศรุต คะขะคะพงศ์ 2410731303016</a:t>
            </a:r>
            <a:endParaRPr lang="en-US" altLang="ko-KR" sz="1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th-TH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สาขาวิศวกรรมคอมพิวเตอร์และเทคโนโลยีการเงิน</a:t>
            </a:r>
          </a:p>
          <a:p>
            <a:pPr algn="ctr"/>
            <a:r>
              <a:rPr lang="th-TH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มหาวิทยาลัยหอการค้าไทย</a:t>
            </a:r>
          </a:p>
          <a:p>
            <a:pPr algn="ctr"/>
            <a:r>
              <a:rPr lang="th-TH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ปีการศึกษา 256</a:t>
            </a:r>
            <a:r>
              <a:rPr 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9716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9DE58-5DEA-70C5-1653-6581F78E1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1F733FC-8F90-A681-3DB4-7F9810A8CD18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019B958-6D47-DEA7-5705-8484D4A8C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7C6E19-939F-DC36-F671-620385EE3E12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C9113A-2368-6180-2638-840F7A707836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F9112B-DB20-D09B-8E7C-BBE591C51565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3DBBE521-739F-3E5C-086A-B00A291CE11D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บทบาทผู้ใช้งาน 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9E359-5891-DE57-9BD4-DF3F1937BC4B}"/>
              </a:ext>
            </a:extLst>
          </p:cNvPr>
          <p:cNvSpPr/>
          <p:nvPr/>
        </p:nvSpPr>
        <p:spPr>
          <a:xfrm>
            <a:off x="1522735" y="1086613"/>
            <a:ext cx="9146529" cy="3432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3. โรงพยาบาล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Hospital)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ลงทะเบียนผู้ใช้งาน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 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ต้องได้รับการอนุมัติจาก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Admin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เพื่อใช้งานระบบ</a:t>
            </a:r>
            <a:r>
              <a:rPr lang="en-US" sz="2000" b="1" kern="100" dirty="0">
                <a:solidFill>
                  <a:srgbClr val="002060"/>
                </a:solidFill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)</a:t>
            </a:r>
            <a:endParaRPr lang="en-US" sz="2000" b="1" kern="100" dirty="0">
              <a:solidFill>
                <a:srgbClr val="002060"/>
              </a:solidFill>
              <a:effectLst/>
              <a:latin typeface="TH SarabunPSK" panose="020B0500040200020003" pitchFamily="34" charset="-34"/>
              <a:ea typeface="Aptos" panose="020B0004020202020204" pitchFamily="34" charset="0"/>
              <a:cs typeface="TH SarabunPSK" panose="020B0500040200020003" pitchFamily="34" charset="-34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ตรวจสอบข้อมูลประกันของผู้ป่วย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ยืนยันการรักษาผู้ป่วย</a:t>
            </a:r>
            <a:r>
              <a:rPr lang="th-TH" sz="2000" b="1" kern="100" dirty="0">
                <a:solidFill>
                  <a:srgbClr val="002060"/>
                </a:solidFill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และส่งข้อมูลคำร้องเคลม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4. ผู้ถือกรมธรรม์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Policyholder)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ลงทะเบียนผู้ใช้งาน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ต้องได้รับการอนุมัติจาก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Admin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เพื่อใช้งานระบบ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)</a:t>
            </a:r>
            <a:endParaRPr lang="th-TH" sz="2000" b="1" kern="100" dirty="0">
              <a:solidFill>
                <a:srgbClr val="002060"/>
              </a:solidFill>
              <a:effectLst/>
              <a:latin typeface="TH SarabunPSK" panose="020B0500040200020003" pitchFamily="34" charset="-34"/>
              <a:ea typeface="Aptos" panose="020B0004020202020204" pitchFamily="34" charset="0"/>
              <a:cs typeface="TH SarabunPSK" panose="020B0500040200020003" pitchFamily="34" charset="-34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เลือกและซื้อแผนประกัน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ตรวจสอบสถานะประกันและการ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202916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370A5-EF9F-D305-E64A-D9671B136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3E49AC-C985-8093-5721-219AAB6BDEA3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7A109360-A56A-9C2B-1045-EE2644803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D7B4A6-32C4-E181-2151-2358AC0248E2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9606BA-118A-E6A3-3C3F-6351A8CBF522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24BC77-FEF0-6CE7-DAB4-A431B68197D2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D0AFDE57-AC38-B725-B970-94B3C5B4A673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4762B1-DC9F-8CC8-ECB6-D989FC997302}"/>
              </a:ext>
            </a:extLst>
          </p:cNvPr>
          <p:cNvSpPr/>
          <p:nvPr/>
        </p:nvSpPr>
        <p:spPr>
          <a:xfrm>
            <a:off x="1522735" y="1086613"/>
            <a:ext cx="9146529" cy="409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1.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ผู้ดูแลระบบ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Admin)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074414-E0F2-5B2D-000F-24B612E30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267" y="1086613"/>
            <a:ext cx="39114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99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B5B7B-92A9-46EA-5E1C-68DDDB0EF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17EED32-AC31-3B4C-F707-2A39D05BF431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8B445A51-92EE-F7FC-7832-4DA188C47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3EF184-45B5-AA85-233E-E6CBF067566B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7983A2-38BA-74C4-F6DF-04E841146B50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F624FD-2DB0-D963-0FCA-FDED61557A4D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5366360A-FB31-53EA-AE6D-4336E261996C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8F6B7-3762-2B93-46B1-C2DCAACC7C15}"/>
              </a:ext>
            </a:extLst>
          </p:cNvPr>
          <p:cNvSpPr/>
          <p:nvPr/>
        </p:nvSpPr>
        <p:spPr>
          <a:xfrm>
            <a:off x="1522735" y="1086613"/>
            <a:ext cx="9146529" cy="409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2.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ผู้รับประกันภัย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Insurer)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A1E926-BD2A-EDD6-4062-1EC6C021A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840" y="1086613"/>
            <a:ext cx="282031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0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4568C-F472-410E-8CB2-92C886C5B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9530D44-D2C0-8BDC-2F3A-CD8292463424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389D7A77-E09E-592F-AAE4-D9AAED2F9A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6810568-FC8B-7CB6-BB9F-4797C57AC55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1E9509-2822-B305-85A6-2130EFD8D3F0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89788A-7E97-E7F3-D1FB-51A5B47A597C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595DE72A-0A4C-195B-2F48-CF6E6DB8C131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4A5A6F-1186-1F47-AF72-2C7C2123158E}"/>
              </a:ext>
            </a:extLst>
          </p:cNvPr>
          <p:cNvSpPr/>
          <p:nvPr/>
        </p:nvSpPr>
        <p:spPr>
          <a:xfrm>
            <a:off x="1522735" y="1086613"/>
            <a:ext cx="9146529" cy="409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3. โรงพยาบาล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Hospital)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A9A34C-807A-8EC1-632F-F01F6D304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605" y="1086613"/>
            <a:ext cx="264078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0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A29A3-1149-1FE9-FA15-DCE937FA6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033B03A-4415-83F7-DCC1-B2A3CC2F4946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319430A1-C4AE-36B8-E1CA-D39FA358B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55D641-80E4-B493-8929-9365B0FD2F3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FEAAC5-8AED-7E55-8FA5-560B2DFF5B18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78362D-C88F-8FA4-6A48-5B3B291F5F34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EE7ECA8-12C8-6AA3-3191-2FA50A90605F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8D8427-7372-EA75-B42F-F890E200D97D}"/>
              </a:ext>
            </a:extLst>
          </p:cNvPr>
          <p:cNvSpPr/>
          <p:nvPr/>
        </p:nvSpPr>
        <p:spPr>
          <a:xfrm>
            <a:off x="1522735" y="1086613"/>
            <a:ext cx="9146529" cy="409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4. ผู้ถือกรมธรรม์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Policyholder)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307EF8-158F-EC0F-8DAE-17A275B6A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381" y="1086613"/>
            <a:ext cx="292123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2D6B0-4EB8-9B04-F80F-A167547E7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C8542F5-C384-E481-9A53-EB9EC99A8C02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BFFA13E-F158-BB87-E1D8-A3C181900E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F77C6B-6047-C153-3F5F-8214532F1C6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5940EC-AE9E-D725-7E80-8B64BF0793B4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B021B4-DC35-47C2-118D-D97443218C00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CED8573C-A11E-5975-F696-716008B5203F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E932-FC48-E080-3A64-F0109CE4A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391" y="1142681"/>
            <a:ext cx="5325218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1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67F37-1F15-2296-12EA-64AD49500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9C4BF6-F5CA-D69B-07DB-3B2F970483A4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A70A16D-F650-F1C1-E7D1-FB1C494A8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6040515-0264-5E39-79E4-76436E25FEBC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155EA7-2F21-B299-2F62-DED4FD0280A1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32C570-8C90-791F-2AE0-4D92A105C054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7CC36745-96BA-22B7-2BDB-1689682D7E34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DFA3E9-76FC-3642-6931-B11EE892D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442" y="1585655"/>
            <a:ext cx="6735115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87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4B9BF-8B46-6413-20C2-98897FAC2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046C40-9682-9A81-78A0-B043D9CD254C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E79FB78-8179-313C-5A94-69E90CC10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F65254-E9C5-FB8A-36D9-782A9974F14E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68C3F1-F5E7-2530-8921-EAEDA91A89F0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78B49A-403D-0679-2DF2-92B0313E463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89668E95-2E34-40AA-7409-3ABEA150F1D7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CFE66-C686-5A54-26C3-899F3093C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047" y="1585655"/>
            <a:ext cx="7925906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21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9BB1E-F524-36F9-0B1D-D6F9C02E4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96FAB1D-505E-6E9E-4012-0D375D010647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248AE77-BE6C-10CD-05EC-DAA885FD12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9AF35A-2E28-B3EC-5F06-29C04F0A3615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8E538A-FBAE-22E5-D447-3C3E3E692E5A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F56476-C27E-6BF5-7A2A-25ADD6B3A7AE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B10C5153-D4F3-1FFD-4A7E-69DC9335DDC2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D561EC-9C89-4281-B5AE-51FC792A0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598" y="1323681"/>
            <a:ext cx="9154803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78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8B617-9E9F-7F88-D66D-6418B2361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A7797BC-D0C8-7C66-1697-A101AC582EB8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C9DC65AE-9298-6BAF-2D2B-5A3CF0C23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B31477-9DCE-906F-3CDC-43728C4CE25C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48019D-0992-60B7-A473-46C23E0571AE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4EB670-F7C9-ED43-EA00-8D2E6B8DD207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DB1AE553-EEF2-F14F-7B89-65538684CD0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F3B6E4-5869-C118-A39E-8823A6B2D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942" y="1752366"/>
            <a:ext cx="691611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0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3EF2B-E47C-605F-D879-470F92C62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0186662-5501-0F71-B957-3FF6A4D57ACA}"/>
              </a:ext>
            </a:extLst>
          </p:cNvPr>
          <p:cNvGrpSpPr/>
          <p:nvPr/>
        </p:nvGrpSpPr>
        <p:grpSpPr>
          <a:xfrm>
            <a:off x="98321" y="0"/>
            <a:ext cx="12093679" cy="6034548"/>
            <a:chOff x="98321" y="0"/>
            <a:chExt cx="12093679" cy="60345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2BACC55-DE1A-BC79-2185-520FD21F683F}"/>
                </a:ext>
              </a:extLst>
            </p:cNvPr>
            <p:cNvGrpSpPr/>
            <p:nvPr/>
          </p:nvGrpSpPr>
          <p:grpSpPr>
            <a:xfrm>
              <a:off x="98321" y="801891"/>
              <a:ext cx="2939846" cy="5232657"/>
              <a:chOff x="98321" y="801891"/>
              <a:chExt cx="2939846" cy="5232657"/>
            </a:xfrm>
          </p:grpSpPr>
          <p:sp>
            <p:nvSpPr>
              <p:cNvPr id="5" name="Arrow: Chevron 4">
                <a:extLst>
                  <a:ext uri="{FF2B5EF4-FFF2-40B4-BE49-F238E27FC236}">
                    <a16:creationId xmlns:a16="http://schemas.microsoft.com/office/drawing/2014/main" id="{EAF8467F-8071-BC51-191A-11E2C14BBCF7}"/>
                  </a:ext>
                </a:extLst>
              </p:cNvPr>
              <p:cNvSpPr/>
              <p:nvPr/>
            </p:nvSpPr>
            <p:spPr>
              <a:xfrm>
                <a:off x="98321" y="801891"/>
                <a:ext cx="2939846" cy="5232657"/>
              </a:xfrm>
              <a:prstGeom prst="chevron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E3B3BD1-44A4-7972-EFCD-03B71EE0828D}"/>
                  </a:ext>
                </a:extLst>
              </p:cNvPr>
              <p:cNvSpPr/>
              <p:nvPr/>
            </p:nvSpPr>
            <p:spPr>
              <a:xfrm>
                <a:off x="2645190" y="801891"/>
                <a:ext cx="45719" cy="171564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DE01E8-D74C-0E7B-A5D4-0024EFDB0226}"/>
                  </a:ext>
                </a:extLst>
              </p:cNvPr>
              <p:cNvSpPr/>
              <p:nvPr/>
            </p:nvSpPr>
            <p:spPr>
              <a:xfrm>
                <a:off x="2645189" y="1102608"/>
                <a:ext cx="45719" cy="171564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70C9800-BD2C-5598-C2EB-89AA5185BA8E}"/>
                  </a:ext>
                </a:extLst>
              </p:cNvPr>
              <p:cNvSpPr/>
              <p:nvPr/>
            </p:nvSpPr>
            <p:spPr>
              <a:xfrm>
                <a:off x="2645189" y="1403325"/>
                <a:ext cx="45719" cy="171564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25CE8F5A-52FC-44F9-F170-FF8C0B1C69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170910B-75B9-A78E-9D44-F91AF9C5B035}"/>
              </a:ext>
            </a:extLst>
          </p:cNvPr>
          <p:cNvSpPr txBox="1">
            <a:spLocks/>
          </p:cNvSpPr>
          <p:nvPr/>
        </p:nvSpPr>
        <p:spPr>
          <a:xfrm>
            <a:off x="3141224" y="816534"/>
            <a:ext cx="5770165" cy="743712"/>
          </a:xfrm>
          <a:prstGeom prst="rect">
            <a:avLst/>
          </a:prstGeom>
          <a:solidFill>
            <a:srgbClr val="A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rtlCol="0" anchor="ctr" anchorCtr="0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th-TH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A408D-5BEF-1B82-A2B3-2B3321077D91}"/>
              </a:ext>
            </a:extLst>
          </p:cNvPr>
          <p:cNvSpPr/>
          <p:nvPr/>
        </p:nvSpPr>
        <p:spPr>
          <a:xfrm>
            <a:off x="2421494" y="1606017"/>
            <a:ext cx="914652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1. </a:t>
            </a:r>
            <a:r>
              <a:rPr lang="th-TH" sz="2400" b="1" dirty="0">
                <a:solidFill>
                  <a:srgbClr val="002060"/>
                </a:solidFill>
                <a:effectLst/>
                <a:ea typeface="Cordia New" panose="020B0304020202020204" pitchFamily="34" charset="-34"/>
                <a:cs typeface="TH SarabunPSK" panose="020B0500040200020003" pitchFamily="34" charset="-34"/>
              </a:rPr>
              <a:t>ความเป็นมาและความสำคัญของปัญหา</a:t>
            </a: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 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2. </a:t>
            </a:r>
            <a:r>
              <a:rPr lang="th-TH" sz="2400" b="1" dirty="0">
                <a:solidFill>
                  <a:srgbClr val="002060"/>
                </a:solidFill>
                <a:effectLst/>
                <a:ea typeface="Cordia New" panose="020B0304020202020204" pitchFamily="34" charset="-34"/>
                <a:cs typeface="TH SarabunPSK" panose="020B0500040200020003" pitchFamily="34" charset="-34"/>
              </a:rPr>
              <a:t>วัตถุประสงค์ในการศึกษา</a:t>
            </a:r>
            <a:endParaRPr lang="en-US" sz="2400" b="1" dirty="0">
              <a:solidFill>
                <a:srgbClr val="002060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3. </a:t>
            </a:r>
            <a:r>
              <a:rPr lang="th-TH" sz="2400" b="1" dirty="0">
                <a:solidFill>
                  <a:srgbClr val="002060"/>
                </a:solidFill>
                <a:effectLst/>
                <a:ea typeface="Cordia New" panose="020B0304020202020204" pitchFamily="34" charset="-34"/>
                <a:cs typeface="TH SarabunPSK" panose="020B0500040200020003" pitchFamily="34" charset="-34"/>
              </a:rPr>
              <a:t>ขอบเขตการศึกษา</a:t>
            </a:r>
            <a:endParaRPr lang="en-US" sz="2400" b="1" dirty="0">
              <a:solidFill>
                <a:srgbClr val="002060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4. </a:t>
            </a: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ประโยชน์ที่คาดว่าจะได้รับ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5. </a:t>
            </a:r>
            <a:r>
              <a:rPr lang="th-TH" sz="2400" b="1" dirty="0">
                <a:solidFill>
                  <a:srgbClr val="002060"/>
                </a:solidFill>
                <a:effectLst/>
                <a:ea typeface="Cordia New" panose="020B0304020202020204" pitchFamily="34" charset="-34"/>
                <a:cs typeface="TH SarabunPSK" panose="020B0500040200020003" pitchFamily="34" charset="-34"/>
              </a:rPr>
              <a:t>ขั้นตอนในการดำเนินการวิจัย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6. </a:t>
            </a: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สถาปัตยกรรมระบบ</a:t>
            </a:r>
            <a:endParaRPr lang="en-US" sz="2400" b="1" dirty="0">
              <a:solidFill>
                <a:srgbClr val="002060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7. </a:t>
            </a: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บทบาทผู้ใช้งาน 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8. </a:t>
            </a: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กระบวนการทำงาน (</a:t>
            </a: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Workflow) 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9. </a:t>
            </a: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การออกแบบ </a:t>
            </a: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Smart Contracts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10. </a:t>
            </a:r>
            <a:r>
              <a:rPr lang="th-TH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การออกแบบ </a:t>
            </a:r>
            <a:r>
              <a:rPr lang="en-US" sz="24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UI/UX</a:t>
            </a:r>
          </a:p>
        </p:txBody>
      </p:sp>
    </p:spTree>
    <p:extLst>
      <p:ext uri="{BB962C8B-B14F-4D97-AF65-F5344CB8AC3E}">
        <p14:creationId xmlns:p14="http://schemas.microsoft.com/office/powerpoint/2010/main" val="213382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CA048-84DD-D935-F05F-E87672799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07E788D-02D3-51BE-0EB3-2789AF4A305F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1829E6B1-E6D7-2DCC-7B46-906013855D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6EF510-EE48-AB3C-367F-A026AEC4A97A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111FF7-B7FB-2764-E2B7-8A91B053BA03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C93ED4-0BC1-3099-89EA-C30BAA1324AA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F2ACA173-60AD-5BD0-9199-6FA7CEE1CDFE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F51FD-F965-A601-F867-4B4D19079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020" y="1595181"/>
            <a:ext cx="8487960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6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D9E74-2228-A184-13DC-A6000B2CE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CE7C390-D710-1449-3540-F22666B79F5A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8DAE4FBC-385F-394F-451C-959C6CFF93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50C93F-A74B-D3A1-04A3-D659C3219F04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2A9595-6BDE-1C9F-4083-F8F16F522F65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7AA75D-EAEA-9833-0AED-063948F11294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20AE0D87-3CAD-839F-35D4-8122869274CA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Smart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0B747-A6D4-4447-EA4D-94B7FBD1B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495" y="1395128"/>
            <a:ext cx="7059010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67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B8BEA-F46B-244F-CA96-5C3126DAB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E2EAC3-5B5C-925D-B670-1F0BD4B51654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B330FAF-350F-DD34-A787-CB717F2EB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C0B7BB-DDA0-30C4-4AAE-5DA5BAC3635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3D1526-6EE3-B00E-E149-1FDEB02B4227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81AACD-B4AF-CFE6-E050-30BF184C8695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57888EF7-9CCC-83C3-1573-5536C9083EA2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UI/UX</a:t>
            </a:r>
          </a:p>
        </p:txBody>
      </p:sp>
    </p:spTree>
    <p:extLst>
      <p:ext uri="{BB962C8B-B14F-4D97-AF65-F5344CB8AC3E}">
        <p14:creationId xmlns:p14="http://schemas.microsoft.com/office/powerpoint/2010/main" val="744567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73B47-0110-4B79-378B-55B712798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5EE739C-6BEF-8929-13CD-EE257217E006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61443323-F5CA-6E0B-3578-509FFC3F4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543B26-E38D-C47C-789E-D00B416F979B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BE531E-AF35-1439-CA5C-1608CFE2B671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040E5C-1369-0948-8BF2-B0498EA8A14B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930D491-4CEA-F556-2E17-A065DB0B5FBA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ต่อ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6154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F82999B-7048-AFE3-559E-D634A0F2846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7686D3-5D70-FC58-5C8E-D9EA772CD1B9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0ABDDDE-4BC0-42DA-B65F-0D1E409B8AFD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D307994-0721-D144-93E4-CC17F960C15C}"/>
                  </a:ext>
                </a:extLst>
              </p:cNvPr>
              <p:cNvSpPr/>
              <p:nvPr/>
            </p:nvSpPr>
            <p:spPr>
              <a:xfrm>
                <a:off x="2015613" y="0"/>
                <a:ext cx="10176387" cy="6858000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04ABFFD0-50BC-25B4-6290-F5E819651D4B}"/>
                  </a:ext>
                </a:extLst>
              </p:cNvPr>
              <p:cNvSpPr/>
              <p:nvPr/>
            </p:nvSpPr>
            <p:spPr>
              <a:xfrm>
                <a:off x="1" y="0"/>
                <a:ext cx="4041058" cy="685800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50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F980D51-53B4-8802-6E38-4C1564A6A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35E17A3-AAED-3B4C-20FF-43FAB0877875}"/>
              </a:ext>
            </a:extLst>
          </p:cNvPr>
          <p:cNvSpPr txBox="1"/>
          <p:nvPr/>
        </p:nvSpPr>
        <p:spPr>
          <a:xfrm>
            <a:off x="3784279" y="2725234"/>
            <a:ext cx="866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4A6D9B-FC7F-5044-0B31-949727952A79}"/>
              </a:ext>
            </a:extLst>
          </p:cNvPr>
          <p:cNvCxnSpPr>
            <a:cxnSpLocks/>
          </p:cNvCxnSpPr>
          <p:nvPr/>
        </p:nvCxnSpPr>
        <p:spPr>
          <a:xfrm>
            <a:off x="4247535" y="3429000"/>
            <a:ext cx="7777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FD3DAE-4E83-C93E-D684-54B36B81EA8A}"/>
              </a:ext>
            </a:extLst>
          </p:cNvPr>
          <p:cNvSpPr txBox="1"/>
          <p:nvPr/>
        </p:nvSpPr>
        <p:spPr>
          <a:xfrm>
            <a:off x="3784280" y="3486435"/>
            <a:ext cx="8664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of a Healthcare Insurance System Using Blockchain Technology</a:t>
            </a:r>
          </a:p>
        </p:txBody>
      </p:sp>
    </p:spTree>
    <p:extLst>
      <p:ext uri="{BB962C8B-B14F-4D97-AF65-F5344CB8AC3E}">
        <p14:creationId xmlns:p14="http://schemas.microsoft.com/office/powerpoint/2010/main" val="3518442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3182D-5BA0-95FA-5BB6-F9AB75DD0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0EB46CA-2D68-DEC2-35FB-7080CC35766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1C3036D-6CD3-6AC8-EAEA-51C57CF7A6A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C3E7FE3-1AF0-CD12-74B8-F0E906BF924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71B543-99C7-3D86-3789-F12B2CED96EE}"/>
                  </a:ext>
                </a:extLst>
              </p:cNvPr>
              <p:cNvSpPr/>
              <p:nvPr/>
            </p:nvSpPr>
            <p:spPr>
              <a:xfrm>
                <a:off x="2015613" y="0"/>
                <a:ext cx="10176387" cy="6858000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19345E7C-3CFC-F0D3-4957-7513137E7333}"/>
                  </a:ext>
                </a:extLst>
              </p:cNvPr>
              <p:cNvSpPr/>
              <p:nvPr/>
            </p:nvSpPr>
            <p:spPr>
              <a:xfrm>
                <a:off x="1" y="0"/>
                <a:ext cx="4041058" cy="685800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50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C2398AC3-60B6-E36D-26CF-108A350A0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678807C-DE6B-0092-FD14-D90D9ACBBB34}"/>
              </a:ext>
            </a:extLst>
          </p:cNvPr>
          <p:cNvSpPr txBox="1"/>
          <p:nvPr/>
        </p:nvSpPr>
        <p:spPr>
          <a:xfrm>
            <a:off x="3784279" y="2725234"/>
            <a:ext cx="866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D3318B-76B2-BA1A-4766-8A9FB25EFD1C}"/>
              </a:ext>
            </a:extLst>
          </p:cNvPr>
          <p:cNvCxnSpPr>
            <a:cxnSpLocks/>
          </p:cNvCxnSpPr>
          <p:nvPr/>
        </p:nvCxnSpPr>
        <p:spPr>
          <a:xfrm>
            <a:off x="4247535" y="3429000"/>
            <a:ext cx="77773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044434-BBFD-8A71-451D-8AA33B224E02}"/>
              </a:ext>
            </a:extLst>
          </p:cNvPr>
          <p:cNvSpPr txBox="1"/>
          <p:nvPr/>
        </p:nvSpPr>
        <p:spPr>
          <a:xfrm>
            <a:off x="3784280" y="3486435"/>
            <a:ext cx="8664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043056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21C920-F1E5-FE3F-8BD8-28AE47752DAD}"/>
              </a:ext>
            </a:extLst>
          </p:cNvPr>
          <p:cNvGrpSpPr/>
          <p:nvPr/>
        </p:nvGrpSpPr>
        <p:grpSpPr>
          <a:xfrm>
            <a:off x="98321" y="0"/>
            <a:ext cx="12093679" cy="6034548"/>
            <a:chOff x="98321" y="0"/>
            <a:chExt cx="12093679" cy="60345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54184C-90CC-579C-FAF7-84D5019F95CB}"/>
                </a:ext>
              </a:extLst>
            </p:cNvPr>
            <p:cNvGrpSpPr/>
            <p:nvPr/>
          </p:nvGrpSpPr>
          <p:grpSpPr>
            <a:xfrm>
              <a:off x="98321" y="801891"/>
              <a:ext cx="2939846" cy="5232657"/>
              <a:chOff x="98321" y="801891"/>
              <a:chExt cx="2939846" cy="5232657"/>
            </a:xfrm>
          </p:grpSpPr>
          <p:sp>
            <p:nvSpPr>
              <p:cNvPr id="5" name="Arrow: Chevron 4">
                <a:extLst>
                  <a:ext uri="{FF2B5EF4-FFF2-40B4-BE49-F238E27FC236}">
                    <a16:creationId xmlns:a16="http://schemas.microsoft.com/office/drawing/2014/main" id="{448C739F-3190-1859-9DA2-47222CA24CEB}"/>
                  </a:ext>
                </a:extLst>
              </p:cNvPr>
              <p:cNvSpPr/>
              <p:nvPr/>
            </p:nvSpPr>
            <p:spPr>
              <a:xfrm>
                <a:off x="98321" y="801891"/>
                <a:ext cx="2939846" cy="5232657"/>
              </a:xfrm>
              <a:prstGeom prst="chevron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E889DFA-B699-F5B6-DE82-8CAB1BE5B734}"/>
                  </a:ext>
                </a:extLst>
              </p:cNvPr>
              <p:cNvSpPr/>
              <p:nvPr/>
            </p:nvSpPr>
            <p:spPr>
              <a:xfrm>
                <a:off x="2645190" y="801891"/>
                <a:ext cx="45719" cy="171564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6B4926E-0C7C-2A2D-5640-33EEAF575427}"/>
                  </a:ext>
                </a:extLst>
              </p:cNvPr>
              <p:cNvSpPr/>
              <p:nvPr/>
            </p:nvSpPr>
            <p:spPr>
              <a:xfrm>
                <a:off x="2645189" y="1102608"/>
                <a:ext cx="45719" cy="171564"/>
              </a:xfrm>
              <a:prstGeom prst="rect">
                <a:avLst/>
              </a:prstGeom>
              <a:solidFill>
                <a:srgbClr val="C3EEF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DEDA06A-0B10-C691-12C0-FD7D81957375}"/>
                  </a:ext>
                </a:extLst>
              </p:cNvPr>
              <p:cNvSpPr/>
              <p:nvPr/>
            </p:nvSpPr>
            <p:spPr>
              <a:xfrm>
                <a:off x="2645189" y="1403325"/>
                <a:ext cx="45719" cy="171564"/>
              </a:xfrm>
              <a:prstGeom prst="rect">
                <a:avLst/>
              </a:prstGeom>
              <a:solidFill>
                <a:srgbClr val="A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59FC55A-8ABF-596B-F6A2-8CCD93ACE5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BCBB75E6-1B1C-4F50-8322-BA04BCAB9B92}"/>
              </a:ext>
            </a:extLst>
          </p:cNvPr>
          <p:cNvSpPr txBox="1">
            <a:spLocks/>
          </p:cNvSpPr>
          <p:nvPr/>
        </p:nvSpPr>
        <p:spPr>
          <a:xfrm>
            <a:off x="3141224" y="816534"/>
            <a:ext cx="5770165" cy="743712"/>
          </a:xfrm>
          <a:prstGeom prst="rect">
            <a:avLst/>
          </a:prstGeom>
          <a:solidFill>
            <a:srgbClr val="A0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1920" tIns="121920" rIns="121920" bIns="121920" numCol="1" spcCol="1270" rtlCol="0" anchor="ctr" anchorCtr="0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th-TH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F995E-6585-DFE8-EC5C-474BF61EA63F}"/>
              </a:ext>
            </a:extLst>
          </p:cNvPr>
          <p:cNvSpPr/>
          <p:nvPr/>
        </p:nvSpPr>
        <p:spPr>
          <a:xfrm>
            <a:off x="2421494" y="1606017"/>
            <a:ext cx="91465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1.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สถาปัตยกรรมระบบ (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System Architecture)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2.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การจัดการผู้ใช้งาน (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User Roles)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3.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การออกแบบ 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Smart Contracts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4.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การออกแบบ 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UI/UX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5. </a:t>
            </a:r>
            <a:r>
              <a:rPr lang="th-TH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กระบวนการทำงาน (</a:t>
            </a:r>
            <a:r>
              <a:rPr lang="en-US" sz="2800" b="1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Workflow)</a:t>
            </a:r>
          </a:p>
        </p:txBody>
      </p:sp>
    </p:spTree>
    <p:extLst>
      <p:ext uri="{BB962C8B-B14F-4D97-AF65-F5344CB8AC3E}">
        <p14:creationId xmlns:p14="http://schemas.microsoft.com/office/powerpoint/2010/main" val="2284536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43C5F-AE81-52C9-8BFD-780339E19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BAF8771-0B04-7B8C-6479-27C84107AE8B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0EF73278-5930-4FA4-32CD-08A2CB039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43EECE-A7F3-F039-D674-48059F47DB0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7FF62D-AD6A-5716-3E5C-9D6181C0A8AE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67F275-3805-0A05-5ABD-318D2DAEF092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CCB86E31-06C1-3C88-DE86-159B33220806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บทบาทผู้ใช้งาน 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4BFB0B-7D02-9077-C763-98AD6D9CF9B4}"/>
              </a:ext>
            </a:extLst>
          </p:cNvPr>
          <p:cNvSpPr/>
          <p:nvPr/>
        </p:nvSpPr>
        <p:spPr>
          <a:xfrm>
            <a:off x="1522735" y="1086613"/>
            <a:ext cx="91465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u="sng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การทำงานของแต่ละ </a:t>
            </a:r>
            <a:r>
              <a:rPr lang="en-US" sz="1600" u="sng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Role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Admin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จัดการอนุมัติบริษัทประกันและโรงพยาบาล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ตรวจสอบข้อมูลการทำธุรกรรมในระบบ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จัดการแก้ไขข้อมูล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Smart Contract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หากจำเป็น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บริษัทประกัน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เพิ่ม/จัดการแผนประกันสุขภาพ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ตรวจสอบการซื้อประกันของผู้ใช้งาน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ประกันร่วมกับโรงพยาบาล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ตรวจสอบข้อมูลประกันของผู้ป่วย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ผู้ซื้อประกัน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ลงทะเบียนผู้ใช้งาน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เลือกและซื้อแผนประกัน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ตรวจสอบสถานะประกันและการ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3193425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FA31E-428F-7528-B708-81689E426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264F8A0-DFC0-7C82-F1E1-4C4C720EDB9D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C8887690-863B-6882-EBE4-BBC75D7F6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F9DA23-51D8-9B7A-917C-C2D3406F4632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F1BEFF-6175-31C2-EBB3-00DEEC3908B1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D50509-3CEB-E3C8-EB44-FEDC917812F8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853F9AC-0AD7-397C-6C2A-596752ADA94F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28722-2EC6-A8E1-3D88-67C89E712860}"/>
              </a:ext>
            </a:extLst>
          </p:cNvPr>
          <p:cNvSpPr/>
          <p:nvPr/>
        </p:nvSpPr>
        <p:spPr>
          <a:xfrm>
            <a:off x="1522735" y="1086613"/>
            <a:ext cx="91465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u="sng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การทำงานของแต่ละ </a:t>
            </a:r>
            <a:r>
              <a:rPr lang="en-US" sz="1600" u="sng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Role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Admin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จัดการอนุมัติบริษัทประกันและโรงพยาบาล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ตรวจสอบข้อมูลการทำธุรกรรมในระบบ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จัดการแก้ไขข้อมูล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Smart Contract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หากจำเป็น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บริษัทประกัน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เพิ่ม/จัดการแผนประกันสุขภาพ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ตรวจสอบการซื้อประกันของผู้ใช้งาน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ประกันร่วมกับโรงพยาบาล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โรงพยาบาล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ตรวจสอบข้อมูลประกันของผู้ป่วย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ผู้ซื้อประกัน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ลงทะเบียนผู้ใช้งาน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เลือกและซื้อแผนประกัน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ตรวจสอบสถานะประกันและการ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Claim</a:t>
            </a:r>
          </a:p>
        </p:txBody>
      </p:sp>
    </p:spTree>
    <p:extLst>
      <p:ext uri="{BB962C8B-B14F-4D97-AF65-F5344CB8AC3E}">
        <p14:creationId xmlns:p14="http://schemas.microsoft.com/office/powerpoint/2010/main" val="829814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55FDF-5A95-A514-2982-F197D6296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BF6E77-C7A3-DB72-20EA-1D01077E9EE9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7AED15DC-ABEB-BE30-2B0A-009D07159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FD4E63-942F-8B50-C764-AC14A359A7C5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30C57B-7AF2-B4A0-0DEB-0FA87BB6146D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94735C-1A7D-F470-0C54-B8222863F5F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B10004C9-050C-ECC6-C881-A9423781116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BCB4ED-AE25-B953-03F0-F47940BE4883}"/>
              </a:ext>
            </a:extLst>
          </p:cNvPr>
          <p:cNvSpPr/>
          <p:nvPr/>
        </p:nvSpPr>
        <p:spPr>
          <a:xfrm>
            <a:off x="1522735" y="1086613"/>
            <a:ext cx="914652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ผู้ดูแลระบบ →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System Administrator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บริษัทประกัน →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Insurance Provider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โรงพยาบาล →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Healthcare Provider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ผู้ซื้อประกัน → </a:t>
            </a: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Policy Holder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endParaRPr lang="en-US" sz="1600" dirty="0"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Role &amp; Functionality:</a:t>
            </a:r>
            <a:endParaRPr lang="th-TH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1. Admin</a:t>
            </a:r>
            <a:endParaRPr lang="th-TH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เพิ่ม/ลบบริษัทประกันหรือโรงพยาบาล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ตรวจสอบการใช้งานระบบ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2.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บริษัทประกัน: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สร้างกรมธรรม์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อนุมัติคำร้องเคลม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3.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โรงพยาบาล: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ยืนยันการรักษาผู้ป่วย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ส่งข้อมูลคำร้องเคลม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en-US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4. </a:t>
            </a: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ผู้ซื้อประกัน: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ลงทะเบียน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ซื้อกรมธรรม์</a:t>
            </a:r>
          </a:p>
          <a:p>
            <a:pPr marL="806450" indent="-285750" algn="thaiDist">
              <a:buFont typeface="Arial" panose="020B0604020202020204" pitchFamily="34" charset="0"/>
              <a:buChar char="•"/>
              <a:tabLst>
                <a:tab pos="153035" algn="l"/>
                <a:tab pos="201295" algn="l"/>
              </a:tabLst>
            </a:pPr>
            <a:r>
              <a:rPr lang="th-TH" sz="1600" dirty="0">
                <a:solidFill>
                  <a:schemeClr val="tx1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ยื่นคำร้องเคลม</a:t>
            </a: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  <a:p>
            <a:pPr marL="520700" algn="thaiDist">
              <a:tabLst>
                <a:tab pos="153035" algn="l"/>
                <a:tab pos="201295" algn="l"/>
              </a:tabLst>
            </a:pPr>
            <a:endParaRPr lang="en-US" sz="1600" dirty="0">
              <a:solidFill>
                <a:schemeClr val="tx1"/>
              </a:solidFill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6058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FB81492-0892-CF3B-4B3D-E11555F78BC0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D87674B-14AD-A284-F176-37B2D3DBA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4C016B-47E0-BB96-F8A5-763BC1956A38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BB5C50-84F0-1485-A940-AE93054154B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9EC006-8FC7-B6BE-C1DE-65AA869E66F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70513711-F402-3863-AC69-8C0CC2B51B31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ความเป็นมาและความสำคัญของปัญหา 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B32E2C-322D-905B-898E-7008B83FE57C}"/>
              </a:ext>
            </a:extLst>
          </p:cNvPr>
          <p:cNvSpPr/>
          <p:nvPr/>
        </p:nvSpPr>
        <p:spPr>
          <a:xfrm>
            <a:off x="1522735" y="1086613"/>
            <a:ext cx="91465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	ระบบประกันสุขภาพในปัจจุบัน มีกระบวนการดำเนินการที่ใช้ระยะเวลา ในการตรวจสอบข้อมูล การยื่นเคลมประกัน การอนุมัติสินไหมทดแทน และขาดความโปร่งใสในการเรียกร้องค่าสินไหมทดแทนในระบบประกันสุขภาพ จากการขากความรอบคอบในสัญญาประกันและการเรียกร้องค่าสินไหมโดยไม่ถูกต้อง เช่น การขอสินไหมจากการรักษาที่ไม่ได้เกิดขึ้นจริง การปลอมแปลงเอกสารทางการแพทย์ และการเรียกค่ารักษาที่สูงเกินความเป็นจริง</a:t>
            </a:r>
          </a:p>
          <a:p>
            <a:pPr marL="520700" algn="thaiDist">
              <a:tabLst>
                <a:tab pos="153035" algn="l"/>
                <a:tab pos="201295" algn="l"/>
              </a:tabLst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	นักศึกษาจึงนำเสนอการพัฒนาระบบประกันสุขภาพโดยใช้เทคโนโลยีบล็อกเชน ซึ่งจะช่วยพัฒนารูปแบบกระบวนการ ความโปร่งใส ความน่าเชื่อถือ ให้กับระบบประกันสุขภาพ</a:t>
            </a:r>
          </a:p>
        </p:txBody>
      </p:sp>
    </p:spTree>
    <p:extLst>
      <p:ext uri="{BB962C8B-B14F-4D97-AF65-F5344CB8AC3E}">
        <p14:creationId xmlns:p14="http://schemas.microsoft.com/office/powerpoint/2010/main" val="3643440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5A7F8-FB5A-EC22-910F-E0242D60B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20E6178-B17B-5019-E37C-644279F28A38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584C1A02-EC23-A83B-C306-4D8EC9870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EE0A17-5D5D-E2F9-51BD-D91A5F9AC05E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4C9ECC-B9D6-984E-8DBA-334CB7C15156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A5D005-F696-7ACD-7064-9AD835E51CFC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3E2783E5-15A6-8B04-88DE-3227A874986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12C70A-4B51-0CDD-C430-FA63098DD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81935"/>
              </p:ext>
            </p:extLst>
          </p:nvPr>
        </p:nvGraphicFramePr>
        <p:xfrm>
          <a:off x="2568892" y="1353809"/>
          <a:ext cx="705421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55">
                  <a:extLst>
                    <a:ext uri="{9D8B030D-6E8A-4147-A177-3AD203B41FA5}">
                      <a16:colId xmlns:a16="http://schemas.microsoft.com/office/drawing/2014/main" val="3906191758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51818894"/>
                    </a:ext>
                  </a:extLst>
                </a:gridCol>
                <a:gridCol w="4116705">
                  <a:extLst>
                    <a:ext uri="{9D8B030D-6E8A-4147-A177-3AD203B41FA5}">
                      <a16:colId xmlns:a16="http://schemas.microsoft.com/office/drawing/2014/main" val="29643056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Users Table (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สำหรับเก็บข้อมูลของผู้ใช้ทุกคน)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64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Field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Type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kern="12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id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INT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รหัสผู้ใช้ (</a:t>
                      </a:r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Primary Key)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6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username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ชื่อผู้ใช้สำหรับการ </a:t>
                      </a:r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Login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8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password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รหัสผ่าน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96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email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อีเมลเพื่อการติดต่อและยืนยันการลงทะเบียน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9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full_name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ชื่อเต็มของผู้ใช้งาน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4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role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ENUM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ระบุสิทธิ์การใช้งาน (</a:t>
                      </a:r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Insurance Company, Hospital, Insured)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1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phone_number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เบอร์โทรศัพท์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32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address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TEXT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ที่อยู่ (สำหรับบาง </a:t>
                      </a:r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Role </a:t>
                      </a:r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เช่น ผู้เอาประกัน)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verification_status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ENUM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สถานะการยืนยันจาก </a:t>
                      </a:r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Admin (Pending, Approved, Rejected)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56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created_at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DATETIME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วันที่และเวลาที่ผู้ใช้ลงทะเบียน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636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79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EBE1D-1C86-6485-B398-43FFCA148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CE9C18-0A84-8CB5-E3DD-9118D0208E3C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601B895-871F-7A94-C204-65EEC4C36C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C99A071-9314-6843-B92E-191F5AC2B73B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E524E1-82C4-CE29-BDB7-956F90C4D760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F3D519-3041-4A45-BA48-2907E9FF3569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07C331F7-3A90-784A-6D64-5F1CD4E51A8F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F6A1C6-EC97-CD47-CF56-886047DCB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879101"/>
              </p:ext>
            </p:extLst>
          </p:nvPr>
        </p:nvGraphicFramePr>
        <p:xfrm>
          <a:off x="2568892" y="1353809"/>
          <a:ext cx="70542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55">
                  <a:extLst>
                    <a:ext uri="{9D8B030D-6E8A-4147-A177-3AD203B41FA5}">
                      <a16:colId xmlns:a16="http://schemas.microsoft.com/office/drawing/2014/main" val="3906191758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51818894"/>
                    </a:ext>
                  </a:extLst>
                </a:gridCol>
                <a:gridCol w="4116705">
                  <a:extLst>
                    <a:ext uri="{9D8B030D-6E8A-4147-A177-3AD203B41FA5}">
                      <a16:colId xmlns:a16="http://schemas.microsoft.com/office/drawing/2014/main" val="29643056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Company Table (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สำหรับเก็บข้อมูลของบริษัทประกัน)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64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Field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Type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kern="12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user_id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INT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รหัสผู้ใช้ (</a:t>
                      </a:r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Foreign Key </a:t>
                      </a:r>
                      <a:r>
                        <a:rPr lang="th-TH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จาก </a:t>
                      </a:r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Users Table)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6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company_name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ชื่อบริษัทประกัน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8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license_number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หมายเลขใบอนุญาตบริษัท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96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company_address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TEXT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b="0" dirty="0"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ที่อยู่ของบริษัทประกัน</a:t>
                      </a:r>
                      <a:endParaRPr lang="en-US" sz="1800" b="0" dirty="0"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9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541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15014-AED3-31EC-F30E-9FC0144EB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B726B9-FC4D-5740-DC33-41B179FB4EA6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D86D6A86-8F70-4E55-7775-D900992F0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1FFEA1-9872-5BEE-5554-88ACBF8A962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F75218-F2EF-333C-3A37-F284C8B64E77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72D82C-7145-1C30-2BE3-6AA1D7B8D6A2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C0963854-5BD7-96B2-070F-6897470FE717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การจัดการผู้ใช้งาน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User Roles)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E629F5-FC19-87FB-459B-87084495D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80078"/>
              </p:ext>
            </p:extLst>
          </p:nvPr>
        </p:nvGraphicFramePr>
        <p:xfrm>
          <a:off x="2568892" y="1353809"/>
          <a:ext cx="70542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55">
                  <a:extLst>
                    <a:ext uri="{9D8B030D-6E8A-4147-A177-3AD203B41FA5}">
                      <a16:colId xmlns:a16="http://schemas.microsoft.com/office/drawing/2014/main" val="3906191758"/>
                    </a:ext>
                  </a:extLst>
                </a:gridCol>
                <a:gridCol w="1468755">
                  <a:extLst>
                    <a:ext uri="{9D8B030D-6E8A-4147-A177-3AD203B41FA5}">
                      <a16:colId xmlns:a16="http://schemas.microsoft.com/office/drawing/2014/main" val="251818894"/>
                    </a:ext>
                  </a:extLst>
                </a:gridCol>
                <a:gridCol w="4116705">
                  <a:extLst>
                    <a:ext uri="{9D8B030D-6E8A-4147-A177-3AD203B41FA5}">
                      <a16:colId xmlns:a16="http://schemas.microsoft.com/office/drawing/2014/main" val="29643056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Hospital Table (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สำหรับเก็บข้อมูลของโรงพยาบาล)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64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Field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Type</a:t>
                      </a: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b="1" kern="12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Tahoma" panose="020B0604030504040204" pitchFamily="34" charset="0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ea typeface="Tahoma" panose="020B0604030504040204" pitchFamily="34" charset="0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0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user_id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INT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รหัสผู้ใช้ (</a:t>
                      </a:r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Foreign Key </a:t>
                      </a:r>
                      <a:r>
                        <a:rPr lang="th-TH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จาก </a:t>
                      </a:r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Users Table)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6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hospital_name</a:t>
                      </a:r>
                      <a:endParaRPr lang="en-US" sz="1800" b="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ชื่อโรงพยาบาล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78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license_number</a:t>
                      </a:r>
                      <a:endParaRPr lang="en-US" sz="1800" b="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VARCHAR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หมายเลขใบอนุญาตโรงพยาบาล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96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hospital_address</a:t>
                      </a:r>
                      <a:endParaRPr lang="en-US" sz="1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TEXT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ที่อยู่ของโรงพยาบาล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92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5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E8736-0702-EBB5-E52E-8EA7166FA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301E89-EBD3-32F5-9606-6880408029DB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125E44D-F2D3-E5EE-A5AC-309DF3ACA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D54368-1B4B-8DC6-7A40-F53ADA4E1BB9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3569DA-EF71-B665-5E16-2D9D0032AF7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78AAB1-D1B1-5FF6-0033-D479899D3663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4668346-C442-B7BE-78F5-6AC3A380FF47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UI/UX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16F03-FD59-529A-D9C2-26E71707A292}"/>
              </a:ext>
            </a:extLst>
          </p:cNvPr>
          <p:cNvSpPr txBox="1"/>
          <p:nvPr/>
        </p:nvSpPr>
        <p:spPr>
          <a:xfrm>
            <a:off x="3041073" y="1584650"/>
            <a:ext cx="6731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5.1 Wireframe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ฟอร์มสำหรับกรอกข้อมูลส่วนตัว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บริษัทประกัน, โรงพยาบาล, ผู้ซื้อประกัน)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Dashboard: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Admin: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ดูข้อมูลผู้ใช้งานทั้งหมดและอนุมัติบัญชี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บริษัทประกัน: สร้างและจัดการกรมธรรม์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โรงพยาบาล: ยืนยันคำร้องขอเคลม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ผู้ซื้อประกัน: ดูรายละเอียดกรมธรรม์และส่งคำร้องขอเคลม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5.2 การออกแบบสี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สีหลัก: สีฟ้า (#0073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e6)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และสีขาว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สีรอง: สีเขียว (#28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a745)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สำหรับสถานะ "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Active"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และสีแดง (#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dc3545)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สำหรับสถานะ "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Inactive"</a:t>
            </a:r>
          </a:p>
        </p:txBody>
      </p:sp>
    </p:spTree>
    <p:extLst>
      <p:ext uri="{BB962C8B-B14F-4D97-AF65-F5344CB8AC3E}">
        <p14:creationId xmlns:p14="http://schemas.microsoft.com/office/powerpoint/2010/main" val="3330589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286C-C0C1-AE7F-E3E3-448B5EB8E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BC8EA58-59A5-ED28-5E5F-01E61C4DDE33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8A1BA4E5-903E-A218-6000-AB7425B9F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3BFBD9-F046-0176-B1D7-D2DBEF51F5E6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DA862A-13BB-7155-2EE2-269F288871E1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2903CDE-0705-5685-8F0B-D42D9E272110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7B68A20E-5317-17DB-0EF8-1F02B25858A8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UI/UX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E0500-3F1C-EA6D-9FD8-4196E6E084EC}"/>
              </a:ext>
            </a:extLst>
          </p:cNvPr>
          <p:cNvSpPr txBox="1"/>
          <p:nvPr/>
        </p:nvSpPr>
        <p:spPr>
          <a:xfrm>
            <a:off x="3041073" y="1584650"/>
            <a:ext cx="6731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การแสดงผล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ในหน้า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dashboard.html: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Admin: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แสดงปุ่มเพิ่ม/ลบผู้ใช้งาน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Insurance Company: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แสดงข้อมูลกรมธรรม์และสร้างกรมธรรม์ใหม่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Hospital: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แสดงคำร้องเคลมที่รอการอนุมัติ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Buyer: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แสดงกรมธรรม์ที่ซื้อและสถานะเคลม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สามารถปรับแต่งเพิ่มเติมได้ตามความต้องการ!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44096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CD348-067B-C898-1894-DAFF0BB4B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EA55FC-9C6C-4F13-5129-E3FDF3A27D3E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8E0A1DEA-B934-BCDA-4625-F5A2D6F39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6DECF3-568B-B13E-C289-9AB607A05347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8EC597-AF7A-5168-B0AD-8418EF0D4176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2515CF-73DA-1F94-7A93-C7D12EC25E6D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DFB344BC-8911-9F6B-7D71-6FC28533A5B1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การออกแบบ 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UI/UX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FBE38-C23E-392E-58BD-A6C1F552D9D0}"/>
              </a:ext>
            </a:extLst>
          </p:cNvPr>
          <p:cNvSpPr txBox="1"/>
          <p:nvPr/>
        </p:nvSpPr>
        <p:spPr>
          <a:xfrm>
            <a:off x="1188720" y="983072"/>
            <a:ext cx="1027405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Admin: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เป็นผู้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Deploy Smart Contract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โดยใส่รายละเอียด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ชื่อบริษัทที่ผู้ดูแลระบบ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หมายเลขใบอนุญาตบริษัท</a:t>
            </a:r>
            <a:b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</a:b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	</a:t>
            </a:r>
            <a:r>
              <a:rPr lang="en-US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-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ที่อยู่บริษัท</a:t>
            </a:r>
            <a:b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</a:b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	</a:t>
            </a:r>
            <a:r>
              <a:rPr lang="en-US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-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เบอร์โทรบริษัท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ตรวจสอบผู้สมัครและยืนยันการสมัคร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Insurance Company: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Register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เข้าสู่ระบบ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ชื่อบริษัทประกัน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หมายเลขใบอนุญาตบริษัท</a:t>
            </a:r>
            <a:r>
              <a:rPr lang="en-US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,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ที่อยู่บริษัท</a:t>
            </a:r>
            <a:r>
              <a:rPr lang="en-US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, </a:t>
            </a:r>
            <a:r>
              <a:rPr lang="th-TH" sz="1800" b="0" dirty="0"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เบอร์โทรบริษัท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สร้างกรมธรรน์โดยใส่รายละเอียดกรมธรรน์ และเงื่อนไขการชำระเบี้ยประกัน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ดูข้อมูลผู้ซื้อประกันของบริษัทนั้นๆ 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Hospital: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Register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เข้าสู่ระบบ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ดูข้อมูลประกันตามหมายเลขบัตรประชาขนได้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ยื่นเคลมประกัน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Buyer: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Register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เข้าสู่ระบบ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เลือกซื้อกรมธรรน์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ติดตามสถานะการเคลม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จ่ายเบี้ยประกันตามเงื่อนไขกรมธรรน์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17445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EBC40-3332-C132-98E0-D8D5FF6E0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E887F5D-9F9D-613A-6032-FAD2C838BC54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388C83AA-DA15-A207-6BEA-8A0351B34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BB1196-3C63-1B8E-E9A5-193A14B6F78B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AB836D-053F-4C6A-DEA9-021191881A5A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BD603C-9D8F-494B-A9DF-44BCDC74A5A6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EDDDB7B5-0BDE-AF73-E112-061CB2033D6E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68A8A0-FFA0-E883-73A2-6C851FB35A8A}"/>
              </a:ext>
            </a:extLst>
          </p:cNvPr>
          <p:cNvSpPr txBox="1"/>
          <p:nvPr/>
        </p:nvSpPr>
        <p:spPr>
          <a:xfrm>
            <a:off x="3045691" y="1720840"/>
            <a:ext cx="61006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การสมัคร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ผู้ใช้ลงทะเบียน เลือก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และส่งข้อมูล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Admin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ตรวจสอบและอนุมัติ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การซื้อกรมธรรม์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ผู้ซื้อเลือกแผนประกัน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ระบบสร้าง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และเพิ่มข้อมูลลง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Blockchain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การเคลมประกัน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โรงพยาบาลยืนยันการรักษาและส่งข้อมูลเคลม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บริษัทประกันตรวจสอบและอนุมัติ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การจัดการข้อมูล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Admin,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kumimoji="0" lang="th-TH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และโรงพยาบาลสามารถเข้าถึงข้อมูลได้ตามสิทธิ์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906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0C5D1-9135-E080-E3A6-BACAB2AF9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1F1A88F-3F0A-F935-D8DA-7DE94D1F55C2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9D0F27B1-FD61-490A-5D58-42D5DAED6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3A91E8-9E3C-9DB9-44FC-646ECCF1E07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1A0685-EC76-383F-A82C-CF7CAA84E9CE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91C3C1-99C5-6C14-6173-9B640F9D11EF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C122FDF0-664D-4B4B-7632-1B421411818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กระบวนการทำงาน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Workflow)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D669E3-7121-995A-5848-914032CBB788}"/>
              </a:ext>
            </a:extLst>
          </p:cNvPr>
          <p:cNvSpPr txBox="1"/>
          <p:nvPr/>
        </p:nvSpPr>
        <p:spPr>
          <a:xfrm>
            <a:off x="3045691" y="1720840"/>
            <a:ext cx="61006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การทำงานของระบบ</a:t>
            </a:r>
          </a:p>
          <a:p>
            <a:pPr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การสมัคร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Register):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ผู้ใช้เลือก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บริษัทประกัน, โรงพยาบาล, ผู้ซื้อประกัน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บันทึกข้อมูล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ลงใน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</a:p>
          <a:p>
            <a:pPr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การสร้างกรมธรรม์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Insurance Creation):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บริษัทประกันสร้างกรมธรรม์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Policy)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ข้อมูลกรมธรรม์ถูกบันทึกใน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</a:p>
          <a:p>
            <a:pPr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การเคลมประกัน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Claim Submission):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ผู้ซื้อประกันยื่นคำร้องเคลม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โรงพยาบาลยืนยันการรักษา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บริษัทประกันตรวจสอบและอนุมัติ</a:t>
            </a:r>
          </a:p>
          <a:p>
            <a:pPr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การแสดงข้อมูล: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ดึงข้อมูลทั้งหมดจาก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Blockchain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</a:p>
        </p:txBody>
      </p:sp>
    </p:spTree>
    <p:extLst>
      <p:ext uri="{BB962C8B-B14F-4D97-AF65-F5344CB8AC3E}">
        <p14:creationId xmlns:p14="http://schemas.microsoft.com/office/powerpoint/2010/main" val="1622747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93484-F18F-1DEF-AA2D-C96EC92FE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71A62F8-B7E9-F968-53DE-806547418A87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14AFF1B1-1565-42B7-EDA1-6C18E0241D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53C002-0253-740C-9894-A5C8C8E8D57A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E6691D-FE2B-962F-A48E-9B60AFF94C53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E13EF0-20CA-0CC9-605D-EFC1809C6CF0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B549D382-97B9-8800-C4C6-06D1521CA45A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ต่อ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68871-D548-103A-842D-AF9930A518F0}"/>
              </a:ext>
            </a:extLst>
          </p:cNvPr>
          <p:cNvSpPr txBox="1"/>
          <p:nvPr/>
        </p:nvSpPr>
        <p:spPr>
          <a:xfrm>
            <a:off x="748145" y="1723149"/>
            <a:ext cx="105571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Authentication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Blockchain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เมื่อผู้ใช้ลงทะเบียน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Register)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จะส่งข้อมูล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Wallet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ไปยัง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จะบันทึก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ของผู้ใช้บน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Blockchain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Login: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ผู้ใช้เข้าสู่ระบบโดยเชื่อมต่อ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Wallet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ผ่าน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Metamask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ระบบตรวจสอบ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Address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เพื่อยืนยันว่าเป็นผู้ใช้งานที่ลงทะเบียนไว้ และดึง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มาจัดการแสดงผล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UI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Role-Based Authentication: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Login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ระบบจะแสดงข้อมูลและฟังก์ชันตาม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</a:t>
            </a:r>
          </a:p>
        </p:txBody>
      </p:sp>
    </p:spTree>
    <p:extLst>
      <p:ext uri="{BB962C8B-B14F-4D97-AF65-F5344CB8AC3E}">
        <p14:creationId xmlns:p14="http://schemas.microsoft.com/office/powerpoint/2010/main" val="220316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5D7CD-4B16-8F2A-7E10-385831732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6194BC4-92D0-CB6B-2CC4-257E956634A7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0EADC296-D095-6B02-75B7-055B7D79A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775351-9FAB-C6F8-3E61-20050AEED287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4A266C-EE8F-0BE8-2A72-F38671FD491F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3FB7FB-18D8-F353-7428-41C1D2D6F3F9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F4BFA55A-5859-4B3F-6CB0-415D970CB882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วัตถุประสงค์ในการศึกษา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C46195-2CF7-AAB0-FEAF-B6EB602F6CD1}"/>
              </a:ext>
            </a:extLst>
          </p:cNvPr>
          <p:cNvSpPr/>
          <p:nvPr/>
        </p:nvSpPr>
        <p:spPr>
          <a:xfrm>
            <a:off x="1522735" y="1086613"/>
            <a:ext cx="91465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360045" algn="thaiDist">
              <a:spcBef>
                <a:spcPts val="0"/>
              </a:spcBef>
              <a:spcAft>
                <a:spcPts val="1200"/>
              </a:spcAft>
            </a:pPr>
            <a:r>
              <a:rPr lang="th-TH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เพื่อพิสูจน์แนวคิด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ea typeface="Times New Roman" panose="02020603050405020304" pitchFamily="18" charset="0"/>
                <a:cs typeface="TH SarabunPSK" panose="020B0500040200020003" pitchFamily="34" charset="-34"/>
              </a:rPr>
              <a:t>ในการพัฒนาระบบประกันสุขภาพโดยใช้เทคโนโลยีบล็อกเชน</a:t>
            </a:r>
            <a:endParaRPr lang="en-US" sz="2000" b="1" dirty="0">
              <a:solidFill>
                <a:srgbClr val="002060"/>
              </a:solidFill>
              <a:effectLst/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2784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1B045-D4E1-3FBB-270C-E7111256E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4D5CF12-3F44-1DD6-6670-F4BF9DB9D0E0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ED32FC2-6E74-B70A-5D00-B515FD316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A9AE34-4749-6AE3-83B1-F54F2C6AF0B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CE3E88-F9F8-BB72-D43C-A617415D00D6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70C071-2D31-EA4C-1687-73BDBC65D892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8FACBB42-91E5-A4F7-695F-311588E3DC45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ขอบเขตการศึกษา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436CD-3C17-D476-4910-DD87B9C45DD2}"/>
              </a:ext>
            </a:extLst>
          </p:cNvPr>
          <p:cNvSpPr/>
          <p:nvPr/>
        </p:nvSpPr>
        <p:spPr>
          <a:xfrm>
            <a:off x="1522735" y="1086613"/>
            <a:ext cx="91465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-457200" algn="thaiDist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พัฒนาเว็ปสำหรับให้บริการระบบประกันสุขภาพ</a:t>
            </a:r>
            <a:endParaRPr lang="en-US" sz="2000" b="1" dirty="0">
              <a:solidFill>
                <a:srgbClr val="002060"/>
              </a:solidFill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457200" marR="0" indent="-457200" algn="thaiDist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Smart Contract 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เพื่อความโปร่งใส และอัตโนมัติ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(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บางอย่าง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)</a:t>
            </a:r>
            <a:endParaRPr lang="th-TH" sz="2000" b="1" dirty="0">
              <a:solidFill>
                <a:srgbClr val="002060"/>
              </a:solidFill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  <a:p>
            <a:pPr marL="457200" marR="0" indent="-457200" algn="thaiDist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th-TH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Public Blockchain 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ea typeface="Cordia New" panose="020B0304020202020204" pitchFamily="34" charset="-34"/>
                <a:cs typeface="TH SarabunPSK" panose="020B0500040200020003" pitchFamily="34" charset="-34"/>
              </a:rPr>
              <a:t>เพื่อพิสูจน์แนวคิดเท่านั้น</a:t>
            </a:r>
            <a:endParaRPr lang="en-US" sz="2000" b="1" dirty="0">
              <a:solidFill>
                <a:srgbClr val="002060"/>
              </a:solidFill>
              <a:effectLst/>
              <a:latin typeface="TH SarabunPSK" panose="020B0500040200020003" pitchFamily="34" charset="-34"/>
              <a:ea typeface="Cordia New" panose="020B0304020202020204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179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2E0AC-7985-1113-6AC9-59ACDAA6F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93E30CA-41BB-F2EF-F9E6-1F5613EEEFE3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25C11E7E-2346-71A9-D01B-36E06EC47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844FEB-EAF2-391F-772E-218261CCC194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7D487E-4027-E089-C4E3-FF1790C5047B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2CF61D-C083-530D-4F54-0A6A1F3EF0F5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EF8F4EE5-CA24-424B-AEF2-EA2908622847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ประโยชน์ที่คาดว่าจะได้รับ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31209B8-3202-6D9F-B49C-6A50D4051959}"/>
              </a:ext>
            </a:extLst>
          </p:cNvPr>
          <p:cNvSpPr/>
          <p:nvPr/>
        </p:nvSpPr>
        <p:spPr>
          <a:xfrm>
            <a:off x="1927122" y="1406013"/>
            <a:ext cx="8337755" cy="472783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75F8AEF-C7AA-1C9D-BAD9-B4C3A72C04F0}"/>
              </a:ext>
            </a:extLst>
          </p:cNvPr>
          <p:cNvSpPr/>
          <p:nvPr/>
        </p:nvSpPr>
        <p:spPr>
          <a:xfrm>
            <a:off x="3084577" y="1406013"/>
            <a:ext cx="6024814" cy="341179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29A0035-BE18-B0FD-ABA9-21A1672177D2}"/>
              </a:ext>
            </a:extLst>
          </p:cNvPr>
          <p:cNvSpPr/>
          <p:nvPr/>
        </p:nvSpPr>
        <p:spPr>
          <a:xfrm>
            <a:off x="4306530" y="1406013"/>
            <a:ext cx="3578942" cy="20229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9F9CC-93D1-DDAF-BD2A-700AB1E59541}"/>
              </a:ext>
            </a:extLst>
          </p:cNvPr>
          <p:cNvSpPr txBox="1"/>
          <p:nvPr/>
        </p:nvSpPr>
        <p:spPr>
          <a:xfrm>
            <a:off x="4873112" y="2568685"/>
            <a:ext cx="2445774" cy="409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1.</a:t>
            </a:r>
            <a:r>
              <a:rPr lang="th-TH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 ป้องกันการฉ้อโกง</a:t>
            </a:r>
            <a:endParaRPr lang="en-US" sz="1400" b="1" dirty="0">
              <a:solidFill>
                <a:srgbClr val="002060"/>
              </a:solidFill>
              <a:effectLst/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1E955-D7EF-D189-D61F-A565996A43DC}"/>
              </a:ext>
            </a:extLst>
          </p:cNvPr>
          <p:cNvSpPr txBox="1"/>
          <p:nvPr/>
        </p:nvSpPr>
        <p:spPr>
          <a:xfrm>
            <a:off x="4376731" y="3918763"/>
            <a:ext cx="3498907" cy="409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2.</a:t>
            </a:r>
            <a:r>
              <a:rPr lang="th-TH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 ลดต้นทุนและเพิ่มประสิทธิภาพ </a:t>
            </a:r>
            <a:r>
              <a:rPr lang="en-US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A0061E-7747-9B80-1F91-772F4D46A4FE}"/>
              </a:ext>
            </a:extLst>
          </p:cNvPr>
          <p:cNvSpPr txBox="1"/>
          <p:nvPr/>
        </p:nvSpPr>
        <p:spPr>
          <a:xfrm>
            <a:off x="2919788" y="5234693"/>
            <a:ext cx="6412795" cy="409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3. </a:t>
            </a:r>
            <a:r>
              <a:rPr lang="th-TH" sz="2000" b="1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Tahoma" panose="020B0604030504040204" pitchFamily="34" charset="0"/>
                <a:cs typeface="TH SarabunPSK" panose="020B0500040200020003" pitchFamily="34" charset="-34"/>
              </a:rPr>
              <a:t>ความน่าเชื่อถือและยกระดับประสบการณ์ผู้ใช้</a:t>
            </a:r>
            <a:endParaRPr lang="en-US" sz="1400" b="1" dirty="0">
              <a:solidFill>
                <a:srgbClr val="002060"/>
              </a:solidFill>
              <a:effectLst/>
              <a:latin typeface="TH SarabunPSK" panose="020B0500040200020003" pitchFamily="34" charset="-34"/>
              <a:ea typeface="Tahoma" panose="020B0604030504040204" pitchFamily="34" charset="0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0459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55678-7FB9-44A7-46E7-1DF07CC85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E721608-0E38-0F12-34A8-8A52A232202A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749994A7-A652-C460-3180-2526533BA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CFCF4F-BC50-6E2D-9248-243FF856F803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F01072-B994-D429-D86B-AB2E31914AFD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83E05E-4EEA-9CD1-4120-9539FDA2308B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F41C4F5D-782C-091C-5D4D-71E209261FC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ขั้นตอนในการดำเนินการวิจัย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DE48695-ED02-CD90-60CC-D7CA48C508A2}"/>
              </a:ext>
            </a:extLst>
          </p:cNvPr>
          <p:cNvSpPr/>
          <p:nvPr/>
        </p:nvSpPr>
        <p:spPr>
          <a:xfrm>
            <a:off x="1646901" y="1458019"/>
            <a:ext cx="9094838" cy="4152644"/>
          </a:xfrm>
          <a:prstGeom prst="rightArrow">
            <a:avLst/>
          </a:prstGeom>
          <a:solidFill>
            <a:srgbClr val="FFE5EC"/>
          </a:solidFill>
          <a:ln>
            <a:solidFill>
              <a:srgbClr val="FFE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973197-9F81-AF5F-1017-4C962CB6B5F1}"/>
              </a:ext>
            </a:extLst>
          </p:cNvPr>
          <p:cNvSpPr/>
          <p:nvPr/>
        </p:nvSpPr>
        <p:spPr>
          <a:xfrm>
            <a:off x="924229" y="2703515"/>
            <a:ext cx="1484671" cy="1661652"/>
          </a:xfrm>
          <a:prstGeom prst="roundRect">
            <a:avLst/>
          </a:prstGeom>
          <a:solidFill>
            <a:srgbClr val="E18AA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1.</a:t>
            </a: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Analysis and Planning</a:t>
            </a:r>
            <a:endParaRPr lang="en-US" sz="2000" b="1" dirty="0">
              <a:solidFill>
                <a:schemeClr val="bg1"/>
              </a:solidFill>
              <a:effectLst/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8047DA6-BFDA-1920-1E3F-78BFF819A800}"/>
              </a:ext>
            </a:extLst>
          </p:cNvPr>
          <p:cNvSpPr/>
          <p:nvPr/>
        </p:nvSpPr>
        <p:spPr>
          <a:xfrm>
            <a:off x="9730243" y="2703515"/>
            <a:ext cx="1484671" cy="1661652"/>
          </a:xfrm>
          <a:prstGeom prst="roundRect">
            <a:avLst/>
          </a:prstGeom>
          <a:solidFill>
            <a:srgbClr val="B19CD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6. Summary and Discussion of Results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008557-EDEB-D759-4467-9888CC4381D4}"/>
              </a:ext>
            </a:extLst>
          </p:cNvPr>
          <p:cNvSpPr/>
          <p:nvPr/>
        </p:nvSpPr>
        <p:spPr>
          <a:xfrm>
            <a:off x="6207837" y="2703515"/>
            <a:ext cx="1484671" cy="1661652"/>
          </a:xfrm>
          <a:prstGeom prst="roundRect">
            <a:avLst/>
          </a:prstGeom>
          <a:solidFill>
            <a:srgbClr val="FF696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4.</a:t>
            </a:r>
            <a:r>
              <a:rPr lang="th-TH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Testing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62EF1A-3AD9-CFDA-0700-7F721B7133C4}"/>
              </a:ext>
            </a:extLst>
          </p:cNvPr>
          <p:cNvSpPr/>
          <p:nvPr/>
        </p:nvSpPr>
        <p:spPr>
          <a:xfrm>
            <a:off x="7969040" y="2703515"/>
            <a:ext cx="1484671" cy="1661652"/>
          </a:xfrm>
          <a:prstGeom prst="roundRect">
            <a:avLst/>
          </a:prstGeom>
          <a:solidFill>
            <a:srgbClr val="F8DF9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5. Deployment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FC8D5A-6ADA-1E0C-32E2-5DD3BED7702B}"/>
              </a:ext>
            </a:extLst>
          </p:cNvPr>
          <p:cNvSpPr/>
          <p:nvPr/>
        </p:nvSpPr>
        <p:spPr>
          <a:xfrm>
            <a:off x="4446634" y="2703515"/>
            <a:ext cx="1484671" cy="1661652"/>
          </a:xfrm>
          <a:prstGeom prst="roundRect">
            <a:avLst/>
          </a:prstGeom>
          <a:solidFill>
            <a:srgbClr val="FF996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3.</a:t>
            </a:r>
            <a:r>
              <a:rPr lang="th-TH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Development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CA56FDA-C5B3-7F15-0493-FDB634232A52}"/>
              </a:ext>
            </a:extLst>
          </p:cNvPr>
          <p:cNvSpPr/>
          <p:nvPr/>
        </p:nvSpPr>
        <p:spPr>
          <a:xfrm>
            <a:off x="2685431" y="2703515"/>
            <a:ext cx="1484671" cy="1661652"/>
          </a:xfrm>
          <a:prstGeom prst="roundRect">
            <a:avLst/>
          </a:prstGeom>
          <a:solidFill>
            <a:srgbClr val="9FD4A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2.</a:t>
            </a:r>
            <a:r>
              <a:rPr lang="th-TH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248695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00F18-8BEF-B475-8986-E517B7E51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768C84-3D35-E578-72A1-596952CE261B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A1D55EAD-A6C8-67F6-0881-FD5435E93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924931-D369-E9A3-3383-B703649BCFA1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12B5FF-051D-391D-2AD8-665AF836827E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456643-6D62-B30D-87E6-7AF7F1A45E99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40EFCBC7-5400-29FD-0572-6638AD88AF91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สถาปัตยกรรมระบบ (</a:t>
            </a:r>
            <a:r>
              <a:rPr lang="en-US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System Architecture)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42453-757B-5A88-B411-AA0A4DDC3963}"/>
              </a:ext>
            </a:extLst>
          </p:cNvPr>
          <p:cNvSpPr txBox="1"/>
          <p:nvPr/>
        </p:nvSpPr>
        <p:spPr>
          <a:xfrm>
            <a:off x="1394057" y="1178342"/>
            <a:ext cx="940388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Frontend: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HTML, CSS, 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JavaScript 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สำหรับการออกแบบและจัดการ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UI/UX</a:t>
            </a:r>
            <a:endParaRPr lang="th-TH" sz="20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เชื่อมต่อกับ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 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ผ่าน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Web3.js </a:t>
            </a:r>
          </a:p>
          <a:p>
            <a:pPr>
              <a:buFont typeface="+mj-lt"/>
              <a:buAutoNum type="arabicPeriod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Smart Contract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(Solidity):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การลงทะเบียนผู้ใช้งาน</a:t>
            </a:r>
            <a:endParaRPr lang="en-US" sz="20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การสร้างกรมธรรม์</a:t>
            </a:r>
            <a:endParaRPr lang="en-US" sz="20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การส่งคำร้องเคลมประกัน</a:t>
            </a:r>
            <a:endParaRPr lang="en-US" sz="2000" b="1" dirty="0">
              <a:solidFill>
                <a:srgbClr val="00206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การตรวจสอบสถานะกรมธรรม์</a:t>
            </a:r>
          </a:p>
          <a:p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 Blockchain: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Blockchain 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Ethereum (Sepolia Network)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ไฟล์สำคัญ (เอกสารเคลม) เก็บใน </a:t>
            </a:r>
            <a:r>
              <a:rPr lang="en-US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Pinata </a:t>
            </a:r>
            <a:r>
              <a:rPr lang="th-TH" sz="2000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สำหรับความปลอดภัยและการกระจายข้อมูล</a:t>
            </a:r>
          </a:p>
        </p:txBody>
      </p:sp>
    </p:spTree>
    <p:extLst>
      <p:ext uri="{BB962C8B-B14F-4D97-AF65-F5344CB8AC3E}">
        <p14:creationId xmlns:p14="http://schemas.microsoft.com/office/powerpoint/2010/main" val="286395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A3C25-3ADB-F722-CCEC-3D5FC6CA5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4627E7-EF70-FD94-453F-285C8FD8403E}"/>
              </a:ext>
            </a:extLst>
          </p:cNvPr>
          <p:cNvGrpSpPr/>
          <p:nvPr/>
        </p:nvGrpSpPr>
        <p:grpSpPr>
          <a:xfrm>
            <a:off x="-9832" y="0"/>
            <a:ext cx="12201832" cy="6858000"/>
            <a:chOff x="-9832" y="0"/>
            <a:chExt cx="12201832" cy="6858000"/>
          </a:xfrm>
        </p:grpSpPr>
        <p:pic>
          <p:nvPicPr>
            <p:cNvPr id="2" name="Picture 2" descr="ระบบ จอง ห้อง ประชุม กิจกรรม">
              <a:extLst>
                <a:ext uri="{FF2B5EF4-FFF2-40B4-BE49-F238E27FC236}">
                  <a16:creationId xmlns:a16="http://schemas.microsoft.com/office/drawing/2014/main" id="{7E5D4787-C0FE-620F-9FE8-A15D28A05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5006" y="0"/>
              <a:ext cx="3106994" cy="983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81ABC4-8FA9-4A27-3B02-B26C6E5E15BC}"/>
                </a:ext>
              </a:extLst>
            </p:cNvPr>
            <p:cNvSpPr/>
            <p:nvPr/>
          </p:nvSpPr>
          <p:spPr>
            <a:xfrm>
              <a:off x="-983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094635-9551-014A-F3F9-5389F18DB8AD}"/>
                </a:ext>
              </a:extLst>
            </p:cNvPr>
            <p:cNvSpPr/>
            <p:nvPr/>
          </p:nvSpPr>
          <p:spPr>
            <a:xfrm>
              <a:off x="9402392" y="6629014"/>
              <a:ext cx="2789608" cy="228986"/>
            </a:xfrm>
            <a:prstGeom prst="rect">
              <a:avLst/>
            </a:prstGeom>
            <a:solidFill>
              <a:srgbClr val="C3EE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95DA06-2280-B1A0-DBBC-5535D39CF3FB}"/>
                </a:ext>
              </a:extLst>
            </p:cNvPr>
            <p:cNvSpPr/>
            <p:nvPr/>
          </p:nvSpPr>
          <p:spPr>
            <a:xfrm>
              <a:off x="4701196" y="6629014"/>
              <a:ext cx="2789608" cy="228986"/>
            </a:xfrm>
            <a:prstGeom prst="rect">
              <a:avLst/>
            </a:prstGeom>
            <a:solidFill>
              <a:srgbClr val="A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Google Shape;243;p15">
            <a:extLst>
              <a:ext uri="{FF2B5EF4-FFF2-40B4-BE49-F238E27FC236}">
                <a16:creationId xmlns:a16="http://schemas.microsoft.com/office/drawing/2014/main" id="{F7D08030-1247-DA3A-6EF5-F368BB168F09}"/>
              </a:ext>
            </a:extLst>
          </p:cNvPr>
          <p:cNvSpPr/>
          <p:nvPr/>
        </p:nvSpPr>
        <p:spPr>
          <a:xfrm>
            <a:off x="129852" y="144363"/>
            <a:ext cx="8355780" cy="755162"/>
          </a:xfrm>
          <a:prstGeom prst="rect">
            <a:avLst/>
          </a:prstGeom>
          <a:solidFill>
            <a:srgbClr val="A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3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บทบาทผู้ใช้งาน </a:t>
            </a:r>
            <a:endParaRPr lang="en-US" sz="3200" b="1" dirty="0">
              <a:solidFill>
                <a:schemeClr val="l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D28E39-D1E2-6FFB-5B1F-C97681601C60}"/>
              </a:ext>
            </a:extLst>
          </p:cNvPr>
          <p:cNvSpPr/>
          <p:nvPr/>
        </p:nvSpPr>
        <p:spPr>
          <a:xfrm>
            <a:off x="1522735" y="1086613"/>
            <a:ext cx="9146529" cy="3432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1.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ผู้ดูแลระบบ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Admin)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Deploy Smart Contract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อนุมัติผู้ใช้งาน ได้แก่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Insurers 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ผู้รับประกันภัย),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Hospitals 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โรงพยาบาล), และ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Policyholders 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ผู้ถือกรมธรรม์)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ตรวจสอบข้อมูลการทำธุรกรรมในระบบ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2.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ผู้รับประกันภัย (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Insurer)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ลงทะเบียนผู้ใช้งาน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 (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ต้องได้รับการอนุมัติจาก 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Admin </a:t>
            </a: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เพื่อใช้งานระบบ</a:t>
            </a:r>
            <a:r>
              <a:rPr lang="en-US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)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สร้างกรมธรรม์ เพิ่ม/จัดการแผนประกันสุขภาพ</a:t>
            </a:r>
            <a:endParaRPr lang="en-US" sz="2000" b="1" kern="100" dirty="0">
              <a:solidFill>
                <a:srgbClr val="002060"/>
              </a:solidFill>
              <a:effectLst/>
              <a:latin typeface="TH SarabunPSK" panose="020B0500040200020003" pitchFamily="34" charset="-34"/>
              <a:ea typeface="Aptos" panose="020B0004020202020204" pitchFamily="34" charset="0"/>
              <a:cs typeface="TH SarabunPSK" panose="020B0500040200020003" pitchFamily="34" charset="-34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th-TH" sz="2000" b="1" kern="100" dirty="0">
                <a:solidFill>
                  <a:srgbClr val="002060"/>
                </a:solidFill>
                <a:effectLst/>
                <a:latin typeface="TH SarabunPSK" panose="020B0500040200020003" pitchFamily="34" charset="-34"/>
                <a:ea typeface="Aptos" panose="020B0004020202020204" pitchFamily="34" charset="0"/>
                <a:cs typeface="TH SarabunPSK" panose="020B0500040200020003" pitchFamily="34" charset="-34"/>
              </a:rPr>
              <a:t>อนุมัติคำร้องเคลม</a:t>
            </a:r>
          </a:p>
        </p:txBody>
      </p:sp>
    </p:spTree>
    <p:extLst>
      <p:ext uri="{BB962C8B-B14F-4D97-AF65-F5344CB8AC3E}">
        <p14:creationId xmlns:p14="http://schemas.microsoft.com/office/powerpoint/2010/main" val="358273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1757</Words>
  <Application>Microsoft Office PowerPoint</Application>
  <PresentationFormat>Widescreen</PresentationFormat>
  <Paragraphs>318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Aptos</vt:lpstr>
      <vt:lpstr>Aptos Display</vt:lpstr>
      <vt:lpstr>Arial</vt:lpstr>
      <vt:lpstr>Cordia New</vt:lpstr>
      <vt:lpstr>Tahoma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sarut</dc:creator>
  <cp:lastModifiedBy>Sarut K.</cp:lastModifiedBy>
  <cp:revision>166</cp:revision>
  <dcterms:created xsi:type="dcterms:W3CDTF">2024-09-13T08:40:44Z</dcterms:created>
  <dcterms:modified xsi:type="dcterms:W3CDTF">2025-01-18T16:44:42Z</dcterms:modified>
</cp:coreProperties>
</file>